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9" r:id="rId2"/>
    <p:sldId id="257" r:id="rId3"/>
    <p:sldId id="263" r:id="rId4"/>
    <p:sldId id="262" r:id="rId5"/>
    <p:sldId id="261" r:id="rId6"/>
    <p:sldId id="260" r:id="rId7"/>
    <p:sldId id="265" r:id="rId8"/>
    <p:sldId id="264"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37" autoAdjust="0"/>
    <p:restoredTop sz="75238" autoAdjust="0"/>
  </p:normalViewPr>
  <p:slideViewPr>
    <p:cSldViewPr snapToGrid="0">
      <p:cViewPr varScale="1">
        <p:scale>
          <a:sx n="86" d="100"/>
          <a:sy n="86" d="100"/>
        </p:scale>
        <p:origin x="69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A33913-67E6-4F6D-AC00-E21380001B7D}" type="datetimeFigureOut">
              <a:rPr lang="en-US" smtClean="0"/>
              <a:t>4/30/2021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0742C2-3A2A-4946-8F89-B3D0463EC3A5}" type="slidenum">
              <a:rPr lang="en-US" smtClean="0"/>
              <a:t>‹#›</a:t>
            </a:fld>
            <a:endParaRPr lang="en-US"/>
          </a:p>
        </p:txBody>
      </p:sp>
    </p:spTree>
    <p:extLst>
      <p:ext uri="{BB962C8B-B14F-4D97-AF65-F5344CB8AC3E}">
        <p14:creationId xmlns:p14="http://schemas.microsoft.com/office/powerpoint/2010/main" val="1756075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Pass out </a:t>
            </a:r>
            <a:r>
              <a:rPr lang="en-US" sz="1200" kern="1200" dirty="0">
                <a:solidFill>
                  <a:schemeClr val="tx1"/>
                </a:solidFill>
                <a:effectLst/>
                <a:latin typeface="+mn-lt"/>
                <a:ea typeface="+mn-ea"/>
                <a:cs typeface="+mn-cs"/>
              </a:rPr>
              <a:t>an index card to each student while leading students through a meditative process to</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consider what themes define this period of their lives.</a:t>
            </a:r>
          </a:p>
          <a:p>
            <a:r>
              <a:rPr lang="en-US" sz="1200" kern="1200" dirty="0">
                <a:solidFill>
                  <a:schemeClr val="tx1"/>
                </a:solidFill>
                <a:effectLst/>
                <a:latin typeface="+mn-lt"/>
                <a:ea typeface="+mn-ea"/>
                <a:cs typeface="+mn-cs"/>
              </a:rPr>
              <a:t>What words are they clinging too as motivation for every action and decision? Allude to New Year’s resolutions.</a:t>
            </a:r>
          </a:p>
          <a:p>
            <a:r>
              <a:rPr lang="en-US" sz="1200" b="1" kern="1200" dirty="0">
                <a:solidFill>
                  <a:schemeClr val="tx1"/>
                </a:solidFill>
                <a:effectLst/>
                <a:latin typeface="+mn-lt"/>
                <a:ea typeface="+mn-ea"/>
                <a:cs typeface="+mn-cs"/>
              </a:rPr>
              <a:t>Ask </a:t>
            </a:r>
            <a:r>
              <a:rPr lang="en-US" sz="1200" kern="1200" dirty="0">
                <a:solidFill>
                  <a:schemeClr val="tx1"/>
                </a:solidFill>
                <a:effectLst/>
                <a:latin typeface="+mn-lt"/>
                <a:ea typeface="+mn-ea"/>
                <a:cs typeface="+mn-cs"/>
              </a:rPr>
              <a:t>students to choose theme words that describe their willingness and effort to reach their employment or educational goals. They should write the words on the cards as creatively as desired and bring the cards to each class to be displayed on their desks as their affirmation reminders.</a:t>
            </a:r>
          </a:p>
          <a:p>
            <a:r>
              <a:rPr lang="en-US" sz="1200" b="1" kern="1200" dirty="0">
                <a:solidFill>
                  <a:schemeClr val="tx1"/>
                </a:solidFill>
                <a:effectLst/>
                <a:latin typeface="+mn-lt"/>
                <a:ea typeface="+mn-ea"/>
                <a:cs typeface="+mn-cs"/>
              </a:rPr>
              <a:t>Close </a:t>
            </a:r>
            <a:r>
              <a:rPr lang="en-US" sz="1200" kern="1200" dirty="0">
                <a:solidFill>
                  <a:schemeClr val="tx1"/>
                </a:solidFill>
                <a:effectLst/>
                <a:latin typeface="+mn-lt"/>
                <a:ea typeface="+mn-ea"/>
                <a:cs typeface="+mn-cs"/>
              </a:rPr>
              <a:t>the activity by asking students to share their theme words with their table partners and explain why they chose the words and what the words represent. Alternatively, ask a few people to share with the class.</a:t>
            </a:r>
          </a:p>
        </p:txBody>
      </p:sp>
      <p:sp>
        <p:nvSpPr>
          <p:cNvPr id="4" name="Slide Number Placeholder 3"/>
          <p:cNvSpPr>
            <a:spLocks noGrp="1"/>
          </p:cNvSpPr>
          <p:nvPr>
            <p:ph type="sldNum" sz="quarter" idx="10"/>
          </p:nvPr>
        </p:nvSpPr>
        <p:spPr/>
        <p:txBody>
          <a:bodyPr/>
          <a:lstStyle/>
          <a:p>
            <a:fld id="{62FDED88-3499-4A23-A3E7-8403DDEE69A0}" type="slidenum">
              <a:rPr lang="en-US" smtClean="0"/>
              <a:t>2</a:t>
            </a:fld>
            <a:endParaRPr lang="en-US"/>
          </a:p>
        </p:txBody>
      </p:sp>
    </p:spTree>
    <p:extLst>
      <p:ext uri="{BB962C8B-B14F-4D97-AF65-F5344CB8AC3E}">
        <p14:creationId xmlns:p14="http://schemas.microsoft.com/office/powerpoint/2010/main" val="3665245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Introducing Goal Setting</a:t>
            </a:r>
            <a:endParaRPr lang="en-US" i="1" dirty="0"/>
          </a:p>
          <a:p>
            <a:r>
              <a:rPr lang="en-US" sz="1200" b="1" kern="1200" dirty="0">
                <a:solidFill>
                  <a:schemeClr val="tx1"/>
                </a:solidFill>
                <a:effectLst/>
                <a:latin typeface="+mn-lt"/>
                <a:ea typeface="+mn-ea"/>
                <a:cs typeface="+mn-cs"/>
              </a:rPr>
              <a:t>Read (and display) </a:t>
            </a:r>
            <a:r>
              <a:rPr lang="en-US" sz="1200" kern="1200" dirty="0">
                <a:solidFill>
                  <a:schemeClr val="tx1"/>
                </a:solidFill>
                <a:effectLst/>
                <a:latin typeface="+mn-lt"/>
                <a:ea typeface="+mn-ea"/>
                <a:cs typeface="+mn-cs"/>
              </a:rPr>
              <a:t>the following scenario on the board. Analyze the situation with students to identify the character’s goals, obstacles and timeline.</a:t>
            </a:r>
          </a:p>
          <a:p>
            <a:r>
              <a:rPr lang="en-US" sz="1200" kern="1200" dirty="0">
                <a:solidFill>
                  <a:schemeClr val="tx1"/>
                </a:solidFill>
                <a:effectLst/>
                <a:latin typeface="+mn-lt"/>
                <a:ea typeface="+mn-ea"/>
                <a:cs typeface="+mn-cs"/>
              </a:rPr>
              <a:t>Su Min came to the United States from Korea. She finished high school in Korea but didn’t learn much English before coming to the U.S. She is finding it difficult to keep a job due to her English skills and thinks it will be easier if she has a college degree. Su Min does not plan to return to Korea and would like to learn more about American citizenship. She doesn’t have any family here, but she is very involved in her Korean church and has strong community support from them. What are her goals this year?</a:t>
            </a:r>
          </a:p>
          <a:p>
            <a:endParaRPr lang="en-US" dirty="0"/>
          </a:p>
        </p:txBody>
      </p:sp>
      <p:sp>
        <p:nvSpPr>
          <p:cNvPr id="4" name="Slide Number Placeholder 3"/>
          <p:cNvSpPr>
            <a:spLocks noGrp="1"/>
          </p:cNvSpPr>
          <p:nvPr>
            <p:ph type="sldNum" sz="quarter" idx="10"/>
          </p:nvPr>
        </p:nvSpPr>
        <p:spPr/>
        <p:txBody>
          <a:bodyPr/>
          <a:lstStyle/>
          <a:p>
            <a:fld id="{62FDED88-3499-4A23-A3E7-8403DDEE69A0}" type="slidenum">
              <a:rPr lang="en-US" smtClean="0"/>
              <a:t>3</a:t>
            </a:fld>
            <a:endParaRPr lang="en-US"/>
          </a:p>
        </p:txBody>
      </p:sp>
    </p:spTree>
    <p:extLst>
      <p:ext uri="{BB962C8B-B14F-4D97-AF65-F5344CB8AC3E}">
        <p14:creationId xmlns:p14="http://schemas.microsoft.com/office/powerpoint/2010/main" val="565784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Introducing Goal Setting</a:t>
            </a:r>
            <a:endParaRPr lang="en-US" i="1" dirty="0"/>
          </a:p>
          <a:p>
            <a:r>
              <a:rPr lang="en-US" sz="1200" b="1" kern="1200" dirty="0">
                <a:solidFill>
                  <a:schemeClr val="tx1"/>
                </a:solidFill>
                <a:effectLst/>
                <a:latin typeface="+mn-lt"/>
                <a:ea typeface="+mn-ea"/>
                <a:cs typeface="+mn-cs"/>
              </a:rPr>
              <a:t>Read (and display) </a:t>
            </a:r>
            <a:r>
              <a:rPr lang="en-US" sz="1200" kern="1200" dirty="0">
                <a:solidFill>
                  <a:schemeClr val="tx1"/>
                </a:solidFill>
                <a:effectLst/>
                <a:latin typeface="+mn-lt"/>
                <a:ea typeface="+mn-ea"/>
                <a:cs typeface="+mn-cs"/>
              </a:rPr>
              <a:t>the following scenario on the board. Analyze the situation with students to identify the character’s goals, obstacles and timeline.</a:t>
            </a:r>
          </a:p>
          <a:p>
            <a:r>
              <a:rPr lang="en-US" sz="1200" kern="1200" dirty="0">
                <a:solidFill>
                  <a:schemeClr val="tx1"/>
                </a:solidFill>
                <a:effectLst/>
                <a:latin typeface="+mn-lt"/>
                <a:ea typeface="+mn-ea"/>
                <a:cs typeface="+mn-cs"/>
              </a:rPr>
              <a:t>Su Min came to the United States from Korea. She finished high school in Korea but didn’t learn much English before coming to the U.S. She is finding it difficult to keep a job due to her English skills and thinks it will be easier if she has a college degree. Su Min does not plan to return to Korea and would like to learn more about American citizenship. She doesn’t have any family here, but she is very involved in her Korean church and has strong community support from them. What are her goals this year?</a:t>
            </a:r>
          </a:p>
          <a:p>
            <a:r>
              <a:rPr lang="en-US" sz="1200" b="1" kern="1200" dirty="0">
                <a:solidFill>
                  <a:schemeClr val="tx1"/>
                </a:solidFill>
                <a:effectLst/>
                <a:latin typeface="+mn-lt"/>
                <a:ea typeface="+mn-ea"/>
                <a:cs typeface="+mn-cs"/>
              </a:rPr>
              <a:t>Possible Answers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Goals include taking English classes, taking the </a:t>
            </a:r>
            <a:r>
              <a:rPr lang="en-US" sz="1200" kern="1200" dirty="0" err="1">
                <a:solidFill>
                  <a:schemeClr val="tx1"/>
                </a:solidFill>
                <a:effectLst/>
                <a:latin typeface="+mn-lt"/>
                <a:ea typeface="+mn-ea"/>
                <a:cs typeface="+mn-cs"/>
              </a:rPr>
              <a:t>TOEFL</a:t>
            </a:r>
            <a:r>
              <a:rPr lang="en-US" sz="1200" kern="1200" dirty="0">
                <a:solidFill>
                  <a:schemeClr val="tx1"/>
                </a:solidFill>
                <a:effectLst/>
                <a:latin typeface="+mn-lt"/>
                <a:ea typeface="+mn-ea"/>
                <a:cs typeface="+mn-cs"/>
              </a:rPr>
              <a:t> test, entering college and learning more about citizenship.</a:t>
            </a:r>
          </a:p>
          <a:p>
            <a:pPr lvl="0"/>
            <a:r>
              <a:rPr lang="en-US" sz="1200" kern="1200" dirty="0">
                <a:solidFill>
                  <a:schemeClr val="tx1"/>
                </a:solidFill>
                <a:effectLst/>
                <a:latin typeface="+mn-lt"/>
                <a:ea typeface="+mn-ea"/>
                <a:cs typeface="+mn-cs"/>
              </a:rPr>
              <a:t>Obstacles include limited English proficiency and possibly limited paths to citizenship. </a:t>
            </a:r>
          </a:p>
          <a:p>
            <a:pPr lvl="0"/>
            <a:r>
              <a:rPr lang="en-US" sz="1200" kern="1200" dirty="0">
                <a:solidFill>
                  <a:schemeClr val="tx1"/>
                </a:solidFill>
                <a:effectLst/>
                <a:latin typeface="+mn-lt"/>
                <a:ea typeface="+mn-ea"/>
                <a:cs typeface="+mn-cs"/>
              </a:rPr>
              <a:t>Timeline: It’s not likely Su Min could accomplish all of this in one year, but she could enroll in English classes and start learning about citizenship immediately.</a:t>
            </a:r>
          </a:p>
        </p:txBody>
      </p:sp>
      <p:sp>
        <p:nvSpPr>
          <p:cNvPr id="4" name="Slide Number Placeholder 3"/>
          <p:cNvSpPr>
            <a:spLocks noGrp="1"/>
          </p:cNvSpPr>
          <p:nvPr>
            <p:ph type="sldNum" sz="quarter" idx="10"/>
          </p:nvPr>
        </p:nvSpPr>
        <p:spPr/>
        <p:txBody>
          <a:bodyPr/>
          <a:lstStyle/>
          <a:p>
            <a:fld id="{62FDED88-3499-4A23-A3E7-8403DDEE69A0}" type="slidenum">
              <a:rPr lang="en-US" smtClean="0"/>
              <a:t>4</a:t>
            </a:fld>
            <a:endParaRPr lang="en-US"/>
          </a:p>
        </p:txBody>
      </p:sp>
    </p:spTree>
    <p:extLst>
      <p:ext uri="{BB962C8B-B14F-4D97-AF65-F5344CB8AC3E}">
        <p14:creationId xmlns:p14="http://schemas.microsoft.com/office/powerpoint/2010/main" val="1444996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After reviewing the activity together as a large group, ask</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students to internally respond to the following questions: </a:t>
            </a:r>
            <a:r>
              <a:rPr lang="en-US" sz="1200" b="1" kern="1200" dirty="0">
                <a:solidFill>
                  <a:schemeClr val="tx1"/>
                </a:solidFill>
                <a:effectLst/>
                <a:latin typeface="+mn-lt"/>
                <a:ea typeface="+mn-ea"/>
                <a:cs typeface="+mn-cs"/>
              </a:rPr>
              <a:t>(Slide 5)</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were some dreams or hopes that I had for my life when I was a child?</a:t>
            </a:r>
          </a:p>
          <a:p>
            <a:pPr lvl="0"/>
            <a:r>
              <a:rPr lang="en-US" sz="1200" kern="1200" dirty="0">
                <a:solidFill>
                  <a:schemeClr val="tx1"/>
                </a:solidFill>
                <a:effectLst/>
                <a:latin typeface="+mn-lt"/>
                <a:ea typeface="+mn-ea"/>
                <a:cs typeface="+mn-cs"/>
              </a:rPr>
              <a:t>What hopes or dreams did I have about my career when I was younger?</a:t>
            </a:r>
          </a:p>
          <a:p>
            <a:pPr lvl="0"/>
            <a:r>
              <a:rPr lang="en-US" sz="1200" kern="1200" dirty="0">
                <a:solidFill>
                  <a:schemeClr val="tx1"/>
                </a:solidFill>
                <a:effectLst/>
                <a:latin typeface="+mn-lt"/>
                <a:ea typeface="+mn-ea"/>
                <a:cs typeface="+mn-cs"/>
              </a:rPr>
              <a:t>What hopes or dreams do I have for my life now?</a:t>
            </a:r>
          </a:p>
          <a:p>
            <a:pPr lvl="0"/>
            <a:r>
              <a:rPr lang="en-US" sz="1200" kern="1200" dirty="0">
                <a:solidFill>
                  <a:schemeClr val="tx1"/>
                </a:solidFill>
                <a:effectLst/>
                <a:latin typeface="+mn-lt"/>
                <a:ea typeface="+mn-ea"/>
                <a:cs typeface="+mn-cs"/>
              </a:rPr>
              <a:t>What hopes or dreams do I have for my career now?</a:t>
            </a:r>
          </a:p>
          <a:p>
            <a:pPr lvl="0"/>
            <a:r>
              <a:rPr lang="en-US" sz="1200" kern="1200" dirty="0">
                <a:solidFill>
                  <a:schemeClr val="tx1"/>
                </a:solidFill>
                <a:effectLst/>
                <a:latin typeface="+mn-lt"/>
                <a:ea typeface="+mn-ea"/>
                <a:cs typeface="+mn-cs"/>
              </a:rPr>
              <a:t>What do I need to do to reach my dreams?</a:t>
            </a:r>
          </a:p>
          <a:p>
            <a:pPr lvl="0"/>
            <a:r>
              <a:rPr lang="en-US" sz="1200" kern="1200" dirty="0">
                <a:solidFill>
                  <a:schemeClr val="tx1"/>
                </a:solidFill>
                <a:effectLst/>
                <a:latin typeface="+mn-lt"/>
                <a:ea typeface="+mn-ea"/>
                <a:cs typeface="+mn-cs"/>
              </a:rPr>
              <a:t>Where do I see myself in five years?</a:t>
            </a:r>
          </a:p>
          <a:p>
            <a:r>
              <a:rPr lang="en-US" sz="1200" b="1" kern="1200" dirty="0">
                <a:solidFill>
                  <a:schemeClr val="tx1"/>
                </a:solidFill>
                <a:effectLst/>
                <a:latin typeface="+mn-lt"/>
                <a:ea typeface="+mn-ea"/>
                <a:cs typeface="+mn-cs"/>
              </a:rPr>
              <a:t>Provide </a:t>
            </a:r>
            <a:r>
              <a:rPr lang="en-US" sz="1200" kern="1200" dirty="0">
                <a:solidFill>
                  <a:schemeClr val="tx1"/>
                </a:solidFill>
                <a:effectLst/>
                <a:latin typeface="+mn-lt"/>
                <a:ea typeface="+mn-ea"/>
                <a:cs typeface="+mn-cs"/>
              </a:rPr>
              <a:t>a few moments for students to share their answers in pairs or in large group. Then ask</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students why it’s important to have goals. Possible answers include having something to work toward, needing a road map, getting motivated and having something concrete.</a:t>
            </a:r>
          </a:p>
          <a:p>
            <a:r>
              <a:rPr lang="en-US" sz="1200" b="1" kern="1200" dirty="0">
                <a:solidFill>
                  <a:schemeClr val="tx1"/>
                </a:solidFill>
                <a:effectLst/>
                <a:latin typeface="+mn-lt"/>
                <a:ea typeface="+mn-ea"/>
                <a:cs typeface="+mn-cs"/>
              </a:rPr>
              <a:t>Explain:</a:t>
            </a:r>
            <a:r>
              <a:rPr lang="en-US" sz="1200" kern="1200" dirty="0">
                <a:solidFill>
                  <a:schemeClr val="tx1"/>
                </a:solidFill>
                <a:effectLst/>
                <a:latin typeface="+mn-lt"/>
                <a:ea typeface="+mn-ea"/>
                <a:cs typeface="+mn-cs"/>
              </a:rPr>
              <a:t> When we can see clearly what our goals are, then it is more likely that we will achieve them. You need to start with a goal in mind. Having a plan helps you to get to where you want to go. It is important to remember that goals are not set in stone. Goals may change over time as we change.</a:t>
            </a:r>
          </a:p>
        </p:txBody>
      </p:sp>
      <p:sp>
        <p:nvSpPr>
          <p:cNvPr id="4" name="Slide Number Placeholder 3"/>
          <p:cNvSpPr>
            <a:spLocks noGrp="1"/>
          </p:cNvSpPr>
          <p:nvPr>
            <p:ph type="sldNum" sz="quarter" idx="10"/>
          </p:nvPr>
        </p:nvSpPr>
        <p:spPr/>
        <p:txBody>
          <a:bodyPr/>
          <a:lstStyle/>
          <a:p>
            <a:fld id="{62FDED88-3499-4A23-A3E7-8403DDEE69A0}" type="slidenum">
              <a:rPr lang="en-US" smtClean="0"/>
              <a:t>5</a:t>
            </a:fld>
            <a:endParaRPr lang="en-US"/>
          </a:p>
        </p:txBody>
      </p:sp>
    </p:spTree>
    <p:extLst>
      <p:ext uri="{BB962C8B-B14F-4D97-AF65-F5344CB8AC3E}">
        <p14:creationId xmlns:p14="http://schemas.microsoft.com/office/powerpoint/2010/main" val="1262630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Ask </a:t>
            </a:r>
            <a:r>
              <a:rPr lang="en-US" sz="1200" kern="1200" dirty="0">
                <a:solidFill>
                  <a:schemeClr val="tx1"/>
                </a:solidFill>
                <a:effectLst/>
                <a:latin typeface="+mn-lt"/>
                <a:ea typeface="+mn-ea"/>
                <a:cs typeface="+mn-cs"/>
              </a:rPr>
              <a:t>how many students regularly set goals (expand upon what/why/how). </a:t>
            </a:r>
            <a:r>
              <a:rPr lang="en-US" sz="1200" b="1" kern="1200" dirty="0">
                <a:solidFill>
                  <a:schemeClr val="tx1"/>
                </a:solidFill>
                <a:effectLst/>
                <a:latin typeface="+mn-lt"/>
                <a:ea typeface="+mn-ea"/>
                <a:cs typeface="+mn-cs"/>
              </a:rPr>
              <a:t>Ask </a:t>
            </a:r>
            <a:r>
              <a:rPr lang="en-US" sz="1200" kern="1200" dirty="0">
                <a:solidFill>
                  <a:schemeClr val="tx1"/>
                </a:solidFill>
                <a:effectLst/>
                <a:latin typeface="+mn-lt"/>
                <a:ea typeface="+mn-ea"/>
                <a:cs typeface="+mn-cs"/>
              </a:rPr>
              <a:t>who has a specific goal for employment or continuing education (expand on what/why/how). </a:t>
            </a:r>
            <a:r>
              <a:rPr lang="en-US" sz="1200" b="1" kern="1200" dirty="0">
                <a:solidFill>
                  <a:schemeClr val="tx1"/>
                </a:solidFill>
                <a:effectLst/>
                <a:latin typeface="+mn-lt"/>
                <a:ea typeface="+mn-ea"/>
                <a:cs typeface="+mn-cs"/>
              </a:rPr>
              <a:t>Hand out</a:t>
            </a:r>
            <a:r>
              <a:rPr lang="en-US" sz="1200" kern="1200" dirty="0">
                <a:solidFill>
                  <a:schemeClr val="tx1"/>
                </a:solidFill>
                <a:effectLst/>
                <a:latin typeface="+mn-lt"/>
                <a:ea typeface="+mn-ea"/>
                <a:cs typeface="+mn-cs"/>
              </a:rPr>
              <a:t>, read through and discuss About Setting Goals in small or large groups.</a:t>
            </a:r>
          </a:p>
          <a:p>
            <a:r>
              <a:rPr lang="en-US" sz="1200" b="1" kern="1200" dirty="0">
                <a:solidFill>
                  <a:schemeClr val="tx1"/>
                </a:solidFill>
                <a:effectLst/>
                <a:latin typeface="+mn-lt"/>
                <a:ea typeface="+mn-ea"/>
                <a:cs typeface="+mn-cs"/>
              </a:rPr>
              <a:t>Explain:</a:t>
            </a:r>
            <a:r>
              <a:rPr lang="en-US" sz="1200" kern="1200" dirty="0">
                <a:solidFill>
                  <a:schemeClr val="tx1"/>
                </a:solidFill>
                <a:effectLst/>
                <a:latin typeface="+mn-lt"/>
                <a:ea typeface="+mn-ea"/>
                <a:cs typeface="+mn-cs"/>
              </a:rPr>
              <a:t> The purpose of setting goals is to identify for what we are aiming and to measure our success. From the handout we learned that goals can be small (or short-term), such as, “I will wash my car Saturday morning.” We also learned goals can be big (or long-term), such as, “I will become a nurse in the next three years,” and sometimes need to be broken into smaller steps.</a:t>
            </a:r>
          </a:p>
          <a:p>
            <a:r>
              <a:rPr lang="en-US" sz="1200" b="1" kern="1200" dirty="0">
                <a:solidFill>
                  <a:schemeClr val="tx1"/>
                </a:solidFill>
                <a:effectLst/>
                <a:latin typeface="+mn-lt"/>
                <a:ea typeface="+mn-ea"/>
                <a:cs typeface="+mn-cs"/>
              </a:rPr>
              <a:t>Ask </a:t>
            </a:r>
            <a:r>
              <a:rPr lang="en-US" sz="1200" kern="1200" dirty="0">
                <a:solidFill>
                  <a:schemeClr val="tx1"/>
                </a:solidFill>
                <a:effectLst/>
                <a:latin typeface="+mn-lt"/>
                <a:ea typeface="+mn-ea"/>
                <a:cs typeface="+mn-cs"/>
              </a:rPr>
              <a:t>the whole group to break down the big goal into three short-term goals. Goals could be earn my high school equivalency, enroll in college, enrollment in CareerTech, complete a nursing program, pass my certification tests, get employed as a nurse, etc.</a:t>
            </a:r>
          </a:p>
          <a:p>
            <a:endParaRPr lang="en-US" dirty="0"/>
          </a:p>
        </p:txBody>
      </p:sp>
      <p:sp>
        <p:nvSpPr>
          <p:cNvPr id="4" name="Slide Number Placeholder 3"/>
          <p:cNvSpPr>
            <a:spLocks noGrp="1"/>
          </p:cNvSpPr>
          <p:nvPr>
            <p:ph type="sldNum" sz="quarter" idx="10"/>
          </p:nvPr>
        </p:nvSpPr>
        <p:spPr/>
        <p:txBody>
          <a:bodyPr/>
          <a:lstStyle/>
          <a:p>
            <a:fld id="{62FDED88-3499-4A23-A3E7-8403DDEE69A0}" type="slidenum">
              <a:rPr lang="en-US" smtClean="0"/>
              <a:t>6</a:t>
            </a:fld>
            <a:endParaRPr lang="en-US"/>
          </a:p>
        </p:txBody>
      </p:sp>
    </p:spTree>
    <p:extLst>
      <p:ext uri="{BB962C8B-B14F-4D97-AF65-F5344CB8AC3E}">
        <p14:creationId xmlns:p14="http://schemas.microsoft.com/office/powerpoint/2010/main" val="753981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Ask </a:t>
            </a:r>
            <a:r>
              <a:rPr lang="en-US" sz="1200" kern="1200" dirty="0">
                <a:solidFill>
                  <a:schemeClr val="tx1"/>
                </a:solidFill>
                <a:effectLst/>
                <a:latin typeface="+mn-lt"/>
                <a:ea typeface="+mn-ea"/>
                <a:cs typeface="+mn-cs"/>
              </a:rPr>
              <a:t>students to identify which are short/long-term goals.</a:t>
            </a:r>
          </a:p>
          <a:p>
            <a:r>
              <a:rPr lang="en-US" sz="1200" b="1" kern="1200" dirty="0">
                <a:solidFill>
                  <a:schemeClr val="tx1"/>
                </a:solidFill>
                <a:effectLst/>
                <a:latin typeface="+mn-lt"/>
                <a:ea typeface="+mn-ea"/>
                <a:cs typeface="+mn-cs"/>
              </a:rPr>
              <a:t>Distribute </a:t>
            </a:r>
            <a:r>
              <a:rPr lang="en-US" sz="1200" kern="1200" dirty="0">
                <a:solidFill>
                  <a:schemeClr val="tx1"/>
                </a:solidFill>
                <a:effectLst/>
                <a:latin typeface="+mn-lt"/>
                <a:ea typeface="+mn-ea"/>
                <a:cs typeface="+mn-cs"/>
              </a:rPr>
              <a:t>the Setting SMART Goals handout and review the vocabulary. Using the first goal, review the SMART criteria to establish whether or not it is a SMART goal. Do the same with the other two examples. Have students explain why the first two goals meet the SMART criteria and why the last one does not (A: no time frame, etc.).</a:t>
            </a:r>
            <a:endParaRPr lang="en-US" dirty="0"/>
          </a:p>
        </p:txBody>
      </p:sp>
      <p:sp>
        <p:nvSpPr>
          <p:cNvPr id="4" name="Slide Number Placeholder 3"/>
          <p:cNvSpPr>
            <a:spLocks noGrp="1"/>
          </p:cNvSpPr>
          <p:nvPr>
            <p:ph type="sldNum" sz="quarter" idx="10"/>
          </p:nvPr>
        </p:nvSpPr>
        <p:spPr/>
        <p:txBody>
          <a:bodyPr/>
          <a:lstStyle/>
          <a:p>
            <a:fld id="{62FDED88-3499-4A23-A3E7-8403DDEE69A0}" type="slidenum">
              <a:rPr lang="en-US" smtClean="0"/>
              <a:t>7</a:t>
            </a:fld>
            <a:endParaRPr lang="en-US"/>
          </a:p>
        </p:txBody>
      </p:sp>
    </p:spTree>
    <p:extLst>
      <p:ext uri="{BB962C8B-B14F-4D97-AF65-F5344CB8AC3E}">
        <p14:creationId xmlns:p14="http://schemas.microsoft.com/office/powerpoint/2010/main" val="2891193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Hand out </a:t>
            </a:r>
            <a:r>
              <a:rPr lang="en-US" sz="1200" kern="1200" dirty="0">
                <a:solidFill>
                  <a:schemeClr val="tx1"/>
                </a:solidFill>
                <a:effectLst/>
                <a:latin typeface="+mn-lt"/>
                <a:ea typeface="+mn-ea"/>
                <a:cs typeface="+mn-cs"/>
              </a:rPr>
              <a:t>the SMART Goal Worksheet and ask students to complete it individually or in groups. This is an important activity and should not be skipped, but students may need to finish it at home.</a:t>
            </a:r>
          </a:p>
          <a:p>
            <a:r>
              <a:rPr lang="en-US" sz="1200" b="1" kern="1200" dirty="0">
                <a:solidFill>
                  <a:schemeClr val="tx1"/>
                </a:solidFill>
                <a:effectLst/>
                <a:latin typeface="+mn-lt"/>
                <a:ea typeface="+mn-ea"/>
                <a:cs typeface="+mn-cs"/>
              </a:rPr>
              <a:t>Close out </a:t>
            </a:r>
            <a:r>
              <a:rPr lang="en-US" sz="1200" kern="1200" dirty="0">
                <a:solidFill>
                  <a:schemeClr val="tx1"/>
                </a:solidFill>
                <a:effectLst/>
                <a:latin typeface="+mn-lt"/>
                <a:ea typeface="+mn-ea"/>
                <a:cs typeface="+mn-cs"/>
              </a:rPr>
              <a:t>the lesson by asking if anyone wants to share their work. Emphasize to students the work they are completing today will be built upon to finish their </a:t>
            </a:r>
            <a:r>
              <a:rPr lang="en-US" sz="1200" kern="1200" dirty="0" err="1">
                <a:solidFill>
                  <a:schemeClr val="tx1"/>
                </a:solidFill>
                <a:effectLst/>
                <a:latin typeface="+mn-lt"/>
                <a:ea typeface="+mn-ea"/>
                <a:cs typeface="+mn-cs"/>
              </a:rPr>
              <a:t>ICAPs</a:t>
            </a:r>
            <a:r>
              <a:rPr lang="en-US" sz="1200" kern="1200" dirty="0">
                <a:solidFill>
                  <a:schemeClr val="tx1"/>
                </a:solidFill>
                <a:effectLst/>
                <a:latin typeface="+mn-lt"/>
                <a:ea typeface="+mn-ea"/>
                <a:cs typeface="+mn-cs"/>
              </a:rPr>
              <a:t>. This is a significant step in taking charge of their paths through life. It sounds cheesy, but it’s true.</a:t>
            </a:r>
          </a:p>
          <a:p>
            <a:r>
              <a:rPr lang="en-US" sz="1200" b="1" kern="1200" dirty="0">
                <a:solidFill>
                  <a:schemeClr val="tx1"/>
                </a:solidFill>
                <a:effectLst/>
                <a:latin typeface="+mn-lt"/>
                <a:ea typeface="+mn-ea"/>
                <a:cs typeface="+mn-cs"/>
              </a:rPr>
              <a:t>Extension Activity </a:t>
            </a:r>
            <a:r>
              <a:rPr lang="en-US" sz="1200" kern="1200" dirty="0">
                <a:solidFill>
                  <a:schemeClr val="tx1"/>
                </a:solidFill>
                <a:effectLst/>
                <a:latin typeface="+mn-lt"/>
                <a:ea typeface="+mn-ea"/>
                <a:cs typeface="+mn-cs"/>
              </a:rPr>
              <a:t>(This is good for dual enrolled students who are receiving the same information in two separate classes.)</a:t>
            </a:r>
          </a:p>
          <a:p>
            <a:r>
              <a:rPr lang="en-US" sz="1200" kern="1200" dirty="0">
                <a:solidFill>
                  <a:schemeClr val="tx1"/>
                </a:solidFill>
                <a:effectLst/>
                <a:latin typeface="+mn-lt"/>
                <a:ea typeface="+mn-ea"/>
                <a:cs typeface="+mn-cs"/>
              </a:rPr>
              <a:t>Have students reflect on a goal they had set for themselves and met in the past. How did they go about achieving the goal? Was the goal SMART?</a:t>
            </a:r>
            <a:endParaRPr lang="en-US" dirty="0"/>
          </a:p>
        </p:txBody>
      </p:sp>
      <p:sp>
        <p:nvSpPr>
          <p:cNvPr id="4" name="Slide Number Placeholder 3"/>
          <p:cNvSpPr>
            <a:spLocks noGrp="1"/>
          </p:cNvSpPr>
          <p:nvPr>
            <p:ph type="sldNum" sz="quarter" idx="10"/>
          </p:nvPr>
        </p:nvSpPr>
        <p:spPr/>
        <p:txBody>
          <a:bodyPr/>
          <a:lstStyle/>
          <a:p>
            <a:fld id="{62FDED88-3499-4A23-A3E7-8403DDEE69A0}" type="slidenum">
              <a:rPr lang="en-US" smtClean="0"/>
              <a:t>8</a:t>
            </a:fld>
            <a:endParaRPr lang="en-US"/>
          </a:p>
        </p:txBody>
      </p:sp>
    </p:spTree>
    <p:extLst>
      <p:ext uri="{BB962C8B-B14F-4D97-AF65-F5344CB8AC3E}">
        <p14:creationId xmlns:p14="http://schemas.microsoft.com/office/powerpoint/2010/main" val="1323815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FDED88-3499-4A23-A3E7-8403DDEE69A0}" type="slidenum">
              <a:rPr lang="en-US" smtClean="0"/>
              <a:t>9</a:t>
            </a:fld>
            <a:endParaRPr lang="en-US"/>
          </a:p>
        </p:txBody>
      </p:sp>
    </p:spTree>
    <p:extLst>
      <p:ext uri="{BB962C8B-B14F-4D97-AF65-F5344CB8AC3E}">
        <p14:creationId xmlns:p14="http://schemas.microsoft.com/office/powerpoint/2010/main" val="4120102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5B0CD00-1FE7-448C-944E-610877482426}"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208162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B0CD00-1FE7-448C-944E-610877482426}"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687639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B0CD00-1FE7-448C-944E-610877482426}"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1891585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B0CD00-1FE7-448C-944E-610877482426}"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476227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B0CD00-1FE7-448C-944E-610877482426}" type="datetimeFigureOut">
              <a:rPr lang="en-US" smtClean="0"/>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3696519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5B0CD00-1FE7-448C-944E-610877482426}" type="datetimeFigureOut">
              <a:rPr lang="en-US" smtClean="0"/>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230074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5B0CD00-1FE7-448C-944E-610877482426}" type="datetimeFigureOut">
              <a:rPr lang="en-US" smtClean="0"/>
              <a:t>4/30/2021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543338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5B0CD00-1FE7-448C-944E-610877482426}" type="datetimeFigureOut">
              <a:rPr lang="en-US" smtClean="0"/>
              <a:t>4/30/2021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1742935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0CD00-1FE7-448C-944E-610877482426}" type="datetimeFigureOut">
              <a:rPr lang="en-US" smtClean="0"/>
              <a:t>4/30/2021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3539930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B0CD00-1FE7-448C-944E-610877482426}" type="datetimeFigureOut">
              <a:rPr lang="en-US" smtClean="0"/>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2131727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B0CD00-1FE7-448C-944E-610877482426}" type="datetimeFigureOut">
              <a:rPr lang="en-US" smtClean="0"/>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072F68-FFA9-4745-A7DD-2852820C61A4}" type="slidenum">
              <a:rPr lang="en-US" smtClean="0"/>
              <a:t>‹#›</a:t>
            </a:fld>
            <a:endParaRPr lang="en-US"/>
          </a:p>
        </p:txBody>
      </p:sp>
    </p:spTree>
    <p:extLst>
      <p:ext uri="{BB962C8B-B14F-4D97-AF65-F5344CB8AC3E}">
        <p14:creationId xmlns:p14="http://schemas.microsoft.com/office/powerpoint/2010/main" val="3351331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0CD00-1FE7-448C-944E-610877482426}" type="datetimeFigureOut">
              <a:rPr lang="en-US" smtClean="0"/>
              <a:t>4/30/2021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72F68-FFA9-4745-A7DD-2852820C61A4}" type="slidenum">
              <a:rPr lang="en-US" smtClean="0"/>
              <a:t>‹#›</a:t>
            </a:fld>
            <a:endParaRPr lang="en-US"/>
          </a:p>
        </p:txBody>
      </p:sp>
    </p:spTree>
    <p:extLst>
      <p:ext uri="{BB962C8B-B14F-4D97-AF65-F5344CB8AC3E}">
        <p14:creationId xmlns:p14="http://schemas.microsoft.com/office/powerpoint/2010/main" val="358931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1.png"/><Relationship Id="rId7"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F1F35A-387C-49C4-A820-1FBA72A74A20}"/>
              </a:ext>
            </a:extLst>
          </p:cNvPr>
          <p:cNvSpPr>
            <a:spLocks noGrp="1"/>
          </p:cNvSpPr>
          <p:nvPr>
            <p:ph type="subTitle" idx="1"/>
          </p:nvPr>
        </p:nvSpPr>
        <p:spPr/>
        <p:txBody>
          <a:bodyPr>
            <a:normAutofit fontScale="92500" lnSpcReduction="10000"/>
          </a:bodyPr>
          <a:lstStyle/>
          <a:p>
            <a:r>
              <a:rPr lang="en-US" sz="3600" dirty="0"/>
              <a:t>Your Path to Your Future</a:t>
            </a:r>
          </a:p>
          <a:p>
            <a:r>
              <a:rPr lang="en-US" sz="3600" dirty="0"/>
              <a:t>Lesson Two</a:t>
            </a:r>
          </a:p>
          <a:p>
            <a:r>
              <a:rPr lang="en-US" sz="3600" dirty="0"/>
              <a:t>Goal Setting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pic>
        <p:nvPicPr>
          <p:cNvPr id="6" name="Picture 5">
            <a:extLst>
              <a:ext uri="{FF2B5EF4-FFF2-40B4-BE49-F238E27FC236}">
                <a16:creationId xmlns:a16="http://schemas.microsoft.com/office/drawing/2014/main" id="{3ABFC410-BA1A-2B47-922B-F47CCB13887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4212" y="881742"/>
            <a:ext cx="2723575" cy="2335477"/>
          </a:xfrm>
          <a:prstGeom prst="rect">
            <a:avLst/>
          </a:prstGeom>
        </p:spPr>
      </p:pic>
    </p:spTree>
    <p:extLst>
      <p:ext uri="{BB962C8B-B14F-4D97-AF65-F5344CB8AC3E}">
        <p14:creationId xmlns:p14="http://schemas.microsoft.com/office/powerpoint/2010/main" val="3488995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ile:Notecard.jpg - Wikipedi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2000" cy="5853293"/>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a:extLst>
              <a:ext uri="{FF2B5EF4-FFF2-40B4-BE49-F238E27FC236}">
                <a16:creationId xmlns:a16="http://schemas.microsoft.com/office/drawing/2014/main" id="{5E332A35-F3D3-8B4B-A026-6CD45AC22278}"/>
              </a:ext>
            </a:extLst>
          </p:cNvPr>
          <p:cNvSpPr txBox="1"/>
          <p:nvPr/>
        </p:nvSpPr>
        <p:spPr>
          <a:xfrm>
            <a:off x="2217339" y="1440690"/>
            <a:ext cx="8023783" cy="1200329"/>
          </a:xfrm>
          <a:prstGeom prst="rect">
            <a:avLst/>
          </a:prstGeom>
          <a:noFill/>
          <a:effectLst/>
        </p:spPr>
        <p:txBody>
          <a:bodyPr wrap="square">
            <a:spAutoFit/>
          </a:bodyPr>
          <a:lstStyle/>
          <a:p>
            <a:pPr algn="ctr">
              <a:defRPr/>
            </a:pPr>
            <a:r>
              <a:rPr lang="en-US" sz="7200" dirty="0">
                <a:solidFill>
                  <a:schemeClr val="accent1"/>
                </a:solidFill>
                <a:effectLst>
                  <a:outerShdw blurRad="50800" dist="38100" dir="2700000" algn="tl" rotWithShape="0">
                    <a:prstClr val="black">
                      <a:alpha val="40000"/>
                    </a:prstClr>
                  </a:outerShdw>
                </a:effectLst>
              </a:rPr>
              <a:t>Theme Card Activity</a:t>
            </a:r>
          </a:p>
        </p:txBody>
      </p:sp>
    </p:spTree>
    <p:extLst>
      <p:ext uri="{BB962C8B-B14F-4D97-AF65-F5344CB8AC3E}">
        <p14:creationId xmlns:p14="http://schemas.microsoft.com/office/powerpoint/2010/main" val="1090558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a:extLst>
              <a:ext uri="{FF2B5EF4-FFF2-40B4-BE49-F238E27FC236}">
                <a16:creationId xmlns:a16="http://schemas.microsoft.com/office/drawing/2014/main" id="{5E332A35-F3D3-8B4B-A026-6CD45AC22278}"/>
              </a:ext>
            </a:extLst>
          </p:cNvPr>
          <p:cNvSpPr txBox="1"/>
          <p:nvPr/>
        </p:nvSpPr>
        <p:spPr>
          <a:xfrm>
            <a:off x="2055534" y="1752511"/>
            <a:ext cx="8023783" cy="1200329"/>
          </a:xfrm>
          <a:prstGeom prst="rect">
            <a:avLst/>
          </a:prstGeom>
          <a:solidFill>
            <a:schemeClr val="bg1">
              <a:alpha val="84000"/>
            </a:schemeClr>
          </a:solidFill>
          <a:effectLst/>
        </p:spPr>
        <p:txBody>
          <a:bodyPr wrap="square">
            <a:spAutoFit/>
          </a:bodyPr>
          <a:lstStyle/>
          <a:p>
            <a:pPr algn="ctr">
              <a:defRPr/>
            </a:pPr>
            <a:r>
              <a:rPr lang="en-US" sz="7200" dirty="0">
                <a:solidFill>
                  <a:schemeClr val="accent1"/>
                </a:solidFill>
                <a:effectLst>
                  <a:outerShdw blurRad="50800" dist="38100" dir="2700000" algn="tl" rotWithShape="0">
                    <a:prstClr val="black">
                      <a:alpha val="40000"/>
                    </a:prstClr>
                  </a:outerShdw>
                </a:effectLst>
              </a:rPr>
              <a:t>Goal Setting</a:t>
            </a:r>
          </a:p>
        </p:txBody>
      </p:sp>
    </p:spTree>
    <p:extLst>
      <p:ext uri="{BB962C8B-B14F-4D97-AF65-F5344CB8AC3E}">
        <p14:creationId xmlns:p14="http://schemas.microsoft.com/office/powerpoint/2010/main" val="44160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a:extLst>
              <a:ext uri="{FF2B5EF4-FFF2-40B4-BE49-F238E27FC236}">
                <a16:creationId xmlns:a16="http://schemas.microsoft.com/office/drawing/2014/main" id="{99AAD594-BEA7-E342-9865-6E6BC13FDE9F}"/>
              </a:ext>
            </a:extLst>
          </p:cNvPr>
          <p:cNvSpPr txBox="1"/>
          <p:nvPr/>
        </p:nvSpPr>
        <p:spPr>
          <a:xfrm>
            <a:off x="1210491" y="292239"/>
            <a:ext cx="10054480" cy="5632311"/>
          </a:xfrm>
          <a:prstGeom prst="rect">
            <a:avLst/>
          </a:prstGeom>
          <a:solidFill>
            <a:schemeClr val="bg1">
              <a:alpha val="84000"/>
            </a:schemeClr>
          </a:solidFill>
          <a:effectLst/>
        </p:spPr>
        <p:txBody>
          <a:bodyPr wrap="square">
            <a:spAutoFit/>
          </a:bodyPr>
          <a:lstStyle/>
          <a:p>
            <a:pPr algn="just">
              <a:defRPr/>
            </a:pPr>
            <a:r>
              <a:rPr lang="en-US" sz="3600" dirty="0">
                <a:solidFill>
                  <a:schemeClr val="accent1"/>
                </a:solidFill>
                <a:effectLst>
                  <a:outerShdw blurRad="50800" dist="38100" dir="2700000" algn="tl" rotWithShape="0">
                    <a:prstClr val="black">
                      <a:alpha val="40000"/>
                    </a:prstClr>
                  </a:outerShdw>
                </a:effectLst>
              </a:rPr>
              <a:t>Su Min came to the US from Korea. She finished high school in Korea but didn’t learn much English before coming to the U.S. She is finding it difficult to keep a job due to her English skills and thinks it will be easier if she has a college degree. Su Min does not plan to return to Korea and would like to learn more about American citizenship. She doesn’t have any family here, but she is very involved in her Korean church and has strong community support from them. What are her goals this year? </a:t>
            </a:r>
            <a:endParaRPr lang="en-US" sz="3600" dirty="0">
              <a:solidFill>
                <a:schemeClr val="accent1"/>
              </a:solidFill>
              <a:effectLst>
                <a:outerShdw blurRad="50800" dist="38100" dir="2700000" algn="tl" rotWithShape="0">
                  <a:prstClr val="black">
                    <a:alpha val="40000"/>
                  </a:prstClr>
                </a:outerShdw>
              </a:effectLst>
              <a:latin typeface="+mn-lt"/>
            </a:endParaRPr>
          </a:p>
        </p:txBody>
      </p:sp>
    </p:spTree>
    <p:extLst>
      <p:ext uri="{BB962C8B-B14F-4D97-AF65-F5344CB8AC3E}">
        <p14:creationId xmlns:p14="http://schemas.microsoft.com/office/powerpoint/2010/main" val="608464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a:extLst>
              <a:ext uri="{FF2B5EF4-FFF2-40B4-BE49-F238E27FC236}">
                <a16:creationId xmlns:a16="http://schemas.microsoft.com/office/drawing/2014/main" id="{51D64381-D9F9-FD45-A359-89271BAAA3AA}"/>
              </a:ext>
            </a:extLst>
          </p:cNvPr>
          <p:cNvSpPr txBox="1"/>
          <p:nvPr/>
        </p:nvSpPr>
        <p:spPr>
          <a:xfrm>
            <a:off x="1381941" y="393450"/>
            <a:ext cx="9529960" cy="5196166"/>
          </a:xfrm>
          <a:prstGeom prst="rect">
            <a:avLst/>
          </a:prstGeom>
          <a:solidFill>
            <a:schemeClr val="bg1">
              <a:alpha val="84000"/>
            </a:schemeClr>
          </a:solidFill>
          <a:effectLst/>
        </p:spPr>
        <p:txBody>
          <a:bodyPr wrap="square">
            <a:spAutoFit/>
          </a:bodyPr>
          <a:lstStyle/>
          <a:p>
            <a:pPr marL="457200" indent="-457200">
              <a:lnSpc>
                <a:spcPct val="150000"/>
              </a:lnSpc>
              <a:buFont typeface="Arial" panose="020B0604020202020204" pitchFamily="34" charset="0"/>
              <a:buChar char="•"/>
              <a:defRPr/>
            </a:pPr>
            <a:r>
              <a:rPr lang="en-US" sz="2800" dirty="0">
                <a:solidFill>
                  <a:schemeClr val="accent1"/>
                </a:solidFill>
                <a:effectLst>
                  <a:outerShdw blurRad="50800" dist="38100" dir="2700000" algn="tl" rotWithShape="0">
                    <a:prstClr val="black">
                      <a:alpha val="40000"/>
                    </a:prstClr>
                  </a:outerShdw>
                </a:effectLst>
              </a:rPr>
              <a:t>What were some dreams or hopes that I had for my life when I was a child?</a:t>
            </a:r>
          </a:p>
          <a:p>
            <a:pPr marL="457200" indent="-457200">
              <a:lnSpc>
                <a:spcPct val="150000"/>
              </a:lnSpc>
              <a:buFont typeface="Arial" panose="020B0604020202020204" pitchFamily="34" charset="0"/>
              <a:buChar char="•"/>
              <a:defRPr/>
            </a:pPr>
            <a:r>
              <a:rPr lang="en-US" sz="2800" dirty="0">
                <a:solidFill>
                  <a:schemeClr val="accent1"/>
                </a:solidFill>
                <a:effectLst>
                  <a:outerShdw blurRad="50800" dist="38100" dir="2700000" algn="tl" rotWithShape="0">
                    <a:prstClr val="black">
                      <a:alpha val="40000"/>
                    </a:prstClr>
                  </a:outerShdw>
                </a:effectLst>
              </a:rPr>
              <a:t>What hopes or dreams did I have about my career when I was younger?</a:t>
            </a:r>
          </a:p>
          <a:p>
            <a:pPr marL="457200" indent="-457200">
              <a:lnSpc>
                <a:spcPct val="150000"/>
              </a:lnSpc>
              <a:buFont typeface="Arial" panose="020B0604020202020204" pitchFamily="34" charset="0"/>
              <a:buChar char="•"/>
              <a:defRPr/>
            </a:pPr>
            <a:r>
              <a:rPr lang="en-US" sz="2800" dirty="0">
                <a:solidFill>
                  <a:schemeClr val="accent1"/>
                </a:solidFill>
                <a:effectLst>
                  <a:outerShdw blurRad="50800" dist="38100" dir="2700000" algn="tl" rotWithShape="0">
                    <a:prstClr val="black">
                      <a:alpha val="40000"/>
                    </a:prstClr>
                  </a:outerShdw>
                </a:effectLst>
              </a:rPr>
              <a:t>What hopes or dreams do I have for my life now?</a:t>
            </a:r>
          </a:p>
          <a:p>
            <a:pPr marL="457200" indent="-457200">
              <a:lnSpc>
                <a:spcPct val="150000"/>
              </a:lnSpc>
              <a:buFont typeface="Arial" panose="020B0604020202020204" pitchFamily="34" charset="0"/>
              <a:buChar char="•"/>
              <a:defRPr/>
            </a:pPr>
            <a:r>
              <a:rPr lang="en-US" sz="2800" dirty="0">
                <a:solidFill>
                  <a:schemeClr val="accent1"/>
                </a:solidFill>
                <a:effectLst>
                  <a:outerShdw blurRad="50800" dist="38100" dir="2700000" algn="tl" rotWithShape="0">
                    <a:prstClr val="black">
                      <a:alpha val="40000"/>
                    </a:prstClr>
                  </a:outerShdw>
                </a:effectLst>
              </a:rPr>
              <a:t>What hopes or dreams do I have for my career now?</a:t>
            </a:r>
          </a:p>
          <a:p>
            <a:pPr marL="457200" indent="-457200">
              <a:lnSpc>
                <a:spcPct val="150000"/>
              </a:lnSpc>
              <a:buFont typeface="Arial" panose="020B0604020202020204" pitchFamily="34" charset="0"/>
              <a:buChar char="•"/>
              <a:defRPr/>
            </a:pPr>
            <a:r>
              <a:rPr lang="en-US" sz="2800" dirty="0">
                <a:solidFill>
                  <a:schemeClr val="accent1"/>
                </a:solidFill>
                <a:effectLst>
                  <a:outerShdw blurRad="50800" dist="38100" dir="2700000" algn="tl" rotWithShape="0">
                    <a:prstClr val="black">
                      <a:alpha val="40000"/>
                    </a:prstClr>
                  </a:outerShdw>
                </a:effectLst>
              </a:rPr>
              <a:t>What do I need to do to reach my dreams?</a:t>
            </a:r>
          </a:p>
          <a:p>
            <a:pPr marL="457200" indent="-457200">
              <a:lnSpc>
                <a:spcPct val="150000"/>
              </a:lnSpc>
              <a:buFont typeface="Arial" panose="020B0604020202020204" pitchFamily="34" charset="0"/>
              <a:buChar char="•"/>
              <a:defRPr/>
            </a:pPr>
            <a:r>
              <a:rPr lang="en-US" sz="2800" dirty="0">
                <a:solidFill>
                  <a:schemeClr val="accent1"/>
                </a:solidFill>
                <a:effectLst>
                  <a:outerShdw blurRad="50800" dist="38100" dir="2700000" algn="tl" rotWithShape="0">
                    <a:prstClr val="black">
                      <a:alpha val="40000"/>
                    </a:prstClr>
                  </a:outerShdw>
                </a:effectLst>
              </a:rPr>
              <a:t>Where do I see myself in five years?</a:t>
            </a:r>
          </a:p>
        </p:txBody>
      </p:sp>
    </p:spTree>
    <p:extLst>
      <p:ext uri="{BB962C8B-B14F-4D97-AF65-F5344CB8AC3E}">
        <p14:creationId xmlns:p14="http://schemas.microsoft.com/office/powerpoint/2010/main" val="2206606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rofessor Eduardo de Almeida: Objetivos gerais e específicos"/>
          <p:cNvPicPr>
            <a:picLocks noChangeAspect="1"/>
          </p:cNvPicPr>
          <p:nvPr/>
        </p:nvPicPr>
        <p:blipFill rotWithShape="1">
          <a:blip r:embed="rId3">
            <a:extLst>
              <a:ext uri="{28A0092B-C50C-407E-A947-70E740481C1C}">
                <a14:useLocalDpi xmlns:a14="http://schemas.microsoft.com/office/drawing/2010/main" val="0"/>
              </a:ext>
            </a:extLst>
          </a:blip>
          <a:srcRect t="25126" b="18008"/>
          <a:stretch/>
        </p:blipFill>
        <p:spPr>
          <a:xfrm>
            <a:off x="1" y="19051"/>
            <a:ext cx="12146704" cy="685800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6" name="Group 5">
            <a:extLst>
              <a:ext uri="{FF2B5EF4-FFF2-40B4-BE49-F238E27FC236}">
                <a16:creationId xmlns:a16="http://schemas.microsoft.com/office/drawing/2014/main" id="{2F5B9A47-20B4-274F-A4EA-22C5C09A0AAA}"/>
              </a:ext>
            </a:extLst>
          </p:cNvPr>
          <p:cNvGrpSpPr/>
          <p:nvPr/>
        </p:nvGrpSpPr>
        <p:grpSpPr>
          <a:xfrm>
            <a:off x="1870075" y="275112"/>
            <a:ext cx="8816159" cy="5545777"/>
            <a:chOff x="3368334" y="1004000"/>
            <a:chExt cx="5986463" cy="4811013"/>
          </a:xfrm>
          <a:solidFill>
            <a:schemeClr val="bg1"/>
          </a:solidFill>
        </p:grpSpPr>
        <p:sp>
          <p:nvSpPr>
            <p:cNvPr id="7" name="Oval 6">
              <a:extLst>
                <a:ext uri="{FF2B5EF4-FFF2-40B4-BE49-F238E27FC236}">
                  <a16:creationId xmlns:a16="http://schemas.microsoft.com/office/drawing/2014/main" id="{35EBFB70-8622-0E46-83EA-AE22D5260432}"/>
                </a:ext>
              </a:extLst>
            </p:cNvPr>
            <p:cNvSpPr/>
            <p:nvPr/>
          </p:nvSpPr>
          <p:spPr>
            <a:xfrm>
              <a:off x="3614747" y="4800597"/>
              <a:ext cx="1600200" cy="3571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64E5043-8E50-FD42-B7A8-93453CB34AFD}"/>
                </a:ext>
              </a:extLst>
            </p:cNvPr>
            <p:cNvSpPr/>
            <p:nvPr/>
          </p:nvSpPr>
          <p:spPr>
            <a:xfrm>
              <a:off x="7715247" y="4622003"/>
              <a:ext cx="1114428" cy="3571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866C1B51-1572-334F-8994-B564E80EF52B}"/>
                </a:ext>
              </a:extLst>
            </p:cNvPr>
            <p:cNvPicPr>
              <a:picLocks noChangeAspect="1"/>
            </p:cNvPicPr>
            <p:nvPr/>
          </p:nvPicPr>
          <p:blipFill rotWithShape="1">
            <a:blip r:embed="rId6">
              <a:extLst>
                <a:ext uri="{28A0092B-C50C-407E-A947-70E740481C1C}">
                  <a14:useLocalDpi xmlns:a14="http://schemas.microsoft.com/office/drawing/2010/main" val="0"/>
                </a:ext>
              </a:extLst>
            </a:blip>
            <a:srcRect l="6111" t="14639" r="6598" b="15210"/>
            <a:stretch/>
          </p:blipFill>
          <p:spPr>
            <a:xfrm>
              <a:off x="3368334" y="1004000"/>
              <a:ext cx="5986463" cy="4811013"/>
            </a:xfrm>
            <a:prstGeom prst="rect">
              <a:avLst/>
            </a:prstGeom>
            <a:grpFill/>
            <a:effectLst>
              <a:outerShdw blurRad="50800" dist="38100" dir="2700000" algn="tl" rotWithShape="0">
                <a:prstClr val="black">
                  <a:alpha val="40000"/>
                </a:prstClr>
              </a:outerShdw>
            </a:effectLst>
          </p:spPr>
        </p:pic>
      </p:grpSp>
    </p:spTree>
    <p:extLst>
      <p:ext uri="{BB962C8B-B14F-4D97-AF65-F5344CB8AC3E}">
        <p14:creationId xmlns:p14="http://schemas.microsoft.com/office/powerpoint/2010/main" val="3334548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a:extLst>
              <a:ext uri="{FF2B5EF4-FFF2-40B4-BE49-F238E27FC236}">
                <a16:creationId xmlns:a16="http://schemas.microsoft.com/office/drawing/2014/main" id="{40B573E2-8E60-4441-8D17-39C050B6C553}"/>
              </a:ext>
            </a:extLst>
          </p:cNvPr>
          <p:cNvSpPr txBox="1"/>
          <p:nvPr/>
        </p:nvSpPr>
        <p:spPr>
          <a:xfrm>
            <a:off x="1210491" y="387650"/>
            <a:ext cx="10054480" cy="5632311"/>
          </a:xfrm>
          <a:prstGeom prst="rect">
            <a:avLst/>
          </a:prstGeom>
          <a:solidFill>
            <a:schemeClr val="bg1">
              <a:alpha val="84000"/>
            </a:schemeClr>
          </a:solidFill>
          <a:effectLst/>
        </p:spPr>
        <p:txBody>
          <a:bodyPr wrap="square">
            <a:spAutoFit/>
          </a:bodyPr>
          <a:lstStyle/>
          <a:p>
            <a:pPr marL="571500" indent="-571500">
              <a:lnSpc>
                <a:spcPct val="150000"/>
              </a:lnSpc>
              <a:buFont typeface="Arial" panose="020B0604020202020204" pitchFamily="34" charset="0"/>
              <a:buChar char="•"/>
              <a:defRPr/>
            </a:pPr>
            <a:r>
              <a:rPr lang="en-US" sz="4000" dirty="0">
                <a:solidFill>
                  <a:schemeClr val="accent1"/>
                </a:solidFill>
                <a:effectLst>
                  <a:outerShdw blurRad="50800" dist="38100" dir="2700000" algn="tl" rotWithShape="0">
                    <a:prstClr val="black">
                      <a:alpha val="40000"/>
                    </a:prstClr>
                  </a:outerShdw>
                </a:effectLst>
              </a:rPr>
              <a:t>I want to pass my math HiSET test before the next semester.</a:t>
            </a:r>
          </a:p>
          <a:p>
            <a:pPr marL="571500" indent="-571500">
              <a:lnSpc>
                <a:spcPct val="150000"/>
              </a:lnSpc>
              <a:buFont typeface="Arial" panose="020B0604020202020204" pitchFamily="34" charset="0"/>
              <a:buChar char="•"/>
              <a:defRPr/>
            </a:pPr>
            <a:r>
              <a:rPr lang="en-US" sz="4000" dirty="0">
                <a:solidFill>
                  <a:schemeClr val="accent1"/>
                </a:solidFill>
                <a:effectLst>
                  <a:outerShdw blurRad="50800" dist="38100" dir="2700000" algn="tl" rotWithShape="0">
                    <a:prstClr val="black">
                      <a:alpha val="40000"/>
                    </a:prstClr>
                  </a:outerShdw>
                </a:effectLst>
                <a:latin typeface="+mn-lt"/>
              </a:rPr>
              <a:t>I want to earn my diploma and go to community college within the next 18 months.</a:t>
            </a:r>
          </a:p>
          <a:p>
            <a:pPr marL="571500" indent="-571500">
              <a:lnSpc>
                <a:spcPct val="150000"/>
              </a:lnSpc>
              <a:buFont typeface="Arial" panose="020B0604020202020204" pitchFamily="34" charset="0"/>
              <a:buChar char="•"/>
              <a:defRPr/>
            </a:pPr>
            <a:r>
              <a:rPr lang="en-US" sz="4000" dirty="0">
                <a:solidFill>
                  <a:schemeClr val="accent1"/>
                </a:solidFill>
                <a:effectLst>
                  <a:outerShdw blurRad="50800" dist="38100" dir="2700000" algn="tl" rotWithShape="0">
                    <a:prstClr val="black">
                      <a:alpha val="40000"/>
                    </a:prstClr>
                  </a:outerShdw>
                </a:effectLst>
              </a:rPr>
              <a:t>I want to become a nurse.</a:t>
            </a:r>
            <a:endParaRPr lang="en-US" sz="4000" dirty="0">
              <a:solidFill>
                <a:schemeClr val="accent1"/>
              </a:solidFill>
              <a:effectLst>
                <a:outerShdw blurRad="50800" dist="38100" dir="2700000" algn="tl" rotWithShape="0">
                  <a:prstClr val="black">
                    <a:alpha val="40000"/>
                  </a:prstClr>
                </a:outerShdw>
              </a:effectLst>
              <a:latin typeface="+mn-lt"/>
            </a:endParaRPr>
          </a:p>
        </p:txBody>
      </p:sp>
    </p:spTree>
    <p:extLst>
      <p:ext uri="{BB962C8B-B14F-4D97-AF65-F5344CB8AC3E}">
        <p14:creationId xmlns:p14="http://schemas.microsoft.com/office/powerpoint/2010/main" val="2567467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36BBBBD2-D038-704F-BA37-BA209A449DD4}"/>
              </a:ext>
            </a:extLst>
          </p:cNvPr>
          <p:cNvPicPr>
            <a:picLocks noChangeAspect="1"/>
          </p:cNvPicPr>
          <p:nvPr/>
        </p:nvPicPr>
        <p:blipFill>
          <a:blip r:embed="rId5"/>
          <a:stretch>
            <a:fillRect/>
          </a:stretch>
        </p:blipFill>
        <p:spPr>
          <a:xfrm>
            <a:off x="794637" y="512518"/>
            <a:ext cx="10668729" cy="4548248"/>
          </a:xfrm>
          <a:prstGeom prst="rect">
            <a:avLst/>
          </a:prstGeom>
        </p:spPr>
      </p:pic>
    </p:spTree>
    <p:extLst>
      <p:ext uri="{BB962C8B-B14F-4D97-AF65-F5344CB8AC3E}">
        <p14:creationId xmlns:p14="http://schemas.microsoft.com/office/powerpoint/2010/main" val="3614026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8013"/>
            <a:ext cx="2420983" cy="91501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4250" y="5924550"/>
            <a:ext cx="4857750" cy="933450"/>
          </a:xfrm>
          <a:prstGeom prst="rect">
            <a:avLst/>
          </a:prstGeom>
        </p:spPr>
      </p:pic>
      <p:sp>
        <p:nvSpPr>
          <p:cNvPr id="2" name="AutoShape 2" descr="Kuder - Home | Facebook"/>
          <p:cNvSpPr>
            <a:spLocks noChangeAspect="1" noChangeArrowheads="1"/>
          </p:cNvSpPr>
          <p:nvPr/>
        </p:nvSpPr>
        <p:spPr bwMode="auto">
          <a:xfrm>
            <a:off x="155575" y="-822325"/>
            <a:ext cx="171450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a:blip r:embed="rId5"/>
          <a:stretch>
            <a:fillRect/>
          </a:stretch>
        </p:blipFill>
        <p:spPr>
          <a:xfrm>
            <a:off x="9857132" y="3374009"/>
            <a:ext cx="2143125" cy="2143125"/>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53046" y="0"/>
            <a:ext cx="3038954" cy="1710497"/>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3353962" cy="2704132"/>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09537" y="0"/>
            <a:ext cx="5753100" cy="5346700"/>
          </a:xfrm>
          <a:prstGeom prst="rect">
            <a:avLst/>
          </a:prstGeom>
        </p:spPr>
      </p:pic>
      <p:pic>
        <p:nvPicPr>
          <p:cNvPr id="12" name="Picture 11">
            <a:extLst>
              <a:ext uri="{FF2B5EF4-FFF2-40B4-BE49-F238E27FC236}">
                <a16:creationId xmlns:a16="http://schemas.microsoft.com/office/drawing/2014/main" id="{4843AA14-6D11-AD49-90A2-B1836CCCEF9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5193" y="3158334"/>
            <a:ext cx="2723575" cy="2335477"/>
          </a:xfrm>
          <a:prstGeom prst="rect">
            <a:avLst/>
          </a:prstGeom>
        </p:spPr>
      </p:pic>
    </p:spTree>
    <p:extLst>
      <p:ext uri="{BB962C8B-B14F-4D97-AF65-F5344CB8AC3E}">
        <p14:creationId xmlns:p14="http://schemas.microsoft.com/office/powerpoint/2010/main" val="3929776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1338</Words>
  <Application>Microsoft Office PowerPoint</Application>
  <PresentationFormat>Widescreen</PresentationFormat>
  <Paragraphs>55</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State of Oklahoma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Brubaker</dc:creator>
  <cp:lastModifiedBy>Nathan Brubaker</cp:lastModifiedBy>
  <cp:revision>12</cp:revision>
  <dcterms:created xsi:type="dcterms:W3CDTF">2020-08-26T20:42:44Z</dcterms:created>
  <dcterms:modified xsi:type="dcterms:W3CDTF">2021-04-30T15:08:01Z</dcterms:modified>
</cp:coreProperties>
</file>