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0" r:id="rId3"/>
    <p:sldId id="275" r:id="rId4"/>
    <p:sldId id="276" r:id="rId5"/>
    <p:sldId id="269"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8455B-5627-47C7-94B7-B093FB2A1D80}" v="2" dt="2021-02-18T19:28:45.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6054" autoAdjust="0"/>
  </p:normalViewPr>
  <p:slideViewPr>
    <p:cSldViewPr snapToGrid="0">
      <p:cViewPr varScale="1">
        <p:scale>
          <a:sx n="53" d="100"/>
          <a:sy n="53" d="100"/>
        </p:scale>
        <p:origin x="216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36472-7FC8-4193-82A0-C65DC4EA1699}" type="datetimeFigureOut">
              <a:rPr lang="en-US" smtClean="0"/>
              <a:t>8/25/2021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BB7ED-2B47-48A0-9AAE-3F1A8477DEEB}" type="datetimeFigureOut">
              <a:rPr lang="en-US" smtClean="0"/>
              <a:t>8/25/2021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Often overlooked in career planning are the barriers to securing a job. What does it take to get a job? Select one or two jobs the students have identified in their research and write them on the board. Ask students to list the skills and education or certification required for these jobs.</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people just aren’t qualified for jobs that are of interest to them, which is definitely a barrier to employment. Even though some parts of the hiring process are out of applicants’ control, there are factors that they can control.</a:t>
            </a:r>
          </a:p>
          <a:p>
            <a:r>
              <a:rPr lang="en-US" sz="1200" b="1" kern="1200" dirty="0">
                <a:solidFill>
                  <a:schemeClr val="tx1"/>
                </a:solidFill>
                <a:effectLst/>
                <a:latin typeface="+mn-lt"/>
                <a:ea typeface="+mn-ea"/>
                <a:cs typeface="+mn-cs"/>
              </a:rPr>
              <a:t>Factors that are within applicants’ control (Slide 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Getting the necessary education and training.</a:t>
            </a:r>
          </a:p>
          <a:p>
            <a:pPr lvl="0"/>
            <a:r>
              <a:rPr lang="en-US" sz="1200" kern="1200" dirty="0">
                <a:solidFill>
                  <a:schemeClr val="tx1"/>
                </a:solidFill>
                <a:effectLst/>
                <a:latin typeface="+mn-lt"/>
                <a:ea typeface="+mn-ea"/>
                <a:cs typeface="+mn-cs"/>
              </a:rPr>
              <a:t>Having previous work experience with transferable skills.</a:t>
            </a:r>
          </a:p>
          <a:p>
            <a:pPr lvl="0"/>
            <a:r>
              <a:rPr lang="en-US" sz="1200" kern="1200" dirty="0">
                <a:solidFill>
                  <a:schemeClr val="tx1"/>
                </a:solidFill>
                <a:effectLst/>
                <a:latin typeface="+mn-lt"/>
                <a:ea typeface="+mn-ea"/>
                <a:cs typeface="+mn-cs"/>
              </a:rPr>
              <a:t>Talking to others who are in similar jobs and asking them about the qualifications.</a:t>
            </a:r>
          </a:p>
          <a:p>
            <a:pPr lvl="0"/>
            <a:r>
              <a:rPr lang="en-US" sz="1200" kern="1200" dirty="0">
                <a:solidFill>
                  <a:schemeClr val="tx1"/>
                </a:solidFill>
                <a:effectLst/>
                <a:latin typeface="+mn-lt"/>
                <a:ea typeface="+mn-ea"/>
                <a:cs typeface="+mn-cs"/>
              </a:rPr>
              <a:t>Having complete and accurate job applications and resumes.</a:t>
            </a:r>
          </a:p>
          <a:p>
            <a:pPr lvl="0"/>
            <a:r>
              <a:rPr lang="en-US" sz="1200" kern="1200" dirty="0">
                <a:solidFill>
                  <a:schemeClr val="tx1"/>
                </a:solidFill>
                <a:effectLst/>
                <a:latin typeface="+mn-lt"/>
                <a:ea typeface="+mn-ea"/>
                <a:cs typeface="+mn-cs"/>
              </a:rPr>
              <a:t>Showing up on time to interviews.</a:t>
            </a:r>
          </a:p>
          <a:p>
            <a:pPr lvl="0"/>
            <a:r>
              <a:rPr lang="en-US" sz="1200" kern="1200" dirty="0">
                <a:solidFill>
                  <a:schemeClr val="tx1"/>
                </a:solidFill>
                <a:effectLst/>
                <a:latin typeface="+mn-lt"/>
                <a:ea typeface="+mn-ea"/>
                <a:cs typeface="+mn-cs"/>
              </a:rPr>
              <a:t>Sending thank-you letters.</a:t>
            </a:r>
          </a:p>
          <a:p>
            <a:pPr lvl="0"/>
            <a:r>
              <a:rPr lang="en-US" sz="1200" kern="1200" dirty="0">
                <a:solidFill>
                  <a:schemeClr val="tx1"/>
                </a:solidFill>
                <a:effectLst/>
                <a:latin typeface="+mn-lt"/>
                <a:ea typeface="+mn-ea"/>
                <a:cs typeface="+mn-cs"/>
              </a:rPr>
              <a:t>Having a positive attitude.</a:t>
            </a:r>
          </a:p>
          <a:p>
            <a:pPr lvl="0"/>
            <a:r>
              <a:rPr lang="en-US" sz="1200" kern="1200" dirty="0">
                <a:solidFill>
                  <a:schemeClr val="tx1"/>
                </a:solidFill>
                <a:effectLst/>
                <a:latin typeface="+mn-lt"/>
                <a:ea typeface="+mn-ea"/>
                <a:cs typeface="+mn-cs"/>
              </a:rPr>
              <a:t>Having good references.</a:t>
            </a:r>
          </a:p>
          <a:p>
            <a:r>
              <a:rPr lang="en-US" sz="1200" b="1" kern="1200" dirty="0">
                <a:solidFill>
                  <a:schemeClr val="tx1"/>
                </a:solidFill>
                <a:effectLst/>
                <a:latin typeface="+mn-lt"/>
                <a:ea typeface="+mn-ea"/>
                <a:cs typeface="+mn-cs"/>
              </a:rPr>
              <a:t>Factors not within applicants’ control: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Age.</a:t>
            </a:r>
          </a:p>
          <a:p>
            <a:pPr lvl="0"/>
            <a:r>
              <a:rPr lang="en-US" sz="1200" kern="1200" dirty="0">
                <a:solidFill>
                  <a:schemeClr val="tx1"/>
                </a:solidFill>
                <a:effectLst/>
                <a:latin typeface="+mn-lt"/>
                <a:ea typeface="+mn-ea"/>
                <a:cs typeface="+mn-cs"/>
              </a:rPr>
              <a:t>Race/ethnicity.</a:t>
            </a:r>
          </a:p>
          <a:p>
            <a:pPr lvl="0"/>
            <a:r>
              <a:rPr lang="en-US" sz="1200" kern="1200" dirty="0">
                <a:solidFill>
                  <a:schemeClr val="tx1"/>
                </a:solidFill>
                <a:effectLst/>
                <a:latin typeface="+mn-lt"/>
                <a:ea typeface="+mn-ea"/>
                <a:cs typeface="+mn-cs"/>
              </a:rPr>
              <a:t>Gender.</a:t>
            </a:r>
          </a:p>
          <a:p>
            <a:pPr lvl="0"/>
            <a:r>
              <a:rPr lang="en-US" sz="1200" kern="1200" dirty="0">
                <a:solidFill>
                  <a:schemeClr val="tx1"/>
                </a:solidFill>
                <a:effectLst/>
                <a:latin typeface="+mn-lt"/>
                <a:ea typeface="+mn-ea"/>
                <a:cs typeface="+mn-cs"/>
              </a:rPr>
              <a:t>Weight.</a:t>
            </a:r>
          </a:p>
          <a:p>
            <a:pPr lvl="0"/>
            <a:r>
              <a:rPr lang="en-US" sz="1200" kern="1200" dirty="0">
                <a:solidFill>
                  <a:schemeClr val="tx1"/>
                </a:solidFill>
                <a:effectLst/>
                <a:latin typeface="+mn-lt"/>
                <a:ea typeface="+mn-ea"/>
                <a:cs typeface="+mn-cs"/>
              </a:rPr>
              <a:t>Sexual orientation.</a:t>
            </a:r>
          </a:p>
          <a:p>
            <a:pPr lvl="0"/>
            <a:r>
              <a:rPr lang="en-US" sz="1200" kern="1200" dirty="0">
                <a:solidFill>
                  <a:schemeClr val="tx1"/>
                </a:solidFill>
                <a:effectLst/>
                <a:latin typeface="+mn-lt"/>
                <a:ea typeface="+mn-ea"/>
                <a:cs typeface="+mn-cs"/>
              </a:rPr>
              <a:t>Involvement in the justice system.</a:t>
            </a: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how the factors we don’t have control over sometimes become barriers.</a:t>
            </a:r>
          </a:p>
          <a:p>
            <a:r>
              <a:rPr lang="en-US" sz="1200" kern="1200" dirty="0">
                <a:solidFill>
                  <a:schemeClr val="tx1"/>
                </a:solidFill>
                <a:effectLst/>
                <a:latin typeface="+mn-lt"/>
                <a:ea typeface="+mn-ea"/>
                <a:cs typeface="+mn-cs"/>
              </a:rPr>
              <a:t>Why would an employer not hire someone because of age, gender, sexual orientation, race/ethnicity? (Possible answers: Age and weight could be a liability or involve health care costs, gender could be related to sexism or an image the company is presenting, race and ethnicity can be barriers due to racism, involvement in the justice system could be seen as taking a risk if applicants are not truly reformed.)</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215989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prejudice refers to preconceived negative beliefs, attitudes or feelings.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that discrimination refers to actions and behaviors that may be based on prejudices. </a:t>
            </a:r>
            <a:r>
              <a:rPr lang="en-US" sz="1200" kern="1200">
                <a:solidFill>
                  <a:schemeClr val="tx1"/>
                </a:solidFill>
                <a:effectLst/>
                <a:latin typeface="+mn-lt"/>
                <a:ea typeface="+mn-ea"/>
                <a:cs typeface="+mn-cs"/>
              </a:rPr>
              <a:t>Discrimination is illegal in many cases, but prejudice is not.</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184358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295445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8/25/2021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8/25/2021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8/25/2021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6.pn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Eight</a:t>
            </a:r>
          </a:p>
          <a:p>
            <a:r>
              <a:rPr lang="en-US" sz="3600" dirty="0"/>
              <a:t>Barriers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F7611B17-1469-D640-9C17-7B501602CF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9" name="Picture 8">
            <a:extLst>
              <a:ext uri="{FF2B5EF4-FFF2-40B4-BE49-F238E27FC236}">
                <a16:creationId xmlns:a16="http://schemas.microsoft.com/office/drawing/2014/main" id="{383B6E6B-AEA5-0A40-8656-A06A28E1E210}"/>
              </a:ext>
            </a:extLst>
          </p:cNvPr>
          <p:cNvPicPr>
            <a:picLocks noChangeAspect="1"/>
          </p:cNvPicPr>
          <p:nvPr/>
        </p:nvPicPr>
        <p:blipFill rotWithShape="1">
          <a:blip r:embed="rId5"/>
          <a:srcRect t="17309" b="12082"/>
          <a:stretch/>
        </p:blipFill>
        <p:spPr>
          <a:xfrm>
            <a:off x="2103120" y="-6246"/>
            <a:ext cx="8399560" cy="5930796"/>
          </a:xfrm>
          <a:prstGeom prst="rect">
            <a:avLst/>
          </a:prstGeom>
          <a:effectLst>
            <a:outerShdw blurRad="50800" dist="76200" dir="2700000" sx="101000" sy="101000" algn="tl" rotWithShape="0">
              <a:prstClr val="black">
                <a:alpha val="40000"/>
              </a:prstClr>
            </a:outerShdw>
          </a:effectLst>
        </p:spPr>
      </p:pic>
    </p:spTree>
    <p:extLst>
      <p:ext uri="{BB962C8B-B14F-4D97-AF65-F5344CB8AC3E}">
        <p14:creationId xmlns:p14="http://schemas.microsoft.com/office/powerpoint/2010/main" val="331429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B3D6AA87-B2A9-B942-8DEE-8F6C8009E914}"/>
              </a:ext>
            </a:extLst>
          </p:cNvPr>
          <p:cNvPicPr>
            <a:picLocks noChangeAspect="1"/>
          </p:cNvPicPr>
          <p:nvPr/>
        </p:nvPicPr>
        <p:blipFill>
          <a:blip r:embed="rId5"/>
          <a:stretch>
            <a:fillRect/>
          </a:stretch>
        </p:blipFill>
        <p:spPr>
          <a:xfrm>
            <a:off x="2839398" y="-1"/>
            <a:ext cx="6375721" cy="64060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988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4C8D6F97-C6AB-044E-9947-A9257A7FF5D3}"/>
              </a:ext>
            </a:extLst>
          </p:cNvPr>
          <p:cNvSpPr txBox="1"/>
          <p:nvPr/>
        </p:nvSpPr>
        <p:spPr>
          <a:xfrm>
            <a:off x="2420983" y="183415"/>
            <a:ext cx="7844233" cy="830997"/>
          </a:xfrm>
          <a:prstGeom prst="rect">
            <a:avLst/>
          </a:prstGeom>
          <a:solidFill>
            <a:schemeClr val="bg1">
              <a:alpha val="84000"/>
            </a:schemeClr>
          </a:solidFill>
          <a:effectLst/>
        </p:spPr>
        <p:txBody>
          <a:bodyPr wrap="square">
            <a:spAutoFit/>
          </a:bodyPr>
          <a:lstStyle/>
          <a:p>
            <a:pPr algn="ctr">
              <a:defRPr/>
            </a:pPr>
            <a:r>
              <a:rPr lang="en-US" sz="4800" b="1" dirty="0">
                <a:solidFill>
                  <a:schemeClr val="accent1"/>
                </a:solidFill>
                <a:effectLst>
                  <a:outerShdw blurRad="50800" dist="38100" dir="2700000" algn="tl" rotWithShape="0">
                    <a:prstClr val="black">
                      <a:alpha val="40000"/>
                    </a:prstClr>
                  </a:outerShdw>
                </a:effectLst>
              </a:rPr>
              <a:t>Prejudice vs. Discrimination</a:t>
            </a:r>
            <a:endParaRPr lang="en-US" sz="4800" b="1" dirty="0">
              <a:solidFill>
                <a:schemeClr val="accent1"/>
              </a:solidFill>
              <a:effectLst>
                <a:outerShdw blurRad="50800" dist="38100" dir="2700000" algn="tl" rotWithShape="0">
                  <a:prstClr val="black">
                    <a:alpha val="40000"/>
                  </a:prstClr>
                </a:outerShdw>
              </a:effectLst>
              <a:latin typeface="+mn-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26355"/>
            <a:ext cx="5143500" cy="2143125"/>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5499" t="10924" r="12231" b="18908"/>
          <a:stretch/>
        </p:blipFill>
        <p:spPr>
          <a:xfrm>
            <a:off x="4580627" y="3562000"/>
            <a:ext cx="3686176" cy="238601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0348" y="1014412"/>
            <a:ext cx="3121152" cy="3121152"/>
          </a:xfrm>
          <a:prstGeom prst="rect">
            <a:avLst/>
          </a:prstGeom>
        </p:spPr>
      </p:pic>
    </p:spTree>
    <p:extLst>
      <p:ext uri="{BB962C8B-B14F-4D97-AF65-F5344CB8AC3E}">
        <p14:creationId xmlns:p14="http://schemas.microsoft.com/office/powerpoint/2010/main" val="278757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12" name="Picture 11">
            <a:extLst>
              <a:ext uri="{FF2B5EF4-FFF2-40B4-BE49-F238E27FC236}">
                <a16:creationId xmlns:a16="http://schemas.microsoft.com/office/drawing/2014/main" id="{7EFB4289-6589-8447-8D2E-2DF0549D6B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174" y="3181657"/>
            <a:ext cx="2723575" cy="2335477"/>
          </a:xfrm>
          <a:prstGeom prst="rect">
            <a:avLst/>
          </a:prstGeom>
        </p:spPr>
      </p:pic>
    </p:spTree>
    <p:extLst>
      <p:ext uri="{BB962C8B-B14F-4D97-AF65-F5344CB8AC3E}">
        <p14:creationId xmlns:p14="http://schemas.microsoft.com/office/powerpoint/2010/main" val="354565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2584</TotalTime>
  <Words>347</Words>
  <Application>Microsoft Office PowerPoint</Application>
  <PresentationFormat>Widescreen</PresentationFormat>
  <Paragraphs>31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109</cp:revision>
  <cp:lastPrinted>2020-09-28T15:05:42Z</cp:lastPrinted>
  <dcterms:created xsi:type="dcterms:W3CDTF">2020-07-06T17:50:26Z</dcterms:created>
  <dcterms:modified xsi:type="dcterms:W3CDTF">2021-08-25T13:56:51Z</dcterms:modified>
</cp:coreProperties>
</file>