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3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18288000" cy="10287000"/>
  <p:notesSz cx="6858000" cy="9144000"/>
  <p:embeddedFontLst>
    <p:embeddedFont>
      <p:font typeface="Open Sauce" panose="020B0604020202020204" charset="0"/>
      <p:regular r:id="rId51"/>
    </p:embeddedFont>
    <p:embeddedFont>
      <p:font typeface="Raleway" pitchFamily="2" charset="0"/>
      <p:regular r:id="rId52"/>
      <p:bold r:id="rId53"/>
      <p:italic r:id="rId54"/>
      <p:boldItalic r:id="rId55"/>
    </p:embeddedFont>
    <p:embeddedFont>
      <p:font typeface="Raleway Bold" charset="0"/>
      <p:regular r:id="rId56"/>
    </p:embeddedFont>
    <p:embeddedFont>
      <p:font typeface="Six Hands Marker" panose="020B0604020202020204" charset="0"/>
      <p:regular r:id="rId57"/>
    </p:embeddedFont>
    <p:embeddedFont>
      <p:font typeface="ดองเต่า" panose="020B0604020202020204" charset="-34"/>
      <p:regular r:id="rId58"/>
    </p:embeddedFont>
    <p:embeddedFont>
      <p:font typeface="ดองเต่า Bold" panose="020B0604020202020204" charset="-34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5DD66-1CAE-4E5C-8152-AD75C7F39405}" v="2" dt="2026-04-28T18:22:40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na Friend" userId="598f0647-13ee-47fe-87be-bbc7450f2109" providerId="ADAL" clId="{FFDC8262-7429-4D81-ABB5-C274E2480D9E}"/>
    <pc:docChg chg="modSld">
      <pc:chgData name="Teena Friend" userId="598f0647-13ee-47fe-87be-bbc7450f2109" providerId="ADAL" clId="{FFDC8262-7429-4D81-ABB5-C274E2480D9E}" dt="2026-04-28T18:22:48.198" v="38" actId="1076"/>
      <pc:docMkLst>
        <pc:docMk/>
      </pc:docMkLst>
      <pc:sldChg chg="modSp mod">
        <pc:chgData name="Teena Friend" userId="598f0647-13ee-47fe-87be-bbc7450f2109" providerId="ADAL" clId="{FFDC8262-7429-4D81-ABB5-C274E2480D9E}" dt="2026-04-28T18:21:33.318" v="32" actId="6549"/>
        <pc:sldMkLst>
          <pc:docMk/>
          <pc:sldMk cId="0" sldId="262"/>
        </pc:sldMkLst>
        <pc:graphicFrameChg chg="modGraphic">
          <ac:chgData name="Teena Friend" userId="598f0647-13ee-47fe-87be-bbc7450f2109" providerId="ADAL" clId="{FFDC8262-7429-4D81-ABB5-C274E2480D9E}" dt="2026-04-28T18:21:33.318" v="32" actId="6549"/>
          <ac:graphicFrameMkLst>
            <pc:docMk/>
            <pc:sldMk cId="0" sldId="262"/>
            <ac:graphicFrameMk id="12" creationId="{00000000-0000-0000-0000-000000000000}"/>
          </ac:graphicFrameMkLst>
        </pc:graphicFrameChg>
      </pc:sldChg>
      <pc:sldChg chg="addSp modSp mod">
        <pc:chgData name="Teena Friend" userId="598f0647-13ee-47fe-87be-bbc7450f2109" providerId="ADAL" clId="{FFDC8262-7429-4D81-ABB5-C274E2480D9E}" dt="2026-04-28T18:22:48.198" v="38" actId="1076"/>
        <pc:sldMkLst>
          <pc:docMk/>
          <pc:sldMk cId="0" sldId="268"/>
        </pc:sldMkLst>
        <pc:spChg chg="mod">
          <ac:chgData name="Teena Friend" userId="598f0647-13ee-47fe-87be-bbc7450f2109" providerId="ADAL" clId="{FFDC8262-7429-4D81-ABB5-C274E2480D9E}" dt="2026-04-28T18:22:48.198" v="38" actId="1076"/>
          <ac:spMkLst>
            <pc:docMk/>
            <pc:sldMk cId="0" sldId="268"/>
            <ac:spMk id="12" creationId="{00000000-0000-0000-0000-000000000000}"/>
          </ac:spMkLst>
        </pc:spChg>
        <pc:spChg chg="add mod">
          <ac:chgData name="Teena Friend" userId="598f0647-13ee-47fe-87be-bbc7450f2109" providerId="ADAL" clId="{FFDC8262-7429-4D81-ABB5-C274E2480D9E}" dt="2026-04-28T18:22:32.603" v="35" actId="14100"/>
          <ac:spMkLst>
            <pc:docMk/>
            <pc:sldMk cId="0" sldId="268"/>
            <ac:spMk id="13" creationId="{414E54B2-EBD0-E574-CF4B-ACAFDDE40CCD}"/>
          </ac:spMkLst>
        </pc:spChg>
        <pc:spChg chg="add mod">
          <ac:chgData name="Teena Friend" userId="598f0647-13ee-47fe-87be-bbc7450f2109" providerId="ADAL" clId="{FFDC8262-7429-4D81-ABB5-C274E2480D9E}" dt="2026-04-28T18:22:43.801" v="37" actId="14100"/>
          <ac:spMkLst>
            <pc:docMk/>
            <pc:sldMk cId="0" sldId="268"/>
            <ac:spMk id="14" creationId="{B731CD45-03FF-522E-2D07-BA79218E21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SLS- dates and location?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ctyou.org/course/view.php?id=6025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svg"/><Relationship Id="rId10" Type="http://schemas.openxmlformats.org/officeDocument/2006/relationships/image" Target="../media/image8.svg"/><Relationship Id="rId4" Type="http://schemas.openxmlformats.org/officeDocument/2006/relationships/image" Target="../media/image5.sv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extension.okstate.edu/county/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docs.google.com/document/d/18fEiotiTamQ3e_wkHm9gR0W3canSGSu2m-R7TYWVrgY/view?tab=t.0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docs.google.com/document/d/1e2xTSAOeAP2PuwV1qOPlmjCopewX5dH-I8y0ithrRlY/view?tab=t.0#heading=h.gjdgxs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hyperlink" Target="https://docs.google.com/document/d/1HDMGqYlfxiaGAO0i-mduGTdkh23zoxLOf1JVBJ2delg/view?tab=t.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docs.google.com/forms/d/e/1FAIpQLSf0t-g62pIUTIYi5YdInT8_pb4gptH9JL7n4YtTKzYeKevY0g/viewform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okacte.org/oklahoma-summit-info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urldefense.com/v3/__https:/links-2.govdelivery.com/CL0/https:*2F*2Fwww.registermychapter.com*2Ffccla*2Fok*3Futm_content=*26utm_medium=email*26utm_name=*26utm_source=govdelivery*26utm_term=/1/0101019dd4494b0b-8b9b3e93-0aef-449c-ad1c-a20353a50401-000000/h2fUPEsUFePxHE6NTu_Jde9RJ2t59gd4c-dZNE0h-TU=452__;JSUlJSUlJSUl!!NZFi6Pppv9YRQw!sS9OOhPkWhcEoJvm4XfC1BHTIGTzrt-tp4J09kvpV8tyIODmIe0Vqt8vfmud6BFFb_Hje4i0nRdmQj4LlKQpxcpYo8Uk1I4zQqKlR2CwgPLifTk$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eventbrite.com/e/fcs-new-teacher-academy-july-session-tickets-1236635934369?utm-campaign=social&amp;utm-content=attendeeshare&amp;utm-medium=discovery&amp;utm-term=listing&amp;utm-source=cp&amp;aff=ebdsshcopyurl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ctyou.org/course/view.php?id=3676" TargetMode="External"/><Relationship Id="rId17" Type="http://schemas.openxmlformats.org/officeDocument/2006/relationships/hyperlink" Target="https://www.okacte.org/okacte-membership-payment-plan-1" TargetMode="External"/><Relationship Id="rId2" Type="http://schemas.openxmlformats.org/officeDocument/2006/relationships/image" Target="../media/image1.svg"/><Relationship Id="rId16" Type="http://schemas.openxmlformats.org/officeDocument/2006/relationships/hyperlink" Target="https://www.okacte.org/2025-oklahoma-summ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hyperlink" Target="https://www.okacte.org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hyperlink" Target="https://oatfacs.wixsite.com/fac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svg"/><Relationship Id="rId7" Type="http://schemas.openxmlformats.org/officeDocument/2006/relationships/image" Target="../media/image2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3628" y="5879201"/>
            <a:ext cx="12782882" cy="201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60"/>
              </a:lnSpc>
              <a:spcBef>
                <a:spcPct val="0"/>
              </a:spcBef>
            </a:pPr>
            <a:r>
              <a:rPr lang="en-US" sz="7277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Teena Friend, North Region Program Specialist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93628" y="1723584"/>
            <a:ext cx="12861496" cy="433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87"/>
              </a:lnSpc>
              <a:spcBef>
                <a:spcPct val="0"/>
              </a:spcBef>
            </a:pPr>
            <a:r>
              <a:rPr lang="en-US" sz="27118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SPRING PI</a:t>
            </a:r>
          </a:p>
        </p:txBody>
      </p:sp>
      <p:sp>
        <p:nvSpPr>
          <p:cNvPr id="4" name="Freeform 4"/>
          <p:cNvSpPr/>
          <p:nvPr/>
        </p:nvSpPr>
        <p:spPr>
          <a:xfrm>
            <a:off x="-838803" y="91541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5"/>
                </a:lnTo>
                <a:lnTo>
                  <a:pt x="0" y="2906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435376" y="3252020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463048" y="299828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855124" y="7200900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2" y="0"/>
                </a:lnTo>
                <a:lnTo>
                  <a:pt x="28083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304443" y="-696462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240990">
            <a:off x="-789744" y="7469114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473239" y="90779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866080" y="7897362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432897" y="-1298347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559262" y="-2057400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6" y="0"/>
                </a:lnTo>
                <a:lnTo>
                  <a:pt x="6514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031686" y="7527695"/>
            <a:ext cx="3988962" cy="2577867"/>
          </a:xfrm>
          <a:custGeom>
            <a:avLst/>
            <a:gdLst/>
            <a:ahLst/>
            <a:cxnLst/>
            <a:rect l="l" t="t" r="r" b="b"/>
            <a:pathLst>
              <a:path w="3988962" h="2577867">
                <a:moveTo>
                  <a:pt x="0" y="0"/>
                </a:moveTo>
                <a:lnTo>
                  <a:pt x="3988963" y="0"/>
                </a:lnTo>
                <a:lnTo>
                  <a:pt x="3988963" y="2577867"/>
                </a:lnTo>
                <a:lnTo>
                  <a:pt x="0" y="25778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745581" y="2053216"/>
            <a:ext cx="9192622" cy="169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78"/>
              </a:lnSpc>
              <a:spcBef>
                <a:spcPct val="0"/>
              </a:spcBef>
            </a:pPr>
            <a:r>
              <a:rPr lang="en-US" sz="14341" u="none" strike="noStrike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412 Money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52518" y="2865778"/>
            <a:ext cx="12578024" cy="555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1"/>
              </a:lnSpc>
            </a:pPr>
            <a:r>
              <a:rPr lang="en-US" sz="7129" b="1" dirty="0">
                <a:solidFill>
                  <a:srgbClr val="000000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Spend it!!!</a:t>
            </a:r>
          </a:p>
          <a:p>
            <a:pPr marL="0" lvl="0" indent="0" algn="ctr">
              <a:lnSpc>
                <a:spcPts val="8292"/>
              </a:lnSpc>
              <a:spcBef>
                <a:spcPct val="0"/>
              </a:spcBef>
            </a:pPr>
            <a:r>
              <a:rPr lang="en-US" sz="5923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Next year, you will also be able to spend $500 on FCCLA Official dress &amp; $1105 to affiliate your chapter.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644255" y="1817299"/>
            <a:ext cx="14328700" cy="142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0"/>
              </a:lnSpc>
              <a:spcBef>
                <a:spcPct val="0"/>
              </a:spcBef>
            </a:pPr>
            <a:r>
              <a:rPr lang="en-US" sz="120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POs/Financial Processes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0751" y="2466050"/>
            <a:ext cx="14979818" cy="683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1"/>
              </a:lnSpc>
            </a:pPr>
            <a:r>
              <a:rPr lang="en-US" sz="7129" b="1" dirty="0">
                <a:solidFill>
                  <a:srgbClr val="000000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It is not enough to just turn it into your finance Office!!!</a:t>
            </a:r>
          </a:p>
          <a:p>
            <a:pPr algn="ctr">
              <a:lnSpc>
                <a:spcPts val="8292"/>
              </a:lnSpc>
            </a:pPr>
            <a:r>
              <a:rPr lang="en-US" sz="5923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You should be tracking encumbered and paid money and your remaining balances throughout the year. </a:t>
            </a:r>
          </a:p>
          <a:p>
            <a:pPr marL="0" lvl="0" indent="0" algn="ctr">
              <a:lnSpc>
                <a:spcPts val="8292"/>
              </a:lnSpc>
              <a:spcBef>
                <a:spcPct val="0"/>
              </a:spcBef>
            </a:pPr>
            <a:r>
              <a:rPr lang="en-US" sz="5923" u="sng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2" tooltip="https://ctyou.org/course/view.php?id=6025"/>
              </a:rPr>
              <a:t>Tool to help you with this!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0800" y="293370"/>
            <a:ext cx="8229600" cy="111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5"/>
              </a:lnSpc>
            </a:pPr>
            <a:r>
              <a:rPr lang="en-US" sz="41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OKFCS North Program Evaluations: 2026 - 2027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CE8B8C-98E2-5F46-55E2-D2C00B94A275}"/>
              </a:ext>
            </a:extLst>
          </p:cNvPr>
          <p:cNvSpPr txBox="1"/>
          <p:nvPr/>
        </p:nvSpPr>
        <p:spPr>
          <a:xfrm>
            <a:off x="3200400" y="1409700"/>
            <a:ext cx="48768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Blackwell HS</a:t>
            </a:r>
          </a:p>
          <a:p>
            <a:r>
              <a:rPr lang="en-US" sz="4400" dirty="0"/>
              <a:t>Blackwell MS</a:t>
            </a:r>
          </a:p>
          <a:p>
            <a:r>
              <a:rPr lang="en-US" sz="4400" dirty="0"/>
              <a:t>Cashion HS</a:t>
            </a:r>
          </a:p>
          <a:p>
            <a:r>
              <a:rPr lang="en-US" sz="4400" dirty="0"/>
              <a:t>Frontier HS</a:t>
            </a:r>
          </a:p>
          <a:p>
            <a:r>
              <a:rPr lang="en-US" sz="4400" dirty="0"/>
              <a:t>Geary HS</a:t>
            </a:r>
          </a:p>
          <a:p>
            <a:r>
              <a:rPr lang="en-US" sz="4400" dirty="0"/>
              <a:t>Kingfisher HS</a:t>
            </a:r>
          </a:p>
          <a:p>
            <a:r>
              <a:rPr lang="en-US" sz="4400" dirty="0"/>
              <a:t>Medford HS</a:t>
            </a:r>
          </a:p>
          <a:p>
            <a:r>
              <a:rPr lang="en-US" sz="4400" dirty="0"/>
              <a:t>Newkirk HS</a:t>
            </a:r>
          </a:p>
          <a:p>
            <a:r>
              <a:rPr lang="en-US" sz="4400" dirty="0"/>
              <a:t>Ponca City HS</a:t>
            </a:r>
          </a:p>
          <a:p>
            <a:r>
              <a:rPr lang="en-US" sz="4400" dirty="0"/>
              <a:t>Ponca City East MS</a:t>
            </a:r>
          </a:p>
          <a:p>
            <a:r>
              <a:rPr lang="en-US" sz="4400" dirty="0"/>
              <a:t>Ponca City West MS</a:t>
            </a:r>
          </a:p>
          <a:p>
            <a:r>
              <a:rPr lang="en-US" sz="4400" dirty="0"/>
              <a:t>Watonga HS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34BB85-3265-CBA3-49E2-43237CE07314}"/>
              </a:ext>
            </a:extLst>
          </p:cNvPr>
          <p:cNvSpPr txBox="1"/>
          <p:nvPr/>
        </p:nvSpPr>
        <p:spPr>
          <a:xfrm>
            <a:off x="9982200" y="3619500"/>
            <a:ext cx="6553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Dates will be </a:t>
            </a:r>
            <a:r>
              <a:rPr lang="en-US" sz="6000" dirty="0">
                <a:latin typeface="Calibri" panose="020F0502020204030204" pitchFamily="34" charset="0"/>
              </a:rPr>
              <a:t>given</a:t>
            </a:r>
            <a:r>
              <a:rPr lang="en-US" sz="6000" dirty="0"/>
              <a:t>   	at OK Summit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71765" y="559752"/>
            <a:ext cx="7112615" cy="5779000"/>
          </a:xfrm>
          <a:custGeom>
            <a:avLst/>
            <a:gdLst/>
            <a:ahLst/>
            <a:cxnLst/>
            <a:rect l="l" t="t" r="r" b="b"/>
            <a:pathLst>
              <a:path w="7112615" h="5779000">
                <a:moveTo>
                  <a:pt x="0" y="0"/>
                </a:moveTo>
                <a:lnTo>
                  <a:pt x="7112615" y="0"/>
                </a:lnTo>
                <a:lnTo>
                  <a:pt x="7112615" y="5779000"/>
                </a:lnTo>
                <a:lnTo>
                  <a:pt x="0" y="5779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410789" y="1867988"/>
            <a:ext cx="5837026" cy="158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00"/>
              </a:lnSpc>
              <a:spcBef>
                <a:spcPct val="0"/>
              </a:spcBef>
            </a:pPr>
            <a:r>
              <a:rPr lang="en-US" sz="15001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PLEASE!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384051"/>
            <a:ext cx="8744079" cy="354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READ THE ENTIRE NEWSLETTER EACH TUESDAY!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49097" y="6995796"/>
            <a:ext cx="6960410" cy="226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it holds the most up to date information from our state FCS office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02403" y="6620914"/>
            <a:ext cx="6314622" cy="217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If you are not receiving the newsletter, reach out to Tiffiany.Peters@careertech.ok.gov IMMEADIATELY - There is a special process for you to be added back.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414E54B2-EBD0-E574-CF4B-ACAFDDE40CCD}"/>
              </a:ext>
            </a:extLst>
          </p:cNvPr>
          <p:cNvSpPr/>
          <p:nvPr/>
        </p:nvSpPr>
        <p:spPr>
          <a:xfrm>
            <a:off x="3108233" y="9301150"/>
            <a:ext cx="5426167" cy="2124068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731CD45-03FF-522E-2D07-BA79218E2165}"/>
              </a:ext>
            </a:extLst>
          </p:cNvPr>
          <p:cNvSpPr/>
          <p:nvPr/>
        </p:nvSpPr>
        <p:spPr>
          <a:xfrm>
            <a:off x="9753602" y="9077950"/>
            <a:ext cx="6101523" cy="2262504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24180" y="1813013"/>
            <a:ext cx="13513719" cy="285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78"/>
              </a:lnSpc>
              <a:spcBef>
                <a:spcPct val="0"/>
              </a:spcBef>
            </a:pPr>
            <a:r>
              <a:rPr lang="en-US" sz="14341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Utilize FCS Extension Agents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2786" y="3704432"/>
            <a:ext cx="13704637" cy="55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1"/>
              </a:lnSpc>
            </a:pPr>
            <a:r>
              <a:rPr lang="en-US" sz="7129" u="sng" dirty="0" err="1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  <a:hlinkClick r:id="rId12" tooltip="https://extension.okstate.edu/county/"/>
              </a:rPr>
              <a:t>fIND</a:t>
            </a:r>
            <a:r>
              <a:rPr lang="en-US" sz="7129" u="sng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  <a:hlinkClick r:id="rId12" tooltip="https://extension.okstate.edu/county/"/>
              </a:rPr>
              <a:t> YOUR EXTENSION AGENT</a:t>
            </a:r>
          </a:p>
          <a:p>
            <a:pPr marL="0" lvl="0" indent="0" algn="ctr">
              <a:lnSpc>
                <a:spcPts val="8292"/>
              </a:lnSpc>
              <a:spcBef>
                <a:spcPct val="0"/>
              </a:spcBef>
            </a:pPr>
            <a:r>
              <a:rPr lang="en-US" sz="5923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OSU FCS Extension agents have many different sets of skills and program curriculum that could be very valuable in your classroom.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4229" y="1683201"/>
            <a:ext cx="12720314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FCCLA District Counselor Rotations</a:t>
            </a:r>
          </a:p>
        </p:txBody>
      </p:sp>
      <p:sp>
        <p:nvSpPr>
          <p:cNvPr id="3" name="Freeform 3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400511" y="3046535"/>
            <a:ext cx="15358004" cy="519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5" lvl="1" indent="-345443" algn="l">
              <a:lnSpc>
                <a:spcPts val="4480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Rotation Year - everyone has moved up the District Duty Sheet i.e. you may have a new STAR event to run at DSE. </a:t>
            </a:r>
          </a:p>
          <a:p>
            <a:pPr marL="690885" lvl="1" indent="-345443" algn="l">
              <a:lnSpc>
                <a:spcPts val="44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District Counselor responsibilities are assigned for 2 years out of every 20 years in the district. </a:t>
            </a:r>
          </a:p>
          <a:p>
            <a:pPr marL="1381771" lvl="2" indent="-460590" algn="l">
              <a:lnSpc>
                <a:spcPts val="4480"/>
              </a:lnSpc>
              <a:buFont typeface="Arial"/>
              <a:buChar char="⚬"/>
            </a:pPr>
            <a:r>
              <a:rPr lang="en-US" sz="44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This responsibility is part of the expectations of a FCS program in good standing. </a:t>
            </a:r>
          </a:p>
          <a:p>
            <a:pPr marL="690885" lvl="1" indent="-345443" algn="l">
              <a:lnSpc>
                <a:spcPts val="44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Communication - District Counselors should communicate with their DOs AND the DOs FCCLA Advisers regarding all matters related to District Leadership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5923" y="1412406"/>
            <a:ext cx="12720314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District Counselor Expectations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59066" y="2357366"/>
            <a:ext cx="15714477" cy="703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5720" lvl="1" indent="-302860" algn="l">
              <a:lnSpc>
                <a:spcPts val="3927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Advise in the N District in FCCLA activities</a:t>
            </a:r>
          </a:p>
          <a:p>
            <a:pPr marL="1211440" lvl="2" indent="-403813" algn="l">
              <a:lnSpc>
                <a:spcPts val="3927"/>
              </a:lnSpc>
              <a:buFont typeface="Arial"/>
              <a:buChar char="⚬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District Leadership Conference</a:t>
            </a:r>
          </a:p>
          <a:p>
            <a:pPr marL="1211440" lvl="2" indent="-403813" algn="l">
              <a:lnSpc>
                <a:spcPts val="3927"/>
              </a:lnSpc>
              <a:buFont typeface="Arial"/>
              <a:buChar char="⚬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District STAR Events</a:t>
            </a:r>
          </a:p>
          <a:p>
            <a:pPr marL="1211440" lvl="2" indent="-403813" algn="l">
              <a:lnSpc>
                <a:spcPts val="3927"/>
              </a:lnSpc>
              <a:buFont typeface="Arial"/>
              <a:buChar char="⚬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Assist at Region STAR Events</a:t>
            </a:r>
          </a:p>
          <a:p>
            <a:pPr marL="1211440" lvl="2" indent="-403813" algn="l">
              <a:lnSpc>
                <a:spcPts val="3927"/>
              </a:lnSpc>
              <a:buFont typeface="Arial"/>
              <a:buChar char="⚬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Periodically check in with District Officer Team and their advisers to meet the deadlines assigned by the state office for these events. </a:t>
            </a:r>
          </a:p>
          <a:p>
            <a:pPr marL="605720" lvl="1" indent="-302860" algn="l">
              <a:lnSpc>
                <a:spcPts val="3927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Work with the District Officer team &amp; their advisers to arrange transportation to DOT Camp (June 10-12th) </a:t>
            </a:r>
          </a:p>
          <a:p>
            <a:pPr marL="605720" lvl="1" indent="-302860" algn="l">
              <a:lnSpc>
                <a:spcPts val="3927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Attend DOT Camp (June 10-12th) </a:t>
            </a:r>
          </a:p>
          <a:p>
            <a:pPr marL="605720" lvl="1" indent="-302860" algn="l">
              <a:lnSpc>
                <a:spcPts val="3927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Arrive to District Events early to set up with the District Officer team.</a:t>
            </a:r>
          </a:p>
          <a:p>
            <a:pPr marL="605720" lvl="1" indent="-302860" algn="l">
              <a:lnSpc>
                <a:spcPts val="3927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Six Hands Marker"/>
                <a:cs typeface="Six Hands Marker"/>
                <a:sym typeface="Six Hands Marker"/>
              </a:rPr>
              <a:t>Work with District Bookkeeper to secure decor for DLC and hospitality items for DSE</a:t>
            </a:r>
            <a:r>
              <a:rPr lang="en-US" sz="2805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1735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428577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240990">
            <a:off x="-2033167" y="8408686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05900" y="8790601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58043" y="-143085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866080" y="-2400300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5677" y="1473862"/>
            <a:ext cx="14136647" cy="7339276"/>
          </a:xfrm>
          <a:custGeom>
            <a:avLst/>
            <a:gdLst/>
            <a:ahLst/>
            <a:cxnLst/>
            <a:rect l="l" t="t" r="r" b="b"/>
            <a:pathLst>
              <a:path w="14136647" h="7339276">
                <a:moveTo>
                  <a:pt x="0" y="0"/>
                </a:moveTo>
                <a:lnTo>
                  <a:pt x="14136646" y="0"/>
                </a:lnTo>
                <a:lnTo>
                  <a:pt x="14136646" y="7339276"/>
                </a:lnTo>
                <a:lnTo>
                  <a:pt x="0" y="7339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3849240" y="2180633"/>
            <a:ext cx="10589520" cy="6371059"/>
          </a:xfrm>
          <a:custGeom>
            <a:avLst/>
            <a:gdLst/>
            <a:ahLst/>
            <a:cxnLst/>
            <a:rect l="l" t="t" r="r" b="b"/>
            <a:pathLst>
              <a:path w="10589520" h="6371059">
                <a:moveTo>
                  <a:pt x="0" y="0"/>
                </a:moveTo>
                <a:lnTo>
                  <a:pt x="10589520" y="0"/>
                </a:lnTo>
                <a:lnTo>
                  <a:pt x="10589520" y="6371059"/>
                </a:lnTo>
                <a:lnTo>
                  <a:pt x="0" y="6371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845921" y="3729141"/>
            <a:ext cx="12467184" cy="470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Please initial and make necessary corrections to the Years of Membership list and return to Program Specialist.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Questions?Please contact Holly Hanan at holly.hanan@careertech.ok.us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307251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Years of Membership!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64213" y="982057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Become an OATFCS Officer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33377" y="3063855"/>
            <a:ext cx="14150373" cy="6461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4400" dirty="0">
                <a:solidFill>
                  <a:srgbClr val="4C5270"/>
                </a:solidFill>
                <a:ea typeface="Six Hands Marker"/>
                <a:cs typeface="Six Hands Marker"/>
                <a:sym typeface="Six Hands Marker"/>
              </a:rPr>
              <a:t>The applications are due May 1,2026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4400" dirty="0">
                <a:solidFill>
                  <a:srgbClr val="4C5270"/>
                </a:solidFill>
                <a:ea typeface="Six Hands Marker"/>
                <a:cs typeface="Six Hands Marker"/>
                <a:sym typeface="Six Hands Marker"/>
              </a:rPr>
              <a:t> to mdushane@commercetigers.net and holly.hanan@careertech.ok.gov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endParaRPr lang="en-US" sz="4400" dirty="0">
              <a:solidFill>
                <a:srgbClr val="4C5270"/>
              </a:solidFill>
              <a:ea typeface="Six Hands Marker"/>
              <a:cs typeface="Six Hands Marker"/>
              <a:sym typeface="Six Hands Marker"/>
            </a:endParaR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4400" dirty="0">
                <a:solidFill>
                  <a:srgbClr val="FF0000"/>
                </a:solidFill>
                <a:ea typeface="Six Hands Marker"/>
                <a:cs typeface="Six Hands Marker"/>
                <a:sym typeface="Six Hands Marker"/>
              </a:rPr>
              <a:t> 			</a:t>
            </a:r>
            <a:r>
              <a:rPr lang="en-US" sz="4400" dirty="0">
                <a:solidFill>
                  <a:srgbClr val="4C5270"/>
                </a:solidFill>
                <a:ea typeface="Six Hands Marker"/>
                <a:cs typeface="Six Hands Marker"/>
                <a:sym typeface="Six Hands Marker"/>
              </a:rPr>
              <a:t>The current positions that are open: 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4400" dirty="0">
              <a:solidFill>
                <a:srgbClr val="4C5270"/>
              </a:solidFill>
              <a:ea typeface="Six Hands Marker"/>
              <a:cs typeface="Six Hands Marker"/>
              <a:sym typeface="Six Hands Marker"/>
            </a:endParaRPr>
          </a:p>
          <a:p>
            <a:pPr marL="3326127" lvl="7" indent="-291463">
              <a:lnSpc>
                <a:spcPts val="377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President-Elect - 3 Year Term</a:t>
            </a:r>
          </a:p>
          <a:p>
            <a:pPr marL="3326127" lvl="7" indent="-291463">
              <a:lnSpc>
                <a:spcPts val="377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Treasurer</a:t>
            </a:r>
          </a:p>
          <a:p>
            <a:pPr marL="3326127" lvl="7" indent="-291463">
              <a:lnSpc>
                <a:spcPts val="377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S Vice President- 2 Year Term</a:t>
            </a:r>
          </a:p>
          <a:p>
            <a:pPr marL="3326127" lvl="7" indent="-291463">
              <a:lnSpc>
                <a:spcPts val="377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ea typeface="Six Hands Marker"/>
                <a:cs typeface="Six Hands Marker"/>
                <a:sym typeface="Six Hands Marker"/>
              </a:rPr>
              <a:t>SE Vice President – 2 Year Term</a:t>
            </a:r>
          </a:p>
          <a:p>
            <a:pPr algn="l">
              <a:lnSpc>
                <a:spcPts val="3779"/>
              </a:lnSpc>
            </a:pPr>
            <a:endParaRPr lang="en-US" sz="1200" dirty="0">
              <a:solidFill>
                <a:srgbClr val="000000"/>
              </a:solidFill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4400" dirty="0">
                <a:solidFill>
                  <a:srgbClr val="4C5270"/>
                </a:solidFill>
                <a:ea typeface="Six Hands Marker"/>
                <a:cs typeface="Six Hands Marker"/>
                <a:sym typeface="Six Hands Marker"/>
              </a:rPr>
              <a:t> We NEED officers to ensure strength in our Division!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0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95814" y="1028700"/>
            <a:ext cx="14225523" cy="7017925"/>
          </a:xfrm>
          <a:custGeom>
            <a:avLst/>
            <a:gdLst/>
            <a:ahLst/>
            <a:cxnLst/>
            <a:rect l="l" t="t" r="r" b="b"/>
            <a:pathLst>
              <a:path w="14225523" h="7017925">
                <a:moveTo>
                  <a:pt x="0" y="0"/>
                </a:moveTo>
                <a:lnTo>
                  <a:pt x="14225523" y="0"/>
                </a:lnTo>
                <a:lnTo>
                  <a:pt x="14225523" y="7017925"/>
                </a:lnTo>
                <a:lnTo>
                  <a:pt x="0" y="70179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07388" y="3938842"/>
            <a:ext cx="12873224" cy="229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88"/>
              </a:lnSpc>
              <a:spcBef>
                <a:spcPct val="0"/>
              </a:spcBef>
            </a:pPr>
            <a:r>
              <a:rPr lang="en-US" sz="14341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33D35-92A0-B1BD-F148-4F72917BE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CD80CFD-3BD6-0AC7-1822-CAF695393E4E}"/>
              </a:ext>
            </a:extLst>
          </p:cNvPr>
          <p:cNvSpPr/>
          <p:nvPr/>
        </p:nvSpPr>
        <p:spPr>
          <a:xfrm>
            <a:off x="928738" y="-647700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7D98E79-FB81-82A6-38C4-896FC930F95A}"/>
              </a:ext>
            </a:extLst>
          </p:cNvPr>
          <p:cNvSpPr/>
          <p:nvPr/>
        </p:nvSpPr>
        <p:spPr>
          <a:xfrm>
            <a:off x="-1066989" y="1930097"/>
            <a:ext cx="2739781" cy="4362492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795CBF-7FDD-7EA3-B73E-560085A0FB57}"/>
              </a:ext>
            </a:extLst>
          </p:cNvPr>
          <p:cNvSpPr/>
          <p:nvPr/>
        </p:nvSpPr>
        <p:spPr>
          <a:xfrm>
            <a:off x="15935171" y="3418338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AB82E99-E119-0137-DE20-05EF5216BCBF}"/>
              </a:ext>
            </a:extLst>
          </p:cNvPr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18820C-0AD6-09BD-7EDE-C3EC3678F0CC}"/>
              </a:ext>
            </a:extLst>
          </p:cNvPr>
          <p:cNvSpPr/>
          <p:nvPr/>
        </p:nvSpPr>
        <p:spPr>
          <a:xfrm>
            <a:off x="14316836" y="-800100"/>
            <a:ext cx="3818763" cy="4452634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5FE5D4E-D94E-4EE8-E8C4-8A73D8ACD179}"/>
              </a:ext>
            </a:extLst>
          </p:cNvPr>
          <p:cNvSpPr/>
          <p:nvPr/>
        </p:nvSpPr>
        <p:spPr>
          <a:xfrm rot="-1240990">
            <a:off x="-1333963" y="7288763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2842909-15B0-80AF-2A2A-B7F3D00C308D}"/>
              </a:ext>
            </a:extLst>
          </p:cNvPr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6AA79C3-80C0-ADEF-E839-FD596B9F1D0A}"/>
              </a:ext>
            </a:extLst>
          </p:cNvPr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38AE10-5615-F409-9E3A-6EA61CDFDC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49" y="121588"/>
            <a:ext cx="7762736" cy="100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785101" y="8135936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262048" y="8790601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638175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OATFCS Scholarships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699" y="2282050"/>
            <a:ext cx="15970343" cy="6804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Teacher Scholarship: $500 scholarship for current OATFCS member who is working toward teacher certification, degree or completing industry certification requirements for ODCTE. </a:t>
            </a:r>
          </a:p>
          <a:p>
            <a:pPr marL="1165847" lvl="2" indent="-388616" algn="l">
              <a:lnSpc>
                <a:spcPts val="3779"/>
              </a:lnSpc>
              <a:buFont typeface="Arial"/>
              <a:buChar char="⚬"/>
            </a:pPr>
            <a:r>
              <a:rPr lang="en-US" sz="2699" u="sng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Application link</a:t>
            </a:r>
            <a:r>
              <a:rPr lang="en-US" sz="26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: </a:t>
            </a:r>
            <a:r>
              <a:rPr lang="en-US" sz="26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2" tooltip="https://docs.google.com/document/d/1e2xTSAOeAP2PuwV1qOPlmjCopewX5dH-I8y0ithrRlY/view?tab=t.0#heading=h.gjdgxs"/>
              </a:rPr>
              <a:t>https://docs.google.com/document/d/1IVqOD7wIqKlcyy9DtMYUVZFHquToAsICDXy3ttFZUyM/edit?tab=t.0#heading=h.gjdgxs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Student Scholarship: Two $500 scholarships will be awarded to students interested in becoming Family and Consumer Sciences teachers.</a:t>
            </a:r>
          </a:p>
          <a:p>
            <a:pPr marL="1165847" lvl="2" indent="-388616" algn="l">
              <a:lnSpc>
                <a:spcPts val="3779"/>
              </a:lnSpc>
              <a:buFont typeface="Arial"/>
              <a:buChar char="⚬"/>
            </a:pPr>
            <a:r>
              <a:rPr lang="en-US" sz="2699" u="sng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Application link</a:t>
            </a:r>
            <a:r>
              <a:rPr lang="en-US" sz="26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: </a:t>
            </a:r>
            <a:r>
              <a:rPr lang="en-US" sz="26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3" tooltip="https://docs.google.com/document/d/18fEiotiTamQ3e_wkHm9gR0W3canSGSu2m-R7TYWVrgY/view?tab=t.0"/>
              </a:rPr>
              <a:t>https://docs.google.com/document/d/1BNXundKmI4nET-tZOc9pPKGazD6_k1wc/edit?tab=t.0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Opportunity Fund: A $500 stipend will be awarded to an OATFCS member for extended educational/professional activity.</a:t>
            </a:r>
          </a:p>
          <a:p>
            <a:pPr marL="1165847" lvl="2" indent="-388616" algn="l">
              <a:lnSpc>
                <a:spcPts val="3779"/>
              </a:lnSpc>
              <a:buFont typeface="Arial"/>
              <a:buChar char="⚬"/>
            </a:pPr>
            <a:r>
              <a:rPr lang="en-US" sz="2699" u="sng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Application link</a:t>
            </a:r>
            <a:r>
              <a:rPr lang="en-US" sz="26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: </a:t>
            </a:r>
            <a:r>
              <a:rPr lang="en-US" sz="26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4" tooltip="https://docs.google.com/document/d/1HDMGqYlfxiaGAO0i-mduGTdkh23zoxLOf1JVBJ2delg/view?tab=t.0"/>
              </a:rPr>
              <a:t>https://docs.google.com/document/d/1kUeI-7Dr4dPyi8v53llk1cbtvOr7m1zv/edit?tab=t.0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81136" y="1123306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OATFCS CURRICULUM SHOWCASE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8373" y="2896253"/>
            <a:ext cx="12626991" cy="576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6" lvl="1" indent="-442593" algn="l">
              <a:lnSpc>
                <a:spcPts val="5739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One of our most popular sessions at Oklahoma Summit </a:t>
            </a:r>
          </a:p>
          <a:p>
            <a:pPr marL="1770371" lvl="2" indent="-590124" algn="l">
              <a:lnSpc>
                <a:spcPts val="5739"/>
              </a:lnSpc>
              <a:buFont typeface="Arial"/>
              <a:buChar char="⚬"/>
            </a:pPr>
            <a:r>
              <a:rPr lang="en-US" sz="40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Successful classroom activity, project, assignment, etc.</a:t>
            </a:r>
          </a:p>
          <a:p>
            <a:pPr marL="885186" lvl="1" indent="-442593" algn="l">
              <a:lnSpc>
                <a:spcPts val="5739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Curriculum Showcase presentation apply applications are due July 1</a:t>
            </a:r>
          </a:p>
          <a:p>
            <a:pPr marL="885186" lvl="1" indent="-442593" algn="l">
              <a:lnSpc>
                <a:spcPts val="5739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This year VISION conference will be New Orleans, LA from December 2-5, 2026.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1209333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OATFCS CURRICULUM SHOWCASE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1136" y="2920180"/>
            <a:ext cx="15970343" cy="5516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5 applicants will be selected to present and will receive a $50.00 stipend for participating.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Presenters will be judged by a panel of teachers.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The first place showcase will represent OATFCS at the ACTE Vision 2025 held December 2-5th in New Orleans!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OATFCS will provide a $725 stipend towards travel expenses, upon attendance at ACTE.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Must be an OATFCS member to participate.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600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Application: </a:t>
            </a:r>
            <a:r>
              <a:rPr lang="en-US" sz="3600" u="sng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2" tooltip="https://docs.google.com/forms/d/e/1FAIpQLSf0t-g62pIUTIYi5YdInT8_pb4gptH9JL7n4YtTKzYeKevY0g/viewform"/>
              </a:rPr>
              <a:t>Curriculum Showcase Application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563891" y="90779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079513" y="887730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84604" y="2291855"/>
            <a:ext cx="16589819" cy="199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51"/>
              </a:lnSpc>
            </a:pPr>
            <a:r>
              <a:rPr lang="en-US" sz="15001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FCS Day at the Capitol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8411" y="4121407"/>
            <a:ext cx="13186826" cy="410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22" lvl="1" indent="-507361" algn="l">
              <a:lnSpc>
                <a:spcPts val="6579"/>
              </a:lnSpc>
              <a:buFont typeface="Arial"/>
              <a:buChar char="•"/>
            </a:pPr>
            <a:r>
              <a:rPr lang="en-US" sz="46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will open on Jan. 7th 2027</a:t>
            </a:r>
          </a:p>
          <a:p>
            <a:pPr marL="1014722" lvl="1" indent="-507361" algn="l">
              <a:lnSpc>
                <a:spcPts val="6579"/>
              </a:lnSpc>
              <a:buFont typeface="Arial"/>
              <a:buChar char="•"/>
            </a:pPr>
            <a:r>
              <a:rPr lang="en-US" sz="46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Event will be on Feb. 25th, 2027</a:t>
            </a:r>
          </a:p>
          <a:p>
            <a:pPr marL="1014722" lvl="1" indent="-507361" algn="l">
              <a:lnSpc>
                <a:spcPts val="6579"/>
              </a:lnSpc>
              <a:buFont typeface="Arial"/>
              <a:buChar char="•"/>
            </a:pPr>
            <a:r>
              <a:rPr lang="en-US" sz="46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FCS Research Challenge will be the same day...</a:t>
            </a:r>
          </a:p>
          <a:p>
            <a:pPr marL="2029445" lvl="2" indent="-676482" algn="l">
              <a:lnSpc>
                <a:spcPts val="6579"/>
              </a:lnSpc>
              <a:buFont typeface="Arial"/>
              <a:buChar char="⚬"/>
            </a:pPr>
            <a:r>
              <a:rPr lang="en-US" sz="46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More details to come at OK Summit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671364" y="2199483"/>
            <a:ext cx="10945273" cy="3685330"/>
          </a:xfrm>
          <a:custGeom>
            <a:avLst/>
            <a:gdLst/>
            <a:ahLst/>
            <a:cxnLst/>
            <a:rect l="l" t="t" r="r" b="b"/>
            <a:pathLst>
              <a:path w="10945273" h="3685330">
                <a:moveTo>
                  <a:pt x="0" y="0"/>
                </a:moveTo>
                <a:lnTo>
                  <a:pt x="10945272" y="0"/>
                </a:lnTo>
                <a:lnTo>
                  <a:pt x="10945272" y="3685331"/>
                </a:lnTo>
                <a:lnTo>
                  <a:pt x="0" y="3685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811962" y="6326028"/>
            <a:ext cx="10372645" cy="93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88"/>
              </a:lnSpc>
            </a:pPr>
            <a:r>
              <a:rPr lang="en-US" sz="720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Aug. 3-4, 2026 in Tulsa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81136" y="990650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OKLAHOMA SUMMIT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34095" y="3018226"/>
            <a:ext cx="12507223" cy="558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August 3-4, 2026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Tulsa Cox Convention Center</a:t>
            </a:r>
          </a:p>
          <a:p>
            <a:pPr algn="ctr">
              <a:lnSpc>
                <a:spcPts val="7279"/>
              </a:lnSpc>
            </a:pPr>
            <a:endParaRPr lang="en-US" sz="3000" dirty="0">
              <a:solidFill>
                <a:srgbClr val="4C527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FCS Division will be at the Tulsa Convention Center both days! 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Plan Hotels accordingly!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922914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OKLAHOMA SUMMIT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8672" y="2451889"/>
            <a:ext cx="13681681" cy="656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opens on May 1, 2026!</a:t>
            </a:r>
          </a:p>
          <a:p>
            <a:pPr algn="ctr">
              <a:lnSpc>
                <a:spcPts val="6299"/>
              </a:lnSpc>
            </a:pPr>
            <a:endParaRPr lang="en-US" sz="2500" dirty="0">
              <a:solidFill>
                <a:srgbClr val="4C527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How to Register: </a:t>
            </a:r>
          </a:p>
          <a:p>
            <a:pPr marL="971544" lvl="1" indent="-485772" algn="l">
              <a:lnSpc>
                <a:spcPts val="6299"/>
              </a:lnSpc>
              <a:buAutoNum type="arabicPeriod"/>
            </a:pPr>
            <a:r>
              <a:rPr lang="en-US" sz="44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Follow this link: </a:t>
            </a:r>
            <a:r>
              <a:rPr lang="en-US" sz="4499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2" tooltip="https://www.okacte.org/oklahoma-summit-info"/>
              </a:rPr>
              <a:t>https://www.okacte.org/oklahoma-summit-info</a:t>
            </a:r>
          </a:p>
          <a:p>
            <a:pPr marL="971544" lvl="1" indent="-485772" algn="l">
              <a:lnSpc>
                <a:spcPts val="6299"/>
              </a:lnSpc>
              <a:buAutoNum type="arabicPeriod"/>
            </a:pPr>
            <a:r>
              <a:rPr lang="en-US" sz="44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Visit ctYOU.org under FCS Registrations for another a direct link.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005681" y="8935715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00899"/>
              </p:ext>
            </p:extLst>
          </p:nvPr>
        </p:nvGraphicFramePr>
        <p:xfrm>
          <a:off x="3307263" y="3416392"/>
          <a:ext cx="11265652" cy="4005033"/>
        </p:xfrm>
        <a:graphic>
          <a:graphicData uri="http://schemas.openxmlformats.org/drawingml/2006/table">
            <a:tbl>
              <a:tblPr/>
              <a:tblGrid>
                <a:gridCol w="414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9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67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Attendees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Early Bird through July 12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After July 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499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OkACTE Member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$75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858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Non-Member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$250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$275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1058175" y="795084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OKLAHOMA SUMMIT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60877" y="7735053"/>
            <a:ext cx="14225195" cy="88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Fees for FCS Conference $40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99369" y="2443681"/>
            <a:ext cx="13468143" cy="88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Fees for OK Summit Conf.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09590"/>
              </p:ext>
            </p:extLst>
          </p:nvPr>
        </p:nvGraphicFramePr>
        <p:xfrm>
          <a:off x="5411027" y="2366195"/>
          <a:ext cx="7315200" cy="5000625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168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4C5270"/>
                          </a:solidFill>
                          <a:latin typeface="Six Hands Marker"/>
                          <a:ea typeface="Six Hands Marker"/>
                          <a:cs typeface="Six Hands Marker"/>
                          <a:sym typeface="Six Hands Marker"/>
                        </a:rPr>
                        <a:t>OkACTE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168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4C5270"/>
                          </a:solidFill>
                          <a:latin typeface="Six Hands Marker"/>
                          <a:ea typeface="Six Hands Marker"/>
                          <a:cs typeface="Six Hands Marker"/>
                          <a:sym typeface="Six Hands Marker"/>
                        </a:rPr>
                        <a:t>ACTE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$80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168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4C5270"/>
                          </a:solidFill>
                          <a:latin typeface="Six Hands Marker"/>
                          <a:ea typeface="Six Hands Marker"/>
                          <a:cs typeface="Six Hands Marker"/>
                          <a:sym typeface="Six Hands Marker"/>
                        </a:rPr>
                        <a:t>OATFCS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$35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121">
                <a:tc>
                  <a:txBody>
                    <a:bodyPr/>
                    <a:lstStyle/>
                    <a:p>
                      <a:pPr algn="ctr">
                        <a:lnSpc>
                          <a:spcPts val="5880"/>
                        </a:lnSpc>
                        <a:defRPr/>
                      </a:pPr>
                      <a:r>
                        <a:rPr lang="en-US" sz="4200">
                          <a:solidFill>
                            <a:srgbClr val="4C5270"/>
                          </a:solidFill>
                          <a:latin typeface="Six Hands Marker"/>
                          <a:ea typeface="Six Hands Marker"/>
                          <a:cs typeface="Six Hands Marker"/>
                          <a:sym typeface="Six Hands Marker"/>
                        </a:rPr>
                        <a:t>Total: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80"/>
                        </a:lnSpc>
                        <a:defRPr/>
                      </a:pPr>
                      <a:r>
                        <a:rPr lang="en-US" sz="4200" b="1" dirty="0">
                          <a:solidFill>
                            <a:srgbClr val="4C527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$175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1048275" y="748343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Professional Organizations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0894" y="7642810"/>
            <a:ext cx="16117907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Be a part of </a:t>
            </a:r>
            <a:r>
              <a:rPr lang="en-US" sz="5199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your</a:t>
            </a: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Professional Organizations!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7378" y="1179806"/>
            <a:ext cx="11457404" cy="791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6164" lvl="1" indent="-558082" algn="l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Roll Call </a:t>
            </a:r>
          </a:p>
          <a:p>
            <a:pPr marL="1116164" lvl="1" indent="-558082" algn="l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Updates from State Office</a:t>
            </a:r>
          </a:p>
          <a:p>
            <a:pPr marL="2232327" lvl="2" indent="-744109" algn="l">
              <a:lnSpc>
                <a:spcPts val="5583"/>
              </a:lnSpc>
              <a:buFont typeface="Arial"/>
              <a:buChar char="⚬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Important Dates</a:t>
            </a:r>
          </a:p>
          <a:p>
            <a:pPr marL="2232327" lvl="2" indent="-744109" algn="l">
              <a:lnSpc>
                <a:spcPts val="5583"/>
              </a:lnSpc>
              <a:buFont typeface="Arial"/>
              <a:buChar char="⚬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Items to Remember</a:t>
            </a:r>
          </a:p>
          <a:p>
            <a:pPr marL="2232327" lvl="2" indent="-744109" algn="l">
              <a:lnSpc>
                <a:spcPts val="5583"/>
              </a:lnSpc>
              <a:buFont typeface="Arial"/>
              <a:buChar char="⚬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District Counselor Rotations</a:t>
            </a:r>
          </a:p>
          <a:p>
            <a:pPr marL="1116164" lvl="1" indent="-558082" algn="l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OATFCS Updates</a:t>
            </a:r>
          </a:p>
          <a:p>
            <a:pPr marL="1116164" lvl="1" indent="-558082" algn="l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Oklahoma Summit Info</a:t>
            </a:r>
          </a:p>
          <a:p>
            <a:pPr marL="1116164" lvl="1" indent="-558082" algn="l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FCCLA Updates</a:t>
            </a:r>
          </a:p>
          <a:p>
            <a:pPr marL="1116164" lvl="1" indent="-558082" algn="l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District Planning</a:t>
            </a:r>
          </a:p>
          <a:p>
            <a:pPr marL="1116164" lvl="1" indent="-558082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Professional Development</a:t>
            </a:r>
          </a:p>
          <a:p>
            <a:pPr marL="1116164" lvl="1" indent="-558082" algn="l">
              <a:lnSpc>
                <a:spcPts val="5583"/>
              </a:lnSpc>
              <a:buFont typeface="Arial"/>
              <a:buChar char="•"/>
            </a:pPr>
            <a:r>
              <a:rPr lang="en-US" sz="516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Adjourn</a:t>
            </a:r>
          </a:p>
        </p:txBody>
      </p:sp>
      <p:sp>
        <p:nvSpPr>
          <p:cNvPr id="3" name="Freeform 3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64213" y="1690345"/>
            <a:ext cx="16230600" cy="2283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 err="1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OkACTE</a:t>
            </a:r>
            <a:r>
              <a:rPr lang="en-US" sz="10400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 Membership Dues Installment Plan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90389" y="3617206"/>
            <a:ext cx="12507223" cy="550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Deadline for the 2 payment installment plan is </a:t>
            </a:r>
            <a:r>
              <a:rPr lang="en-US" sz="5199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August 7, 2026</a:t>
            </a:r>
            <a:r>
              <a:rPr lang="en-US" sz="5199" u="sng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5199" u="sng" dirty="0">
              <a:solidFill>
                <a:srgbClr val="00000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Visit the </a:t>
            </a:r>
            <a:r>
              <a:rPr lang="en-US" sz="5199" dirty="0" err="1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OkACTE</a:t>
            </a:r>
            <a:r>
              <a:rPr lang="en-US" sz="5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Membership Dues Installment Plan online or contact Carmen Jones at cjones@okacte.org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8098" y="-177147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916853" y="3306423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83000" y="2482543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107665" y="7200900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23297" y="-1367370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563891" y="9023283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005681" y="8681973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97390" y="-1367370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437636" y="-2234547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720634" y="3111929"/>
            <a:ext cx="10651403" cy="568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3"/>
              </a:lnSpc>
            </a:pPr>
            <a:r>
              <a:rPr lang="en-US" sz="24657" spc="-517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Required</a:t>
            </a:r>
          </a:p>
          <a:p>
            <a:pPr marL="0" lvl="0" indent="0" algn="ctr">
              <a:lnSpc>
                <a:spcPts val="19233"/>
              </a:lnSpc>
            </a:pPr>
            <a:r>
              <a:rPr lang="en-US" sz="24657" spc="-517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events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4477" y="-147772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105400" y="1265692"/>
            <a:ext cx="9928293" cy="7755617"/>
          </a:xfrm>
          <a:custGeom>
            <a:avLst/>
            <a:gdLst/>
            <a:ahLst/>
            <a:cxnLst/>
            <a:rect l="l" t="t" r="r" b="b"/>
            <a:pathLst>
              <a:path w="7619893" h="7755617">
                <a:moveTo>
                  <a:pt x="0" y="0"/>
                </a:moveTo>
                <a:lnTo>
                  <a:pt x="7619894" y="0"/>
                </a:lnTo>
                <a:lnTo>
                  <a:pt x="7619894" y="7755616"/>
                </a:lnTo>
                <a:lnTo>
                  <a:pt x="0" y="775561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 rot="-5400000">
            <a:off x="821040" y="4376090"/>
            <a:ext cx="7591275" cy="137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6"/>
              </a:lnSpc>
            </a:pPr>
            <a:r>
              <a:rPr lang="en-US" sz="7169" b="1">
                <a:solidFill>
                  <a:srgbClr val="000000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Required Events!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250355" y="2766164"/>
            <a:ext cx="11787290" cy="4990685"/>
          </a:xfrm>
          <a:custGeom>
            <a:avLst/>
            <a:gdLst/>
            <a:ahLst/>
            <a:cxnLst/>
            <a:rect l="l" t="t" r="r" b="b"/>
            <a:pathLst>
              <a:path w="11787290" h="4990685">
                <a:moveTo>
                  <a:pt x="0" y="0"/>
                </a:moveTo>
                <a:lnTo>
                  <a:pt x="11787290" y="0"/>
                </a:lnTo>
                <a:lnTo>
                  <a:pt x="11787290" y="4990684"/>
                </a:lnTo>
                <a:lnTo>
                  <a:pt x="0" y="4990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51297"/>
              </p:ext>
            </p:extLst>
          </p:nvPr>
        </p:nvGraphicFramePr>
        <p:xfrm>
          <a:off x="2261410" y="2655910"/>
          <a:ext cx="13984239" cy="6105532"/>
        </p:xfrm>
        <a:graphic>
          <a:graphicData uri="http://schemas.openxmlformats.org/drawingml/2006/table">
            <a:tbl>
              <a:tblPr/>
              <a:tblGrid>
                <a:gridCol w="466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638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President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Tyce Myers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Edmond North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First VP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Addison Swift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Adair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VP Community Service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Stephanie Glenn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OK School for the Blind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38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VP of Competitive Events</a:t>
                      </a:r>
                      <a:endParaRPr lang="en-US" sz="1100" dirty="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Kaylee Eckhardt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Cherokee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VP of Membership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Nathalie Martinez 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Westville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VP of Public Relations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Acelyn Snow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Seiling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38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VP of Marketing</a:t>
                      </a:r>
                      <a:endParaRPr lang="en-US" sz="1100" dirty="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Lilly McCart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Timberlake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National Officer Candidate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Kooper Walker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Kingston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National Officer Candidate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Kaycee Kimberling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Stigler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38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VP of Development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Demarcus Officer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Guthrie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1624717" y="1561580"/>
            <a:ext cx="15115623" cy="188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32"/>
              </a:lnSpc>
            </a:pPr>
            <a:r>
              <a:rPr lang="en-US" sz="14400" spc="-302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State Officers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62440" y="9672181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50780" y="1438412"/>
            <a:ext cx="16230600" cy="13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FCCLA Need to Know Info: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8772" y="2324008"/>
            <a:ext cx="15216950" cy="736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STAR Event Trophies</a:t>
            </a:r>
          </a:p>
          <a:p>
            <a:pPr marL="1468122" lvl="2" indent="-489374" algn="l">
              <a:lnSpc>
                <a:spcPts val="4760"/>
              </a:lnSpc>
              <a:buFont typeface="Arial"/>
              <a:buChar char="⚬"/>
            </a:pPr>
            <a:r>
              <a:rPr lang="en-US" sz="3400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Have your winner send a thank you card to the person’s name on the sticker of their trophy. It matters!!!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Outstanding Financial Balances</a:t>
            </a:r>
          </a:p>
          <a:p>
            <a:pPr marL="1468122" lvl="2" indent="-489374" algn="l">
              <a:lnSpc>
                <a:spcPts val="4760"/>
              </a:lnSpc>
              <a:buFont typeface="Arial"/>
              <a:buChar char="⚬"/>
            </a:pPr>
            <a:r>
              <a:rPr lang="en-US" sz="3400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REMINDER! If you have outstanding balances from this fiscal year, including National FCCLA Balances, you will not be able to affiliate/register for anything in Aug. </a:t>
            </a:r>
          </a:p>
          <a:p>
            <a:pPr marL="1468122" lvl="2" indent="-489374" algn="l">
              <a:lnSpc>
                <a:spcPts val="4760"/>
              </a:lnSpc>
              <a:buFont typeface="Arial"/>
              <a:buChar char="⚬"/>
            </a:pPr>
            <a:r>
              <a:rPr lang="en-US" sz="3400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Please call the office to confirm if you may have a balance BEFORE leaving for summer. 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Connection Magazine articles 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       due May 31st and the form </a:t>
            </a:r>
            <a:r>
              <a:rPr lang="en-US" sz="3400" dirty="0" err="1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forsubmission</a:t>
            </a:r>
            <a:r>
              <a:rPr lang="en-US" sz="3400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will be on the   	     	   	        OKFCCLA Website.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08350" y="1673589"/>
            <a:ext cx="16230600" cy="13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District Officer Training (DOT)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3793" y="2728049"/>
            <a:ext cx="16230600" cy="6452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ATTENDANCE REQUIRED for all District Officers --&gt; If they do not attend they forfeit their District Officer position, and their chapter will be charged $175.</a:t>
            </a:r>
          </a:p>
          <a:p>
            <a:pPr algn="ctr">
              <a:lnSpc>
                <a:spcPts val="4479"/>
              </a:lnSpc>
            </a:pPr>
            <a:endParaRPr lang="en-US" sz="3199" dirty="0">
              <a:solidFill>
                <a:srgbClr val="FF000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The First District </a:t>
            </a:r>
            <a:r>
              <a:rPr lang="en-US" sz="2799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ADVISER</a:t>
            </a: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is free, 2nd District </a:t>
            </a:r>
            <a:r>
              <a:rPr lang="en-US" sz="2799" u="sng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ADVISER</a:t>
            </a: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is paid for by District Funds. There will be an electronic waiver emailed to all counselors and officers. It MUST be completed prior to camp. Campers should arrive between 12 - 1 PM, having already had lunch. Camp will begin at 1 PM on June 10th, and will end at 11 AM on Friday June 12th. </a:t>
            </a:r>
          </a:p>
          <a:p>
            <a:pPr algn="ctr">
              <a:lnSpc>
                <a:spcPts val="4479"/>
              </a:lnSpc>
            </a:pPr>
            <a:endParaRPr lang="en-US" sz="2799" dirty="0">
              <a:solidFill>
                <a:srgbClr val="4C527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District Advisers should obtain a copy of district expenditure report before arriving at DOT. </a:t>
            </a:r>
          </a:p>
          <a:p>
            <a:pPr algn="ctr">
              <a:lnSpc>
                <a:spcPts val="4479"/>
              </a:lnSpc>
            </a:pPr>
            <a:endParaRPr lang="en-US" sz="3199" dirty="0">
              <a:solidFill>
                <a:srgbClr val="4C527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DATES: JUNE 10-12TH @ Camp </a:t>
            </a:r>
            <a:r>
              <a:rPr lang="en-US" sz="3199" dirty="0" err="1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Tulakogee</a:t>
            </a:r>
            <a:r>
              <a:rPr lang="en-US" sz="31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- Wagoner, OK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9169D-4290-C548-9D9C-066E90358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A72904-304D-2B76-AFEF-58B9ECDAB175}"/>
              </a:ext>
            </a:extLst>
          </p:cNvPr>
          <p:cNvSpPr/>
          <p:nvPr/>
        </p:nvSpPr>
        <p:spPr>
          <a:xfrm>
            <a:off x="-1723709" y="-40966"/>
            <a:ext cx="3360304" cy="3127066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FB7E02-906A-2493-76FB-1065DFA2F631}"/>
              </a:ext>
            </a:extLst>
          </p:cNvPr>
          <p:cNvSpPr/>
          <p:nvPr/>
        </p:nvSpPr>
        <p:spPr>
          <a:xfrm>
            <a:off x="-1320282" y="3418338"/>
            <a:ext cx="2920482" cy="4544562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926E752-BCFE-39D7-EE5C-9F3A7FA4A5C9}"/>
              </a:ext>
            </a:extLst>
          </p:cNvPr>
          <p:cNvSpPr/>
          <p:nvPr/>
        </p:nvSpPr>
        <p:spPr>
          <a:xfrm>
            <a:off x="15876896" y="2753862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F0627E3-8480-DE91-03BE-F12C5B260C9C}"/>
              </a:ext>
            </a:extLst>
          </p:cNvPr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73926D6-1A5B-8948-6043-121B659D100E}"/>
              </a:ext>
            </a:extLst>
          </p:cNvPr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6931EE5-604E-0C38-4DBA-58CBEBE7F410}"/>
              </a:ext>
            </a:extLst>
          </p:cNvPr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D64505B-7EDF-6A86-C966-15878BC27DFD}"/>
              </a:ext>
            </a:extLst>
          </p:cNvPr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27AC554-7FE5-3B8E-9CEA-B52B8DF73114}"/>
              </a:ext>
            </a:extLst>
          </p:cNvPr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4DA7DD4-040C-8C9B-DBEA-4AD2E74A2638}"/>
              </a:ext>
            </a:extLst>
          </p:cNvPr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D1EADFD-CC23-B6BA-79C1-993424D3EA54}"/>
              </a:ext>
            </a:extLst>
          </p:cNvPr>
          <p:cNvSpPr/>
          <p:nvPr/>
        </p:nvSpPr>
        <p:spPr>
          <a:xfrm>
            <a:off x="8871523" y="-2340466"/>
            <a:ext cx="6386477" cy="3752872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21FA50-26AF-7624-ACE4-8B5B77953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2532"/>
              </p:ext>
            </p:extLst>
          </p:nvPr>
        </p:nvGraphicFramePr>
        <p:xfrm>
          <a:off x="3030000" y="1028700"/>
          <a:ext cx="12228000" cy="876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8000">
                  <a:extLst>
                    <a:ext uri="{9D8B030D-6E8A-4147-A177-3AD203B41FA5}">
                      <a16:colId xmlns:a16="http://schemas.microsoft.com/office/drawing/2014/main" val="2521969540"/>
                    </a:ext>
                  </a:extLst>
                </a:gridCol>
              </a:tblGrid>
              <a:tr h="6918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 dirty="0">
                          <a:effectLst/>
                          <a:latin typeface="+mn-lt"/>
                        </a:rPr>
                        <a:t>State STAR Event Rubrics – View &amp; Download by July 1</a:t>
                      </a:r>
                      <a:endParaRPr lang="en-US" sz="36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84733" marR="184733" marT="0" marB="123155" anchor="ctr"/>
                </a:tc>
                <a:extLst>
                  <a:ext uri="{0D108BD9-81ED-4DB2-BD59-A6C34878D82A}">
                    <a16:rowId xmlns:a16="http://schemas.microsoft.com/office/drawing/2014/main" val="664845860"/>
                  </a:ext>
                </a:extLst>
              </a:tr>
              <a:tr h="32972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3200" dirty="0">
                          <a:effectLst/>
                        </a:rPr>
                        <a:t>Oklahoma-specific STAR Events (Cake Decorating, Children's Literature, Creed Speaking, Culinary Grill, Meat ID, Work Ready, New Member Facts), along with Baking &amp; Pastry, Culinary Arts, and Parliamentary Procedure, used paper rubrics, which will be returned at your Spring PI Meeting.</a:t>
                      </a:r>
                      <a:br>
                        <a:rPr lang="en-US" sz="3200" dirty="0">
                          <a:effectLst/>
                        </a:rPr>
                      </a:br>
                      <a:r>
                        <a:rPr lang="en-US" sz="3200" dirty="0">
                          <a:effectLst/>
                        </a:rPr>
                        <a:t>All other events were digitally scored and are available online.</a:t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84733" marR="184733" marT="0" marB="123155" anchor="ctr"/>
                </a:tc>
                <a:extLst>
                  <a:ext uri="{0D108BD9-81ED-4DB2-BD59-A6C34878D82A}">
                    <a16:rowId xmlns:a16="http://schemas.microsoft.com/office/drawing/2014/main" val="14795913"/>
                  </a:ext>
                </a:extLst>
              </a:tr>
              <a:tr h="201025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</a:rPr>
                        <a:t>🔗 </a:t>
                      </a:r>
                      <a:r>
                        <a:rPr lang="en-US" sz="2400" u="sng" dirty="0">
                          <a:effectLst/>
                          <a:hlinkClick r:id="rId12"/>
                        </a:rPr>
                        <a:t>View Results and Download Rubrics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➡ Click "Results" on the left side of the page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➡ Click “View PDF” for a snapshot of your chapter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➡ Click “Download” for each rubric</a:t>
                      </a: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84733" marR="184733" marT="0" marB="123155" anchor="ctr"/>
                </a:tc>
                <a:extLst>
                  <a:ext uri="{0D108BD9-81ED-4DB2-BD59-A6C34878D82A}">
                    <a16:rowId xmlns:a16="http://schemas.microsoft.com/office/drawing/2014/main" val="1663191096"/>
                  </a:ext>
                </a:extLst>
              </a:tr>
              <a:tr h="276362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</a:rPr>
                        <a:t>🔐 Use the same User ID and Password you used to register for STAR Events/National Portal.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⏳ Rubrics will be deleted on July 1, 2026. Please download and save now—once deleted, they cannot be recovered!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📌 Some events only had two evaluators. You may only see E1, E2, and RC rubrics for events with two judges.</a:t>
                      </a: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84733" marR="184733" marT="0" marB="123155" anchor="ctr"/>
                </a:tc>
                <a:extLst>
                  <a:ext uri="{0D108BD9-81ED-4DB2-BD59-A6C34878D82A}">
                    <a16:rowId xmlns:a16="http://schemas.microsoft.com/office/drawing/2014/main" val="149058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88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64213" y="2001971"/>
            <a:ext cx="16230600" cy="131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Ultimate Leadership Camp (ULC)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4564" y="3361188"/>
            <a:ext cx="16033137" cy="503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Two Day OPTIONAL Camp for FCCLA members who would like to gain more leadership skills and jump into our dynamic organization!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FF000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is OPEN! 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$150 per student - includes a t-shirt, lodging, &amp; meals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4C527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DEADLINE: May 15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FF000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DATES: JUNE 16-19TH @ Oakridge Camp - Anadarko, OK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1554613"/>
            <a:ext cx="16230600" cy="13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FCCLA LEAD Conference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4142" y="2449586"/>
            <a:ext cx="14830742" cy="650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3"/>
              </a:lnSpc>
              <a:spcBef>
                <a:spcPct val="0"/>
              </a:spcBef>
            </a:pPr>
            <a:r>
              <a:rPr lang="en-US" sz="2959" dirty="0">
                <a:solidFill>
                  <a:srgbClr val="FF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ATTENDANCE REQUIRED for all FCCLA Chapters.</a:t>
            </a:r>
            <a:r>
              <a:rPr lang="en-US" sz="295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Attend your Region’s LEAD Conference as FALL PI meetings will be taking place during the workshop sessions. The conference is for chapter officers/leaders and prepares them for their chapter leadership roles. $15 per person with limit 7 per chapter - 9AM-12PM</a:t>
            </a:r>
          </a:p>
          <a:p>
            <a:pPr algn="l">
              <a:lnSpc>
                <a:spcPts val="4014"/>
              </a:lnSpc>
              <a:spcBef>
                <a:spcPct val="0"/>
              </a:spcBef>
            </a:pPr>
            <a:r>
              <a:rPr lang="en-US" sz="2867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</a:t>
            </a:r>
          </a:p>
          <a:p>
            <a:pPr marL="559180" lvl="1" indent="-279590" algn="l">
              <a:lnSpc>
                <a:spcPts val="3625"/>
              </a:lnSpc>
              <a:buFont typeface="Arial"/>
              <a:buChar char="•"/>
            </a:pPr>
            <a:r>
              <a:rPr lang="en-US" sz="258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September 9th - Duncan, South Region</a:t>
            </a:r>
          </a:p>
          <a:p>
            <a:pPr marL="559180" lvl="1" indent="-279590" algn="l">
              <a:lnSpc>
                <a:spcPts val="3625"/>
              </a:lnSpc>
              <a:buFont typeface="Arial"/>
              <a:buChar char="•"/>
            </a:pPr>
            <a:r>
              <a:rPr lang="en-US" sz="258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September 10th - McAlester, Southeast Region</a:t>
            </a:r>
          </a:p>
          <a:p>
            <a:pPr marL="559180" lvl="1" indent="-279590" algn="l">
              <a:lnSpc>
                <a:spcPts val="3625"/>
              </a:lnSpc>
              <a:buFont typeface="Arial"/>
              <a:buChar char="•"/>
            </a:pPr>
            <a:r>
              <a:rPr lang="en-US" sz="258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September 16th - Glenpool, Northeast  </a:t>
            </a:r>
          </a:p>
          <a:p>
            <a:pPr marL="559180" lvl="1" indent="-279590" algn="l">
              <a:lnSpc>
                <a:spcPts val="3625"/>
              </a:lnSpc>
              <a:buFont typeface="Arial"/>
              <a:buChar char="•"/>
            </a:pPr>
            <a:r>
              <a:rPr lang="en-US" sz="258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September 17th - Enid, North Region </a:t>
            </a:r>
          </a:p>
          <a:p>
            <a:pPr algn="ctr">
              <a:lnSpc>
                <a:spcPts val="4143"/>
              </a:lnSpc>
            </a:pPr>
            <a:endParaRPr lang="en-US" sz="2589" dirty="0">
              <a:solidFill>
                <a:srgbClr val="00000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  <a:p>
            <a:pPr algn="ctr">
              <a:lnSpc>
                <a:spcPts val="4143"/>
              </a:lnSpc>
            </a:pPr>
            <a:r>
              <a:rPr lang="en-US" sz="2959" dirty="0">
                <a:solidFill>
                  <a:srgbClr val="FF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DEADLINE:</a:t>
            </a:r>
            <a:r>
              <a:rPr lang="en-US" sz="295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 </a:t>
            </a:r>
            <a:r>
              <a:rPr lang="en-US" sz="2959" dirty="0">
                <a:solidFill>
                  <a:srgbClr val="FF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August 28th, 2025</a:t>
            </a:r>
          </a:p>
          <a:p>
            <a:pPr algn="ctr">
              <a:lnSpc>
                <a:spcPts val="4143"/>
              </a:lnSpc>
              <a:spcBef>
                <a:spcPct val="0"/>
              </a:spcBef>
            </a:pPr>
            <a:r>
              <a:rPr lang="en-US" sz="2959" dirty="0">
                <a:solidFill>
                  <a:srgbClr val="FF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DO NOT LEAVE THE CONFERENCE BEFORE 12PM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8021" y="1623054"/>
            <a:ext cx="15931958" cy="6372783"/>
          </a:xfrm>
          <a:custGeom>
            <a:avLst/>
            <a:gdLst/>
            <a:ahLst/>
            <a:cxnLst/>
            <a:rect l="l" t="t" r="r" b="b"/>
            <a:pathLst>
              <a:path w="15931958" h="6372783">
                <a:moveTo>
                  <a:pt x="0" y="0"/>
                </a:moveTo>
                <a:lnTo>
                  <a:pt x="15931958" y="0"/>
                </a:lnTo>
                <a:lnTo>
                  <a:pt x="15931958" y="6372783"/>
                </a:lnTo>
                <a:lnTo>
                  <a:pt x="0" y="6372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07388" y="3938842"/>
            <a:ext cx="12873224" cy="229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88"/>
              </a:lnSpc>
              <a:spcBef>
                <a:spcPct val="0"/>
              </a:spcBef>
            </a:pPr>
            <a:r>
              <a:rPr lang="en-US" sz="14341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OK FCS Updates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1617353"/>
            <a:ext cx="16230600" cy="13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Other Upcoming Events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87417" y="6793419"/>
            <a:ext cx="8655591" cy="222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October 7th, 2026</a:t>
            </a:r>
          </a:p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Cost - $50 per person </a:t>
            </a:r>
          </a:p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Location - Meridian Guthrie Campus</a:t>
            </a:r>
          </a:p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Includes lunch and polo for attendees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85453" y="3061888"/>
            <a:ext cx="6826008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5"/>
              </a:lnSpc>
            </a:pPr>
            <a:r>
              <a:rPr lang="en-US" sz="639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STAR Event Bootcamp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85453" y="6287112"/>
            <a:ext cx="2945081" cy="83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5"/>
              </a:lnSpc>
            </a:pPr>
            <a:r>
              <a:rPr lang="en-US" sz="639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Take AIM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87417" y="3538192"/>
            <a:ext cx="8115300" cy="222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September 29th, 2026</a:t>
            </a:r>
          </a:p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Cost - FREE!  </a:t>
            </a:r>
          </a:p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Location - Meridian Guthrie Campus</a:t>
            </a:r>
          </a:p>
          <a:p>
            <a:pPr marL="690874" lvl="1" indent="-345437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Includes lunch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27763" y="4544317"/>
            <a:ext cx="6826008" cy="341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New Membership Recruitment Activity being planned. Info is TBD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60303" y="2217143"/>
            <a:ext cx="16230600" cy="13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Fall Leadership Institute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64313" y="3805842"/>
            <a:ext cx="14889183" cy="477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0" lvl="1" indent="-421000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Fall Leadership Institute (FLI)</a:t>
            </a:r>
          </a:p>
          <a:p>
            <a:pPr marL="1684001" lvl="2" indent="-561334" algn="l">
              <a:lnSpc>
                <a:spcPts val="5459"/>
              </a:lnSpc>
              <a:buFont typeface="Arial"/>
              <a:buChar char="⚬"/>
            </a:pPr>
            <a:r>
              <a:rPr lang="en-US" sz="38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Orlando Oct 17-20, 2026</a:t>
            </a:r>
          </a:p>
          <a:p>
            <a:pPr marL="1684001" lvl="2" indent="-561334" algn="l">
              <a:lnSpc>
                <a:spcPts val="5459"/>
              </a:lnSpc>
              <a:buFont typeface="Arial"/>
              <a:buChar char="⚬"/>
            </a:pPr>
            <a:r>
              <a:rPr lang="en-US" sz="38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Anaheim Nov 12-15, 2026</a:t>
            </a:r>
          </a:p>
          <a:p>
            <a:pPr marL="842000" lvl="1" indent="-421000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Registration open May 1, 2026</a:t>
            </a:r>
          </a:p>
          <a:p>
            <a:pPr marL="842000" lvl="1" indent="-421000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Very limited spots available</a:t>
            </a:r>
          </a:p>
          <a:p>
            <a:pPr marL="842000" lvl="1" indent="-421000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Visit the National FCCLA Website for more information</a:t>
            </a:r>
          </a:p>
          <a:p>
            <a:pPr algn="l">
              <a:lnSpc>
                <a:spcPts val="5459"/>
              </a:lnSpc>
            </a:pPr>
            <a:endParaRPr lang="en-US" sz="3899" dirty="0">
              <a:solidFill>
                <a:srgbClr val="4C527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50780" y="2506736"/>
            <a:ext cx="16230600" cy="13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Capitol Leadership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9408" y="3790621"/>
            <a:ext cx="14889183" cy="391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1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Don’t miss this amazing opportunity to travel to Washington, D.C., and advocate for Family and Consumer Sciences education and FCCLA, the Ultimate Leadership Experience!</a:t>
            </a:r>
          </a:p>
          <a:p>
            <a:pPr marL="798821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Dates: Will take place Fall 2027</a:t>
            </a:r>
          </a:p>
          <a:p>
            <a:pPr algn="l">
              <a:lnSpc>
                <a:spcPts val="5179"/>
              </a:lnSpc>
            </a:pPr>
            <a:endParaRPr lang="en-US" sz="3699" dirty="0">
              <a:solidFill>
                <a:srgbClr val="4C5270"/>
              </a:solidFill>
              <a:latin typeface="Six Hands Marker"/>
              <a:ea typeface="Six Hands Marker"/>
              <a:cs typeface="Six Hands Marker"/>
              <a:sym typeface="Six Hands Marker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75693" y="2215409"/>
            <a:ext cx="16230600" cy="130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sz="10200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Oklahoma FCCLA - State Events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5796" y="3217353"/>
            <a:ext cx="14889183" cy="5463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84001" lvl="2" indent="-561334" algn="l">
              <a:lnSpc>
                <a:spcPts val="5459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FCCLA State Convention 2027</a:t>
            </a:r>
          </a:p>
          <a:p>
            <a:pPr marL="2526001" lvl="3" indent="-631500" algn="l">
              <a:lnSpc>
                <a:spcPts val="5459"/>
              </a:lnSpc>
              <a:buFont typeface="Arial"/>
              <a:buChar char="￭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April 1st, 2027 - TULSA</a:t>
            </a:r>
          </a:p>
          <a:p>
            <a:pPr marL="1684001" lvl="2" indent="-561334" algn="l">
              <a:lnSpc>
                <a:spcPts val="5459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State STAR Event Competitions </a:t>
            </a:r>
          </a:p>
          <a:p>
            <a:pPr marL="2526001" lvl="3" indent="-631500" algn="l">
              <a:lnSpc>
                <a:spcPts val="5459"/>
              </a:lnSpc>
              <a:buFont typeface="Arial"/>
              <a:buChar char="￭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March 24-25, 2027 - STILLWATER</a:t>
            </a:r>
          </a:p>
          <a:p>
            <a:pPr marL="1684001" lvl="2" indent="-561334" algn="l">
              <a:lnSpc>
                <a:spcPts val="5459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State Culinary Arts &amp; Baking and Pastry Events</a:t>
            </a:r>
          </a:p>
          <a:p>
            <a:pPr marL="2526001" lvl="3" indent="-631500" algn="l">
              <a:lnSpc>
                <a:spcPts val="5459"/>
              </a:lnSpc>
              <a:buFont typeface="Arial"/>
              <a:buChar char="￭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March 2027, Location TBD</a:t>
            </a:r>
          </a:p>
          <a:p>
            <a:pPr marL="1684001" lvl="2" indent="-561334" algn="l">
              <a:lnSpc>
                <a:spcPts val="5459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FCCLA Week </a:t>
            </a:r>
          </a:p>
          <a:p>
            <a:pPr marL="2526001" lvl="3" indent="-631500" algn="l">
              <a:lnSpc>
                <a:spcPts val="5459"/>
              </a:lnSpc>
              <a:buFont typeface="Arial"/>
              <a:buChar char="￭"/>
            </a:pPr>
            <a:r>
              <a:rPr lang="en-US" sz="38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February 9-13th, 2026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1629258"/>
            <a:ext cx="16230600" cy="13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10400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Wrapping Up the Year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6966" y="2700983"/>
            <a:ext cx="15316138" cy="64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Elect New Local Officers</a:t>
            </a:r>
          </a:p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Create T-shirt designs for next year</a:t>
            </a:r>
          </a:p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Work with new officers to create a membership recruitment campaign</a:t>
            </a:r>
          </a:p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PAY FCCLA STATE AND NATIONAL INVOICES</a:t>
            </a:r>
          </a:p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If school allows, open Purchase Orders for the new fiscal year dated July 1 for:</a:t>
            </a:r>
          </a:p>
          <a:p>
            <a:pPr marL="1209032" lvl="2" indent="-403011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T-shirts</a:t>
            </a:r>
          </a:p>
          <a:p>
            <a:pPr marL="1209032" lvl="2" indent="-403011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Affiliation (made payable to National FCCLA)</a:t>
            </a:r>
          </a:p>
          <a:p>
            <a:pPr marL="1209032" lvl="2" indent="-403011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Lead Conference (made payable to OK FCCLA)</a:t>
            </a:r>
          </a:p>
          <a:p>
            <a:pPr marL="1209032" lvl="2" indent="-403011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Take AIM (made payable to OK FCCLA)</a:t>
            </a:r>
          </a:p>
          <a:p>
            <a:pPr marL="1209032" lvl="2" indent="-403011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STAR Event registrations (made payable to OK FCCLA)</a:t>
            </a:r>
          </a:p>
          <a:p>
            <a:pPr marL="1209032" lvl="2" indent="-403011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FCCLA District/District Conference fees (made payable to your district bookkeeper)</a:t>
            </a:r>
          </a:p>
          <a:p>
            <a:pPr marL="1209032" lvl="2" indent="-403011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4C527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FCCLA State convention (made payable to OK FCCLA)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93847" y="1161586"/>
            <a:ext cx="16230600" cy="19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u="sng" dirty="0">
                <a:solidFill>
                  <a:srgbClr val="4C527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Helpful Links: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08233" y="3135800"/>
            <a:ext cx="12507223" cy="643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2" tooltip="https://ctyou.org/course/view.php?id=3676"/>
              </a:rPr>
              <a:t>OK FCS/FCCLA Newsletters</a:t>
            </a:r>
          </a:p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3" tooltip="https://www.eventbrite.com/e/fcs-new-teacher-academy-july-session-tickets-1236635934369?utm-campaign=social&amp;utm-content=attendeeshare&amp;utm-medium=discovery&amp;utm-term=listing&amp;utm-source=cp&amp;aff=ebdsshcopyurl"/>
              </a:rPr>
              <a:t>New Teacher Academy Registration</a:t>
            </a:r>
          </a:p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4" tooltip="https://oatfacs.wixsite.com/facs"/>
              </a:rPr>
              <a:t>OATFCS Website</a:t>
            </a:r>
          </a:p>
          <a:p>
            <a:pPr algn="ctr">
              <a:lnSpc>
                <a:spcPts val="7279"/>
              </a:lnSpc>
            </a:pPr>
            <a:r>
              <a:rPr lang="en-US" sz="5199" u="sng" dirty="0" err="1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5" tooltip="https://www.okacte.org"/>
              </a:rPr>
              <a:t>OkACTE</a:t>
            </a:r>
            <a:r>
              <a:rPr lang="en-US" sz="51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5" tooltip="https://www.okacte.org"/>
              </a:rPr>
              <a:t> Website</a:t>
            </a:r>
          </a:p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6" tooltip="https://www.okacte.org/2025-oklahoma-summit"/>
              </a:rPr>
              <a:t>Oklahoma Summit Registration</a:t>
            </a:r>
          </a:p>
          <a:p>
            <a:pPr algn="ctr">
              <a:lnSpc>
                <a:spcPts val="7279"/>
              </a:lnSpc>
            </a:pPr>
            <a:r>
              <a:rPr lang="en-US" sz="5199" u="sng" dirty="0" err="1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7" tooltip="https://www.okacte.org/okacte-membership-payment-plan-1"/>
              </a:rPr>
              <a:t>OkACTE</a:t>
            </a:r>
            <a:r>
              <a:rPr lang="en-US" sz="5199" u="sng" dirty="0">
                <a:solidFill>
                  <a:srgbClr val="3BA8DD"/>
                </a:solidFill>
                <a:latin typeface="Six Hands Marker"/>
                <a:ea typeface="Six Hands Marker"/>
                <a:cs typeface="Six Hands Marker"/>
                <a:sym typeface="Six Hands Marker"/>
                <a:hlinkClick r:id="rId17" tooltip="https://www.okacte.org/okacte-membership-payment-plan-1"/>
              </a:rPr>
              <a:t> Dues Installment Plan</a:t>
            </a:r>
          </a:p>
          <a:p>
            <a:pPr algn="ctr">
              <a:lnSpc>
                <a:spcPts val="7279"/>
              </a:lnSpc>
            </a:pPr>
            <a:endParaRPr lang="en-US" sz="5199" u="sng" dirty="0">
              <a:solidFill>
                <a:srgbClr val="3BA8DD"/>
              </a:solidFill>
              <a:latin typeface="Six Hands Marker"/>
              <a:ea typeface="Six Hands Marker"/>
              <a:cs typeface="Six Hands Marker"/>
              <a:sym typeface="Six Hands Marker"/>
              <a:hlinkClick r:id="rId17" tooltip="https://www.okacte.org/okacte-membership-payment-plan-1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606" y="2551283"/>
            <a:ext cx="13222788" cy="5184435"/>
          </a:xfrm>
          <a:custGeom>
            <a:avLst/>
            <a:gdLst/>
            <a:ahLst/>
            <a:cxnLst/>
            <a:rect l="l" t="t" r="r" b="b"/>
            <a:pathLst>
              <a:path w="13222788" h="5184435">
                <a:moveTo>
                  <a:pt x="0" y="0"/>
                </a:moveTo>
                <a:lnTo>
                  <a:pt x="13222788" y="0"/>
                </a:lnTo>
                <a:lnTo>
                  <a:pt x="13222788" y="5184434"/>
                </a:lnTo>
                <a:lnTo>
                  <a:pt x="0" y="51844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14800" y="3314700"/>
            <a:ext cx="9515848" cy="426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88"/>
              </a:lnSpc>
              <a:spcBef>
                <a:spcPct val="0"/>
              </a:spcBef>
            </a:pPr>
            <a:r>
              <a:rPr lang="en-US" sz="14341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District Planning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36740" y="2355211"/>
            <a:ext cx="13422206" cy="56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0"/>
              </a:lnSpc>
              <a:spcBef>
                <a:spcPct val="0"/>
              </a:spcBef>
            </a:pPr>
            <a:r>
              <a:rPr lang="en-US" sz="20000" u="none" strike="noStrike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Professional Development</a:t>
            </a:r>
          </a:p>
        </p:txBody>
      </p:sp>
      <p:sp>
        <p:nvSpPr>
          <p:cNvPr id="3" name="Freeform 3"/>
          <p:cNvSpPr/>
          <p:nvPr/>
        </p:nvSpPr>
        <p:spPr>
          <a:xfrm>
            <a:off x="-838803" y="91541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5"/>
                </a:lnTo>
                <a:lnTo>
                  <a:pt x="0" y="2906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435376" y="3252020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463048" y="299828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855124" y="7200900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2" y="0"/>
                </a:lnTo>
                <a:lnTo>
                  <a:pt x="28083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04443" y="-696462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240990">
            <a:off x="-789744" y="7469114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473239" y="90779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866080" y="7897362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432897" y="-1298347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559262" y="-2057400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6" y="0"/>
                </a:lnTo>
                <a:lnTo>
                  <a:pt x="6514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949A4-3ED6-ADB7-740C-B5356253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C4E39CC-2B32-963D-6F1E-C9E5DBBFFBFA}"/>
              </a:ext>
            </a:extLst>
          </p:cNvPr>
          <p:cNvSpPr txBox="1"/>
          <p:nvPr/>
        </p:nvSpPr>
        <p:spPr>
          <a:xfrm>
            <a:off x="2432897" y="3379285"/>
            <a:ext cx="13422206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0"/>
              </a:lnSpc>
              <a:spcBef>
                <a:spcPct val="0"/>
              </a:spcBef>
            </a:pPr>
            <a:r>
              <a:rPr lang="en-US" sz="20000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Thank you!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9E9CF00-C602-6EC7-DB12-8E97CA0372C6}"/>
              </a:ext>
            </a:extLst>
          </p:cNvPr>
          <p:cNvSpPr/>
          <p:nvPr/>
        </p:nvSpPr>
        <p:spPr>
          <a:xfrm>
            <a:off x="-838803" y="91541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5"/>
                </a:lnTo>
                <a:lnTo>
                  <a:pt x="0" y="2906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BDFE5DF-1916-94FF-162A-8BC390C9C57D}"/>
              </a:ext>
            </a:extLst>
          </p:cNvPr>
          <p:cNvSpPr/>
          <p:nvPr/>
        </p:nvSpPr>
        <p:spPr>
          <a:xfrm>
            <a:off x="-435376" y="3252020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E5F3506-4BCA-8BE7-A4D4-CC6405124EC9}"/>
              </a:ext>
            </a:extLst>
          </p:cNvPr>
          <p:cNvSpPr/>
          <p:nvPr/>
        </p:nvSpPr>
        <p:spPr>
          <a:xfrm>
            <a:off x="16463048" y="299828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C201F98-2AFA-1081-B55D-B351FC13A03C}"/>
              </a:ext>
            </a:extLst>
          </p:cNvPr>
          <p:cNvSpPr/>
          <p:nvPr/>
        </p:nvSpPr>
        <p:spPr>
          <a:xfrm>
            <a:off x="15855124" y="7200900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2" y="0"/>
                </a:lnTo>
                <a:lnTo>
                  <a:pt x="28083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D997CF7-855D-DBDE-271B-86EC70DE1086}"/>
              </a:ext>
            </a:extLst>
          </p:cNvPr>
          <p:cNvSpPr/>
          <p:nvPr/>
        </p:nvSpPr>
        <p:spPr>
          <a:xfrm>
            <a:off x="16304443" y="-696462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9679814-D7E6-C0EF-A04E-F855DE8FB7E3}"/>
              </a:ext>
            </a:extLst>
          </p:cNvPr>
          <p:cNvSpPr/>
          <p:nvPr/>
        </p:nvSpPr>
        <p:spPr>
          <a:xfrm rot="-1240990">
            <a:off x="-789744" y="7469114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5A92E68-5EB6-18A0-92F8-AF7017F6B5E7}"/>
              </a:ext>
            </a:extLst>
          </p:cNvPr>
          <p:cNvSpPr/>
          <p:nvPr/>
        </p:nvSpPr>
        <p:spPr>
          <a:xfrm>
            <a:off x="3473239" y="90779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D3C7B5A-7B59-8591-9863-FBDF23BAE2AE}"/>
              </a:ext>
            </a:extLst>
          </p:cNvPr>
          <p:cNvSpPr/>
          <p:nvPr/>
        </p:nvSpPr>
        <p:spPr>
          <a:xfrm>
            <a:off x="8866080" y="7897362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7C9DD64-F0BE-703C-9D62-4761BD945600}"/>
              </a:ext>
            </a:extLst>
          </p:cNvPr>
          <p:cNvSpPr/>
          <p:nvPr/>
        </p:nvSpPr>
        <p:spPr>
          <a:xfrm>
            <a:off x="2432897" y="-1298347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4B1134C-8DCC-A875-9D25-5D93073DF94A}"/>
              </a:ext>
            </a:extLst>
          </p:cNvPr>
          <p:cNvSpPr/>
          <p:nvPr/>
        </p:nvSpPr>
        <p:spPr>
          <a:xfrm>
            <a:off x="9559262" y="-2057400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6" y="0"/>
                </a:lnTo>
                <a:lnTo>
                  <a:pt x="6514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515623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71708" y="2753862"/>
            <a:ext cx="4025227" cy="370637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245598" y="1601894"/>
            <a:ext cx="12415662" cy="285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78"/>
              </a:lnSpc>
            </a:pPr>
            <a:r>
              <a:rPr lang="en-US" sz="14341" u="none" strike="noStrike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Important Planning Dates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6592" y="4000187"/>
            <a:ext cx="16230600" cy="1384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District Officer Training Camp (June 10-12, Camp </a:t>
            </a:r>
            <a:r>
              <a:rPr lang="en-US" sz="3911" dirty="0" err="1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Tulakogee</a:t>
            </a: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,  	    Wagoner, OK)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3411" y="6163785"/>
            <a:ext cx="16851419" cy="679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Fall PI &amp; LEAD Conference (Sept. 17th - Glenpool Conf. Center).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64313" y="7021138"/>
            <a:ext cx="15784619" cy="679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District Leadership Conference &amp; STAR Events (Dates TBD)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2809" y="5300490"/>
            <a:ext cx="17272021" cy="679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Ultimate Leadership Camp - Anadarko, OK (June 16-18) $150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42324" y="7921405"/>
            <a:ext cx="15015163" cy="679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Region STAR Events (Feb. 5th, 2027)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46731" y="1122993"/>
            <a:ext cx="14093052" cy="189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59"/>
              </a:lnSpc>
            </a:pPr>
            <a:r>
              <a:rPr lang="en-US" sz="13141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Important Dates Cont.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70580" y="4725845"/>
            <a:ext cx="12391000" cy="2795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New Teacher Academy Dates</a:t>
            </a:r>
          </a:p>
          <a:p>
            <a:pPr marL="1689079" lvl="2" indent="-563026" algn="l">
              <a:lnSpc>
                <a:spcPts val="5476"/>
              </a:lnSpc>
              <a:buFont typeface="Arial"/>
              <a:buChar char="⚬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July 21st-23rd, 2026</a:t>
            </a:r>
          </a:p>
          <a:p>
            <a:pPr marL="1689079" lvl="2" indent="-563026" algn="l">
              <a:lnSpc>
                <a:spcPts val="5476"/>
              </a:lnSpc>
              <a:buFont typeface="Arial"/>
              <a:buChar char="⚬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September 22nd, 2026</a:t>
            </a:r>
          </a:p>
          <a:p>
            <a:pPr marL="1689079" lvl="2" indent="-563026" algn="l">
              <a:lnSpc>
                <a:spcPts val="5476"/>
              </a:lnSpc>
              <a:buFont typeface="Arial"/>
              <a:buChar char="⚬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January 19th, 2027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04896" y="7570833"/>
            <a:ext cx="13834887" cy="679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OK Summit - Tulsa, OK (August 3-4, Tulsa)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04895" y="8596914"/>
            <a:ext cx="13834887" cy="679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Say YES to FCS Day - Stillwater, OK (Oct. 29)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28451" y="2653161"/>
            <a:ext cx="12423276" cy="2090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4539" lvl="1" indent="-422270" algn="l">
              <a:lnSpc>
                <a:spcPts val="5476"/>
              </a:lnSpc>
              <a:buFont typeface="Arial"/>
              <a:buChar char="•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May Workshops</a:t>
            </a:r>
          </a:p>
          <a:p>
            <a:pPr marL="1689079" lvl="2" indent="-563026" algn="l">
              <a:lnSpc>
                <a:spcPts val="5476"/>
              </a:lnSpc>
              <a:buFont typeface="Arial"/>
              <a:buChar char="⚬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Mental Health First Aide $30</a:t>
            </a:r>
          </a:p>
          <a:p>
            <a:pPr marL="1689079" lvl="2" indent="-563026" algn="l">
              <a:lnSpc>
                <a:spcPts val="5476"/>
              </a:lnSpc>
              <a:buFont typeface="Arial"/>
              <a:buChar char="⚬"/>
            </a:pPr>
            <a:r>
              <a:rPr lang="en-US" sz="3911" dirty="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Culinary Day @ Francis Tuttle - $50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8803" y="91541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5"/>
                </a:lnTo>
                <a:lnTo>
                  <a:pt x="0" y="2906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35376" y="3252020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120229" y="326290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12306" y="7681074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2" y="0"/>
                </a:lnTo>
                <a:lnTo>
                  <a:pt x="28083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304443" y="-696462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718302" y="795328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90800" y="-952501"/>
            <a:ext cx="6553200" cy="2025417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515600" y="-2057400"/>
            <a:ext cx="5557857" cy="3130316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6" y="0"/>
                </a:lnTo>
                <a:lnTo>
                  <a:pt x="6514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48990"/>
              </p:ext>
            </p:extLst>
          </p:nvPr>
        </p:nvGraphicFramePr>
        <p:xfrm>
          <a:off x="2383199" y="2640537"/>
          <a:ext cx="13621537" cy="6086015"/>
        </p:xfrm>
        <a:graphic>
          <a:graphicData uri="http://schemas.openxmlformats.org/drawingml/2006/table">
            <a:tbl>
              <a:tblPr/>
              <a:tblGrid>
                <a:gridCol w="162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2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0649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NORTH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NORTHEAST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SOUTH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Raleway Bold"/>
                          <a:ea typeface="Raleway Bold"/>
                          <a:cs typeface="Raleway Bold"/>
                          <a:sym typeface="Raleway Bold"/>
                        </a:rPr>
                        <a:t>SOUTHEAST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48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Owasso 7th Grade Center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Canute HS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Clinton HS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Hollis HS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Altus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02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Chckasha Middle School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56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Yukon High School, Culinary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Yukon Middle School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Catoosa HS 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Jenks HS (2 NEW) 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Glenpool HS (NEW)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Mayfield MS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Western Oaks MS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Hefner MS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Konowa HS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06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Checotah HS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Bokoshe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HS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Poteau HS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354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Chandler HS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Atoka HS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1555763" y="1650091"/>
            <a:ext cx="15176474" cy="169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78"/>
              </a:lnSpc>
              <a:spcBef>
                <a:spcPct val="0"/>
              </a:spcBef>
            </a:pPr>
            <a:r>
              <a:rPr lang="en-US" sz="14341" u="none" strike="noStrike" dirty="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FCS Positions Open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47184" y="0"/>
            <a:ext cx="7940816" cy="10287000"/>
          </a:xfrm>
          <a:custGeom>
            <a:avLst/>
            <a:gdLst/>
            <a:ahLst/>
            <a:cxnLst/>
            <a:rect l="l" t="t" r="r" b="b"/>
            <a:pathLst>
              <a:path w="7940816" h="10287000">
                <a:moveTo>
                  <a:pt x="0" y="0"/>
                </a:moveTo>
                <a:lnTo>
                  <a:pt x="7940816" y="0"/>
                </a:lnTo>
                <a:lnTo>
                  <a:pt x="79408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42" r="-319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711462" y="7701404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21677" y="2434599"/>
            <a:ext cx="7354616" cy="2053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7"/>
              </a:lnSpc>
            </a:pPr>
            <a:r>
              <a:rPr lang="en-US" sz="8099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Additional FCS Job Openings found at: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096456"/>
            <a:ext cx="8434476" cy="2053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7"/>
              </a:lnSpc>
              <a:spcBef>
                <a:spcPct val="0"/>
              </a:spcBef>
            </a:pPr>
            <a:r>
              <a:rPr lang="en-US" sz="8099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FCS Bulletin Board - ctYOU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1748" y="7193123"/>
            <a:ext cx="8434476" cy="182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7"/>
              </a:lnSpc>
              <a:spcBef>
                <a:spcPct val="0"/>
              </a:spcBef>
            </a:pPr>
            <a:r>
              <a:rPr lang="en-US" sz="8099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OSSBA Website</a:t>
            </a:r>
          </a:p>
          <a:p>
            <a:pPr marL="2763522" lvl="2" indent="-921174" algn="l">
              <a:lnSpc>
                <a:spcPts val="5632"/>
              </a:lnSpc>
              <a:buFont typeface="Arial"/>
              <a:buChar char="⚬"/>
            </a:pPr>
            <a:r>
              <a:rPr lang="en-US" sz="6400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Job Board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19C3D44-9A6C-BBB1-576A-4888768A068F}"/>
              </a:ext>
            </a:extLst>
          </p:cNvPr>
          <p:cNvSpPr/>
          <p:nvPr/>
        </p:nvSpPr>
        <p:spPr>
          <a:xfrm>
            <a:off x="1728526" y="-835143"/>
            <a:ext cx="6910940" cy="2560564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0E50AF4-8B1E-4C45-00E4-67E726BE0D83}"/>
              </a:ext>
            </a:extLst>
          </p:cNvPr>
          <p:cNvSpPr/>
          <p:nvPr/>
        </p:nvSpPr>
        <p:spPr>
          <a:xfrm>
            <a:off x="8519499" y="-1360938"/>
            <a:ext cx="5958501" cy="2773344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92599" y="1514475"/>
            <a:ext cx="13373828" cy="169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78"/>
              </a:lnSpc>
              <a:spcBef>
                <a:spcPct val="0"/>
              </a:spcBef>
            </a:pPr>
            <a:r>
              <a:rPr lang="en-US" sz="14341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May 31st Deadlines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46992" y="3219667"/>
            <a:ext cx="13265042" cy="531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30" lvl="1" indent="-410215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FINAL CESI Reports - May 31st</a:t>
            </a:r>
          </a:p>
          <a:p>
            <a:pPr marL="820430" lvl="1" indent="-410215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412 Expenditure Reports (5YF) - May 31st</a:t>
            </a:r>
          </a:p>
          <a:p>
            <a:pPr marL="1640861" lvl="2" indent="-546954" algn="l">
              <a:lnSpc>
                <a:spcPts val="5320"/>
              </a:lnSpc>
              <a:buFont typeface="Arial"/>
              <a:buChar char="⚬"/>
            </a:pPr>
            <a:r>
              <a:rPr lang="en-US" sz="38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Final FY26 Fiscal Reports due on September 30th</a:t>
            </a:r>
          </a:p>
          <a:p>
            <a:pPr marL="820430" lvl="1" indent="-410215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Advisory Committee Reports (5YF) - May 31</a:t>
            </a:r>
          </a:p>
          <a:p>
            <a:pPr marL="820430" lvl="1" indent="-410215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2-3 Best Practices (5YF) - May 31st</a:t>
            </a:r>
          </a:p>
          <a:p>
            <a:pPr marL="820430" lvl="1" indent="-410215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Classroom Inventory (5YF) - May 31st</a:t>
            </a:r>
          </a:p>
          <a:p>
            <a:pPr marL="820430" lvl="1" indent="-410215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FCCLA Connections Magazine Articles - May 31st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2273</Words>
  <Application>Microsoft Office PowerPoint</Application>
  <PresentationFormat>Custom</PresentationFormat>
  <Paragraphs>325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ดองเต่า</vt:lpstr>
      <vt:lpstr>Calibri</vt:lpstr>
      <vt:lpstr>ดองเต่า Bold</vt:lpstr>
      <vt:lpstr>Raleway Bold</vt:lpstr>
      <vt:lpstr>Raleway</vt:lpstr>
      <vt:lpstr>Arial</vt:lpstr>
      <vt:lpstr>Aptos</vt:lpstr>
      <vt:lpstr>Open Sauce</vt:lpstr>
      <vt:lpstr>Six Hands Marker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2026 Spring PI</dc:title>
  <dc:creator>Teena Friend</dc:creator>
  <cp:lastModifiedBy>Teena Friend</cp:lastModifiedBy>
  <cp:revision>2</cp:revision>
  <dcterms:created xsi:type="dcterms:W3CDTF">2006-08-16T00:00:00Z</dcterms:created>
  <dcterms:modified xsi:type="dcterms:W3CDTF">2026-04-28T18:22:51Z</dcterms:modified>
  <dc:identifier>DAHGet0FsLw</dc:identifier>
</cp:coreProperties>
</file>