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20"/>
  </p:notesMasterIdLst>
  <p:handoutMasterIdLst>
    <p:handoutMasterId r:id="rId21"/>
  </p:handoutMasterIdLst>
  <p:sldIdLst>
    <p:sldId id="270" r:id="rId2"/>
    <p:sldId id="271" r:id="rId3"/>
    <p:sldId id="258" r:id="rId4"/>
    <p:sldId id="268" r:id="rId5"/>
    <p:sldId id="272" r:id="rId6"/>
    <p:sldId id="259" r:id="rId7"/>
    <p:sldId id="273" r:id="rId8"/>
    <p:sldId id="260" r:id="rId9"/>
    <p:sldId id="274" r:id="rId10"/>
    <p:sldId id="275" r:id="rId11"/>
    <p:sldId id="262" r:id="rId12"/>
    <p:sldId id="263" r:id="rId13"/>
    <p:sldId id="276" r:id="rId14"/>
    <p:sldId id="264" r:id="rId15"/>
    <p:sldId id="265" r:id="rId16"/>
    <p:sldId id="277" r:id="rId17"/>
    <p:sldId id="266" r:id="rId18"/>
    <p:sldId id="267" r:id="rId1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44"/>
    <p:restoredTop sz="60730" autoAdjust="0"/>
  </p:normalViewPr>
  <p:slideViewPr>
    <p:cSldViewPr>
      <p:cViewPr varScale="1">
        <p:scale>
          <a:sx n="48" d="100"/>
          <a:sy n="48" d="100"/>
        </p:scale>
        <p:origin x="942" y="5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2119" cy="466972"/>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504" y="2"/>
            <a:ext cx="2982119" cy="466972"/>
          </a:xfrm>
          <a:prstGeom prst="rect">
            <a:avLst/>
          </a:prstGeom>
        </p:spPr>
        <p:txBody>
          <a:bodyPr vert="horz" lIns="92437" tIns="46219" rIns="92437" bIns="46219" rtlCol="0"/>
          <a:lstStyle>
            <a:lvl1pPr algn="r">
              <a:defRPr sz="1200"/>
            </a:lvl1pPr>
          </a:lstStyle>
          <a:p>
            <a:fld id="{43A1992A-C048-2848-808A-399F434B9DE0}" type="datetimeFigureOut">
              <a:rPr lang="en-US" smtClean="0"/>
              <a:t>7/13/2023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902"/>
            <a:ext cx="5505450" cy="3660456"/>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2"/>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2"/>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a:t>
            </a:fld>
            <a:endParaRPr lang="en-US"/>
          </a:p>
        </p:txBody>
      </p:sp>
    </p:spTree>
    <p:extLst>
      <p:ext uri="{BB962C8B-B14F-4D97-AF65-F5344CB8AC3E}">
        <p14:creationId xmlns:p14="http://schemas.microsoft.com/office/powerpoint/2010/main" val="634962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Education Administrators, Elementary and Secondary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direct, or coordinate the academic, administrative or auxiliary activities of public or private elementary or secondary schools.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Administer the academic, clerical or other activities of public or private elementary or secondary schools.</a:t>
            </a:r>
          </a:p>
          <a:p>
            <a:r>
              <a:rPr lang="en-US" sz="1200" kern="1200" dirty="0">
                <a:solidFill>
                  <a:schemeClr val="tx1"/>
                </a:solidFill>
                <a:effectLst/>
                <a:latin typeface="+mn-lt"/>
                <a:ea typeface="+mn-ea"/>
                <a:cs typeface="+mn-cs"/>
              </a:rPr>
              <a:t>• Confer with parents and staff to discuss education activities.</a:t>
            </a:r>
          </a:p>
          <a:p>
            <a:r>
              <a:rPr lang="en-US" sz="1200" kern="1200" dirty="0">
                <a:solidFill>
                  <a:schemeClr val="tx1"/>
                </a:solidFill>
                <a:effectLst/>
                <a:latin typeface="+mn-lt"/>
                <a:ea typeface="+mn-ea"/>
                <a:cs typeface="+mn-cs"/>
              </a:rPr>
              <a:t>• Observe students for behavior or learning problems.</a:t>
            </a:r>
          </a:p>
          <a:p>
            <a:r>
              <a:rPr lang="en-US" sz="1200" kern="1200" dirty="0">
                <a:solidFill>
                  <a:schemeClr val="tx1"/>
                </a:solidFill>
                <a:effectLst/>
                <a:latin typeface="+mn-lt"/>
                <a:ea typeface="+mn-ea"/>
                <a:cs typeface="+mn-cs"/>
              </a:rPr>
              <a:t>• Maintain attendance and activity records.</a:t>
            </a:r>
          </a:p>
          <a:p>
            <a:r>
              <a:rPr lang="en-US" sz="1200" kern="1200" dirty="0">
                <a:solidFill>
                  <a:schemeClr val="tx1"/>
                </a:solidFill>
                <a:effectLst/>
                <a:latin typeface="+mn-lt"/>
                <a:ea typeface="+mn-ea"/>
                <a:cs typeface="+mn-cs"/>
              </a:rPr>
              <a:t>• Determine how funds, supplies, materials and equipment will be distributed or used.</a:t>
            </a:r>
          </a:p>
          <a:p>
            <a:r>
              <a:rPr lang="en-US" sz="1200" kern="1200" dirty="0">
                <a:solidFill>
                  <a:schemeClr val="tx1"/>
                </a:solidFill>
                <a:effectLst/>
                <a:latin typeface="+mn-lt"/>
                <a:ea typeface="+mn-ea"/>
                <a:cs typeface="+mn-cs"/>
              </a:rPr>
              <a:t>• Hire and train staff.</a:t>
            </a:r>
          </a:p>
          <a:p>
            <a:r>
              <a:rPr lang="en-US" sz="1200" kern="1200" dirty="0">
                <a:solidFill>
                  <a:schemeClr val="tx1"/>
                </a:solidFill>
                <a:effectLst/>
                <a:latin typeface="+mn-lt"/>
                <a:ea typeface="+mn-ea"/>
                <a:cs typeface="+mn-cs"/>
              </a:rPr>
              <a:t>• Direct the activities of teachers.</a:t>
            </a:r>
          </a:p>
          <a:p>
            <a:r>
              <a:rPr lang="en-US" sz="1200" kern="1200" dirty="0">
                <a:solidFill>
                  <a:schemeClr val="tx1"/>
                </a:solidFill>
                <a:effectLst/>
                <a:latin typeface="+mn-lt"/>
                <a:ea typeface="+mn-ea"/>
                <a:cs typeface="+mn-cs"/>
              </a:rPr>
              <a:t>• Plan and direct instructional methods for educational, vocational and student activity programs.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$60,760-$140,780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251,300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7.9%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899E23A9-B533-514F-B604-BFFB5200630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6305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 Care Workers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Attend to children at schools, businesses, private households and child care institutions. Perform a variety of tasks, such as dressing, feeding, bathing and overseeing play.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Help children with social and emotional development.</a:t>
            </a:r>
          </a:p>
          <a:p>
            <a:r>
              <a:rPr lang="en-US" sz="1200" kern="1200" dirty="0">
                <a:solidFill>
                  <a:schemeClr val="tx1"/>
                </a:solidFill>
                <a:effectLst/>
                <a:latin typeface="+mn-lt"/>
                <a:ea typeface="+mn-ea"/>
                <a:cs typeface="+mn-cs"/>
              </a:rPr>
              <a:t>• Discipline children and take measures to control behavior.</a:t>
            </a:r>
          </a:p>
          <a:p>
            <a:r>
              <a:rPr lang="en-US" sz="1200" kern="1200" dirty="0">
                <a:solidFill>
                  <a:schemeClr val="tx1"/>
                </a:solidFill>
                <a:effectLst/>
                <a:latin typeface="+mn-lt"/>
                <a:ea typeface="+mn-ea"/>
                <a:cs typeface="+mn-cs"/>
              </a:rPr>
              <a:t>• Identify signs of emotional or developmental problems.</a:t>
            </a:r>
          </a:p>
          <a:p>
            <a:r>
              <a:rPr lang="en-US" sz="1200" kern="1200" dirty="0">
                <a:solidFill>
                  <a:schemeClr val="tx1"/>
                </a:solidFill>
                <a:effectLst/>
                <a:latin typeface="+mn-lt"/>
                <a:ea typeface="+mn-ea"/>
                <a:cs typeface="+mn-cs"/>
              </a:rPr>
              <a:t>• Observe and monitor play activities.</a:t>
            </a:r>
          </a:p>
          <a:p>
            <a:r>
              <a:rPr lang="en-US" sz="1200" kern="1200" dirty="0">
                <a:solidFill>
                  <a:schemeClr val="tx1"/>
                </a:solidFill>
                <a:effectLst/>
                <a:latin typeface="+mn-lt"/>
                <a:ea typeface="+mn-ea"/>
                <a:cs typeface="+mn-cs"/>
              </a:rPr>
              <a:t>• Read to children and teach them painting, drawing and songs.</a:t>
            </a:r>
          </a:p>
          <a:p>
            <a:r>
              <a:rPr lang="en-US" sz="1200" kern="1200" dirty="0">
                <a:solidFill>
                  <a:schemeClr val="tx1"/>
                </a:solidFill>
                <a:effectLst/>
                <a:latin typeface="+mn-lt"/>
                <a:ea typeface="+mn-ea"/>
                <a:cs typeface="+mn-cs"/>
              </a:rPr>
              <a:t>• Play with children.</a:t>
            </a:r>
          </a:p>
          <a:p>
            <a:r>
              <a:rPr lang="en-US" sz="1200" kern="1200" dirty="0">
                <a:solidFill>
                  <a:schemeClr val="tx1"/>
                </a:solidFill>
                <a:effectLst/>
                <a:latin typeface="+mn-lt"/>
                <a:ea typeface="+mn-ea"/>
                <a:cs typeface="+mn-cs"/>
              </a:rPr>
              <a:t>• Keep records of daily observations.</a:t>
            </a:r>
          </a:p>
          <a:p>
            <a:r>
              <a:rPr lang="en-US" sz="1200" kern="1200" dirty="0">
                <a:solidFill>
                  <a:schemeClr val="tx1"/>
                </a:solidFill>
                <a:effectLst/>
                <a:latin typeface="+mn-lt"/>
                <a:ea typeface="+mn-ea"/>
                <a:cs typeface="+mn-cs"/>
              </a:rPr>
              <a:t>• 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a:p>
            <a:endParaRPr lang="en-US" dirty="0"/>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
        <p:nvSpPr>
          <p:cNvPr id="5" name="Footer Placeholder 4">
            <a:extLst>
              <a:ext uri="{FF2B5EF4-FFF2-40B4-BE49-F238E27FC236}">
                <a16:creationId xmlns:a16="http://schemas.microsoft.com/office/drawing/2014/main" id="{A889DA68-3860-3642-945D-DA3F28B781AC}"/>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56519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Drivers, Transit and Intercity</a:t>
            </a:r>
          </a:p>
          <a:p>
            <a:endParaRPr lang="en-US" sz="1200" kern="1200" dirty="0">
              <a:solidFill>
                <a:schemeClr val="tx1"/>
              </a:solidFill>
              <a:effectLst/>
              <a:latin typeface="+mn-lt"/>
              <a:ea typeface="+mn-ea"/>
              <a:cs typeface="+mn-cs"/>
            </a:endParaRPr>
          </a:p>
          <a:p>
            <a:r>
              <a:rPr lang="en-US" b="1" dirty="0"/>
              <a:t>Transportation and Material Moving</a:t>
            </a:r>
          </a:p>
          <a:p>
            <a:r>
              <a:rPr lang="en-US" dirty="0"/>
              <a:t>Drive bus or motor coach, including regular route operations, charters, and private carriage. May assist passengers with baggage. May collect fares or tickets.</a:t>
            </a:r>
          </a:p>
          <a:p>
            <a:r>
              <a:rPr lang="en-US" dirty="0"/>
              <a:t>Drive buses, vans, and other transportation vehicles to take people where they need to go.</a:t>
            </a:r>
          </a:p>
          <a:p>
            <a:r>
              <a:rPr lang="en-US" dirty="0"/>
              <a:t>Use a two-way radio or mobile phone to keep in contact with headquarters.</a:t>
            </a:r>
          </a:p>
          <a:p>
            <a:r>
              <a:rPr lang="en-US" dirty="0"/>
              <a:t>Keep vehicle in good running condition with water, fuel, and oil.</a:t>
            </a:r>
          </a:p>
          <a:p>
            <a:r>
              <a:rPr lang="en-US" dirty="0"/>
              <a:t>Assist people on and off the bus, and help with luggage.</a:t>
            </a:r>
          </a:p>
          <a:p>
            <a:r>
              <a:rPr lang="en-US" dirty="0"/>
              <a:t>Collect money or tickets from passengers.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b="0" kern="1200" dirty="0">
                <a:solidFill>
                  <a:schemeClr val="tx1"/>
                </a:solidFill>
                <a:effectLst/>
                <a:latin typeface="+mn-lt"/>
                <a:ea typeface="+mn-ea"/>
                <a:cs typeface="+mn-cs"/>
              </a:rPr>
              <a:t>$24,830 To $67,860</a:t>
            </a:r>
          </a:p>
          <a:p>
            <a:r>
              <a:rPr lang="en-US" sz="1200" b="1" kern="1200" dirty="0">
                <a:solidFill>
                  <a:schemeClr val="tx1"/>
                </a:solidFill>
                <a:effectLst/>
                <a:latin typeface="+mn-lt"/>
                <a:ea typeface="+mn-ea"/>
                <a:cs typeface="+mn-cs"/>
              </a:rPr>
              <a:t>Entry-Level Education 		</a:t>
            </a:r>
            <a:r>
              <a:rPr lang="en-US" sz="1200" b="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b="0" kern="1200" dirty="0">
                <a:solidFill>
                  <a:schemeClr val="tx1"/>
                </a:solidFill>
                <a:effectLst/>
                <a:latin typeface="+mn-lt"/>
                <a:ea typeface="+mn-ea"/>
                <a:cs typeface="+mn-cs"/>
              </a:rPr>
              <a:t>179,300</a:t>
            </a:r>
          </a:p>
          <a:p>
            <a:r>
              <a:rPr lang="en-US" sz="1200" b="1" kern="1200" dirty="0">
                <a:solidFill>
                  <a:schemeClr val="tx1"/>
                </a:solidFill>
                <a:effectLst/>
                <a:latin typeface="+mn-lt"/>
                <a:ea typeface="+mn-ea"/>
                <a:cs typeface="+mn-cs"/>
              </a:rPr>
              <a:t>Expected Job Openings (2016 - 2026) 	</a:t>
            </a:r>
            <a:r>
              <a:rPr lang="en-US" sz="1200" b="0" kern="1200" dirty="0">
                <a:solidFill>
                  <a:schemeClr val="tx1"/>
                </a:solidFill>
                <a:effectLst/>
                <a:latin typeface="+mn-lt"/>
                <a:ea typeface="+mn-ea"/>
                <a:cs typeface="+mn-cs"/>
              </a:rPr>
              <a:t>24,000</a:t>
            </a:r>
          </a:p>
          <a:p>
            <a:r>
              <a:rPr lang="en-US" sz="1200" b="1" kern="1200" dirty="0">
                <a:solidFill>
                  <a:schemeClr val="tx1"/>
                </a:solidFill>
                <a:effectLst/>
                <a:latin typeface="+mn-lt"/>
                <a:ea typeface="+mn-ea"/>
                <a:cs typeface="+mn-cs"/>
              </a:rPr>
              <a:t>National Outlook (2016 - 2026) 	</a:t>
            </a:r>
            <a:r>
              <a:rPr lang="en-US" sz="1200" b="0" kern="1200" dirty="0">
                <a:solidFill>
                  <a:schemeClr val="tx1"/>
                </a:solidFill>
                <a:effectLst/>
                <a:latin typeface="+mn-lt"/>
                <a:ea typeface="+mn-ea"/>
                <a:cs typeface="+mn-cs"/>
              </a:rPr>
              <a:t>9.0% increase</a:t>
            </a:r>
            <a:endParaRPr lang="en-US" b="0" dirty="0"/>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186BF2DD-5E53-1C4F-922C-06FA87DC0BE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3447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Municipal Firefighters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 and extinguish municipal fires, protect life and property and conduct rescue efforts.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Put out or control fires to protect life and property.</a:t>
            </a:r>
          </a:p>
          <a:p>
            <a:r>
              <a:rPr lang="en-US" sz="1200" kern="1200" dirty="0">
                <a:solidFill>
                  <a:schemeClr val="tx1"/>
                </a:solidFill>
                <a:effectLst/>
                <a:latin typeface="+mn-lt"/>
                <a:ea typeface="+mn-ea"/>
                <a:cs typeface="+mn-cs"/>
              </a:rPr>
              <a:t>• Conduct rescue efforts from burning buildings and accident sites.</a:t>
            </a:r>
          </a:p>
          <a:p>
            <a:r>
              <a:rPr lang="en-US" sz="1200" kern="1200" dirty="0">
                <a:solidFill>
                  <a:schemeClr val="tx1"/>
                </a:solidFill>
                <a:effectLst/>
                <a:latin typeface="+mn-lt"/>
                <a:ea typeface="+mn-ea"/>
                <a:cs typeface="+mn-cs"/>
              </a:rPr>
              <a:t>• Administer first aid and CPR to injured people.</a:t>
            </a:r>
          </a:p>
          <a:p>
            <a:r>
              <a:rPr lang="en-US" sz="1200" kern="1200" dirty="0">
                <a:solidFill>
                  <a:schemeClr val="tx1"/>
                </a:solidFill>
                <a:effectLst/>
                <a:latin typeface="+mn-lt"/>
                <a:ea typeface="+mn-ea"/>
                <a:cs typeface="+mn-cs"/>
              </a:rPr>
              <a:t>• Search burning buildings to locate fire victims.</a:t>
            </a:r>
          </a:p>
          <a:p>
            <a:r>
              <a:rPr lang="en-US" sz="1200" kern="1200" dirty="0">
                <a:solidFill>
                  <a:schemeClr val="tx1"/>
                </a:solidFill>
                <a:effectLst/>
                <a:latin typeface="+mn-lt"/>
                <a:ea typeface="+mn-ea"/>
                <a:cs typeface="+mn-cs"/>
              </a:rPr>
              <a:t>• Drive and operate fire fighting vehicles and equipment.</a:t>
            </a:r>
          </a:p>
          <a:p>
            <a:r>
              <a:rPr lang="en-US" sz="1200" kern="1200" dirty="0">
                <a:solidFill>
                  <a:schemeClr val="tx1"/>
                </a:solidFill>
                <a:effectLst/>
                <a:latin typeface="+mn-lt"/>
                <a:ea typeface="+mn-ea"/>
                <a:cs typeface="+mn-cs"/>
              </a:rPr>
              <a:t>• Dress with fire-resistant clothing.</a:t>
            </a:r>
          </a:p>
          <a:p>
            <a:r>
              <a:rPr lang="en-US" sz="1200" kern="1200" dirty="0">
                <a:solidFill>
                  <a:schemeClr val="tx1"/>
                </a:solidFill>
                <a:effectLst/>
                <a:latin typeface="+mn-lt"/>
                <a:ea typeface="+mn-ea"/>
                <a:cs typeface="+mn-cs"/>
              </a:rPr>
              <a:t>• Determine what caused a fire.</a:t>
            </a:r>
          </a:p>
          <a:p>
            <a:r>
              <a:rPr lang="en-US" sz="1200" kern="1200" dirty="0">
                <a:solidFill>
                  <a:schemeClr val="tx1"/>
                </a:solidFill>
                <a:effectLst/>
                <a:latin typeface="+mn-lt"/>
                <a:ea typeface="+mn-ea"/>
                <a:cs typeface="+mn-cs"/>
              </a:rPr>
              <a:t>• Position and climb ladders to gain access to burning buildings.</a:t>
            </a:r>
          </a:p>
          <a:p>
            <a:r>
              <a:rPr lang="en-US" sz="1200" kern="1200" dirty="0">
                <a:solidFill>
                  <a:schemeClr val="tx1"/>
                </a:solidFill>
                <a:effectLst/>
                <a:latin typeface="+mn-lt"/>
                <a:ea typeface="+mn-ea"/>
                <a:cs typeface="+mn-cs"/>
              </a:rPr>
              <a:t>• Assess fire, report to supervisor and follow instructions to put fires out.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 $24,490-$83,570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327,300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Farmers, Ranchers and Other Agricultural Managers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direct or coordinate the management or operation of farms, ranches, greenhouses, </a:t>
            </a:r>
            <a:r>
              <a:rPr lang="en-US" sz="1200" kern="1200" dirty="0" err="1">
                <a:solidFill>
                  <a:schemeClr val="tx1"/>
                </a:solidFill>
                <a:effectLst/>
                <a:latin typeface="+mn-lt"/>
                <a:ea typeface="+mn-ea"/>
                <a:cs typeface="+mn-cs"/>
              </a:rPr>
              <a:t>aquacultural</a:t>
            </a:r>
            <a:r>
              <a:rPr lang="en-US" sz="1200" kern="1200" dirty="0">
                <a:solidFill>
                  <a:schemeClr val="tx1"/>
                </a:solidFill>
                <a:effectLst/>
                <a:latin typeface="+mn-lt"/>
                <a:ea typeface="+mn-ea"/>
                <a:cs typeface="+mn-cs"/>
              </a:rPr>
              <a:t> operations, nurseries, timber tracts or other agricultural establishments. May hire, train or supervise farm workers or contract for services to carry out the day-to-day activities of the managed operation. May engage in or supervise planting, cultivating, harvesting, financial or marketing activities.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Operate farms and ranches.</a:t>
            </a:r>
          </a:p>
          <a:p>
            <a:r>
              <a:rPr lang="en-US" sz="1200" kern="1200" dirty="0">
                <a:solidFill>
                  <a:schemeClr val="tx1"/>
                </a:solidFill>
                <a:effectLst/>
                <a:latin typeface="+mn-lt"/>
                <a:ea typeface="+mn-ea"/>
                <a:cs typeface="+mn-cs"/>
              </a:rPr>
              <a:t>• Perform crop production duties such as tilling, planting, fertilizing and harvesting.</a:t>
            </a:r>
          </a:p>
          <a:p>
            <a:r>
              <a:rPr lang="en-US" sz="1200" kern="1200" dirty="0">
                <a:solidFill>
                  <a:schemeClr val="tx1"/>
                </a:solidFill>
                <a:effectLst/>
                <a:latin typeface="+mn-lt"/>
                <a:ea typeface="+mn-ea"/>
                <a:cs typeface="+mn-cs"/>
              </a:rPr>
              <a:t>• Plan crop activities according to what product is being planted and weather conditions.</a:t>
            </a:r>
          </a:p>
          <a:p>
            <a:r>
              <a:rPr lang="en-US" sz="1200" kern="1200" dirty="0">
                <a:solidFill>
                  <a:schemeClr val="tx1"/>
                </a:solidFill>
                <a:effectLst/>
                <a:latin typeface="+mn-lt"/>
                <a:ea typeface="+mn-ea"/>
                <a:cs typeface="+mn-cs"/>
              </a:rPr>
              <a:t>• Monitor crops as they grow and keep them free from disease and contaminants.</a:t>
            </a:r>
          </a:p>
          <a:p>
            <a:r>
              <a:rPr lang="en-US" sz="1200" kern="1200" dirty="0">
                <a:solidFill>
                  <a:schemeClr val="tx1"/>
                </a:solidFill>
                <a:effectLst/>
                <a:latin typeface="+mn-lt"/>
                <a:ea typeface="+mn-ea"/>
                <a:cs typeface="+mn-cs"/>
              </a:rPr>
              <a:t>• Monitor facility constructions such as fencing, water supplies, outdoor housing and wind shelters.</a:t>
            </a:r>
          </a:p>
          <a:p>
            <a:r>
              <a:rPr lang="en-US" sz="1200" kern="1200" dirty="0">
                <a:solidFill>
                  <a:schemeClr val="tx1"/>
                </a:solidFill>
                <a:effectLst/>
                <a:latin typeface="+mn-lt"/>
                <a:ea typeface="+mn-ea"/>
                <a:cs typeface="+mn-cs"/>
              </a:rPr>
              <a:t>• Determine types and quantities of crops or livestock to be raised.</a:t>
            </a:r>
          </a:p>
          <a:p>
            <a:r>
              <a:rPr lang="en-US" sz="1200" kern="1200" dirty="0">
                <a:solidFill>
                  <a:schemeClr val="tx1"/>
                </a:solidFill>
                <a:effectLst/>
                <a:latin typeface="+mn-lt"/>
                <a:ea typeface="+mn-ea"/>
                <a:cs typeface="+mn-cs"/>
              </a:rPr>
              <a:t>• Select and purchase supplies and equipment.</a:t>
            </a:r>
          </a:p>
          <a:p>
            <a:r>
              <a:rPr lang="en-US" sz="1200" kern="1200" dirty="0">
                <a:solidFill>
                  <a:schemeClr val="tx1"/>
                </a:solidFill>
                <a:effectLst/>
                <a:latin typeface="+mn-lt"/>
                <a:ea typeface="+mn-ea"/>
                <a:cs typeface="+mn-cs"/>
              </a:rPr>
              <a:t>• Promote and market farm products.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 35,360-$135,900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igh</a:t>
            </a:r>
            <a:r>
              <a:rPr lang="en-US" sz="1200" kern="1200" dirty="0">
                <a:solidFill>
                  <a:schemeClr val="tx1"/>
                </a:solidFill>
                <a:effectLst/>
                <a:latin typeface="+mn-lt"/>
                <a:ea typeface="+mn-ea"/>
                <a:cs typeface="+mn-cs"/>
              </a:rPr>
              <a:t>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 ,028,700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79034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Inventors and Scientists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Life, Physical and Social Sciences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 and study the structures and chemical properties of various natural and synthetic or composite materials, including metals alloys, rubber, ceramics, semiconductors, polymers and glass. Determine ways to strengthen or combine materials or develop new materials with new or specific properties for use in a variety of products and applications. Includes glass scientists, ceramic scientists, metallurgical scientists and polymer scientists.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Study the structure of chemical properties.</a:t>
            </a:r>
          </a:p>
          <a:p>
            <a:r>
              <a:rPr lang="en-US" sz="1200" kern="1200" dirty="0">
                <a:solidFill>
                  <a:schemeClr val="tx1"/>
                </a:solidFill>
                <a:effectLst/>
                <a:latin typeface="+mn-lt"/>
                <a:ea typeface="+mn-ea"/>
                <a:cs typeface="+mn-cs"/>
              </a:rPr>
              <a:t>• Research natural and man-made materials to determine ways to strengthen them.</a:t>
            </a:r>
          </a:p>
          <a:p>
            <a:r>
              <a:rPr lang="en-US" sz="1200" kern="1200" dirty="0">
                <a:solidFill>
                  <a:schemeClr val="tx1"/>
                </a:solidFill>
                <a:effectLst/>
                <a:latin typeface="+mn-lt"/>
                <a:ea typeface="+mn-ea"/>
                <a:cs typeface="+mn-cs"/>
              </a:rPr>
              <a:t>• Develop new materials for use in products or other purposes.</a:t>
            </a:r>
          </a:p>
          <a:p>
            <a:r>
              <a:rPr lang="en-US" sz="1200" kern="1200" dirty="0">
                <a:solidFill>
                  <a:schemeClr val="tx1"/>
                </a:solidFill>
                <a:effectLst/>
                <a:latin typeface="+mn-lt"/>
                <a:ea typeface="+mn-ea"/>
                <a:cs typeface="+mn-cs"/>
              </a:rPr>
              <a:t>• Develop testing methods to evaluate the effects of conditions on materials.</a:t>
            </a:r>
          </a:p>
          <a:p>
            <a:r>
              <a:rPr lang="en-US" sz="1200" kern="1200" dirty="0">
                <a:solidFill>
                  <a:schemeClr val="tx1"/>
                </a:solidFill>
                <a:effectLst/>
                <a:latin typeface="+mn-lt"/>
                <a:ea typeface="+mn-ea"/>
                <a:cs typeface="+mn-cs"/>
              </a:rPr>
              <a:t>• Study the nature, structure and physical properties of metals.</a:t>
            </a:r>
          </a:p>
          <a:p>
            <a:r>
              <a:rPr lang="en-US" sz="1200" kern="1200" dirty="0">
                <a:solidFill>
                  <a:schemeClr val="tx1"/>
                </a:solidFill>
                <a:effectLst/>
                <a:latin typeface="+mn-lt"/>
                <a:ea typeface="+mn-ea"/>
                <a:cs typeface="+mn-cs"/>
              </a:rPr>
              <a:t>• Test material samples for tolerance under tension and compression.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 27,990-$78,840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597CCABD-4CD6-A345-B838-762B54FA735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93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 parts in stage, television, radio, video, motion picture productions or other settings for entertainment, information or instruction. Interpret serious or comic roles by speech, gesture and body movement to entertain or inform audience. May dance and 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Play parts in stage productions, television shows, music videos and motion pictures.</a:t>
            </a:r>
          </a:p>
          <a:p>
            <a:r>
              <a:rPr lang="en-US" sz="1200" kern="1200" dirty="0">
                <a:solidFill>
                  <a:schemeClr val="tx1"/>
                </a:solidFill>
                <a:effectLst/>
                <a:latin typeface="+mn-lt"/>
                <a:ea typeface="+mn-ea"/>
                <a:cs typeface="+mn-cs"/>
              </a:rPr>
              <a:t>• Tell stories through music, visual or dramatic art.</a:t>
            </a:r>
          </a:p>
          <a:p>
            <a:r>
              <a:rPr lang="en-US" sz="1200" kern="1200" dirty="0">
                <a:solidFill>
                  <a:schemeClr val="tx1"/>
                </a:solidFill>
                <a:effectLst/>
                <a:latin typeface="+mn-lt"/>
                <a:ea typeface="+mn-ea"/>
                <a:cs typeface="+mn-cs"/>
              </a:rPr>
              <a:t>• Express creativity by dancing.</a:t>
            </a:r>
          </a:p>
          <a:p>
            <a:r>
              <a:rPr lang="en-US" sz="1200" kern="1200" dirty="0">
                <a:solidFill>
                  <a:schemeClr val="tx1"/>
                </a:solidFill>
                <a:effectLst/>
                <a:latin typeface="+mn-lt"/>
                <a:ea typeface="+mn-ea"/>
                <a:cs typeface="+mn-cs"/>
              </a:rPr>
              <a:t>• Apply makeup and wear costumes.</a:t>
            </a:r>
          </a:p>
          <a:p>
            <a:r>
              <a:rPr lang="en-US" sz="1200" kern="1200" dirty="0">
                <a:solidFill>
                  <a:schemeClr val="tx1"/>
                </a:solidFill>
                <a:effectLst/>
                <a:latin typeface="+mn-lt"/>
                <a:ea typeface="+mn-ea"/>
                <a:cs typeface="+mn-cs"/>
              </a:rPr>
              <a:t>• Work with props and stage settings.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Some college, no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11.6%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FB37C972-50DC-E64E-BB09-58B198C1303A}"/>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4208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Singer</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Sing songs on stage, radio, television, or motion pictures.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Sing songs on stage, radio, television, or motion pictures.</a:t>
            </a:r>
          </a:p>
          <a:p>
            <a:r>
              <a:rPr lang="en-US" sz="1200" kern="1200" dirty="0">
                <a:solidFill>
                  <a:schemeClr val="tx1"/>
                </a:solidFill>
                <a:effectLst/>
                <a:latin typeface="+mn-lt"/>
                <a:ea typeface="+mn-ea"/>
                <a:cs typeface="+mn-cs"/>
              </a:rPr>
              <a:t>· Memorize musical selections and routines.</a:t>
            </a:r>
          </a:p>
          <a:p>
            <a:r>
              <a:rPr lang="en-US" sz="1200" kern="1200" dirty="0">
                <a:solidFill>
                  <a:schemeClr val="tx1"/>
                </a:solidFill>
                <a:effectLst/>
                <a:latin typeface="+mn-lt"/>
                <a:ea typeface="+mn-ea"/>
                <a:cs typeface="+mn-cs"/>
              </a:rPr>
              <a:t>· Apply knowledge of harmony, melody, rhythm, and voice production to material.</a:t>
            </a:r>
          </a:p>
          <a:p>
            <a:r>
              <a:rPr lang="en-US" sz="1200" kern="1200" dirty="0">
                <a:solidFill>
                  <a:schemeClr val="tx1"/>
                </a:solidFill>
                <a:effectLst/>
                <a:latin typeface="+mn-lt"/>
                <a:ea typeface="+mn-ea"/>
                <a:cs typeface="+mn-cs"/>
              </a:rPr>
              <a:t>· Perform live for audiences.</a:t>
            </a:r>
          </a:p>
          <a:p>
            <a:r>
              <a:rPr lang="en-US" sz="1200" kern="1200" dirty="0">
                <a:solidFill>
                  <a:schemeClr val="tx1"/>
                </a:solidFill>
                <a:effectLst/>
                <a:latin typeface="+mn-lt"/>
                <a:ea typeface="+mn-ea"/>
                <a:cs typeface="+mn-cs"/>
              </a:rPr>
              <a:t>· Find and learn new music.</a:t>
            </a:r>
          </a:p>
          <a:p>
            <a:r>
              <a:rPr lang="en-US" sz="1200" kern="1200" dirty="0">
                <a:solidFill>
                  <a:schemeClr val="tx1"/>
                </a:solidFill>
                <a:effectLst/>
                <a:latin typeface="+mn-lt"/>
                <a:ea typeface="+mn-ea"/>
                <a:cs typeface="+mn-cs"/>
              </a:rPr>
              <a:t>· Sing as a soloist or as a member of a vocal group.</a:t>
            </a:r>
          </a:p>
          <a:p>
            <a:r>
              <a:rPr lang="en-US" sz="1200" kern="1200" dirty="0">
                <a:solidFill>
                  <a:schemeClr val="tx1"/>
                </a:solidFill>
                <a:effectLst/>
                <a:latin typeface="+mn-lt"/>
                <a:ea typeface="+mn-ea"/>
                <a:cs typeface="+mn-cs"/>
              </a:rPr>
              <a:t>· Make or participate in recordings.</a:t>
            </a:r>
          </a:p>
          <a:p>
            <a:r>
              <a:rPr lang="en-US" sz="1200" kern="1200" dirty="0">
                <a:solidFill>
                  <a:schemeClr val="tx1"/>
                </a:solidFill>
                <a:effectLst/>
                <a:latin typeface="+mn-lt"/>
                <a:ea typeface="+mn-ea"/>
                <a:cs typeface="+mn-cs"/>
              </a:rPr>
              <a:t>· Practice singing exercises.</a:t>
            </a:r>
          </a:p>
          <a:p>
            <a:r>
              <a:rPr lang="en-US" sz="1200" kern="1200" dirty="0">
                <a:solidFill>
                  <a:schemeClr val="tx1"/>
                </a:solidFill>
                <a:effectLst/>
                <a:latin typeface="+mn-lt"/>
                <a:ea typeface="+mn-ea"/>
                <a:cs typeface="+mn-cs"/>
              </a:rPr>
              <a:t>· Follow the direction of the conductor or read prompts for cues.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Data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		172,400</a:t>
            </a:r>
          </a:p>
          <a:p>
            <a:r>
              <a:rPr lang="en-US" sz="1200" b="1" kern="1200" dirty="0">
                <a:solidFill>
                  <a:schemeClr val="tx1"/>
                </a:solidFill>
                <a:effectLst/>
                <a:latin typeface="+mn-lt"/>
                <a:ea typeface="+mn-ea"/>
                <a:cs typeface="+mn-cs"/>
              </a:rPr>
              <a:t>Expected Job Openings (2016 - 2026)</a:t>
            </a:r>
            <a:r>
              <a:rPr lang="en-US" sz="1200" kern="1200" dirty="0">
                <a:solidFill>
                  <a:schemeClr val="tx1"/>
                </a:solidFill>
                <a:effectLst/>
                <a:latin typeface="+mn-lt"/>
                <a:ea typeface="+mn-ea"/>
                <a:cs typeface="+mn-cs"/>
              </a:rPr>
              <a:t>		17,800</a:t>
            </a:r>
          </a:p>
          <a:p>
            <a:r>
              <a:rPr lang="en-US" sz="1200" b="1" kern="1200" dirty="0">
                <a:solidFill>
                  <a:schemeClr val="tx1"/>
                </a:solidFill>
                <a:effectLst/>
                <a:latin typeface="+mn-lt"/>
                <a:ea typeface="+mn-ea"/>
                <a:cs typeface="+mn-cs"/>
              </a:rPr>
              <a:t>National Outlook (2016 - 2026)	</a:t>
            </a:r>
            <a:r>
              <a:rPr lang="en-US" sz="1200" kern="1200" dirty="0">
                <a:solidFill>
                  <a:schemeClr val="tx1"/>
                </a:solidFill>
                <a:effectLst/>
                <a:latin typeface="+mn-lt"/>
                <a:ea typeface="+mn-ea"/>
                <a:cs typeface="+mn-cs"/>
              </a:rPr>
              <a:t>	6.0% increase</a:t>
            </a:r>
          </a:p>
          <a:p>
            <a:r>
              <a:rPr lang="en-US" sz="1200" kern="1200" dirty="0">
                <a:solidFill>
                  <a:schemeClr val="tx1"/>
                </a:solidFill>
                <a:effectLst/>
                <a:latin typeface="+mn-lt"/>
                <a:ea typeface="+mn-ea"/>
                <a:cs typeface="+mn-cs"/>
              </a:rPr>
              <a:t> </a:t>
            </a:r>
          </a:p>
          <a:p>
            <a:endParaRPr lang="en-US" dirty="0"/>
          </a:p>
        </p:txBody>
      </p:sp>
      <p:sp>
        <p:nvSpPr>
          <p:cNvPr id="4" name="Footer Placeholder 3"/>
          <p:cNvSpPr>
            <a:spLocks noGrp="1"/>
          </p:cNvSpPr>
          <p:nvPr>
            <p:ph type="ftr" sz="quarter" idx="10"/>
          </p:nvPr>
        </p:nvSpPr>
        <p:spPr/>
        <p:txBody>
          <a:bodyPr/>
          <a:lstStyle/>
          <a:p>
            <a:r>
              <a:rPr lang="en-US"/>
              <a:t>kuder galaxy®</a:t>
            </a:r>
          </a:p>
        </p:txBody>
      </p:sp>
      <p:sp>
        <p:nvSpPr>
          <p:cNvPr id="5" name="Slide Number Placeholder 4"/>
          <p:cNvSpPr>
            <a:spLocks noGrp="1"/>
          </p:cNvSpPr>
          <p:nvPr>
            <p:ph type="sldNum" sz="quarter" idx="11"/>
          </p:nvPr>
        </p:nvSpPr>
        <p:spPr/>
        <p:txBody>
          <a:bodyPr/>
          <a:lstStyle/>
          <a:p>
            <a:fld id="{0DACF3F6-4315-3247-AFD8-E7769127DE12}" type="slidenum">
              <a:rPr lang="en-US" smtClean="0"/>
              <a:t>9</a:t>
            </a:fld>
            <a:endParaRPr lang="en-US"/>
          </a:p>
        </p:txBody>
      </p:sp>
    </p:spTree>
    <p:extLst>
      <p:ext uri="{BB962C8B-B14F-4D97-AF65-F5344CB8AC3E}">
        <p14:creationId xmlns:p14="http://schemas.microsoft.com/office/powerpoint/2010/main" val="215888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 37,340-$92,770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1,410,900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112,800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7.4%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D4E63D94-0A4A-FB48-A40F-F763F3243728}"/>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89645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
        <p:nvSpPr>
          <p:cNvPr id="5" name="Footer Placeholder 4">
            <a:extLst>
              <a:ext uri="{FF2B5EF4-FFF2-40B4-BE49-F238E27FC236}">
                <a16:creationId xmlns:a16="http://schemas.microsoft.com/office/drawing/2014/main" id="{17B4EE46-DA4D-C649-A8B5-2BDF9FBBEACF}"/>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8156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Store and Shop Owners</a:t>
            </a:r>
          </a:p>
          <a:p>
            <a:r>
              <a:rPr lang="en-US" sz="1200" b="1" i="1" kern="1200" dirty="0">
                <a:solidFill>
                  <a:schemeClr val="tx1"/>
                </a:solidFill>
                <a:effectLst/>
                <a:latin typeface="+mn-lt"/>
                <a:ea typeface="+mn-ea"/>
                <a:cs typeface="+mn-cs"/>
              </a:rPr>
              <a:t>Rental Clerks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Receive orders, generally in person, for repairs, rentals and services. May describe available options, compute costs and accept payment.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Receive orders for repairs, rentals and services.</a:t>
            </a:r>
          </a:p>
          <a:p>
            <a:r>
              <a:rPr lang="en-US" sz="1200" kern="1200" dirty="0">
                <a:solidFill>
                  <a:schemeClr val="tx1"/>
                </a:solidFill>
                <a:effectLst/>
                <a:latin typeface="+mn-lt"/>
                <a:ea typeface="+mn-ea"/>
                <a:cs typeface="+mn-cs"/>
              </a:rPr>
              <a:t>• Prepare merchandise for display, purchase or rental.</a:t>
            </a:r>
          </a:p>
          <a:p>
            <a:r>
              <a:rPr lang="en-US" sz="1200" kern="1200" dirty="0">
                <a:solidFill>
                  <a:schemeClr val="tx1"/>
                </a:solidFill>
                <a:effectLst/>
                <a:latin typeface="+mn-lt"/>
                <a:ea typeface="+mn-ea"/>
                <a:cs typeface="+mn-cs"/>
              </a:rPr>
              <a:t>• Recommend and provide advice on products and services.</a:t>
            </a:r>
          </a:p>
          <a:p>
            <a:r>
              <a:rPr lang="en-US" sz="1200" kern="1200" dirty="0">
                <a:solidFill>
                  <a:schemeClr val="tx1"/>
                </a:solidFill>
                <a:effectLst/>
                <a:latin typeface="+mn-lt"/>
                <a:ea typeface="+mn-ea"/>
                <a:cs typeface="+mn-cs"/>
              </a:rPr>
              <a:t>• Answer telephone to provide information and receive orders.</a:t>
            </a:r>
          </a:p>
          <a:p>
            <a:r>
              <a:rPr lang="en-US" sz="1200" kern="1200" dirty="0">
                <a:solidFill>
                  <a:schemeClr val="tx1"/>
                </a:solidFill>
                <a:effectLst/>
                <a:latin typeface="+mn-lt"/>
                <a:ea typeface="+mn-ea"/>
                <a:cs typeface="+mn-cs"/>
              </a:rPr>
              <a:t>• Keep records of all transactions.</a:t>
            </a:r>
          </a:p>
          <a:p>
            <a:r>
              <a:rPr lang="en-US" sz="1200" kern="1200" dirty="0">
                <a:solidFill>
                  <a:schemeClr val="tx1"/>
                </a:solidFill>
                <a:effectLst/>
                <a:latin typeface="+mn-lt"/>
                <a:ea typeface="+mn-ea"/>
                <a:cs typeface="+mn-cs"/>
              </a:rPr>
              <a:t>• Prepare and obtain rental forms, customer signatures and required documents such as licenses.</a:t>
            </a:r>
          </a:p>
          <a:p>
            <a:r>
              <a:rPr lang="en-US" sz="1200" kern="1200" dirty="0">
                <a:solidFill>
                  <a:schemeClr val="tx1"/>
                </a:solidFill>
                <a:effectLst/>
                <a:latin typeface="+mn-lt"/>
                <a:ea typeface="+mn-ea"/>
                <a:cs typeface="+mn-cs"/>
              </a:rPr>
              <a:t>• Inspect and adjust rental items to meet customer needs.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$18,550-$46,890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458,200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61,800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5.5%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B9E7A6CE-A809-6741-B156-B7DE0B7DBEE1}"/>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54301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2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1</a:t>
            </a:fld>
            <a:endParaRPr lang="en-US"/>
          </a:p>
        </p:txBody>
      </p:sp>
      <p:pic>
        <p:nvPicPr>
          <p:cNvPr id="5" name="Picture 4">
            <a:extLst>
              <a:ext uri="{FF2B5EF4-FFF2-40B4-BE49-F238E27FC236}">
                <a16:creationId xmlns:a16="http://schemas.microsoft.com/office/drawing/2014/main" id="{48954A13-86B8-4821-9B9E-24E6E61B8756}"/>
              </a:ext>
            </a:extLst>
          </p:cNvPr>
          <p:cNvPicPr>
            <a:picLocks noChangeAspect="1"/>
          </p:cNvPicPr>
          <p:nvPr/>
        </p:nvPicPr>
        <p:blipFill>
          <a:blip r:embed="rId3"/>
          <a:stretch>
            <a:fillRect/>
          </a:stretch>
        </p:blipFill>
        <p:spPr>
          <a:xfrm>
            <a:off x="0" y="471728"/>
            <a:ext cx="9144000" cy="5914543"/>
          </a:xfrm>
          <a:prstGeom prst="rect">
            <a:avLst/>
          </a:prstGeom>
        </p:spPr>
      </p:pic>
    </p:spTree>
    <p:extLst>
      <p:ext uri="{BB962C8B-B14F-4D97-AF65-F5344CB8AC3E}">
        <p14:creationId xmlns:p14="http://schemas.microsoft.com/office/powerpoint/2010/main" val="29392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AD3F8-D940-B94A-9868-D0930FCDD3A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03693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ECBBA-D23E-9A47-9A14-ACE655589B62}"/>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113504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35B07-B34C-5F4E-AF5A-08E395F4481F}"/>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395954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15401-39CC-AE43-9E14-C1EEA6D595C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3446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506A6C-A86A-7146-935C-C7353EF0D5AE}"/>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85886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8131C-04F4-7548-ACA2-2997E8E949D8}"/>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109332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6CA9B-F4BF-C544-B298-A3355877BEB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76405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71DDA-0902-D44B-B620-754DD514EDAB}"/>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235962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906C43-78E5-1D4B-A1ED-F983B4FCDB33}"/>
              </a:ext>
            </a:extLst>
          </p:cNvPr>
          <p:cNvSpPr>
            <a:spLocks noGrp="1"/>
          </p:cNvSpPr>
          <p:nvPr>
            <p:ph type="ftr" sz="quarter" idx="11"/>
          </p:nvPr>
        </p:nvSpPr>
        <p:spPr/>
        <p:txBody>
          <a:bodyPr/>
          <a:lstStyle/>
          <a:p>
            <a:r>
              <a:rPr lang="en-US"/>
              <a:t>kuder galaxy®</a:t>
            </a:r>
          </a:p>
        </p:txBody>
      </p:sp>
      <p:pic>
        <p:nvPicPr>
          <p:cNvPr id="2051" name="Picture 3" descr="1428174994_2290f9d247_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76"/>
            <a:ext cx="9144000" cy="60868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8282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44BB3-C878-DB49-9C65-CCA2740BFCD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4036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B87943-E6A5-3F40-BCC3-3A1E978EEB76}"/>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3843510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9C401-5003-C442-9D8F-DE1B5CD56213}"/>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1694192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56851-7BBB-8945-A5C4-36AECE3DB37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03908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E156FC-4711-8748-9ED1-0EBB2D730EB5}"/>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3370651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A53CB-C348-544F-9CBD-195F1DB637F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3297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ECDD7-FC85-2F46-8FE2-18DA8E6820E6}"/>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4287215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kuder galaxy®</a:t>
            </a:r>
          </a:p>
        </p:txBody>
      </p:sp>
      <p:pic>
        <p:nvPicPr>
          <p:cNvPr id="1026" name="Picture 2" descr="4132226453_e1ecd85dbc_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038"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5443879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5637</TotalTime>
  <Words>1755</Words>
  <Application>Microsoft Office PowerPoint</Application>
  <PresentationFormat>On-screen Show (4:3)</PresentationFormat>
  <Paragraphs>239</Paragraphs>
  <Slides>18</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188</cp:revision>
  <cp:lastPrinted>2019-08-13T15:46:28Z</cp:lastPrinted>
  <dcterms:created xsi:type="dcterms:W3CDTF">2018-05-31T12:24:33Z</dcterms:created>
  <dcterms:modified xsi:type="dcterms:W3CDTF">2023-07-13T15:24:00Z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