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21"/>
  </p:notesMasterIdLst>
  <p:handoutMasterIdLst>
    <p:handoutMasterId r:id="rId22"/>
  </p:handoutMasterIdLst>
  <p:sldIdLst>
    <p:sldId id="258" r:id="rId2"/>
    <p:sldId id="268" r:id="rId3"/>
    <p:sldId id="259" r:id="rId4"/>
    <p:sldId id="260" r:id="rId5"/>
    <p:sldId id="262" r:id="rId6"/>
    <p:sldId id="263" r:id="rId7"/>
    <p:sldId id="264" r:id="rId8"/>
    <p:sldId id="265" r:id="rId9"/>
    <p:sldId id="277" r:id="rId10"/>
    <p:sldId id="266" r:id="rId11"/>
    <p:sldId id="267" r:id="rId12"/>
    <p:sldId id="269" r:id="rId13"/>
    <p:sldId id="270" r:id="rId14"/>
    <p:sldId id="271" r:id="rId15"/>
    <p:sldId id="272" r:id="rId16"/>
    <p:sldId id="273" r:id="rId17"/>
    <p:sldId id="274" r:id="rId18"/>
    <p:sldId id="275" r:id="rId19"/>
    <p:sldId id="276" r:id="rId20"/>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672"/>
    <p:restoredTop sz="60756" autoAdjust="0"/>
  </p:normalViewPr>
  <p:slideViewPr>
    <p:cSldViewPr>
      <p:cViewPr varScale="1">
        <p:scale>
          <a:sx n="66" d="100"/>
          <a:sy n="66" d="100"/>
        </p:scale>
        <p:origin x="184" y="119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34" d="100"/>
          <a:sy n="134" d="100"/>
        </p:scale>
        <p:origin x="2560"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2"/>
            <a:ext cx="2982119" cy="466972"/>
          </a:xfrm>
          <a:prstGeom prst="rect">
            <a:avLst/>
          </a:prstGeom>
        </p:spPr>
        <p:txBody>
          <a:bodyPr vert="horz" lIns="92437" tIns="46219" rIns="92437" bIns="46219" rtlCol="0"/>
          <a:lstStyle>
            <a:lvl1pPr algn="l">
              <a:defRPr sz="1200"/>
            </a:lvl1pPr>
          </a:lstStyle>
          <a:p>
            <a:endParaRPr lang="en-US"/>
          </a:p>
        </p:txBody>
      </p:sp>
      <p:sp>
        <p:nvSpPr>
          <p:cNvPr id="3" name="Date Placeholder 2"/>
          <p:cNvSpPr>
            <a:spLocks noGrp="1"/>
          </p:cNvSpPr>
          <p:nvPr>
            <p:ph type="dt" idx="1"/>
          </p:nvPr>
        </p:nvSpPr>
        <p:spPr>
          <a:xfrm>
            <a:off x="3898504" y="2"/>
            <a:ext cx="2982119" cy="466972"/>
          </a:xfrm>
          <a:prstGeom prst="rect">
            <a:avLst/>
          </a:prstGeom>
        </p:spPr>
        <p:txBody>
          <a:bodyPr vert="horz" lIns="92437" tIns="46219" rIns="92437" bIns="46219" rtlCol="0"/>
          <a:lstStyle>
            <a:lvl1pPr algn="r">
              <a:defRPr sz="1200"/>
            </a:lvl1pPr>
          </a:lstStyle>
          <a:p>
            <a:fld id="{43A1992A-C048-2848-808A-399F434B9DE0}" type="datetimeFigureOut">
              <a:rPr lang="en-US" smtClean="0"/>
              <a:t>9/18/19</a:t>
            </a:fld>
            <a:endParaRPr lang="en-US"/>
          </a:p>
        </p:txBody>
      </p:sp>
      <p:sp>
        <p:nvSpPr>
          <p:cNvPr id="4" name="Slide Image Placeholder 3"/>
          <p:cNvSpPr>
            <a:spLocks noGrp="1" noRot="1" noChangeAspect="1"/>
          </p:cNvSpPr>
          <p:nvPr>
            <p:ph type="sldImg" idx="2"/>
          </p:nvPr>
        </p:nvSpPr>
        <p:spPr>
          <a:xfrm>
            <a:off x="1350963" y="1162050"/>
            <a:ext cx="4179887" cy="3136900"/>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688182" y="4473902"/>
            <a:ext cx="5505450" cy="3660456"/>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4"/>
            <a:ext cx="2982119" cy="466971"/>
          </a:xfrm>
          <a:prstGeom prst="rect">
            <a:avLst/>
          </a:prstGeom>
        </p:spPr>
        <p:txBody>
          <a:bodyPr vert="horz" lIns="92437" tIns="46219" rIns="92437" bIns="46219" rtlCol="0" anchor="b"/>
          <a:lstStyle>
            <a:lvl1pPr algn="l">
              <a:defRPr sz="1200"/>
            </a:lvl1pPr>
          </a:lstStyle>
          <a:p>
            <a:r>
              <a:rPr lang="en-US"/>
              <a:t>kuder galaxy®</a:t>
            </a:r>
          </a:p>
        </p:txBody>
      </p:sp>
      <p:sp>
        <p:nvSpPr>
          <p:cNvPr id="7" name="Slide Number Placeholder 6"/>
          <p:cNvSpPr>
            <a:spLocks noGrp="1"/>
          </p:cNvSpPr>
          <p:nvPr>
            <p:ph type="sldNum" sz="quarter" idx="5"/>
          </p:nvPr>
        </p:nvSpPr>
        <p:spPr>
          <a:xfrm>
            <a:off x="3898504" y="8829434"/>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Cooks, Restaurant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Prepare, season and cook dishes such as soups, meats, vegetables or desserts in restaurants. May order supplies, keep records and accounts, price items on menu or plan menu.</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and cook food for patrons.</a:t>
            </a:r>
          </a:p>
          <a:p>
            <a:r>
              <a:rPr lang="en-US" sz="1200" kern="1200" dirty="0">
                <a:solidFill>
                  <a:schemeClr val="tx1"/>
                </a:solidFill>
                <a:effectLst/>
                <a:latin typeface="+mn-lt"/>
                <a:ea typeface="+mn-ea"/>
                <a:cs typeface="+mn-cs"/>
              </a:rPr>
              <a:t>• Inspect food preparation and serving areas to make sure they are clean and safe.</a:t>
            </a:r>
          </a:p>
          <a:p>
            <a:r>
              <a:rPr lang="en-US" sz="1200" kern="1200" dirty="0">
                <a:solidFill>
                  <a:schemeClr val="tx1"/>
                </a:solidFill>
                <a:effectLst/>
                <a:latin typeface="+mn-lt"/>
                <a:ea typeface="+mn-ea"/>
                <a:cs typeface="+mn-cs"/>
              </a:rPr>
              <a:t>• Turn and stir food to ensure even cooking.</a:t>
            </a:r>
          </a:p>
          <a:p>
            <a:r>
              <a:rPr lang="en-US" sz="1200" kern="1200" dirty="0">
                <a:solidFill>
                  <a:schemeClr val="tx1"/>
                </a:solidFill>
                <a:effectLst/>
                <a:latin typeface="+mn-lt"/>
                <a:ea typeface="+mn-ea"/>
                <a:cs typeface="+mn-cs"/>
              </a:rPr>
              <a:t>• Observe and test foods to make sure they are fully cooked.</a:t>
            </a:r>
          </a:p>
          <a:p>
            <a:r>
              <a:rPr lang="en-US" sz="1200" kern="1200" dirty="0">
                <a:solidFill>
                  <a:schemeClr val="tx1"/>
                </a:solidFill>
                <a:effectLst/>
                <a:latin typeface="+mn-lt"/>
                <a:ea typeface="+mn-ea"/>
                <a:cs typeface="+mn-cs"/>
              </a:rPr>
              <a:t>• Weigh, measure and mix ingredients according to recipes.</a:t>
            </a:r>
          </a:p>
          <a:p>
            <a:r>
              <a:rPr lang="en-US" sz="1200" kern="1200" dirty="0">
                <a:solidFill>
                  <a:schemeClr val="tx1"/>
                </a:solidFill>
                <a:effectLst/>
                <a:latin typeface="+mn-lt"/>
                <a:ea typeface="+mn-ea"/>
                <a:cs typeface="+mn-cs"/>
              </a:rPr>
              <a:t>• Arrange food to serve to patrons.</a:t>
            </a:r>
          </a:p>
          <a:p>
            <a:r>
              <a:rPr lang="en-US" sz="1200" kern="1200" dirty="0">
                <a:solidFill>
                  <a:schemeClr val="tx1"/>
                </a:solidFill>
                <a:effectLst/>
                <a:latin typeface="+mn-lt"/>
                <a:ea typeface="+mn-ea"/>
                <a:cs typeface="+mn-cs"/>
              </a:rPr>
              <a:t>• Regulate temperatures of ovens, broilers, grills and roasters.</a:t>
            </a:r>
          </a:p>
          <a:p>
            <a:r>
              <a:rPr lang="en-US" sz="1200" kern="1200" dirty="0">
                <a:solidFill>
                  <a:schemeClr val="tx1"/>
                </a:solidFill>
                <a:effectLst/>
                <a:latin typeface="+mn-lt"/>
                <a:ea typeface="+mn-ea"/>
                <a:cs typeface="+mn-cs"/>
              </a:rPr>
              <a:t>• Bake, roast, broil and steam meats, fish, vegetables and other food.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 18,810-$36,440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1,231,900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195,300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2320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Dentists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Examine, diagnose and treat diseases, injuries and malformations of teeth and gums. May treat diseases of nerve, pulp and other dental tissues affecting oral hygiene and retention of teeth. May fit dental appliances or provide preventive care.</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Diagnose and treat diseases, injuries and malformations of teeth and gums.</a:t>
            </a:r>
          </a:p>
          <a:p>
            <a:r>
              <a:rPr lang="en-US" sz="1200" kern="1200" dirty="0">
                <a:solidFill>
                  <a:schemeClr val="tx1"/>
                </a:solidFill>
                <a:effectLst/>
                <a:latin typeface="+mn-lt"/>
                <a:ea typeface="+mn-ea"/>
                <a:cs typeface="+mn-cs"/>
              </a:rPr>
              <a:t>• Administer anesthetics to limit the amount of pain felt by patients.</a:t>
            </a:r>
          </a:p>
          <a:p>
            <a:r>
              <a:rPr lang="en-US" sz="1200" kern="1200" dirty="0">
                <a:solidFill>
                  <a:schemeClr val="tx1"/>
                </a:solidFill>
                <a:effectLst/>
                <a:latin typeface="+mn-lt"/>
                <a:ea typeface="+mn-ea"/>
                <a:cs typeface="+mn-cs"/>
              </a:rPr>
              <a:t>• Formulate a plan to treat patients’ dental problems.</a:t>
            </a:r>
          </a:p>
          <a:p>
            <a:r>
              <a:rPr lang="en-US" sz="1200" kern="1200" dirty="0">
                <a:solidFill>
                  <a:schemeClr val="tx1"/>
                </a:solidFill>
                <a:effectLst/>
                <a:latin typeface="+mn-lt"/>
                <a:ea typeface="+mn-ea"/>
                <a:cs typeface="+mn-cs"/>
              </a:rPr>
              <a:t>• Teach patients proper dental hygiene.</a:t>
            </a:r>
          </a:p>
          <a:p>
            <a:r>
              <a:rPr lang="en-US" sz="1200" kern="1200" dirty="0">
                <a:solidFill>
                  <a:schemeClr val="tx1"/>
                </a:solidFill>
                <a:effectLst/>
                <a:latin typeface="+mn-lt"/>
                <a:ea typeface="+mn-ea"/>
                <a:cs typeface="+mn-cs"/>
              </a:rPr>
              <a:t>• Examine teeth and gums using X-ray, dental instruments and other diagnostic equipment.</a:t>
            </a:r>
          </a:p>
          <a:p>
            <a:r>
              <a:rPr lang="en-US" sz="1200" kern="1200" dirty="0">
                <a:solidFill>
                  <a:schemeClr val="tx1"/>
                </a:solidFill>
                <a:effectLst/>
                <a:latin typeface="+mn-lt"/>
                <a:ea typeface="+mn-ea"/>
                <a:cs typeface="+mn-cs"/>
              </a:rPr>
              <a:t>• Write prescriptions for antibiotics and other medicines.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 69,210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132,800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6,400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19.4%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10</a:t>
            </a:fld>
            <a:endParaRPr lang="en-US"/>
          </a:p>
        </p:txBody>
      </p:sp>
      <p:sp>
        <p:nvSpPr>
          <p:cNvPr id="5" name="Footer Placeholder 4">
            <a:extLst>
              <a:ext uri="{FF2B5EF4-FFF2-40B4-BE49-F238E27FC236}">
                <a16:creationId xmlns:a16="http://schemas.microsoft.com/office/drawing/2014/main" id="{A889DA68-3860-3642-945D-DA3F28B781AC}"/>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5651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Teachers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 students basic academic, social and other formative skills in public or private schools at the elementary level.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Teach pupils in public or private schools at the elementary level.</a:t>
            </a:r>
          </a:p>
          <a:p>
            <a:r>
              <a:rPr lang="en-US" sz="1200" kern="1200" dirty="0">
                <a:solidFill>
                  <a:schemeClr val="tx1"/>
                </a:solidFill>
                <a:effectLst/>
                <a:latin typeface="+mn-lt"/>
                <a:ea typeface="+mn-ea"/>
                <a:cs typeface="+mn-cs"/>
              </a:rPr>
              <a:t>• Establish and enforce rules for behavior and procedures.</a:t>
            </a:r>
          </a:p>
          <a:p>
            <a:r>
              <a:rPr lang="en-US" sz="1200" kern="1200" dirty="0">
                <a:solidFill>
                  <a:schemeClr val="tx1"/>
                </a:solidFill>
                <a:effectLst/>
                <a:latin typeface="+mn-lt"/>
                <a:ea typeface="+mn-ea"/>
                <a:cs typeface="+mn-cs"/>
              </a:rPr>
              <a:t>• Observe and evaluate student performance, behavior, social development and physical health.</a:t>
            </a:r>
          </a:p>
          <a:p>
            <a:r>
              <a:rPr lang="en-US" sz="1200" kern="1200" dirty="0">
                <a:solidFill>
                  <a:schemeClr val="tx1"/>
                </a:solidFill>
                <a:effectLst/>
                <a:latin typeface="+mn-lt"/>
                <a:ea typeface="+mn-ea"/>
                <a:cs typeface="+mn-cs"/>
              </a:rPr>
              <a:t>• Prepare materials and classroom activities.</a:t>
            </a:r>
          </a:p>
          <a:p>
            <a:r>
              <a:rPr lang="en-US" sz="1200" kern="1200" dirty="0">
                <a:solidFill>
                  <a:schemeClr val="tx1"/>
                </a:solidFill>
                <a:effectLst/>
                <a:latin typeface="+mn-lt"/>
                <a:ea typeface="+mn-ea"/>
                <a:cs typeface="+mn-cs"/>
              </a:rPr>
              <a:t>• Encourage students to observe and investigate.</a:t>
            </a:r>
          </a:p>
          <a:p>
            <a:r>
              <a:rPr lang="en-US" sz="1200" kern="1200" dirty="0">
                <a:solidFill>
                  <a:schemeClr val="tx1"/>
                </a:solidFill>
                <a:effectLst/>
                <a:latin typeface="+mn-lt"/>
                <a:ea typeface="+mn-ea"/>
                <a:cs typeface="+mn-cs"/>
              </a:rPr>
              <a:t>• Establish clear goals for learning and make sure students understand them.</a:t>
            </a:r>
          </a:p>
          <a:p>
            <a:r>
              <a:rPr lang="en-US" sz="1200" kern="1200" dirty="0">
                <a:solidFill>
                  <a:schemeClr val="tx1"/>
                </a:solidFill>
                <a:effectLst/>
                <a:latin typeface="+mn-lt"/>
                <a:ea typeface="+mn-ea"/>
                <a:cs typeface="+mn-cs"/>
              </a:rPr>
              <a:t>• Prepare, administer and grade tests and assignments.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 37,340-$92,770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1,410,900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112,800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7.4%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11</a:t>
            </a:fld>
            <a:endParaRPr lang="en-US"/>
          </a:p>
        </p:txBody>
      </p:sp>
      <p:sp>
        <p:nvSpPr>
          <p:cNvPr id="5" name="Footer Placeholder 4">
            <a:extLst>
              <a:ext uri="{FF2B5EF4-FFF2-40B4-BE49-F238E27FC236}">
                <a16:creationId xmlns:a16="http://schemas.microsoft.com/office/drawing/2014/main" id="{186BF2DD-5E53-1C4F-922C-06FA87DC0BEE}"/>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344758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Nurse Practitioners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and treat acute, episodic or chronic illness independently or as part of a health care team. May focus on health promotion and disease prevention. May order, perform or interpret diagnostic tests such as lab work and X-rays. May prescribe medication. Must be registered nurses who have specialized graduate education.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nursing care for people.</a:t>
            </a:r>
          </a:p>
          <a:p>
            <a:r>
              <a:rPr lang="en-US" sz="1200" kern="1200" dirty="0">
                <a:solidFill>
                  <a:schemeClr val="tx1"/>
                </a:solidFill>
                <a:effectLst/>
                <a:latin typeface="+mn-lt"/>
                <a:ea typeface="+mn-ea"/>
                <a:cs typeface="+mn-cs"/>
              </a:rPr>
              <a:t>• Prescribe medicine when it is needed.</a:t>
            </a:r>
          </a:p>
          <a:p>
            <a:r>
              <a:rPr lang="en-US" sz="1200" kern="1200" dirty="0">
                <a:solidFill>
                  <a:schemeClr val="tx1"/>
                </a:solidFill>
                <a:effectLst/>
                <a:latin typeface="+mn-lt"/>
                <a:ea typeface="+mn-ea"/>
                <a:cs typeface="+mn-cs"/>
              </a:rPr>
              <a:t>• Order medical tests.</a:t>
            </a:r>
          </a:p>
          <a:p>
            <a:r>
              <a:rPr lang="en-US" sz="1200" kern="1200" dirty="0">
                <a:solidFill>
                  <a:schemeClr val="tx1"/>
                </a:solidFill>
                <a:effectLst/>
                <a:latin typeface="+mn-lt"/>
                <a:ea typeface="+mn-ea"/>
                <a:cs typeface="+mn-cs"/>
              </a:rPr>
              <a:t>• Use test data to make treatment plans.</a:t>
            </a:r>
          </a:p>
          <a:p>
            <a:r>
              <a:rPr lang="en-US" sz="1200" kern="1200" dirty="0">
                <a:solidFill>
                  <a:schemeClr val="tx1"/>
                </a:solidFill>
                <a:effectLst/>
                <a:latin typeface="+mn-lt"/>
                <a:ea typeface="+mn-ea"/>
                <a:cs typeface="+mn-cs"/>
              </a:rPr>
              <a:t>• Teach people better health habits.</a:t>
            </a:r>
          </a:p>
          <a:p>
            <a:r>
              <a:rPr lang="en-US" sz="1200" kern="1200" dirty="0">
                <a:solidFill>
                  <a:schemeClr val="tx1"/>
                </a:solidFill>
                <a:effectLst/>
                <a:latin typeface="+mn-lt"/>
                <a:ea typeface="+mn-ea"/>
                <a:cs typeface="+mn-cs"/>
              </a:rPr>
              <a:t>• Keep records of progress.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$74,840-$145,630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155,500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36.1%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12</a:t>
            </a:fld>
            <a:endParaRPr lang="en-US"/>
          </a:p>
        </p:txBody>
      </p:sp>
    </p:spTree>
    <p:extLst>
      <p:ext uri="{BB962C8B-B14F-4D97-AF65-F5344CB8AC3E}">
        <p14:creationId xmlns:p14="http://schemas.microsoft.com/office/powerpoint/2010/main" val="3824385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Waiters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Take orders and serve food and beverages to patrons at tables in dining establishments.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sure food is delivered to the correct people.</a:t>
            </a:r>
          </a:p>
          <a:p>
            <a:r>
              <a:rPr lang="en-US" sz="1200" kern="1200" dirty="0">
                <a:solidFill>
                  <a:schemeClr val="tx1"/>
                </a:solidFill>
                <a:effectLst/>
                <a:latin typeface="+mn-lt"/>
                <a:ea typeface="+mn-ea"/>
                <a:cs typeface="+mn-cs"/>
              </a:rPr>
              <a:t>• Clean and sterilize dishes and equipment.</a:t>
            </a:r>
          </a:p>
          <a:p>
            <a:r>
              <a:rPr lang="en-US" sz="1200" kern="1200" dirty="0">
                <a:solidFill>
                  <a:schemeClr val="tx1"/>
                </a:solidFill>
                <a:effectLst/>
                <a:latin typeface="+mn-lt"/>
                <a:ea typeface="+mn-ea"/>
                <a:cs typeface="+mn-cs"/>
              </a:rPr>
              <a:t>• Examine trays to make sure they contain the required items.</a:t>
            </a:r>
          </a:p>
          <a:p>
            <a:r>
              <a:rPr lang="en-US" sz="1200" kern="1200" dirty="0">
                <a:solidFill>
                  <a:schemeClr val="tx1"/>
                </a:solidFill>
                <a:effectLst/>
                <a:latin typeface="+mn-lt"/>
                <a:ea typeface="+mn-ea"/>
                <a:cs typeface="+mn-cs"/>
              </a:rPr>
              <a:t>• Load trays with utensils, napkins and condiments.</a:t>
            </a:r>
          </a:p>
          <a:p>
            <a:r>
              <a:rPr lang="en-US" sz="1200" kern="1200" dirty="0">
                <a:solidFill>
                  <a:schemeClr val="tx1"/>
                </a:solidFill>
                <a:effectLst/>
                <a:latin typeface="+mn-lt"/>
                <a:ea typeface="+mn-ea"/>
                <a:cs typeface="+mn-cs"/>
              </a:rPr>
              <a:t>• Take food orders and relay information to kitchen.</a:t>
            </a:r>
          </a:p>
          <a:p>
            <a:r>
              <a:rPr lang="en-US" sz="1200" kern="1200" dirty="0">
                <a:solidFill>
                  <a:schemeClr val="tx1"/>
                </a:solidFill>
                <a:effectLst/>
                <a:latin typeface="+mn-lt"/>
                <a:ea typeface="+mn-ea"/>
                <a:cs typeface="+mn-cs"/>
              </a:rPr>
              <a:t>• Prepare food items such as sandwiches, salads, soups and drinks.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 17,200-$40,210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2,600,500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522,700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13</a:t>
            </a:fld>
            <a:endParaRPr lang="en-US"/>
          </a:p>
        </p:txBody>
      </p:sp>
    </p:spTree>
    <p:extLst>
      <p:ext uri="{BB962C8B-B14F-4D97-AF65-F5344CB8AC3E}">
        <p14:creationId xmlns:p14="http://schemas.microsoft.com/office/powerpoint/2010/main" val="2307057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Store and Shop Owners</a:t>
            </a:r>
          </a:p>
          <a:p>
            <a:r>
              <a:rPr lang="en-US" sz="1200" b="1" i="1" kern="1200" dirty="0">
                <a:solidFill>
                  <a:schemeClr val="tx1"/>
                </a:solidFill>
                <a:effectLst/>
                <a:latin typeface="+mn-lt"/>
                <a:ea typeface="+mn-ea"/>
                <a:cs typeface="+mn-cs"/>
              </a:rPr>
              <a:t>Rental Clerks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Receive orders, generally in person, for repairs, rentals and services. May describe available options, compute costs and accept payment.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Receive orders for repairs, rentals and services.</a:t>
            </a:r>
          </a:p>
          <a:p>
            <a:r>
              <a:rPr lang="en-US" sz="1200" kern="1200" dirty="0">
                <a:solidFill>
                  <a:schemeClr val="tx1"/>
                </a:solidFill>
                <a:effectLst/>
                <a:latin typeface="+mn-lt"/>
                <a:ea typeface="+mn-ea"/>
                <a:cs typeface="+mn-cs"/>
              </a:rPr>
              <a:t>• Prepare merchandise for display, purchase or rental.</a:t>
            </a:r>
          </a:p>
          <a:p>
            <a:r>
              <a:rPr lang="en-US" sz="1200" kern="1200" dirty="0">
                <a:solidFill>
                  <a:schemeClr val="tx1"/>
                </a:solidFill>
                <a:effectLst/>
                <a:latin typeface="+mn-lt"/>
                <a:ea typeface="+mn-ea"/>
                <a:cs typeface="+mn-cs"/>
              </a:rPr>
              <a:t>• Recommend and provide advice on products and services.</a:t>
            </a:r>
          </a:p>
          <a:p>
            <a:r>
              <a:rPr lang="en-US" sz="1200" kern="1200" dirty="0">
                <a:solidFill>
                  <a:schemeClr val="tx1"/>
                </a:solidFill>
                <a:effectLst/>
                <a:latin typeface="+mn-lt"/>
                <a:ea typeface="+mn-ea"/>
                <a:cs typeface="+mn-cs"/>
              </a:rPr>
              <a:t>• Answer telephone to provide information and receive orders.</a:t>
            </a:r>
          </a:p>
          <a:p>
            <a:r>
              <a:rPr lang="en-US" sz="1200" kern="1200" dirty="0">
                <a:solidFill>
                  <a:schemeClr val="tx1"/>
                </a:solidFill>
                <a:effectLst/>
                <a:latin typeface="+mn-lt"/>
                <a:ea typeface="+mn-ea"/>
                <a:cs typeface="+mn-cs"/>
              </a:rPr>
              <a:t>• Keep records of all transactions.</a:t>
            </a:r>
          </a:p>
          <a:p>
            <a:r>
              <a:rPr lang="en-US" sz="1200" kern="1200" dirty="0">
                <a:solidFill>
                  <a:schemeClr val="tx1"/>
                </a:solidFill>
                <a:effectLst/>
                <a:latin typeface="+mn-lt"/>
                <a:ea typeface="+mn-ea"/>
                <a:cs typeface="+mn-cs"/>
              </a:rPr>
              <a:t>• Prepare and obtain rental forms, customer signatures and required documents such as licenses.</a:t>
            </a:r>
          </a:p>
          <a:p>
            <a:r>
              <a:rPr lang="en-US" sz="1200" kern="1200" dirty="0">
                <a:solidFill>
                  <a:schemeClr val="tx1"/>
                </a:solidFill>
                <a:effectLst/>
                <a:latin typeface="+mn-lt"/>
                <a:ea typeface="+mn-ea"/>
                <a:cs typeface="+mn-cs"/>
              </a:rPr>
              <a:t>• Inspect and adjust rental items to meet customer needs.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$18,550-$46,890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458,200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61,800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5.5%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14</a:t>
            </a:fld>
            <a:endParaRPr lang="en-US"/>
          </a:p>
        </p:txBody>
      </p:sp>
    </p:spTree>
    <p:extLst>
      <p:ext uri="{BB962C8B-B14F-4D97-AF65-F5344CB8AC3E}">
        <p14:creationId xmlns:p14="http://schemas.microsoft.com/office/powerpoint/2010/main" val="3213964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Education Administrators, Elementary and Secondary School</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direct, or coordinate the academic, administrative or auxiliary activities of public or private elementary or secondary schools.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Administer the academic, clerical or other activities of public or private elementary or secondary schools.</a:t>
            </a:r>
          </a:p>
          <a:p>
            <a:r>
              <a:rPr lang="en-US" sz="1200" kern="1200" dirty="0">
                <a:solidFill>
                  <a:schemeClr val="tx1"/>
                </a:solidFill>
                <a:effectLst/>
                <a:latin typeface="+mn-lt"/>
                <a:ea typeface="+mn-ea"/>
                <a:cs typeface="+mn-cs"/>
              </a:rPr>
              <a:t>• Confer with parents and staff to discuss education activities.</a:t>
            </a:r>
          </a:p>
          <a:p>
            <a:r>
              <a:rPr lang="en-US" sz="1200" kern="1200" dirty="0">
                <a:solidFill>
                  <a:schemeClr val="tx1"/>
                </a:solidFill>
                <a:effectLst/>
                <a:latin typeface="+mn-lt"/>
                <a:ea typeface="+mn-ea"/>
                <a:cs typeface="+mn-cs"/>
              </a:rPr>
              <a:t>• Observe students for behavior or learning problems.</a:t>
            </a:r>
          </a:p>
          <a:p>
            <a:r>
              <a:rPr lang="en-US" sz="1200" kern="1200" dirty="0">
                <a:solidFill>
                  <a:schemeClr val="tx1"/>
                </a:solidFill>
                <a:effectLst/>
                <a:latin typeface="+mn-lt"/>
                <a:ea typeface="+mn-ea"/>
                <a:cs typeface="+mn-cs"/>
              </a:rPr>
              <a:t>• Maintain attendance and activity records.</a:t>
            </a:r>
          </a:p>
          <a:p>
            <a:r>
              <a:rPr lang="en-US" sz="1200" kern="1200" dirty="0">
                <a:solidFill>
                  <a:schemeClr val="tx1"/>
                </a:solidFill>
                <a:effectLst/>
                <a:latin typeface="+mn-lt"/>
                <a:ea typeface="+mn-ea"/>
                <a:cs typeface="+mn-cs"/>
              </a:rPr>
              <a:t>• Determine how funds, supplies, materials and equipment will be distributed or used.</a:t>
            </a:r>
          </a:p>
          <a:p>
            <a:r>
              <a:rPr lang="en-US" sz="1200" kern="1200" dirty="0">
                <a:solidFill>
                  <a:schemeClr val="tx1"/>
                </a:solidFill>
                <a:effectLst/>
                <a:latin typeface="+mn-lt"/>
                <a:ea typeface="+mn-ea"/>
                <a:cs typeface="+mn-cs"/>
              </a:rPr>
              <a:t>• Hire and train staff.</a:t>
            </a:r>
          </a:p>
          <a:p>
            <a:r>
              <a:rPr lang="en-US" sz="1200" kern="1200" dirty="0">
                <a:solidFill>
                  <a:schemeClr val="tx1"/>
                </a:solidFill>
                <a:effectLst/>
                <a:latin typeface="+mn-lt"/>
                <a:ea typeface="+mn-ea"/>
                <a:cs typeface="+mn-cs"/>
              </a:rPr>
              <a:t>• Direct the activities of teachers.</a:t>
            </a:r>
          </a:p>
          <a:p>
            <a:r>
              <a:rPr lang="en-US" sz="1200" kern="1200" dirty="0">
                <a:solidFill>
                  <a:schemeClr val="tx1"/>
                </a:solidFill>
                <a:effectLst/>
                <a:latin typeface="+mn-lt"/>
                <a:ea typeface="+mn-ea"/>
                <a:cs typeface="+mn-cs"/>
              </a:rPr>
              <a:t>• Plan and direct instructional methods for educational, vocational and student activity programs.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$60,760-$140,780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251,300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21,200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7.9%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15</a:t>
            </a:fld>
            <a:endParaRPr lang="en-US"/>
          </a:p>
        </p:txBody>
      </p:sp>
    </p:spTree>
    <p:extLst>
      <p:ext uri="{BB962C8B-B14F-4D97-AF65-F5344CB8AC3E}">
        <p14:creationId xmlns:p14="http://schemas.microsoft.com/office/powerpoint/2010/main" val="9128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Coaches and Scouts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Instructor coach groups or individuals in the fundamentals of sports. Demonstrate techniques and methods of participation. May evaluate athletes’ strengths and weaknesses as possible recruits or to improve the athletes’ technique to prepare them for competition. Those required to hold teaching degrees should be reported in the appropriate teaching category.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and organize sport practice sessions.</a:t>
            </a:r>
          </a:p>
          <a:p>
            <a:r>
              <a:rPr lang="en-US" sz="1200" kern="1200" dirty="0">
                <a:solidFill>
                  <a:schemeClr val="tx1"/>
                </a:solidFill>
                <a:effectLst/>
                <a:latin typeface="+mn-lt"/>
                <a:ea typeface="+mn-ea"/>
                <a:cs typeface="+mn-cs"/>
              </a:rPr>
              <a:t>• Prepare athletes for competition.</a:t>
            </a:r>
          </a:p>
          <a:p>
            <a:r>
              <a:rPr lang="en-US" sz="1200" kern="1200" dirty="0">
                <a:solidFill>
                  <a:schemeClr val="tx1"/>
                </a:solidFill>
                <a:effectLst/>
                <a:latin typeface="+mn-lt"/>
                <a:ea typeface="+mn-ea"/>
                <a:cs typeface="+mn-cs"/>
              </a:rPr>
              <a:t>• Identify and recruit potential athletes.</a:t>
            </a:r>
          </a:p>
          <a:p>
            <a:r>
              <a:rPr lang="en-US" sz="1200" kern="1200" dirty="0">
                <a:solidFill>
                  <a:schemeClr val="tx1"/>
                </a:solidFill>
                <a:effectLst/>
                <a:latin typeface="+mn-lt"/>
                <a:ea typeface="+mn-ea"/>
                <a:cs typeface="+mn-cs"/>
              </a:rPr>
              <a:t>• Plan strategies for competing with rival teams.</a:t>
            </a:r>
          </a:p>
          <a:p>
            <a:r>
              <a:rPr lang="en-US" sz="1200" kern="1200" dirty="0">
                <a:solidFill>
                  <a:schemeClr val="tx1"/>
                </a:solidFill>
                <a:effectLst/>
                <a:latin typeface="+mn-lt"/>
                <a:ea typeface="+mn-ea"/>
                <a:cs typeface="+mn-cs"/>
              </a:rPr>
              <a:t>• Identify strengths and weaknesses of players.</a:t>
            </a:r>
          </a:p>
          <a:p>
            <a:r>
              <a:rPr lang="en-US" sz="1200" kern="1200" dirty="0">
                <a:solidFill>
                  <a:schemeClr val="tx1"/>
                </a:solidFill>
                <a:effectLst/>
                <a:latin typeface="+mn-lt"/>
                <a:ea typeface="+mn-ea"/>
                <a:cs typeface="+mn-cs"/>
              </a:rPr>
              <a:t>• Observe opposing teams for weaknesses and strengths.</a:t>
            </a:r>
          </a:p>
          <a:p>
            <a:r>
              <a:rPr lang="en-US" sz="1200" kern="1200" dirty="0">
                <a:solidFill>
                  <a:schemeClr val="tx1"/>
                </a:solidFill>
                <a:effectLst/>
                <a:latin typeface="+mn-lt"/>
                <a:ea typeface="+mn-ea"/>
                <a:cs typeface="+mn-cs"/>
              </a:rPr>
              <a:t>• Direct physical conditioning programs to keep athletes in shape.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 18,670-$75,400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276,100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42,100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12.9%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16</a:t>
            </a:fld>
            <a:endParaRPr lang="en-US"/>
          </a:p>
        </p:txBody>
      </p:sp>
    </p:spTree>
    <p:extLst>
      <p:ext uri="{BB962C8B-B14F-4D97-AF65-F5344CB8AC3E}">
        <p14:creationId xmlns:p14="http://schemas.microsoft.com/office/powerpoint/2010/main" val="1969578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Bank Tellers</a:t>
            </a:r>
          </a:p>
          <a:p>
            <a:r>
              <a:rPr lang="en-US" sz="1200" b="1" i="1" kern="1200" dirty="0">
                <a:solidFill>
                  <a:schemeClr val="tx1"/>
                </a:solidFill>
                <a:effectLst/>
                <a:latin typeface="+mn-lt"/>
                <a:ea typeface="+mn-ea"/>
                <a:cs typeface="+mn-cs"/>
              </a:rPr>
              <a:t>Office and Administrative Support Workers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Receive and pay out money. Keep records of money and negotiable instruments involved in a financial institution’s various transactions.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Take deposits, pay bills and cash checks for bank customers.</a:t>
            </a:r>
          </a:p>
          <a:p>
            <a:r>
              <a:rPr lang="en-US" sz="1200" kern="1200" dirty="0">
                <a:solidFill>
                  <a:schemeClr val="tx1"/>
                </a:solidFill>
                <a:effectLst/>
                <a:latin typeface="+mn-lt"/>
                <a:ea typeface="+mn-ea"/>
                <a:cs typeface="+mn-cs"/>
              </a:rPr>
              <a:t>• Keep records of money paid out or received.</a:t>
            </a:r>
          </a:p>
          <a:p>
            <a:r>
              <a:rPr lang="en-US" sz="1200" kern="1200" dirty="0">
                <a:solidFill>
                  <a:schemeClr val="tx1"/>
                </a:solidFill>
                <a:effectLst/>
                <a:latin typeface="+mn-lt"/>
                <a:ea typeface="+mn-ea"/>
                <a:cs typeface="+mn-cs"/>
              </a:rPr>
              <a:t>• Inventory cash drawer at the end of the day to make sure no mistakes were made while taking in or giving cash.</a:t>
            </a:r>
          </a:p>
          <a:p>
            <a:r>
              <a:rPr lang="en-US" sz="1200" kern="1200" dirty="0">
                <a:solidFill>
                  <a:schemeClr val="tx1"/>
                </a:solidFill>
                <a:effectLst/>
                <a:latin typeface="+mn-lt"/>
                <a:ea typeface="+mn-ea"/>
                <a:cs typeface="+mn-cs"/>
              </a:rPr>
              <a:t>• Answer customer questions regarding banking services and products.</a:t>
            </a:r>
          </a:p>
          <a:p>
            <a:r>
              <a:rPr lang="en-US" sz="1200" kern="1200" dirty="0">
                <a:solidFill>
                  <a:schemeClr val="tx1"/>
                </a:solidFill>
                <a:effectLst/>
                <a:latin typeface="+mn-lt"/>
                <a:ea typeface="+mn-ea"/>
                <a:cs typeface="+mn-cs"/>
              </a:rPr>
              <a:t>• May open new accounts.</a:t>
            </a:r>
          </a:p>
          <a:p>
            <a:r>
              <a:rPr lang="en-US" sz="1200" kern="1200" dirty="0">
                <a:solidFill>
                  <a:schemeClr val="tx1"/>
                </a:solidFill>
                <a:effectLst/>
                <a:latin typeface="+mn-lt"/>
                <a:ea typeface="+mn-ea"/>
                <a:cs typeface="+mn-cs"/>
              </a:rPr>
              <a:t>• Resolve customer complaints.</a:t>
            </a:r>
          </a:p>
          <a:p>
            <a:r>
              <a:rPr lang="en-US" sz="1200" kern="1200" dirty="0">
                <a:solidFill>
                  <a:schemeClr val="tx1"/>
                </a:solidFill>
                <a:effectLst/>
                <a:latin typeface="+mn-lt"/>
                <a:ea typeface="+mn-ea"/>
                <a:cs typeface="+mn-cs"/>
              </a:rPr>
              <a:t>• Help customers use their safe deposit boxes.</a:t>
            </a:r>
          </a:p>
          <a:p>
            <a:r>
              <a:rPr lang="en-US" sz="1200" kern="1200" dirty="0">
                <a:solidFill>
                  <a:schemeClr val="tx1"/>
                </a:solidFill>
                <a:effectLst/>
                <a:latin typeface="+mn-lt"/>
                <a:ea typeface="+mn-ea"/>
                <a:cs typeface="+mn-cs"/>
              </a:rPr>
              <a:t>• Sell travelers checks and money orders.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 21,360-$38,330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502,700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51,500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8.3%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17</a:t>
            </a:fld>
            <a:endParaRPr lang="en-US"/>
          </a:p>
        </p:txBody>
      </p:sp>
    </p:spTree>
    <p:extLst>
      <p:ext uri="{BB962C8B-B14F-4D97-AF65-F5344CB8AC3E}">
        <p14:creationId xmlns:p14="http://schemas.microsoft.com/office/powerpoint/2010/main" val="2922782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Postal Delivery Officers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Sort mail for delivery. Deliver mail on established route by vehicle or on foot.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Sort mail for delivery.</a:t>
            </a:r>
          </a:p>
          <a:p>
            <a:r>
              <a:rPr lang="en-US" sz="1200" kern="1200" dirty="0">
                <a:solidFill>
                  <a:schemeClr val="tx1"/>
                </a:solidFill>
                <a:effectLst/>
                <a:latin typeface="+mn-lt"/>
                <a:ea typeface="+mn-ea"/>
                <a:cs typeface="+mn-cs"/>
              </a:rPr>
              <a:t>• Deliver mail by vehicle or on foot.</a:t>
            </a:r>
          </a:p>
          <a:p>
            <a:r>
              <a:rPr lang="en-US" sz="1200" kern="1200" dirty="0">
                <a:solidFill>
                  <a:schemeClr val="tx1"/>
                </a:solidFill>
                <a:effectLst/>
                <a:latin typeface="+mn-lt"/>
                <a:ea typeface="+mn-ea"/>
                <a:cs typeface="+mn-cs"/>
              </a:rPr>
              <a:t>• Collect mail going out and return to post office for mailing.</a:t>
            </a:r>
          </a:p>
          <a:p>
            <a:r>
              <a:rPr lang="en-US" sz="1200" kern="1200" dirty="0">
                <a:solidFill>
                  <a:schemeClr val="tx1"/>
                </a:solidFill>
                <a:effectLst/>
                <a:latin typeface="+mn-lt"/>
                <a:ea typeface="+mn-ea"/>
                <a:cs typeface="+mn-cs"/>
              </a:rPr>
              <a:t>• Hold mail for customers who are away from home.</a:t>
            </a:r>
          </a:p>
          <a:p>
            <a:r>
              <a:rPr lang="en-US" sz="1200" kern="1200" dirty="0">
                <a:solidFill>
                  <a:schemeClr val="tx1"/>
                </a:solidFill>
                <a:effectLst/>
                <a:latin typeface="+mn-lt"/>
                <a:ea typeface="+mn-ea"/>
                <a:cs typeface="+mn-cs"/>
              </a:rPr>
              <a:t>• Return incorrectly addressed mail to senders.</a:t>
            </a:r>
          </a:p>
          <a:p>
            <a:r>
              <a:rPr lang="en-US" sz="1200" kern="1200" dirty="0">
                <a:solidFill>
                  <a:schemeClr val="tx1"/>
                </a:solidFill>
                <a:effectLst/>
                <a:latin typeface="+mn-lt"/>
                <a:ea typeface="+mn-ea"/>
                <a:cs typeface="+mn-cs"/>
              </a:rPr>
              <a:t>• Provide customers with change of address cards.</a:t>
            </a:r>
          </a:p>
          <a:p>
            <a:r>
              <a:rPr lang="en-US" sz="1200" kern="1200" dirty="0">
                <a:solidFill>
                  <a:schemeClr val="tx1"/>
                </a:solidFill>
                <a:effectLst/>
                <a:latin typeface="+mn-lt"/>
                <a:ea typeface="+mn-ea"/>
                <a:cs typeface="+mn-cs"/>
              </a:rPr>
              <a:t>• Obtain signed receipts for registered mail.</a:t>
            </a:r>
          </a:p>
          <a:p>
            <a:r>
              <a:rPr lang="en-US" sz="1200" kern="1200" dirty="0">
                <a:solidFill>
                  <a:schemeClr val="tx1"/>
                </a:solidFill>
                <a:effectLst/>
                <a:latin typeface="+mn-lt"/>
                <a:ea typeface="+mn-ea"/>
                <a:cs typeface="+mn-cs"/>
              </a:rPr>
              <a:t>• Sell stamps and money orders.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 33,420-$61,110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316,700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16,100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-12.1%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18</a:t>
            </a:fld>
            <a:endParaRPr lang="en-US"/>
          </a:p>
        </p:txBody>
      </p:sp>
    </p:spTree>
    <p:extLst>
      <p:ext uri="{BB962C8B-B14F-4D97-AF65-F5344CB8AC3E}">
        <p14:creationId xmlns:p14="http://schemas.microsoft.com/office/powerpoint/2010/main" val="134505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Librarians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Administer libraries and perform related library services. Work in a variety of settings, including public libraries, educational institutions, museums, corporations, government agencies, law firms, nonprofit organizations and health care providers. Tasks may include selecting, acquiring, cataloguing, classifying, circulating and maintaining library materials and furnishing reference, bibliographical and readers’ advisory services. May perform in-depth, strategic research and synthesize, analyze, edit and filter information. May set up or work with databases and information systems to catalogue and access information.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libraries.</a:t>
            </a:r>
          </a:p>
          <a:p>
            <a:r>
              <a:rPr lang="en-US" sz="1200" kern="1200" dirty="0">
                <a:solidFill>
                  <a:schemeClr val="tx1"/>
                </a:solidFill>
                <a:effectLst/>
                <a:latin typeface="+mn-lt"/>
                <a:ea typeface="+mn-ea"/>
                <a:cs typeface="+mn-cs"/>
              </a:rPr>
              <a:t>• Select library materials for circulation.</a:t>
            </a:r>
          </a:p>
          <a:p>
            <a:r>
              <a:rPr lang="en-US" sz="1200" kern="1200" dirty="0">
                <a:solidFill>
                  <a:schemeClr val="tx1"/>
                </a:solidFill>
                <a:effectLst/>
                <a:latin typeface="+mn-lt"/>
                <a:ea typeface="+mn-ea"/>
                <a:cs typeface="+mn-cs"/>
              </a:rPr>
              <a:t>• Classify and catalog materials.</a:t>
            </a:r>
          </a:p>
          <a:p>
            <a:r>
              <a:rPr lang="en-US" sz="1200" kern="1200" dirty="0">
                <a:solidFill>
                  <a:schemeClr val="tx1"/>
                </a:solidFill>
                <a:effectLst/>
                <a:latin typeface="+mn-lt"/>
                <a:ea typeface="+mn-ea"/>
                <a:cs typeface="+mn-cs"/>
              </a:rPr>
              <a:t>• Keep references and files up to date.</a:t>
            </a:r>
          </a:p>
          <a:p>
            <a:r>
              <a:rPr lang="en-US" sz="1200" kern="1200" dirty="0">
                <a:solidFill>
                  <a:schemeClr val="tx1"/>
                </a:solidFill>
                <a:effectLst/>
                <a:latin typeface="+mn-lt"/>
                <a:ea typeface="+mn-ea"/>
                <a:cs typeface="+mn-cs"/>
              </a:rPr>
              <a:t>• Help customers find materials they need.</a:t>
            </a:r>
          </a:p>
          <a:p>
            <a:r>
              <a:rPr lang="en-US" sz="1200" kern="1200" dirty="0">
                <a:solidFill>
                  <a:schemeClr val="tx1"/>
                </a:solidFill>
                <a:effectLst/>
                <a:latin typeface="+mn-lt"/>
                <a:ea typeface="+mn-ea"/>
                <a:cs typeface="+mn-cs"/>
              </a:rPr>
              <a:t>• Check out materials customers want to borrow.</a:t>
            </a:r>
          </a:p>
          <a:p>
            <a:r>
              <a:rPr lang="en-US" sz="1200" kern="1200" dirty="0">
                <a:solidFill>
                  <a:schemeClr val="tx1"/>
                </a:solidFill>
                <a:effectLst/>
                <a:latin typeface="+mn-lt"/>
                <a:ea typeface="+mn-ea"/>
                <a:cs typeface="+mn-cs"/>
              </a:rPr>
              <a:t>• Help customers find materials for research.</a:t>
            </a:r>
          </a:p>
          <a:p>
            <a:r>
              <a:rPr lang="en-US" sz="1200" kern="1200" dirty="0">
                <a:solidFill>
                  <a:schemeClr val="tx1"/>
                </a:solidFill>
                <a:effectLst/>
                <a:latin typeface="+mn-lt"/>
                <a:ea typeface="+mn-ea"/>
                <a:cs typeface="+mn-cs"/>
              </a:rPr>
              <a:t>• Fill out applications for library cards for new customers.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 34,300-$91,620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14,500</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138,200         </a:t>
            </a:r>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9.0%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19</a:t>
            </a:fld>
            <a:endParaRPr lang="en-US"/>
          </a:p>
        </p:txBody>
      </p:sp>
    </p:spTree>
    <p:extLst>
      <p:ext uri="{BB962C8B-B14F-4D97-AF65-F5344CB8AC3E}">
        <p14:creationId xmlns:p14="http://schemas.microsoft.com/office/powerpoint/2010/main" val="1332061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Refuse and Recyclable Materials Collectors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Collect and dump refuse or recyclable materials from containers into truck. May drive truck.</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Collect and dump trash and recyclable materials.</a:t>
            </a:r>
          </a:p>
          <a:p>
            <a:r>
              <a:rPr lang="en-US" sz="1200" kern="1200" dirty="0">
                <a:solidFill>
                  <a:schemeClr val="tx1"/>
                </a:solidFill>
                <a:effectLst/>
                <a:latin typeface="+mn-lt"/>
                <a:ea typeface="+mn-ea"/>
                <a:cs typeface="+mn-cs"/>
              </a:rPr>
              <a:t>• Inspect trucks prior to beginning routes.</a:t>
            </a:r>
          </a:p>
          <a:p>
            <a:r>
              <a:rPr lang="en-US" sz="1200" kern="1200" dirty="0">
                <a:solidFill>
                  <a:schemeClr val="tx1"/>
                </a:solidFill>
                <a:effectLst/>
                <a:latin typeface="+mn-lt"/>
                <a:ea typeface="+mn-ea"/>
                <a:cs typeface="+mn-cs"/>
              </a:rPr>
              <a:t>• Drive to disposal sites to empty trucks.</a:t>
            </a:r>
          </a:p>
          <a:p>
            <a:r>
              <a:rPr lang="en-US" sz="1200" kern="1200" dirty="0">
                <a:solidFill>
                  <a:schemeClr val="tx1"/>
                </a:solidFill>
                <a:effectLst/>
                <a:latin typeface="+mn-lt"/>
                <a:ea typeface="+mn-ea"/>
                <a:cs typeface="+mn-cs"/>
              </a:rPr>
              <a:t>• Fill out any needed reports for defective equipment.</a:t>
            </a:r>
          </a:p>
          <a:p>
            <a:r>
              <a:rPr lang="en-US" sz="1200" kern="1200" dirty="0">
                <a:solidFill>
                  <a:schemeClr val="tx1"/>
                </a:solidFill>
                <a:effectLst/>
                <a:latin typeface="+mn-lt"/>
                <a:ea typeface="+mn-ea"/>
                <a:cs typeface="+mn-cs"/>
              </a:rPr>
              <a:t>• Maintain trucks by filling with gas and cleaning.</a:t>
            </a:r>
          </a:p>
          <a:p>
            <a:r>
              <a:rPr lang="en-US" sz="1200" kern="1200" dirty="0">
                <a:solidFill>
                  <a:schemeClr val="tx1"/>
                </a:solidFill>
                <a:effectLst/>
                <a:latin typeface="+mn-lt"/>
                <a:ea typeface="+mn-ea"/>
                <a:cs typeface="+mn-cs"/>
              </a:rPr>
              <a:t>• Organize schedules for pick up of materials.</a:t>
            </a:r>
          </a:p>
          <a:p>
            <a:r>
              <a:rPr lang="en-US" sz="1200" kern="1200" dirty="0">
                <a:solidFill>
                  <a:schemeClr val="tx1"/>
                </a:solidFill>
                <a:effectLst/>
                <a:latin typeface="+mn-lt"/>
                <a:ea typeface="+mn-ea"/>
                <a:cs typeface="+mn-cs"/>
              </a:rPr>
              <a:t>• Make sure recyclable materials are separated from trash.</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 21,420-$62,720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136,000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18,900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13.2%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79034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Construction and Extraction Workers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Maintain highways, municipal and rural roads, airport runways and rights-of-way. Duties include patching broken or eroded pavement and repairing guard rails, highway markers and snow fences. May also mow or clear brush from along road or plow snow from roadway.</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Maintain highways, roads and airport runways.</a:t>
            </a:r>
          </a:p>
          <a:p>
            <a:r>
              <a:rPr lang="en-US" sz="1200" kern="1200" dirty="0">
                <a:solidFill>
                  <a:schemeClr val="tx1"/>
                </a:solidFill>
                <a:effectLst/>
                <a:latin typeface="+mn-lt"/>
                <a:ea typeface="+mn-ea"/>
                <a:cs typeface="+mn-cs"/>
              </a:rPr>
              <a:t>• Patch broken or eroded pavement.</a:t>
            </a:r>
          </a:p>
          <a:p>
            <a:r>
              <a:rPr lang="en-US" sz="1200" kern="1200" dirty="0">
                <a:solidFill>
                  <a:schemeClr val="tx1"/>
                </a:solidFill>
                <a:effectLst/>
                <a:latin typeface="+mn-lt"/>
                <a:ea typeface="+mn-ea"/>
                <a:cs typeface="+mn-cs"/>
              </a:rPr>
              <a:t>• Repair guardrails, highway markers and snow fences.</a:t>
            </a:r>
          </a:p>
          <a:p>
            <a:r>
              <a:rPr lang="en-US" sz="1200" kern="1200" dirty="0">
                <a:solidFill>
                  <a:schemeClr val="tx1"/>
                </a:solidFill>
                <a:effectLst/>
                <a:latin typeface="+mn-lt"/>
                <a:ea typeface="+mn-ea"/>
                <a:cs typeface="+mn-cs"/>
              </a:rPr>
              <a:t>• Clear brush from along roads or plow snow.</a:t>
            </a:r>
          </a:p>
          <a:p>
            <a:r>
              <a:rPr lang="en-US" sz="1200" kern="1200" dirty="0">
                <a:solidFill>
                  <a:schemeClr val="tx1"/>
                </a:solidFill>
                <a:effectLst/>
                <a:latin typeface="+mn-lt"/>
                <a:ea typeface="+mn-ea"/>
                <a:cs typeface="+mn-cs"/>
              </a:rPr>
              <a:t>• Paint traffic control lines.</a:t>
            </a:r>
          </a:p>
          <a:p>
            <a:r>
              <a:rPr lang="en-US" sz="1200" kern="1200" dirty="0">
                <a:solidFill>
                  <a:schemeClr val="tx1"/>
                </a:solidFill>
                <a:effectLst/>
                <a:latin typeface="+mn-lt"/>
                <a:ea typeface="+mn-ea"/>
                <a:cs typeface="+mn-cs"/>
              </a:rPr>
              <a:t>• Drive trucks to transport crews and equipment to work site.</a:t>
            </a:r>
          </a:p>
          <a:p>
            <a:r>
              <a:rPr lang="en-US" sz="1200" kern="1200" dirty="0">
                <a:solidFill>
                  <a:schemeClr val="tx1"/>
                </a:solidFill>
                <a:effectLst/>
                <a:latin typeface="+mn-lt"/>
                <a:ea typeface="+mn-ea"/>
                <a:cs typeface="+mn-cs"/>
              </a:rPr>
              <a:t>• Landscape along roads by clearing brush and planting and trimming trees.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 22,280-$63,400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1,216,700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12.4%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597CCABD-4CD6-A345-B838-762B54FA735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3933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Life, Physical and Social Scientists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Use chemistry, microbiology, engineering and other sciences to study the principles underlying the processing and deterioration of foods; analyze food content to determine levels of vitamins, fat, sugar and protein; discover new food sources; research ways to make processed foods safe, palatable and healthful; and apply food science knowledge to determine best ways to process, package, preserve, store and distribute food.</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Determine what happens to make food deteriorate.</a:t>
            </a:r>
          </a:p>
          <a:p>
            <a:r>
              <a:rPr lang="en-US" sz="1200" kern="1200" dirty="0">
                <a:solidFill>
                  <a:schemeClr val="tx1"/>
                </a:solidFill>
                <a:effectLst/>
                <a:latin typeface="+mn-lt"/>
                <a:ea typeface="+mn-ea"/>
                <a:cs typeface="+mn-cs"/>
              </a:rPr>
              <a:t>• Analyze food content.</a:t>
            </a:r>
          </a:p>
          <a:p>
            <a:r>
              <a:rPr lang="en-US" sz="1200" kern="1200" dirty="0">
                <a:solidFill>
                  <a:schemeClr val="tx1"/>
                </a:solidFill>
                <a:effectLst/>
                <a:latin typeface="+mn-lt"/>
                <a:ea typeface="+mn-ea"/>
                <a:cs typeface="+mn-cs"/>
              </a:rPr>
              <a:t>• Discover new food sources.</a:t>
            </a:r>
          </a:p>
          <a:p>
            <a:r>
              <a:rPr lang="en-US" sz="1200" kern="1200" dirty="0">
                <a:solidFill>
                  <a:schemeClr val="tx1"/>
                </a:solidFill>
                <a:effectLst/>
                <a:latin typeface="+mn-lt"/>
                <a:ea typeface="+mn-ea"/>
                <a:cs typeface="+mn-cs"/>
              </a:rPr>
              <a:t>• Research ways to make processed food safe and healthy.</a:t>
            </a:r>
          </a:p>
          <a:p>
            <a:r>
              <a:rPr lang="en-US" sz="1200" kern="1200" dirty="0">
                <a:solidFill>
                  <a:schemeClr val="tx1"/>
                </a:solidFill>
                <a:effectLst/>
                <a:latin typeface="+mn-lt"/>
                <a:ea typeface="+mn-ea"/>
                <a:cs typeface="+mn-cs"/>
              </a:rPr>
              <a:t>• Determine the best way to process, package, preserve, store and distribute food.</a:t>
            </a:r>
          </a:p>
          <a:p>
            <a:r>
              <a:rPr lang="en-US" sz="1200" kern="1200" dirty="0">
                <a:solidFill>
                  <a:schemeClr val="tx1"/>
                </a:solidFill>
                <a:effectLst/>
                <a:latin typeface="+mn-lt"/>
                <a:ea typeface="+mn-ea"/>
                <a:cs typeface="+mn-cs"/>
              </a:rPr>
              <a:t>• Test new products for flavor, texture, color and nutritional content.</a:t>
            </a:r>
          </a:p>
          <a:p>
            <a:r>
              <a:rPr lang="en-US" sz="1200" kern="1200" dirty="0">
                <a:solidFill>
                  <a:schemeClr val="tx1"/>
                </a:solidFill>
                <a:effectLst/>
                <a:latin typeface="+mn-lt"/>
                <a:ea typeface="+mn-ea"/>
                <a:cs typeface="+mn-cs"/>
              </a:rPr>
              <a:t>• Develop quality assurance programs for food processing.</a:t>
            </a:r>
          </a:p>
          <a:p>
            <a:r>
              <a:rPr lang="en-US" sz="1200" kern="1200" dirty="0">
                <a:solidFill>
                  <a:schemeClr val="tx1"/>
                </a:solidFill>
                <a:effectLst/>
                <a:latin typeface="+mn-lt"/>
                <a:ea typeface="+mn-ea"/>
                <a:cs typeface="+mn-cs"/>
              </a:rPr>
              <a:t>• Inspect food processing areas to make sure facilities are in compliance</a:t>
            </a:r>
          </a:p>
          <a:p>
            <a:r>
              <a:rPr lang="en-US" sz="1200" kern="1200" dirty="0">
                <a:solidFill>
                  <a:schemeClr val="tx1"/>
                </a:solidFill>
                <a:effectLst/>
                <a:latin typeface="+mn-lt"/>
                <a:ea typeface="+mn-ea"/>
                <a:cs typeface="+mn-cs"/>
              </a:rPr>
              <a:t>with government regulations.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 27,990-$78,840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Associate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76,100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9,900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9.7%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4</a:t>
            </a:fld>
            <a:endParaRPr lang="en-US"/>
          </a:p>
        </p:txBody>
      </p:sp>
      <p:sp>
        <p:nvSpPr>
          <p:cNvPr id="5" name="Footer Placeholder 4">
            <a:extLst>
              <a:ext uri="{FF2B5EF4-FFF2-40B4-BE49-F238E27FC236}">
                <a16:creationId xmlns:a16="http://schemas.microsoft.com/office/drawing/2014/main" id="{FB37C972-50DC-E64E-BB09-58B198C1303A}"/>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42082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Medical Doctors (General Practitioners)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Physicians who diagnose, treat and help prevent diseases and injuries that commonly occur in the general population. May refer patients to specialists when needed for further diagnosis or treatment.</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Prescribe treatment, therapy, medication and vaccinations to treat and prevent the spread of disease.</a:t>
            </a:r>
          </a:p>
          <a:p>
            <a:r>
              <a:rPr lang="en-US" sz="1200" kern="1200" dirty="0">
                <a:solidFill>
                  <a:schemeClr val="tx1"/>
                </a:solidFill>
                <a:effectLst/>
                <a:latin typeface="+mn-lt"/>
                <a:ea typeface="+mn-ea"/>
                <a:cs typeface="+mn-cs"/>
              </a:rPr>
              <a:t>• Order, perform and interpret tests.</a:t>
            </a:r>
          </a:p>
          <a:p>
            <a:r>
              <a:rPr lang="en-US" sz="1200" kern="1200" dirty="0">
                <a:solidFill>
                  <a:schemeClr val="tx1"/>
                </a:solidFill>
                <a:effectLst/>
                <a:latin typeface="+mn-lt"/>
                <a:ea typeface="+mn-ea"/>
                <a:cs typeface="+mn-cs"/>
              </a:rPr>
              <a:t>• Analyze records and reports to diagnose condition of patient.</a:t>
            </a:r>
          </a:p>
          <a:p>
            <a:r>
              <a:rPr lang="en-US" sz="1200" kern="1200" dirty="0">
                <a:solidFill>
                  <a:schemeClr val="tx1"/>
                </a:solidFill>
                <a:effectLst/>
                <a:latin typeface="+mn-lt"/>
                <a:ea typeface="+mn-ea"/>
                <a:cs typeface="+mn-cs"/>
              </a:rPr>
              <a:t>• Monitor each patient’s condition and progress.</a:t>
            </a:r>
          </a:p>
          <a:p>
            <a:r>
              <a:rPr lang="en-US" sz="1200" kern="1200" dirty="0">
                <a:solidFill>
                  <a:schemeClr val="tx1"/>
                </a:solidFill>
                <a:effectLst/>
                <a:latin typeface="+mn-lt"/>
                <a:ea typeface="+mn-ea"/>
                <a:cs typeface="+mn-cs"/>
              </a:rPr>
              <a:t>• Collect, record and maintain patient information such as medical history, reports and examination results.</a:t>
            </a:r>
          </a:p>
          <a:p>
            <a:r>
              <a:rPr lang="en-US" sz="1200" kern="1200" dirty="0">
                <a:solidFill>
                  <a:schemeClr val="tx1"/>
                </a:solidFill>
                <a:effectLst/>
                <a:latin typeface="+mn-lt"/>
                <a:ea typeface="+mn-ea"/>
                <a:cs typeface="+mn-cs"/>
              </a:rPr>
              <a:t>• Refer patients to medical specialists when necessary.</a:t>
            </a:r>
          </a:p>
          <a:p>
            <a:r>
              <a:rPr lang="en-US" sz="1200" kern="1200" dirty="0">
                <a:solidFill>
                  <a:schemeClr val="tx1"/>
                </a:solidFill>
                <a:effectLst/>
                <a:latin typeface="+mn-lt"/>
                <a:ea typeface="+mn-ea"/>
                <a:cs typeface="+mn-cs"/>
              </a:rPr>
              <a:t>• Direct and coordinate activities of nurses, students, assistants, specialists and therapists.</a:t>
            </a:r>
          </a:p>
          <a:p>
            <a:r>
              <a:rPr lang="en-US" sz="1200" kern="1200" dirty="0">
                <a:solidFill>
                  <a:schemeClr val="tx1"/>
                </a:solidFill>
                <a:effectLst/>
                <a:latin typeface="+mn-lt"/>
                <a:ea typeface="+mn-ea"/>
                <a:cs typeface="+mn-cs"/>
              </a:rPr>
              <a:t>• Deliver babies.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 73,240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134,800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14.3%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5</a:t>
            </a:fld>
            <a:endParaRPr lang="en-US"/>
          </a:p>
        </p:txBody>
      </p:sp>
      <p:sp>
        <p:nvSpPr>
          <p:cNvPr id="5" name="Footer Placeholder 4">
            <a:extLst>
              <a:ext uri="{FF2B5EF4-FFF2-40B4-BE49-F238E27FC236}">
                <a16:creationId xmlns:a16="http://schemas.microsoft.com/office/drawing/2014/main" id="{D4E63D94-0A4A-FB48-A40F-F763F3243728}"/>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896459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Veterinarians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treat or research diseases and injuries of animals. Includes veterinarians who conduct research and development, inspect livestock or care for pets and companion animals.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Treat animals for illnesses and injuries.</a:t>
            </a:r>
          </a:p>
          <a:p>
            <a:r>
              <a:rPr lang="en-US" sz="1200" kern="1200" dirty="0">
                <a:solidFill>
                  <a:schemeClr val="tx1"/>
                </a:solidFill>
                <a:effectLst/>
                <a:latin typeface="+mn-lt"/>
                <a:ea typeface="+mn-ea"/>
                <a:cs typeface="+mn-cs"/>
              </a:rPr>
              <a:t>• Examine animals to determine what is wrong.</a:t>
            </a:r>
          </a:p>
          <a:p>
            <a:r>
              <a:rPr lang="en-US" sz="1200" kern="1200" dirty="0">
                <a:solidFill>
                  <a:schemeClr val="tx1"/>
                </a:solidFill>
                <a:effectLst/>
                <a:latin typeface="+mn-lt"/>
                <a:ea typeface="+mn-ea"/>
                <a:cs typeface="+mn-cs"/>
              </a:rPr>
              <a:t>• Teach animal owners how to care for their animals.</a:t>
            </a:r>
          </a:p>
          <a:p>
            <a:r>
              <a:rPr lang="en-US" sz="1200" kern="1200" dirty="0">
                <a:solidFill>
                  <a:schemeClr val="tx1"/>
                </a:solidFill>
                <a:effectLst/>
                <a:latin typeface="+mn-lt"/>
                <a:ea typeface="+mn-ea"/>
                <a:cs typeface="+mn-cs"/>
              </a:rPr>
              <a:t>• Prescribe medication, set broken bones and bandage wounds.</a:t>
            </a:r>
          </a:p>
          <a:p>
            <a:r>
              <a:rPr lang="en-US" sz="1200" kern="1200" dirty="0">
                <a:solidFill>
                  <a:schemeClr val="tx1"/>
                </a:solidFill>
                <a:effectLst/>
                <a:latin typeface="+mn-lt"/>
                <a:ea typeface="+mn-ea"/>
                <a:cs typeface="+mn-cs"/>
              </a:rPr>
              <a:t>• Collect body samples for examination and analysis.</a:t>
            </a:r>
          </a:p>
          <a:p>
            <a:r>
              <a:rPr lang="en-US" sz="1200" kern="1200" dirty="0">
                <a:solidFill>
                  <a:schemeClr val="tx1"/>
                </a:solidFill>
                <a:effectLst/>
                <a:latin typeface="+mn-lt"/>
                <a:ea typeface="+mn-ea"/>
                <a:cs typeface="+mn-cs"/>
              </a:rPr>
              <a:t>• Give animals shots to prevent various diseases.</a:t>
            </a:r>
          </a:p>
          <a:p>
            <a:r>
              <a:rPr lang="en-US" sz="1200" kern="1200" dirty="0">
                <a:solidFill>
                  <a:schemeClr val="tx1"/>
                </a:solidFill>
                <a:effectLst/>
                <a:latin typeface="+mn-lt"/>
                <a:ea typeface="+mn-ea"/>
                <a:cs typeface="+mn-cs"/>
              </a:rPr>
              <a:t>• Train and supervise workers who handle and care for animals.</a:t>
            </a:r>
          </a:p>
          <a:p>
            <a:r>
              <a:rPr lang="en-US" sz="1200" kern="1200" dirty="0">
                <a:solidFill>
                  <a:schemeClr val="tx1"/>
                </a:solidFill>
                <a:effectLst/>
                <a:latin typeface="+mn-lt"/>
                <a:ea typeface="+mn-ea"/>
                <a:cs typeface="+mn-cs"/>
              </a:rPr>
              <a:t>• Study dead animals to determine why they died.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 53,980-$159,320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79,600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18.8%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6</a:t>
            </a:fld>
            <a:endParaRPr lang="en-US"/>
          </a:p>
        </p:txBody>
      </p:sp>
      <p:sp>
        <p:nvSpPr>
          <p:cNvPr id="5" name="Footer Placeholder 4">
            <a:extLst>
              <a:ext uri="{FF2B5EF4-FFF2-40B4-BE49-F238E27FC236}">
                <a16:creationId xmlns:a16="http://schemas.microsoft.com/office/drawing/2014/main" id="{17B4EE46-DA4D-C649-A8B5-2BDF9FBBEACF}"/>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81564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Personal Care and Service Workers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 barbering services, such as cutting, trimming, shampooing and styling hair, trimming beards or giving shaves.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Cut or trim hair according to customer instructions.</a:t>
            </a:r>
          </a:p>
          <a:p>
            <a:r>
              <a:rPr lang="en-US" sz="1200" kern="1200" dirty="0">
                <a:solidFill>
                  <a:schemeClr val="tx1"/>
                </a:solidFill>
                <a:effectLst/>
                <a:latin typeface="+mn-lt"/>
                <a:ea typeface="+mn-ea"/>
                <a:cs typeface="+mn-cs"/>
              </a:rPr>
              <a:t>• Shave, shape or trim beards and mustaches.</a:t>
            </a:r>
          </a:p>
          <a:p>
            <a:r>
              <a:rPr lang="en-US" sz="1200" kern="1200" dirty="0">
                <a:solidFill>
                  <a:schemeClr val="tx1"/>
                </a:solidFill>
                <a:effectLst/>
                <a:latin typeface="+mn-lt"/>
                <a:ea typeface="+mn-ea"/>
                <a:cs typeface="+mn-cs"/>
              </a:rPr>
              <a:t>• Use scissors, clippers, shavers and hand-held blowers to style hair.</a:t>
            </a:r>
          </a:p>
          <a:p>
            <a:r>
              <a:rPr lang="en-US" sz="1200" kern="1200" dirty="0">
                <a:solidFill>
                  <a:schemeClr val="tx1"/>
                </a:solidFill>
                <a:effectLst/>
                <a:latin typeface="+mn-lt"/>
                <a:ea typeface="+mn-ea"/>
                <a:cs typeface="+mn-cs"/>
              </a:rPr>
              <a:t>• Use appropriate chemicals, tonics and solutions to fix hair problems.</a:t>
            </a:r>
          </a:p>
          <a:p>
            <a:r>
              <a:rPr lang="en-US" sz="1200" kern="1200" dirty="0">
                <a:solidFill>
                  <a:schemeClr val="tx1"/>
                </a:solidFill>
                <a:effectLst/>
                <a:latin typeface="+mn-lt"/>
                <a:ea typeface="+mn-ea"/>
                <a:cs typeface="+mn-cs"/>
              </a:rPr>
              <a:t>• Use nail care instruments for manicures.</a:t>
            </a:r>
          </a:p>
          <a:p>
            <a:r>
              <a:rPr lang="en-US" sz="1200" kern="1200" dirty="0">
                <a:solidFill>
                  <a:schemeClr val="tx1"/>
                </a:solidFill>
                <a:effectLst/>
                <a:latin typeface="+mn-lt"/>
                <a:ea typeface="+mn-ea"/>
                <a:cs typeface="+mn-cs"/>
              </a:rPr>
              <a:t>• Shampoo hair.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 18,610-$48,480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56,400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6,200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13.5% increase</a:t>
            </a:r>
          </a:p>
          <a:p>
            <a:endParaRPr lang="en-US" dirty="0"/>
          </a:p>
        </p:txBody>
      </p:sp>
      <p:sp>
        <p:nvSpPr>
          <p:cNvPr id="4" name="Slide Number Placeholder 3"/>
          <p:cNvSpPr>
            <a:spLocks noGrp="1"/>
          </p:cNvSpPr>
          <p:nvPr>
            <p:ph type="sldNum" sz="quarter" idx="5"/>
          </p:nvPr>
        </p:nvSpPr>
        <p:spPr/>
        <p:txBody>
          <a:bodyPr/>
          <a:lstStyle/>
          <a:p>
            <a:fld id="{0DACF3F6-4315-3247-AFD8-E7769127DE12}" type="slidenum">
              <a:rPr lang="en-US" smtClean="0"/>
              <a:t>7</a:t>
            </a:fld>
            <a:endParaRPr lang="en-US"/>
          </a:p>
        </p:txBody>
      </p:sp>
      <p:sp>
        <p:nvSpPr>
          <p:cNvPr id="5" name="Footer Placeholder 4">
            <a:extLst>
              <a:ext uri="{FF2B5EF4-FFF2-40B4-BE49-F238E27FC236}">
                <a16:creationId xmlns:a16="http://schemas.microsoft.com/office/drawing/2014/main" id="{B9E7A6CE-A809-6741-B156-B7DE0B7DBEE1}"/>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54301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Hairdressers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 beauty services, such as shampooing, cutting, coloring and styling hair and massaging and treating scalp. May apply makeup, dress wigs, perform hair removal and provide nail and skin care services.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beauty services such as shampooing, cutting, coloring and styling hair.</a:t>
            </a:r>
          </a:p>
          <a:p>
            <a:r>
              <a:rPr lang="en-US" sz="1200" kern="1200" dirty="0">
                <a:solidFill>
                  <a:schemeClr val="tx1"/>
                </a:solidFill>
                <a:effectLst/>
                <a:latin typeface="+mn-lt"/>
                <a:ea typeface="+mn-ea"/>
                <a:cs typeface="+mn-cs"/>
              </a:rPr>
              <a:t>• Apply makeup and dress wigs or perform hair removal.</a:t>
            </a:r>
          </a:p>
          <a:p>
            <a:r>
              <a:rPr lang="en-US" sz="1200" kern="1200" dirty="0">
                <a:solidFill>
                  <a:schemeClr val="tx1"/>
                </a:solidFill>
                <a:effectLst/>
                <a:latin typeface="+mn-lt"/>
                <a:ea typeface="+mn-ea"/>
                <a:cs typeface="+mn-cs"/>
              </a:rPr>
              <a:t>• Provide nail and skincare services.</a:t>
            </a:r>
          </a:p>
          <a:p>
            <a:r>
              <a:rPr lang="en-US" sz="1200" kern="1200" dirty="0">
                <a:solidFill>
                  <a:schemeClr val="tx1"/>
                </a:solidFill>
                <a:effectLst/>
                <a:latin typeface="+mn-lt"/>
                <a:ea typeface="+mn-ea"/>
                <a:cs typeface="+mn-cs"/>
              </a:rPr>
              <a:t>• Keep workstations clean and sanitize tools.</a:t>
            </a:r>
          </a:p>
          <a:p>
            <a:r>
              <a:rPr lang="en-US" sz="1200" kern="1200" dirty="0">
                <a:solidFill>
                  <a:schemeClr val="tx1"/>
                </a:solidFill>
                <a:effectLst/>
                <a:latin typeface="+mn-lt"/>
                <a:ea typeface="+mn-ea"/>
                <a:cs typeface="+mn-cs"/>
              </a:rPr>
              <a:t>• Recommend beauty treatment or hairstyles based on customer’s features.</a:t>
            </a:r>
          </a:p>
          <a:p>
            <a:r>
              <a:rPr lang="en-US" sz="1200" kern="1200" dirty="0">
                <a:solidFill>
                  <a:schemeClr val="tx1"/>
                </a:solidFill>
                <a:effectLst/>
                <a:latin typeface="+mn-lt"/>
                <a:ea typeface="+mn-ea"/>
                <a:cs typeface="+mn-cs"/>
              </a:rPr>
              <a:t>• Demonstrate and sell hair care products and cosmetics.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 18,170-$50,670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617,300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84,700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13.0% increase</a:t>
            </a:r>
          </a:p>
        </p:txBody>
      </p:sp>
      <p:sp>
        <p:nvSpPr>
          <p:cNvPr id="4" name="Slide Number Placeholder 3"/>
          <p:cNvSpPr>
            <a:spLocks noGrp="1"/>
          </p:cNvSpPr>
          <p:nvPr>
            <p:ph type="sldNum" sz="quarter" idx="5"/>
          </p:nvPr>
        </p:nvSpPr>
        <p:spPr/>
        <p:txBody>
          <a:bodyPr/>
          <a:lstStyle/>
          <a:p>
            <a:fld id="{0DACF3F6-4315-3247-AFD8-E7769127DE12}" type="slidenum">
              <a:rPr lang="en-US" smtClean="0"/>
              <a:t>8</a:t>
            </a:fld>
            <a:endParaRPr lang="en-US"/>
          </a:p>
        </p:txBody>
      </p:sp>
      <p:sp>
        <p:nvSpPr>
          <p:cNvPr id="5" name="Footer Placeholder 4">
            <a:extLst>
              <a:ext uri="{FF2B5EF4-FFF2-40B4-BE49-F238E27FC236}">
                <a16:creationId xmlns:a16="http://schemas.microsoft.com/office/drawing/2014/main" id="{899E23A9-B533-514F-B604-BFFB5200630E}"/>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763056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Photographers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Photograph people, landscapes, merchandise or other subjects using digital or film cameras and equipment. May develop negatives or use computer software to produce finished images and prints. Includes scientific photographers, aerial photographers and photojournalists.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Photograph people, subjects, merchandise and other products.</a:t>
            </a:r>
          </a:p>
          <a:p>
            <a:r>
              <a:rPr lang="en-US" sz="1200" kern="1200" dirty="0">
                <a:solidFill>
                  <a:schemeClr val="tx1"/>
                </a:solidFill>
                <a:effectLst/>
                <a:latin typeface="+mn-lt"/>
                <a:ea typeface="+mn-ea"/>
                <a:cs typeface="+mn-cs"/>
              </a:rPr>
              <a:t>• Develop negatives and produce finished prints.</a:t>
            </a:r>
          </a:p>
          <a:p>
            <a:r>
              <a:rPr lang="en-US" sz="1200" kern="1200" dirty="0">
                <a:solidFill>
                  <a:schemeClr val="tx1"/>
                </a:solidFill>
                <a:effectLst/>
                <a:latin typeface="+mn-lt"/>
                <a:ea typeface="+mn-ea"/>
                <a:cs typeface="+mn-cs"/>
              </a:rPr>
              <a:t>• Adjust equipment, subjects and lighting to achieve desired effects.</a:t>
            </a:r>
          </a:p>
          <a:p>
            <a:r>
              <a:rPr lang="en-US" sz="1200" kern="1200" dirty="0">
                <a:solidFill>
                  <a:schemeClr val="tx1"/>
                </a:solidFill>
                <a:effectLst/>
                <a:latin typeface="+mn-lt"/>
                <a:ea typeface="+mn-ea"/>
                <a:cs typeface="+mn-cs"/>
              </a:rPr>
              <a:t>• Create artificial light using flashes and reflectors.</a:t>
            </a:r>
          </a:p>
          <a:p>
            <a:r>
              <a:rPr lang="en-US" sz="1200" kern="1200" dirty="0">
                <a:solidFill>
                  <a:schemeClr val="tx1"/>
                </a:solidFill>
                <a:effectLst/>
                <a:latin typeface="+mn-lt"/>
                <a:ea typeface="+mn-ea"/>
                <a:cs typeface="+mn-cs"/>
              </a:rPr>
              <a:t>• Review sets of photographs to choose the best shots.</a:t>
            </a:r>
          </a:p>
          <a:p>
            <a:r>
              <a:rPr lang="en-US" sz="1200" kern="1200" dirty="0">
                <a:solidFill>
                  <a:schemeClr val="tx1"/>
                </a:solidFill>
                <a:effectLst/>
                <a:latin typeface="+mn-lt"/>
                <a:ea typeface="+mn-ea"/>
                <a:cs typeface="+mn-cs"/>
              </a:rPr>
              <a:t>• Schedule appointments, keep records and order supplies.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 19,400-$75,080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147,300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10,300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-5.6% increase</a:t>
            </a:r>
          </a:p>
          <a:p>
            <a:endParaRPr lang="en-US" dirty="0"/>
          </a:p>
        </p:txBody>
      </p:sp>
      <p:sp>
        <p:nvSpPr>
          <p:cNvPr id="4" name="Footer Placeholder 3"/>
          <p:cNvSpPr>
            <a:spLocks noGrp="1"/>
          </p:cNvSpPr>
          <p:nvPr>
            <p:ph type="ftr" sz="quarter" idx="4"/>
          </p:nvPr>
        </p:nvSpPr>
        <p:spPr/>
        <p:txBody>
          <a:bodyPr/>
          <a:lstStyle/>
          <a:p>
            <a:r>
              <a:rPr lang="en-US"/>
              <a:t>kuder galaxy®</a:t>
            </a:r>
          </a:p>
        </p:txBody>
      </p:sp>
      <p:sp>
        <p:nvSpPr>
          <p:cNvPr id="5" name="Slide Number Placeholder 4"/>
          <p:cNvSpPr>
            <a:spLocks noGrp="1"/>
          </p:cNvSpPr>
          <p:nvPr>
            <p:ph type="sldNum" sz="quarter" idx="5"/>
          </p:nvPr>
        </p:nvSpPr>
        <p:spPr/>
        <p:txBody>
          <a:bodyPr/>
          <a:lstStyle/>
          <a:p>
            <a:fld id="{0DACF3F6-4315-3247-AFD8-E7769127DE12}" type="slidenum">
              <a:rPr lang="en-US" smtClean="0"/>
              <a:t>9</a:t>
            </a:fld>
            <a:endParaRPr lang="en-US"/>
          </a:p>
        </p:txBody>
      </p:sp>
    </p:spTree>
    <p:extLst>
      <p:ext uri="{BB962C8B-B14F-4D97-AF65-F5344CB8AC3E}">
        <p14:creationId xmlns:p14="http://schemas.microsoft.com/office/powerpoint/2010/main" val="3951497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kuder galaxy®</a:t>
            </a:r>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kuder galaxy®</a:t>
            </a:r>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kuder galaxy®</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20BCC7-E79C-DD49-9702-525EB7E34358}"/>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43510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63B08-1050-8A40-821E-E0EF3EC7C99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359629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3906C43-78E5-1D4B-A1ED-F983B4FCDB33}"/>
              </a:ext>
            </a:extLst>
          </p:cNvPr>
          <p:cNvSpPr>
            <a:spLocks noGrp="1"/>
          </p:cNvSpPr>
          <p:nvPr>
            <p:ph type="ftr" sz="quarter" idx="11"/>
          </p:nvPr>
        </p:nvSpPr>
        <p:spPr/>
        <p:txBody>
          <a:bodyPr/>
          <a:lstStyle/>
          <a:p>
            <a:r>
              <a:rPr lang="en-US"/>
              <a:t>kuder galaxy®</a:t>
            </a:r>
          </a:p>
        </p:txBody>
      </p:sp>
      <p:pic>
        <p:nvPicPr>
          <p:cNvPr id="10" name="Picture 9">
            <a:extLst>
              <a:ext uri="{FF2B5EF4-FFF2-40B4-BE49-F238E27FC236}">
                <a16:creationId xmlns:a16="http://schemas.microsoft.com/office/drawing/2014/main" id="{901469AE-44AB-824A-BA35-4C871B54640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5828240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9754C5-6C2C-8F48-9C32-DE599DEE2461}"/>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6EEB2D57-6F55-AC49-A1B5-3749E06EAC8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98325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ADE02F-11DA-A64E-839E-8ABA3D5D1FAF}"/>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AE3B655B-3339-2F40-A448-59E5BBF73968}"/>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847044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327ABDF-05DA-1D4A-A30C-CD960273A517}"/>
              </a:ext>
            </a:extLst>
          </p:cNvPr>
          <p:cNvSpPr>
            <a:spLocks noGrp="1"/>
          </p:cNvSpPr>
          <p:nvPr>
            <p:ph type="ftr" sz="quarter" idx="11"/>
          </p:nvPr>
        </p:nvSpPr>
        <p:spPr/>
        <p:txBody>
          <a:bodyPr/>
          <a:lstStyle/>
          <a:p>
            <a:r>
              <a:rPr lang="en-US"/>
              <a:t>kuder galaxy®</a:t>
            </a:r>
          </a:p>
        </p:txBody>
      </p:sp>
      <p:pic>
        <p:nvPicPr>
          <p:cNvPr id="5" name="Picture 4">
            <a:extLst>
              <a:ext uri="{FF2B5EF4-FFF2-40B4-BE49-F238E27FC236}">
                <a16:creationId xmlns:a16="http://schemas.microsoft.com/office/drawing/2014/main" id="{7375B959-64B0-504D-8EDF-B4E1B082CA5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026877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D7A957F-6AE0-A147-993A-C1AAD6E6D376}"/>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57F98956-5CFB-9949-BD86-DF95FD9AA31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08645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E8A6B81-54F8-D545-BC23-30BC611A5C46}"/>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EE283C8C-9FB8-564C-8956-0F87FEE0DD0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228089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518F62-CFB8-1147-B02F-680054D5C71B}"/>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76EA5DFB-7A33-1444-A101-263F71149A3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164222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5CD14C4-83FF-214A-9E43-915BDEB64BBF}"/>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99189014-23C7-6E48-BF79-72B495DBED4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91882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C9887BB-6E70-5342-9C5D-D43832217D07}"/>
              </a:ext>
            </a:extLst>
          </p:cNvPr>
          <p:cNvSpPr>
            <a:spLocks noGrp="1"/>
          </p:cNvSpPr>
          <p:nvPr>
            <p:ph type="ftr" sz="quarter" idx="11"/>
          </p:nvPr>
        </p:nvSpPr>
        <p:spPr/>
        <p:txBody>
          <a:bodyPr/>
          <a:lstStyle/>
          <a:p>
            <a:r>
              <a:rPr lang="en-US"/>
              <a:t>kuder galaxy®</a:t>
            </a:r>
          </a:p>
        </p:txBody>
      </p:sp>
      <p:pic>
        <p:nvPicPr>
          <p:cNvPr id="6" name="Picture 5">
            <a:extLst>
              <a:ext uri="{FF2B5EF4-FFF2-40B4-BE49-F238E27FC236}">
                <a16:creationId xmlns:a16="http://schemas.microsoft.com/office/drawing/2014/main" id="{C319C47F-55FA-CD4F-BBD7-F0A6AAFC56D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556656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A6F760-F32F-9B41-90AD-141DF5B9A63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694192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1FB879-9A8C-CC49-BA29-CC550BAD063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370651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48298-86DC-FD4C-8DD4-4618D986009F}"/>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287215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2639F-A6FF-4541-A89B-FA3EF163233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135045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37E8D-35BA-1C41-A4EF-2E556E62568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959545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3424CC-91F4-8047-B143-8AE423C5763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858866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6DC4C-4239-3F48-AA4E-52C096D0369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093327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CA090AB-EB38-F14D-9FB9-7245B083A1AC}"/>
              </a:ext>
            </a:extLst>
          </p:cNvPr>
          <p:cNvSpPr>
            <a:spLocks noGrp="1"/>
          </p:cNvSpPr>
          <p:nvPr>
            <p:ph type="ftr" sz="quarter" idx="11"/>
          </p:nvPr>
        </p:nvSpPr>
        <p:spPr/>
        <p:txBody>
          <a:bodyPr/>
          <a:lstStyle/>
          <a:p>
            <a:r>
              <a:rPr lang="en-US"/>
              <a:t>kuder galaxy®</a:t>
            </a:r>
          </a:p>
        </p:txBody>
      </p:sp>
      <p:pic>
        <p:nvPicPr>
          <p:cNvPr id="4" name="Picture 3">
            <a:extLst>
              <a:ext uri="{FF2B5EF4-FFF2-40B4-BE49-F238E27FC236}">
                <a16:creationId xmlns:a16="http://schemas.microsoft.com/office/drawing/2014/main" id="{3825E3F8-9231-024C-AD12-E08C17D3B2C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1350497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5808</TotalTime>
  <Words>170</Words>
  <Application>Microsoft Macintosh PowerPoint</Application>
  <PresentationFormat>On-screen Show (4:3)</PresentationFormat>
  <Paragraphs>355</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Suzi Kucko</cp:lastModifiedBy>
  <cp:revision>184</cp:revision>
  <cp:lastPrinted>2019-09-18T21:48:16Z</cp:lastPrinted>
  <dcterms:created xsi:type="dcterms:W3CDTF">2018-05-31T12:24:33Z</dcterms:created>
  <dcterms:modified xsi:type="dcterms:W3CDTF">2019-09-18T22:07:26Z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