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02"/>
  </p:notesMasterIdLst>
  <p:handoutMasterIdLst>
    <p:handoutMasterId r:id="rId103"/>
  </p:handoutMasterIdLst>
  <p:sldIdLst>
    <p:sldId id="835" r:id="rId3"/>
    <p:sldId id="834" r:id="rId4"/>
    <p:sldId id="881" r:id="rId5"/>
    <p:sldId id="257" r:id="rId6"/>
    <p:sldId id="1005" r:id="rId7"/>
    <p:sldId id="260" r:id="rId8"/>
    <p:sldId id="269" r:id="rId9"/>
    <p:sldId id="266" r:id="rId10"/>
    <p:sldId id="869" r:id="rId11"/>
    <p:sldId id="997" r:id="rId12"/>
    <p:sldId id="998" r:id="rId13"/>
    <p:sldId id="999" r:id="rId14"/>
    <p:sldId id="268" r:id="rId15"/>
    <p:sldId id="817" r:id="rId16"/>
    <p:sldId id="872" r:id="rId17"/>
    <p:sldId id="746" r:id="rId18"/>
    <p:sldId id="828" r:id="rId19"/>
    <p:sldId id="736" r:id="rId20"/>
    <p:sldId id="837" r:id="rId21"/>
    <p:sldId id="785" r:id="rId22"/>
    <p:sldId id="814" r:id="rId23"/>
    <p:sldId id="815" r:id="rId24"/>
    <p:sldId id="829" r:id="rId25"/>
    <p:sldId id="853" r:id="rId26"/>
    <p:sldId id="856" r:id="rId27"/>
    <p:sldId id="857" r:id="rId28"/>
    <p:sldId id="848" r:id="rId29"/>
    <p:sldId id="809" r:id="rId30"/>
    <p:sldId id="810" r:id="rId31"/>
    <p:sldId id="858" r:id="rId32"/>
    <p:sldId id="793" r:id="rId33"/>
    <p:sldId id="846" r:id="rId34"/>
    <p:sldId id="859" r:id="rId35"/>
    <p:sldId id="866" r:id="rId36"/>
    <p:sldId id="860" r:id="rId37"/>
    <p:sldId id="861" r:id="rId38"/>
    <p:sldId id="862" r:id="rId39"/>
    <p:sldId id="863" r:id="rId40"/>
    <p:sldId id="867" r:id="rId41"/>
    <p:sldId id="864" r:id="rId42"/>
    <p:sldId id="849" r:id="rId43"/>
    <p:sldId id="850" r:id="rId44"/>
    <p:sldId id="750" r:id="rId45"/>
    <p:sldId id="748" r:id="rId46"/>
    <p:sldId id="795" r:id="rId47"/>
    <p:sldId id="794" r:id="rId48"/>
    <p:sldId id="852" r:id="rId49"/>
    <p:sldId id="865" r:id="rId50"/>
    <p:sldId id="787" r:id="rId51"/>
    <p:sldId id="851" r:id="rId52"/>
    <p:sldId id="803" r:id="rId53"/>
    <p:sldId id="830" r:id="rId54"/>
    <p:sldId id="799" r:id="rId55"/>
    <p:sldId id="838" r:id="rId56"/>
    <p:sldId id="307" r:id="rId57"/>
    <p:sldId id="874" r:id="rId58"/>
    <p:sldId id="875" r:id="rId59"/>
    <p:sldId id="876" r:id="rId60"/>
    <p:sldId id="275" r:id="rId61"/>
    <p:sldId id="276" r:id="rId62"/>
    <p:sldId id="277" r:id="rId63"/>
    <p:sldId id="278" r:id="rId64"/>
    <p:sldId id="324" r:id="rId65"/>
    <p:sldId id="279" r:id="rId66"/>
    <p:sldId id="280" r:id="rId67"/>
    <p:sldId id="301" r:id="rId68"/>
    <p:sldId id="302" r:id="rId69"/>
    <p:sldId id="303" r:id="rId70"/>
    <p:sldId id="304" r:id="rId71"/>
    <p:sldId id="305" r:id="rId72"/>
    <p:sldId id="306" r:id="rId73"/>
    <p:sldId id="873" r:id="rId74"/>
    <p:sldId id="308" r:id="rId75"/>
    <p:sldId id="325" r:id="rId76"/>
    <p:sldId id="878" r:id="rId77"/>
    <p:sldId id="879" r:id="rId78"/>
    <p:sldId id="880" r:id="rId79"/>
    <p:sldId id="877" r:id="rId80"/>
    <p:sldId id="313" r:id="rId81"/>
    <p:sldId id="855" r:id="rId82"/>
    <p:sldId id="854" r:id="rId83"/>
    <p:sldId id="868" r:id="rId84"/>
    <p:sldId id="1006" r:id="rId85"/>
    <p:sldId id="992" r:id="rId86"/>
    <p:sldId id="1003" r:id="rId87"/>
    <p:sldId id="986" r:id="rId88"/>
    <p:sldId id="987" r:id="rId89"/>
    <p:sldId id="988" r:id="rId90"/>
    <p:sldId id="996" r:id="rId91"/>
    <p:sldId id="995" r:id="rId92"/>
    <p:sldId id="990" r:id="rId93"/>
    <p:sldId id="991" r:id="rId94"/>
    <p:sldId id="1000" r:id="rId95"/>
    <p:sldId id="1001" r:id="rId96"/>
    <p:sldId id="1002" r:id="rId97"/>
    <p:sldId id="1004" r:id="rId98"/>
    <p:sldId id="993" r:id="rId99"/>
    <p:sldId id="1007" r:id="rId100"/>
    <p:sldId id="309"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FB5F95-8F0F-455E-8EAE-886D20530D53}">
          <p14:sldIdLst>
            <p14:sldId id="835"/>
            <p14:sldId id="834"/>
            <p14:sldId id="881"/>
            <p14:sldId id="257"/>
            <p14:sldId id="1005"/>
            <p14:sldId id="260"/>
            <p14:sldId id="269"/>
            <p14:sldId id="266"/>
            <p14:sldId id="869"/>
            <p14:sldId id="997"/>
            <p14:sldId id="998"/>
            <p14:sldId id="999"/>
            <p14:sldId id="268"/>
            <p14:sldId id="817"/>
            <p14:sldId id="872"/>
            <p14:sldId id="746"/>
            <p14:sldId id="828"/>
            <p14:sldId id="736"/>
            <p14:sldId id="837"/>
            <p14:sldId id="785"/>
            <p14:sldId id="814"/>
            <p14:sldId id="815"/>
            <p14:sldId id="829"/>
            <p14:sldId id="853"/>
            <p14:sldId id="856"/>
            <p14:sldId id="857"/>
            <p14:sldId id="848"/>
            <p14:sldId id="809"/>
            <p14:sldId id="810"/>
            <p14:sldId id="858"/>
            <p14:sldId id="793"/>
            <p14:sldId id="846"/>
            <p14:sldId id="859"/>
            <p14:sldId id="866"/>
            <p14:sldId id="860"/>
            <p14:sldId id="861"/>
            <p14:sldId id="862"/>
            <p14:sldId id="863"/>
            <p14:sldId id="867"/>
            <p14:sldId id="864"/>
            <p14:sldId id="849"/>
            <p14:sldId id="850"/>
            <p14:sldId id="750"/>
            <p14:sldId id="748"/>
            <p14:sldId id="795"/>
            <p14:sldId id="794"/>
            <p14:sldId id="852"/>
            <p14:sldId id="865"/>
            <p14:sldId id="787"/>
            <p14:sldId id="851"/>
            <p14:sldId id="803"/>
            <p14:sldId id="830"/>
            <p14:sldId id="799"/>
            <p14:sldId id="838"/>
            <p14:sldId id="307"/>
            <p14:sldId id="874"/>
            <p14:sldId id="875"/>
            <p14:sldId id="876"/>
            <p14:sldId id="275"/>
            <p14:sldId id="276"/>
            <p14:sldId id="277"/>
            <p14:sldId id="278"/>
            <p14:sldId id="324"/>
            <p14:sldId id="279"/>
            <p14:sldId id="280"/>
            <p14:sldId id="301"/>
            <p14:sldId id="302"/>
            <p14:sldId id="303"/>
            <p14:sldId id="304"/>
            <p14:sldId id="305"/>
            <p14:sldId id="306"/>
            <p14:sldId id="873"/>
            <p14:sldId id="308"/>
            <p14:sldId id="325"/>
            <p14:sldId id="878"/>
            <p14:sldId id="879"/>
            <p14:sldId id="880"/>
            <p14:sldId id="877"/>
            <p14:sldId id="313"/>
            <p14:sldId id="855"/>
            <p14:sldId id="854"/>
            <p14:sldId id="868"/>
            <p14:sldId id="1006"/>
            <p14:sldId id="992"/>
            <p14:sldId id="1003"/>
            <p14:sldId id="986"/>
            <p14:sldId id="987"/>
            <p14:sldId id="988"/>
            <p14:sldId id="996"/>
            <p14:sldId id="995"/>
            <p14:sldId id="990"/>
            <p14:sldId id="991"/>
            <p14:sldId id="1000"/>
            <p14:sldId id="1001"/>
            <p14:sldId id="1002"/>
            <p14:sldId id="1004"/>
            <p14:sldId id="993"/>
            <p14:sldId id="1007"/>
            <p14:sldId id="30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82247" autoAdjust="0"/>
  </p:normalViewPr>
  <p:slideViewPr>
    <p:cSldViewPr snapToGrid="0">
      <p:cViewPr varScale="1">
        <p:scale>
          <a:sx n="96" d="100"/>
          <a:sy n="96" d="100"/>
        </p:scale>
        <p:origin x="918" y="8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108"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Brubaker" userId="83a1b8d1-954d-48ab-9c86-c26285bb6cf9" providerId="ADAL" clId="{5489F3EA-F50E-4A15-8D5A-25F8C1DF177F}"/>
    <pc:docChg chg="custSel modSld">
      <pc:chgData name="Nathan Brubaker" userId="83a1b8d1-954d-48ab-9c86-c26285bb6cf9" providerId="ADAL" clId="{5489F3EA-F50E-4A15-8D5A-25F8C1DF177F}" dt="2026-05-27T20:18:50.014" v="8" actId="729"/>
      <pc:docMkLst>
        <pc:docMk/>
      </pc:docMkLst>
      <pc:sldChg chg="mod modShow">
        <pc:chgData name="Nathan Brubaker" userId="83a1b8d1-954d-48ab-9c86-c26285bb6cf9" providerId="ADAL" clId="{5489F3EA-F50E-4A15-8D5A-25F8C1DF177F}" dt="2026-05-27T20:18:50.014" v="8" actId="729"/>
        <pc:sldMkLst>
          <pc:docMk/>
          <pc:sldMk cId="2580245279" sldId="8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6A0CCF30-9454-4993-A672-4CE3E90DB0F8}" type="datetimeFigureOut">
              <a:rPr lang="en-US" smtClean="0"/>
              <a:t>5/27/2026</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D742A493-A8AD-460E-81DB-3627C60F75F7}" type="slidenum">
              <a:rPr lang="en-US" smtClean="0"/>
              <a:t>‹#›</a:t>
            </a:fld>
            <a:endParaRPr lang="en-US" dirty="0"/>
          </a:p>
        </p:txBody>
      </p:sp>
    </p:spTree>
    <p:extLst>
      <p:ext uri="{BB962C8B-B14F-4D97-AF65-F5344CB8AC3E}">
        <p14:creationId xmlns:p14="http://schemas.microsoft.com/office/powerpoint/2010/main" val="1708544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4DD48D38-E053-4F36-A3FA-FF3D1487A5E9}" type="datetimeFigureOut">
              <a:rPr lang="en-US" smtClean="0"/>
              <a:t>5/27/2026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B34DA498-F14D-4D16-9A80-C8A3DF8811FA}" type="slidenum">
              <a:rPr lang="en-US" smtClean="0"/>
              <a:t>‹#›</a:t>
            </a:fld>
            <a:endParaRPr lang="en-US" dirty="0"/>
          </a:p>
        </p:txBody>
      </p:sp>
    </p:spTree>
    <p:extLst>
      <p:ext uri="{BB962C8B-B14F-4D97-AF65-F5344CB8AC3E}">
        <p14:creationId xmlns:p14="http://schemas.microsoft.com/office/powerpoint/2010/main" val="59329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tyou.org/pluginfile.php/522285/mod_folder/content/0/2nd%20What%20Tools%20and%20Skills%20poster.pdf?forcedownload=1"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tyou.org/pluginfile.php/522285/mod_folder/content/0/What%20Tools%20and%20Skills%20Do%20People%20Use.pptx?forcedownload=1"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tyou.org/pluginfile.php/522285/mod_folder/content/0/2nd%20Start%20or%20End%20Worksheet.pdf?forcedownload=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Kuder%20Pre%20and%20Post%20Lesson%20Plans/Grade%202_Planet%20C_Pre%20Launch.pdf?forcedownload=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Grade%202%20planet%20C%20Lesson%20Plan%20Template.docx?forcedownload=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Pre-K-5%20Books.docx?forcedownload=1"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tyou.org/pluginfile.php/522285/mod_folder/content/0/2nd%20Badge%20Worksheet.pdf?forcedownload=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tyou.org/pluginfile.php/522285/mod_folder/content/0/2nd%20Grade%20occupation%20cards%20to%20print.pdf?forcedownload=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tyou.org/pluginfile.php/522282/mod_folder/content/0/Pre-K%20occupations.pptx?forcedownload=1"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tyou.org/pluginfile.php/522282/mod_folder/content/0/Pre-K%20lesson%20plan%20occupations%20and%20planet%20info.pptx?forcedownload=1"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ctyou.org/pluginfile.php/522285/mod_folder/content/0/Grade%202%20Vocabulary.docx?forcedownload=1"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ctyou.org/pluginfile.php/522285/mod_folder/content/0/Grade%202%20Questions%20and%20I%20statements.docx?forcedownload=1" TargetMode="External"/><Relationship Id="rId4" Type="http://schemas.openxmlformats.org/officeDocument/2006/relationships/hyperlink" Target="https://ctyou.org/pluginfile.php/522285/mod_folder/content/0/Second%20Grade%20Games.docx?forcedownload=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ctyou.org/pluginfile.php/522285/mod_folder/content/0/Oklahoma%20Academic%20Standards%20for%202nd%20Grade.docx?forcedownload=1"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ctyou.org/pluginfile.php/522282/mod_folder/content/0/What%20are%2021st%20century%20skills.docx?forcedownload=1"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ctyou.org/pluginfile.php/522285/mod_folder/content/0/2nd%20Grade%20Mission%20Patches.pdf?forcedownload=1"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tyou.org/pluginfile.php/522282/mod_folder/content/0/Galaxy%20Student%20Login%20Card.pdf?forcedownload=1"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ctyou.org/pluginfile.php/522282/mod_folder/content/0/RIASEC%20%28Holland%29%20Poster.pdf?forcedownload=1"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Kuder%20Pre%20and%20Post%20Lesson%20Plans/Grade%202_Planet%20C_Post%20Launch.pdf?forcedownload=1"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cap="none" dirty="0">
              <a:solidFill>
                <a:srgbClr val="FF0000"/>
              </a:solidFill>
              <a:latin typeface="Lato" panose="020F0502020204030203" pitchFamily="34" charset="0"/>
            </a:endParaRPr>
          </a:p>
        </p:txBody>
      </p:sp>
      <p:sp>
        <p:nvSpPr>
          <p:cNvPr id="4" name="Slide Number Placeholder 3"/>
          <p:cNvSpPr>
            <a:spLocks noGrp="1"/>
          </p:cNvSpPr>
          <p:nvPr>
            <p:ph type="sldNum" sz="quarter" idx="10"/>
          </p:nvPr>
        </p:nvSpPr>
        <p:spPr/>
        <p:txBody>
          <a:bodyPr/>
          <a:lstStyle/>
          <a:p>
            <a:fld id="{11B87DEE-2FD2-467D-A595-E7B1C950F163}" type="slidenum">
              <a:rPr lang="en-US" smtClean="0"/>
              <a:t>1</a:t>
            </a:fld>
            <a:endParaRPr lang="en-US" dirty="0"/>
          </a:p>
        </p:txBody>
      </p:sp>
    </p:spTree>
    <p:extLst>
      <p:ext uri="{BB962C8B-B14F-4D97-AF65-F5344CB8AC3E}">
        <p14:creationId xmlns:p14="http://schemas.microsoft.com/office/powerpoint/2010/main" val="240789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the Builder- Realistic</a:t>
            </a:r>
          </a:p>
          <a:p>
            <a:r>
              <a:rPr lang="en-US" dirty="0"/>
              <a:t>Santa’s Elves - Conventional</a:t>
            </a:r>
          </a:p>
          <a:p>
            <a:r>
              <a:rPr lang="en-US" dirty="0"/>
              <a:t>Woody from Toy Story - Enterprising</a:t>
            </a:r>
          </a:p>
          <a:p>
            <a:r>
              <a:rPr lang="en-US" dirty="0"/>
              <a:t>Doc </a:t>
            </a:r>
            <a:r>
              <a:rPr lang="en-US" dirty="0" err="1"/>
              <a:t>McStuffins</a:t>
            </a:r>
            <a:r>
              <a:rPr lang="en-US" dirty="0"/>
              <a:t> - Social</a:t>
            </a:r>
          </a:p>
          <a:p>
            <a:r>
              <a:rPr lang="en-US" dirty="0"/>
              <a:t>Dora The Explorer- Investigative</a:t>
            </a:r>
          </a:p>
          <a:p>
            <a:r>
              <a:rPr lang="en-US" dirty="0"/>
              <a:t>Gabby from Gabby’s Dollhouse- Artistic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87DEE-2FD2-467D-A595-E7B1C950F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6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Information and guidance was drawn from industry-recognized sources such as the American School Counselor Association (ASCA), Every Student Succeeds Act (ESSA), and scholarly journals such as the American Journal of Play, Journal of Vocational Behavior, and International Journal of Game-Based Learning.</a:t>
            </a:r>
          </a:p>
          <a:p>
            <a:endParaRPr lang="en-US" sz="1400" dirty="0"/>
          </a:p>
          <a:p>
            <a:r>
              <a:rPr lang="en-US" sz="1400" dirty="0"/>
              <a:t>Additionally, the Galaxy provides educators with flexible administrative tools to map content (activities and games) and/or “I” statements (learning targets, “I can” statements) to additional standards or frameworks such as Social Emotional Learning (SEL), The Leader in Me, and state or local counseling standards. </a:t>
            </a:r>
          </a:p>
          <a:p>
            <a:endParaRPr lang="en-US" sz="1400" dirty="0"/>
          </a:p>
        </p:txBody>
      </p:sp>
      <p:sp>
        <p:nvSpPr>
          <p:cNvPr id="4" name="Slide Number Placeholder 3"/>
          <p:cNvSpPr>
            <a:spLocks noGrp="1"/>
          </p:cNvSpPr>
          <p:nvPr>
            <p:ph type="sldNum" sz="quarter" idx="10"/>
          </p:nvPr>
        </p:nvSpPr>
        <p:spPr/>
        <p:txBody>
          <a:bodyPr/>
          <a:lstStyle/>
          <a:p>
            <a:fld id="{B34DA498-F14D-4D16-9A80-C8A3DF8811FA}" type="slidenum">
              <a:rPr lang="en-US" smtClean="0"/>
              <a:t>13</a:t>
            </a:fld>
            <a:endParaRPr lang="en-US" dirty="0"/>
          </a:p>
        </p:txBody>
      </p:sp>
    </p:spTree>
    <p:extLst>
      <p:ext uri="{BB962C8B-B14F-4D97-AF65-F5344CB8AC3E}">
        <p14:creationId xmlns:p14="http://schemas.microsoft.com/office/powerpoint/2010/main" val="120976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400" dirty="0"/>
              <a:t>PK: Traveler The Comet</a:t>
            </a:r>
          </a:p>
          <a:p>
            <a:r>
              <a:rPr lang="en-US" sz="1400" dirty="0"/>
              <a:t>K: Gazer The Star</a:t>
            </a:r>
          </a:p>
          <a:p>
            <a:r>
              <a:rPr lang="en-US" sz="1400" dirty="0"/>
              <a:t>1: Obe The Observer</a:t>
            </a:r>
          </a:p>
          <a:p>
            <a:r>
              <a:rPr lang="en-US" sz="1400" dirty="0"/>
              <a:t>2: Builder The Rocket</a:t>
            </a:r>
          </a:p>
          <a:p>
            <a:r>
              <a:rPr lang="en-US" sz="1400" dirty="0"/>
              <a:t>3: Voyager the Planet System</a:t>
            </a:r>
          </a:p>
          <a:p>
            <a:r>
              <a:rPr lang="en-US" sz="1400" dirty="0"/>
              <a:t>4: Pioneer The City of Knowledge</a:t>
            </a:r>
          </a:p>
          <a:p>
            <a:r>
              <a:rPr lang="en-US" sz="1400" dirty="0"/>
              <a:t>5: Communicator the Broadcaster</a:t>
            </a:r>
          </a:p>
          <a:p>
            <a:endParaRPr lang="en-US" sz="1400" dirty="0"/>
          </a:p>
          <a:p>
            <a:r>
              <a:rPr lang="en-US" sz="1400" dirty="0"/>
              <a:t>Each theme has a set of objectives “Big Idea” accomplished through exploration, games, and activities. The overarching question is asked on all 6 planets. Grade levels are not identified from the student perspective, support differentiation. </a:t>
            </a:r>
          </a:p>
        </p:txBody>
      </p:sp>
      <p:sp>
        <p:nvSpPr>
          <p:cNvPr id="4" name="Slide Number Placeholder 3"/>
          <p:cNvSpPr>
            <a:spLocks noGrp="1"/>
          </p:cNvSpPr>
          <p:nvPr>
            <p:ph type="sldNum" sz="quarter" idx="10"/>
          </p:nvPr>
        </p:nvSpPr>
        <p:spPr/>
        <p:txBody>
          <a:bodyPr/>
          <a:lstStyle/>
          <a:p>
            <a:fld id="{11B87DEE-2FD2-467D-A595-E7B1C950F163}" type="slidenum">
              <a:rPr lang="en-US" smtClean="0"/>
              <a:t>14</a:t>
            </a:fld>
            <a:endParaRPr lang="en-US" dirty="0"/>
          </a:p>
        </p:txBody>
      </p:sp>
    </p:spTree>
    <p:extLst>
      <p:ext uri="{BB962C8B-B14F-4D97-AF65-F5344CB8AC3E}">
        <p14:creationId xmlns:p14="http://schemas.microsoft.com/office/powerpoint/2010/main" val="786008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16</a:t>
            </a:fld>
            <a:endParaRPr lang="en-US" dirty="0"/>
          </a:p>
        </p:txBody>
      </p:sp>
    </p:spTree>
    <p:extLst>
      <p:ext uri="{BB962C8B-B14F-4D97-AF65-F5344CB8AC3E}">
        <p14:creationId xmlns:p14="http://schemas.microsoft.com/office/powerpoint/2010/main" val="164451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planet</a:t>
            </a:r>
          </a:p>
          <a:p>
            <a:pPr marL="171450" indent="-171450">
              <a:buFont typeface="Arial" panose="020B0604020202020204" pitchFamily="34" charset="0"/>
              <a:buChar char="•"/>
            </a:pPr>
            <a:r>
              <a:rPr lang="en-US" dirty="0"/>
              <a:t>They can listen and read along</a:t>
            </a:r>
          </a:p>
          <a:p>
            <a:pPr marL="171450" indent="-171450">
              <a:buFont typeface="Arial" panose="020B0604020202020204" pitchFamily="34" charset="0"/>
              <a:buChar char="•"/>
            </a:pPr>
            <a:r>
              <a:rPr lang="en-US" dirty="0"/>
              <a:t>Watch a video</a:t>
            </a:r>
          </a:p>
          <a:p>
            <a:pPr marL="171450" indent="-171450">
              <a:buFont typeface="Arial" panose="020B0604020202020204" pitchFamily="34" charset="0"/>
              <a:buChar char="•"/>
            </a:pPr>
            <a:r>
              <a:rPr lang="en-US" dirty="0"/>
              <a:t>Activity is answering questions</a:t>
            </a:r>
          </a:p>
          <a:p>
            <a:pPr marL="171450" indent="-171450">
              <a:buFont typeface="Arial" panose="020B0604020202020204" pitchFamily="34" charset="0"/>
              <a:buChar char="•"/>
            </a:pPr>
            <a:r>
              <a:rPr lang="en-US" dirty="0"/>
              <a:t>Badge at end of planet</a:t>
            </a:r>
          </a:p>
          <a:p>
            <a:pPr marL="171450" indent="-171450">
              <a:buFont typeface="Arial" panose="020B0604020202020204" pitchFamily="34" charset="0"/>
              <a:buChar char="•"/>
            </a:pPr>
            <a:r>
              <a:rPr lang="en-US" dirty="0"/>
              <a:t>Lesson plan has worksheet/color sheet</a:t>
            </a:r>
          </a:p>
          <a:p>
            <a:pPr marL="171450" indent="-171450">
              <a:buFont typeface="Arial" panose="020B0604020202020204" pitchFamily="34" charset="0"/>
              <a:buChar char="•"/>
            </a:pPr>
            <a:r>
              <a:rPr lang="en-US" dirty="0"/>
              <a:t>Lesson plan has mission patch after finished all planets </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17</a:t>
            </a:fld>
            <a:endParaRPr lang="en-US" dirty="0"/>
          </a:p>
        </p:txBody>
      </p:sp>
    </p:spTree>
    <p:extLst>
      <p:ext uri="{BB962C8B-B14F-4D97-AF65-F5344CB8AC3E}">
        <p14:creationId xmlns:p14="http://schemas.microsoft.com/office/powerpoint/2010/main" val="287605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This is the base station where all missions start and finish only the guide changes by grade level.</a:t>
            </a:r>
          </a:p>
          <a:p>
            <a:endParaRPr lang="en-US" dirty="0"/>
          </a:p>
        </p:txBody>
      </p:sp>
      <p:sp>
        <p:nvSpPr>
          <p:cNvPr id="4" name="Slide Number Placeholder 3"/>
          <p:cNvSpPr>
            <a:spLocks noGrp="1"/>
          </p:cNvSpPr>
          <p:nvPr>
            <p:ph type="sldNum" sz="quarter" idx="10"/>
          </p:nvPr>
        </p:nvSpPr>
        <p:spPr/>
        <p:txBody>
          <a:bodyPr/>
          <a:lstStyle/>
          <a:p>
            <a:fld id="{11B87DEE-2FD2-467D-A595-E7B1C950F163}" type="slidenum">
              <a:rPr lang="en-US" smtClean="0"/>
              <a:t>18</a:t>
            </a:fld>
            <a:endParaRPr lang="en-US" dirty="0"/>
          </a:p>
        </p:txBody>
      </p:sp>
    </p:spTree>
    <p:extLst>
      <p:ext uri="{BB962C8B-B14F-4D97-AF65-F5344CB8AC3E}">
        <p14:creationId xmlns:p14="http://schemas.microsoft.com/office/powerpoint/2010/main" val="238227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companion worksheet/ color sheet for 4</a:t>
            </a:r>
            <a:r>
              <a:rPr lang="en-US" baseline="30000" dirty="0"/>
              <a:t>th</a:t>
            </a:r>
            <a:r>
              <a:rPr lang="en-US" dirty="0"/>
              <a:t> grade</a:t>
            </a:r>
          </a:p>
        </p:txBody>
      </p:sp>
      <p:sp>
        <p:nvSpPr>
          <p:cNvPr id="4" name="Slide Number Placeholder 3"/>
          <p:cNvSpPr>
            <a:spLocks noGrp="1"/>
          </p:cNvSpPr>
          <p:nvPr>
            <p:ph type="sldNum" sz="quarter" idx="10"/>
          </p:nvPr>
        </p:nvSpPr>
        <p:spPr/>
        <p:txBody>
          <a:bodyPr/>
          <a:lstStyle/>
          <a:p>
            <a:fld id="{B34DA498-F14D-4D16-9A80-C8A3DF8811FA}" type="slidenum">
              <a:rPr lang="en-US" smtClean="0"/>
              <a:t>19</a:t>
            </a:fld>
            <a:endParaRPr lang="en-US" dirty="0"/>
          </a:p>
        </p:txBody>
      </p:sp>
    </p:spTree>
    <p:extLst>
      <p:ext uri="{BB962C8B-B14F-4D97-AF65-F5344CB8AC3E}">
        <p14:creationId xmlns:p14="http://schemas.microsoft.com/office/powerpoint/2010/main" val="236357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station after mission several things are seen</a:t>
            </a:r>
          </a:p>
          <a:p>
            <a:r>
              <a:rPr lang="en-US" dirty="0"/>
              <a:t>Planets color in to show completion --- however if you right click on planet, you can redo parts or all</a:t>
            </a:r>
          </a:p>
          <a:p>
            <a:r>
              <a:rPr lang="en-US" dirty="0"/>
              <a:t>I statements are located here, and the students check them off themselves.</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20</a:t>
            </a:fld>
            <a:endParaRPr lang="en-US" dirty="0"/>
          </a:p>
        </p:txBody>
      </p:sp>
    </p:spTree>
    <p:extLst>
      <p:ext uri="{BB962C8B-B14F-4D97-AF65-F5344CB8AC3E}">
        <p14:creationId xmlns:p14="http://schemas.microsoft.com/office/powerpoint/2010/main" val="335034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a:t>
            </a:r>
          </a:p>
          <a:p>
            <a:r>
              <a:rPr lang="en-US" dirty="0"/>
              <a:t>Live student view</a:t>
            </a:r>
          </a:p>
          <a:p>
            <a:r>
              <a:rPr lang="en-US" dirty="0"/>
              <a:t>Ctyou.org and slides on curriculum</a:t>
            </a:r>
          </a:p>
          <a:p>
            <a:r>
              <a:rPr lang="en-US" dirty="0"/>
              <a:t>Live in system: 3 different login views – Admin, Building, Teacher</a:t>
            </a:r>
          </a:p>
          <a:p>
            <a:r>
              <a:rPr lang="en-US" dirty="0"/>
              <a:t>Gather login info very last slide– I will add them to the system later</a:t>
            </a:r>
          </a:p>
        </p:txBody>
      </p:sp>
      <p:sp>
        <p:nvSpPr>
          <p:cNvPr id="4" name="Slide Number Placeholder 3"/>
          <p:cNvSpPr>
            <a:spLocks noGrp="1"/>
          </p:cNvSpPr>
          <p:nvPr>
            <p:ph type="sldNum" sz="quarter" idx="10"/>
          </p:nvPr>
        </p:nvSpPr>
        <p:spPr/>
        <p:txBody>
          <a:bodyPr/>
          <a:lstStyle/>
          <a:p>
            <a:fld id="{B34DA498-F14D-4D16-9A80-C8A3DF8811FA}" type="slidenum">
              <a:rPr lang="en-US" smtClean="0"/>
              <a:t>2</a:t>
            </a:fld>
            <a:endParaRPr lang="en-US" dirty="0"/>
          </a:p>
        </p:txBody>
      </p:sp>
    </p:spTree>
    <p:extLst>
      <p:ext uri="{BB962C8B-B14F-4D97-AF65-F5344CB8AC3E}">
        <p14:creationId xmlns:p14="http://schemas.microsoft.com/office/powerpoint/2010/main" val="1970198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they do check them off themselves there is also a place for them to upload documentation or answer question</a:t>
            </a:r>
          </a:p>
        </p:txBody>
      </p:sp>
      <p:sp>
        <p:nvSpPr>
          <p:cNvPr id="4" name="Slide Number Placeholder 3"/>
          <p:cNvSpPr>
            <a:spLocks noGrp="1"/>
          </p:cNvSpPr>
          <p:nvPr>
            <p:ph type="sldNum" sz="quarter" idx="10"/>
          </p:nvPr>
        </p:nvSpPr>
        <p:spPr/>
        <p:txBody>
          <a:bodyPr/>
          <a:lstStyle/>
          <a:p>
            <a:fld id="{B34DA498-F14D-4D16-9A80-C8A3DF8811FA}" type="slidenum">
              <a:rPr lang="en-US" smtClean="0"/>
              <a:t>21</a:t>
            </a:fld>
            <a:endParaRPr lang="en-US" dirty="0"/>
          </a:p>
        </p:txBody>
      </p:sp>
    </p:spTree>
    <p:extLst>
      <p:ext uri="{BB962C8B-B14F-4D97-AF65-F5344CB8AC3E}">
        <p14:creationId xmlns:p14="http://schemas.microsoft.com/office/powerpoint/2010/main" val="4212472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Answering is easy </a:t>
            </a:r>
          </a:p>
          <a:p>
            <a:r>
              <a:rPr lang="en-US" dirty="0"/>
              <a:t>Files that can be used are any Microsoft files video, picture, audio, -----</a:t>
            </a:r>
          </a:p>
        </p:txBody>
      </p:sp>
      <p:sp>
        <p:nvSpPr>
          <p:cNvPr id="4" name="Slide Number Placeholder 3"/>
          <p:cNvSpPr>
            <a:spLocks noGrp="1"/>
          </p:cNvSpPr>
          <p:nvPr>
            <p:ph type="sldNum" sz="quarter" idx="10"/>
          </p:nvPr>
        </p:nvSpPr>
        <p:spPr/>
        <p:txBody>
          <a:bodyPr/>
          <a:lstStyle/>
          <a:p>
            <a:fld id="{B34DA498-F14D-4D16-9A80-C8A3DF8811FA}" type="slidenum">
              <a:rPr lang="en-US" smtClean="0"/>
              <a:t>22</a:t>
            </a:fld>
            <a:endParaRPr lang="en-US" dirty="0"/>
          </a:p>
        </p:txBody>
      </p:sp>
    </p:spTree>
    <p:extLst>
      <p:ext uri="{BB962C8B-B14F-4D97-AF65-F5344CB8AC3E}">
        <p14:creationId xmlns:p14="http://schemas.microsoft.com/office/powerpoint/2010/main" val="3016423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The administrative side of Galaxy allows state, district, school level and teacher admins access tools and resources to manage set up and usage. </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23</a:t>
            </a:fld>
            <a:endParaRPr lang="en-US" dirty="0"/>
          </a:p>
        </p:txBody>
      </p:sp>
    </p:spTree>
    <p:extLst>
      <p:ext uri="{BB962C8B-B14F-4D97-AF65-F5344CB8AC3E}">
        <p14:creationId xmlns:p14="http://schemas.microsoft.com/office/powerpoint/2010/main" val="231737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content for each planet is designed with the expectation that it can be completed within 40 minutes (or less) by a typical student. This includes the playing of the game and the completion of the activity. The 40-minute timeframe was informed by counseling professionals working within elementary school settings. A level consists of six planets. A counselor or teacher may choose to guide students to the product using either structured or unstructured approaches. One structured approach for a level might be to spread the content throughout the academic year – perhaps covering planets R, I, and A through the months of September, October, and November in the fall semester and planets S, E, an C through months of the spring semester.</a:t>
            </a:r>
          </a:p>
          <a:p>
            <a:r>
              <a:rPr lang="en-US" sz="1400" dirty="0"/>
              <a:t> </a:t>
            </a:r>
          </a:p>
          <a:p>
            <a:r>
              <a:rPr lang="en-US" sz="1400" dirty="0"/>
              <a:t>Videos will be approximately one minute in length. The content for the videos will focus on an aspect of the level’s theme. For example, at the Communicator level (5</a:t>
            </a:r>
            <a:r>
              <a:rPr lang="en-US" sz="1400" baseline="30000" dirty="0"/>
              <a:t>th</a:t>
            </a:r>
            <a:r>
              <a:rPr lang="en-US" sz="1400" dirty="0"/>
              <a:t> grade), the overall theme is “How can I learn more about an occupation of interest?” The video for each planet helps to explain a way in which this might take place. The Planet R video talks about job shadowing, the Planet I video talks about internships, and so on.</a:t>
            </a:r>
          </a:p>
          <a:p>
            <a:endParaRPr lang="en-US" sz="1400" dirty="0"/>
          </a:p>
          <a:p>
            <a:r>
              <a:rPr lang="en-US" sz="1400" dirty="0"/>
              <a:t>I have found that is only with lesson plans and worksheets</a:t>
            </a:r>
          </a:p>
          <a:p>
            <a:endParaRPr lang="en-US" sz="1400" dirty="0"/>
          </a:p>
          <a:p>
            <a:r>
              <a:rPr lang="en-US" sz="1400" dirty="0"/>
              <a:t>Kuder pre and post launch lessons are around 20 minutes   of course all elementary lessons depend on the size of the class and the students.</a:t>
            </a:r>
          </a:p>
        </p:txBody>
      </p:sp>
      <p:sp>
        <p:nvSpPr>
          <p:cNvPr id="4" name="Slide Number Placeholder 3"/>
          <p:cNvSpPr>
            <a:spLocks noGrp="1"/>
          </p:cNvSpPr>
          <p:nvPr>
            <p:ph type="sldNum" sz="quarter" idx="10"/>
          </p:nvPr>
        </p:nvSpPr>
        <p:spPr/>
        <p:txBody>
          <a:bodyPr/>
          <a:lstStyle/>
          <a:p>
            <a:fld id="{B34DA498-F14D-4D16-9A80-C8A3DF8811FA}" type="slidenum">
              <a:rPr lang="en-US" smtClean="0"/>
              <a:t>24</a:t>
            </a:fld>
            <a:endParaRPr lang="en-US" dirty="0"/>
          </a:p>
        </p:txBody>
      </p:sp>
    </p:spTree>
    <p:extLst>
      <p:ext uri="{BB962C8B-B14F-4D97-AF65-F5344CB8AC3E}">
        <p14:creationId xmlns:p14="http://schemas.microsoft.com/office/powerpoint/2010/main" val="3010114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look at the left-hand admin menus</a:t>
            </a:r>
          </a:p>
          <a:p>
            <a:r>
              <a:rPr lang="en-US" dirty="0"/>
              <a:t>Here are all three point out similarities and differences</a:t>
            </a:r>
          </a:p>
          <a:p>
            <a:r>
              <a:rPr lang="en-US" dirty="0"/>
              <a:t>Next few slide go through the menus</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25</a:t>
            </a:fld>
            <a:endParaRPr lang="en-US" dirty="0"/>
          </a:p>
        </p:txBody>
      </p:sp>
    </p:spTree>
    <p:extLst>
      <p:ext uri="{BB962C8B-B14F-4D97-AF65-F5344CB8AC3E}">
        <p14:creationId xmlns:p14="http://schemas.microsoft.com/office/powerpoint/2010/main" val="2512308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is the only menu that allows you to add schools</a:t>
            </a:r>
          </a:p>
          <a:p>
            <a:r>
              <a:rPr lang="en-US" dirty="0"/>
              <a:t>Building has classes at the top</a:t>
            </a:r>
          </a:p>
        </p:txBody>
      </p:sp>
      <p:sp>
        <p:nvSpPr>
          <p:cNvPr id="4" name="Slide Number Placeholder 3"/>
          <p:cNvSpPr>
            <a:spLocks noGrp="1"/>
          </p:cNvSpPr>
          <p:nvPr>
            <p:ph type="sldNum" sz="quarter" idx="5"/>
          </p:nvPr>
        </p:nvSpPr>
        <p:spPr/>
        <p:txBody>
          <a:bodyPr/>
          <a:lstStyle/>
          <a:p>
            <a:fld id="{B34DA498-F14D-4D16-9A80-C8A3DF8811FA}" type="slidenum">
              <a:rPr lang="en-US" smtClean="0"/>
              <a:t>26</a:t>
            </a:fld>
            <a:endParaRPr lang="en-US" dirty="0"/>
          </a:p>
        </p:txBody>
      </p:sp>
    </p:spTree>
    <p:extLst>
      <p:ext uri="{BB962C8B-B14F-4D97-AF65-F5344CB8AC3E}">
        <p14:creationId xmlns:p14="http://schemas.microsoft.com/office/powerpoint/2010/main" val="375746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down</a:t>
            </a:r>
          </a:p>
          <a:p>
            <a:r>
              <a:rPr lang="en-US" dirty="0"/>
              <a:t>Admin</a:t>
            </a:r>
          </a:p>
          <a:p>
            <a:r>
              <a:rPr lang="en-US" dirty="0"/>
              <a:t>Top then left is adding district admin</a:t>
            </a:r>
          </a:p>
          <a:p>
            <a:r>
              <a:rPr lang="en-US" dirty="0"/>
              <a:t>Bottom then right is adding building admin</a:t>
            </a:r>
          </a:p>
          <a:p>
            <a:endParaRPr lang="en-US" dirty="0"/>
          </a:p>
          <a:p>
            <a:r>
              <a:rPr lang="en-US" dirty="0"/>
              <a:t>District only one type of admin</a:t>
            </a:r>
          </a:p>
          <a:p>
            <a:r>
              <a:rPr lang="en-US" dirty="0"/>
              <a:t>Building have to choose admin/counselor or teacher</a:t>
            </a:r>
          </a:p>
          <a:p>
            <a:endParaRPr lang="en-US" dirty="0"/>
          </a:p>
          <a:p>
            <a:r>
              <a:rPr lang="en-US" dirty="0"/>
              <a:t>Teachers are the only ones that can have classes assigned to them</a:t>
            </a:r>
          </a:p>
          <a:p>
            <a:endParaRPr lang="en-US" dirty="0"/>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27</a:t>
            </a:fld>
            <a:endParaRPr lang="en-US" dirty="0"/>
          </a:p>
        </p:txBody>
      </p:sp>
    </p:spTree>
    <p:extLst>
      <p:ext uri="{BB962C8B-B14F-4D97-AF65-F5344CB8AC3E}">
        <p14:creationId xmlns:p14="http://schemas.microsoft.com/office/powerpoint/2010/main" val="2955271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Admins can also set up classrooms at their schools. </a:t>
            </a:r>
          </a:p>
          <a:p>
            <a:r>
              <a:rPr lang="en-US" sz="1400" dirty="0"/>
              <a:t>However the need to have teachers in first</a:t>
            </a:r>
          </a:p>
        </p:txBody>
      </p:sp>
      <p:sp>
        <p:nvSpPr>
          <p:cNvPr id="4" name="Slide Number Placeholder 3"/>
          <p:cNvSpPr>
            <a:spLocks noGrp="1"/>
          </p:cNvSpPr>
          <p:nvPr>
            <p:ph type="sldNum" sz="quarter" idx="5"/>
          </p:nvPr>
        </p:nvSpPr>
        <p:spPr/>
        <p:txBody>
          <a:bodyPr/>
          <a:lstStyle/>
          <a:p>
            <a:fld id="{B34DA498-F14D-4D16-9A80-C8A3DF8811FA}" type="slidenum">
              <a:rPr lang="en-US" smtClean="0"/>
              <a:t>28</a:t>
            </a:fld>
            <a:endParaRPr lang="en-US" dirty="0"/>
          </a:p>
        </p:txBody>
      </p:sp>
    </p:spTree>
    <p:extLst>
      <p:ext uri="{BB962C8B-B14F-4D97-AF65-F5344CB8AC3E}">
        <p14:creationId xmlns:p14="http://schemas.microsoft.com/office/powerpoint/2010/main" val="3485915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Once you have created classrooms then you can add one or more teacher and then students can be added will show next</a:t>
            </a:r>
          </a:p>
          <a:p>
            <a:endParaRPr lang="en-US" sz="1400" dirty="0"/>
          </a:p>
        </p:txBody>
      </p:sp>
      <p:sp>
        <p:nvSpPr>
          <p:cNvPr id="4" name="Slide Number Placeholder 3"/>
          <p:cNvSpPr>
            <a:spLocks noGrp="1"/>
          </p:cNvSpPr>
          <p:nvPr>
            <p:ph type="sldNum" sz="quarter" idx="5"/>
          </p:nvPr>
        </p:nvSpPr>
        <p:spPr/>
        <p:txBody>
          <a:bodyPr/>
          <a:lstStyle/>
          <a:p>
            <a:fld id="{B34DA498-F14D-4D16-9A80-C8A3DF8811FA}" type="slidenum">
              <a:rPr lang="en-US" smtClean="0"/>
              <a:t>29</a:t>
            </a:fld>
            <a:endParaRPr lang="en-US" dirty="0"/>
          </a:p>
        </p:txBody>
      </p:sp>
    </p:spTree>
    <p:extLst>
      <p:ext uri="{BB962C8B-B14F-4D97-AF65-F5344CB8AC3E}">
        <p14:creationId xmlns:p14="http://schemas.microsoft.com/office/powerpoint/2010/main" val="406063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be added at all levels and then sorted as active and inactive</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30</a:t>
            </a:fld>
            <a:endParaRPr lang="en-US" dirty="0"/>
          </a:p>
        </p:txBody>
      </p:sp>
    </p:spTree>
    <p:extLst>
      <p:ext uri="{BB962C8B-B14F-4D97-AF65-F5344CB8AC3E}">
        <p14:creationId xmlns:p14="http://schemas.microsoft.com/office/powerpoint/2010/main" val="51064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https://www.linkedin.com/pulse/careers-future-65-young-people-employed-jobs-dont-yet-/</a:t>
            </a:r>
          </a:p>
          <a:p>
            <a:endParaRPr lang="en-US" dirty="0"/>
          </a:p>
          <a:p>
            <a:r>
              <a:rPr lang="en-US" dirty="0"/>
              <a:t>Students have to be able to look outside of their box and see other possibilities.</a:t>
            </a:r>
          </a:p>
        </p:txBody>
      </p:sp>
      <p:sp>
        <p:nvSpPr>
          <p:cNvPr id="4" name="Slide Number Placeholder 3"/>
          <p:cNvSpPr>
            <a:spLocks noGrp="1"/>
          </p:cNvSpPr>
          <p:nvPr>
            <p:ph type="sldNum" sz="quarter" idx="10"/>
          </p:nvPr>
        </p:nvSpPr>
        <p:spPr/>
        <p:txBody>
          <a:bodyPr/>
          <a:lstStyle/>
          <a:p>
            <a:fld id="{B34DA498-F14D-4D16-9A80-C8A3DF8811FA}" type="slidenum">
              <a:rPr lang="en-US" smtClean="0"/>
              <a:t>3</a:t>
            </a:fld>
            <a:endParaRPr lang="en-US" dirty="0"/>
          </a:p>
        </p:txBody>
      </p:sp>
    </p:spTree>
    <p:extLst>
      <p:ext uri="{BB962C8B-B14F-4D97-AF65-F5344CB8AC3E}">
        <p14:creationId xmlns:p14="http://schemas.microsoft.com/office/powerpoint/2010/main" val="1907280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Students section of the admin side allows district or school admins to mass register students, add individual students, pull a student report, change a student password, and more. </a:t>
            </a:r>
          </a:p>
          <a:p>
            <a:endParaRPr lang="en-US" sz="1400" dirty="0"/>
          </a:p>
          <a:p>
            <a:r>
              <a:rPr lang="en-US" sz="1400" dirty="0"/>
              <a:t>Students may be grouped into classrooms and assigned specific teachers. </a:t>
            </a:r>
          </a:p>
          <a:p>
            <a:endParaRPr lang="en-US" sz="1400" dirty="0"/>
          </a:p>
          <a:p>
            <a:r>
              <a:rPr lang="en-US" sz="1400" dirty="0"/>
              <a:t>Download templet in the students tap on left will see it in next slide</a:t>
            </a:r>
          </a:p>
          <a:p>
            <a:endParaRPr lang="en-US" sz="1400" dirty="0"/>
          </a:p>
          <a:p>
            <a:r>
              <a:rPr lang="en-US" sz="1400" dirty="0"/>
              <a:t>When mass loading there are 2 types</a:t>
            </a:r>
          </a:p>
          <a:p>
            <a:r>
              <a:rPr lang="en-US" sz="1400" dirty="0"/>
              <a:t>Complete at the beginning of the year</a:t>
            </a:r>
          </a:p>
          <a:p>
            <a:r>
              <a:rPr lang="en-US" sz="1400" dirty="0"/>
              <a:t>Incremental to add through out the year</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31</a:t>
            </a:fld>
            <a:endParaRPr lang="en-US" dirty="0"/>
          </a:p>
        </p:txBody>
      </p:sp>
    </p:spTree>
    <p:extLst>
      <p:ext uri="{BB962C8B-B14F-4D97-AF65-F5344CB8AC3E}">
        <p14:creationId xmlns:p14="http://schemas.microsoft.com/office/powerpoint/2010/main" val="331735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is district level templet – have to choose school</a:t>
            </a:r>
          </a:p>
          <a:p>
            <a:r>
              <a:rPr lang="en-US" dirty="0"/>
              <a:t>Bottom is building/teacher templet</a:t>
            </a:r>
          </a:p>
          <a:p>
            <a:endParaRPr lang="en-US" dirty="0"/>
          </a:p>
          <a:p>
            <a:r>
              <a:rPr lang="en-US" dirty="0"/>
              <a:t>All items required except ID and DOB</a:t>
            </a:r>
          </a:p>
          <a:p>
            <a:endParaRPr lang="en-US" dirty="0"/>
          </a:p>
          <a:p>
            <a:r>
              <a:rPr lang="en-US" dirty="0"/>
              <a:t>Every student must have a unique email</a:t>
            </a:r>
          </a:p>
          <a:p>
            <a:endParaRPr lang="en-US" dirty="0"/>
          </a:p>
          <a:p>
            <a:r>
              <a:rPr lang="en-US" dirty="0"/>
              <a:t>Passwords can all be the same, but mist be at least 8 characters long.</a:t>
            </a:r>
          </a:p>
        </p:txBody>
      </p:sp>
      <p:sp>
        <p:nvSpPr>
          <p:cNvPr id="4" name="Slide Number Placeholder 3"/>
          <p:cNvSpPr>
            <a:spLocks noGrp="1"/>
          </p:cNvSpPr>
          <p:nvPr>
            <p:ph type="sldNum" sz="quarter" idx="10"/>
          </p:nvPr>
        </p:nvSpPr>
        <p:spPr/>
        <p:txBody>
          <a:bodyPr/>
          <a:lstStyle/>
          <a:p>
            <a:fld id="{B34DA498-F14D-4D16-9A80-C8A3DF8811FA}" type="slidenum">
              <a:rPr lang="en-US" smtClean="0"/>
              <a:t>32</a:t>
            </a:fld>
            <a:endParaRPr lang="en-US" dirty="0"/>
          </a:p>
        </p:txBody>
      </p:sp>
    </p:spTree>
    <p:extLst>
      <p:ext uri="{BB962C8B-B14F-4D97-AF65-F5344CB8AC3E}">
        <p14:creationId xmlns:p14="http://schemas.microsoft.com/office/powerpoint/2010/main" val="1654715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upload one student at a time at any level however will have to add an extra step to add in password</a:t>
            </a:r>
          </a:p>
          <a:p>
            <a:endParaRPr lang="en-US" dirty="0"/>
          </a:p>
          <a:p>
            <a:r>
              <a:rPr lang="en-US" dirty="0"/>
              <a:t>Enter info that is required culture being English or Spanish then save</a:t>
            </a:r>
          </a:p>
          <a:p>
            <a:endParaRPr lang="en-US" dirty="0"/>
          </a:p>
          <a:p>
            <a:r>
              <a:rPr lang="en-US" dirty="0"/>
              <a:t>Find the student in the list of students and click on the padlock by their name and assugn them the school password</a:t>
            </a:r>
          </a:p>
        </p:txBody>
      </p:sp>
      <p:sp>
        <p:nvSpPr>
          <p:cNvPr id="4" name="Slide Number Placeholder 3"/>
          <p:cNvSpPr>
            <a:spLocks noGrp="1"/>
          </p:cNvSpPr>
          <p:nvPr>
            <p:ph type="sldNum" sz="quarter" idx="5"/>
          </p:nvPr>
        </p:nvSpPr>
        <p:spPr/>
        <p:txBody>
          <a:bodyPr/>
          <a:lstStyle/>
          <a:p>
            <a:fld id="{B34DA498-F14D-4D16-9A80-C8A3DF8811FA}" type="slidenum">
              <a:rPr lang="en-US" smtClean="0"/>
              <a:t>33</a:t>
            </a:fld>
            <a:endParaRPr lang="en-US" dirty="0"/>
          </a:p>
        </p:txBody>
      </p:sp>
    </p:spTree>
    <p:extLst>
      <p:ext uri="{BB962C8B-B14F-4D97-AF65-F5344CB8AC3E}">
        <p14:creationId xmlns:p14="http://schemas.microsoft.com/office/powerpoint/2010/main" val="65828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have the classroom set up and students loaded then it is easy to go to the classroom tab at the build or teacher level and click on the pencil edit button then you can sort by first or last name and by clicking the + or the – you can add or subtract them from the class</a:t>
            </a:r>
          </a:p>
        </p:txBody>
      </p:sp>
      <p:sp>
        <p:nvSpPr>
          <p:cNvPr id="4" name="Slide Number Placeholder 3"/>
          <p:cNvSpPr>
            <a:spLocks noGrp="1"/>
          </p:cNvSpPr>
          <p:nvPr>
            <p:ph type="sldNum" sz="quarter" idx="5"/>
          </p:nvPr>
        </p:nvSpPr>
        <p:spPr/>
        <p:txBody>
          <a:bodyPr/>
          <a:lstStyle/>
          <a:p>
            <a:fld id="{B34DA498-F14D-4D16-9A80-C8A3DF8811FA}" type="slidenum">
              <a:rPr lang="en-US" smtClean="0"/>
              <a:t>34</a:t>
            </a:fld>
            <a:endParaRPr lang="en-US" dirty="0"/>
          </a:p>
        </p:txBody>
      </p:sp>
    </p:spTree>
    <p:extLst>
      <p:ext uri="{BB962C8B-B14F-4D97-AF65-F5344CB8AC3E}">
        <p14:creationId xmlns:p14="http://schemas.microsoft.com/office/powerpoint/2010/main" val="1624671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level reports are building % and classroom %</a:t>
            </a:r>
          </a:p>
        </p:txBody>
      </p:sp>
      <p:sp>
        <p:nvSpPr>
          <p:cNvPr id="4" name="Slide Number Placeholder 3"/>
          <p:cNvSpPr>
            <a:spLocks noGrp="1"/>
          </p:cNvSpPr>
          <p:nvPr>
            <p:ph type="sldNum" sz="quarter" idx="5"/>
          </p:nvPr>
        </p:nvSpPr>
        <p:spPr/>
        <p:txBody>
          <a:bodyPr/>
          <a:lstStyle/>
          <a:p>
            <a:fld id="{B34DA498-F14D-4D16-9A80-C8A3DF8811FA}" type="slidenum">
              <a:rPr lang="en-US" smtClean="0"/>
              <a:t>35</a:t>
            </a:fld>
            <a:endParaRPr lang="en-US" dirty="0"/>
          </a:p>
        </p:txBody>
      </p:sp>
    </p:spTree>
    <p:extLst>
      <p:ext uri="{BB962C8B-B14F-4D97-AF65-F5344CB8AC3E}">
        <p14:creationId xmlns:p14="http://schemas.microsoft.com/office/powerpoint/2010/main" val="960022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principal has 5 reports</a:t>
            </a:r>
          </a:p>
          <a:p>
            <a:r>
              <a:rPr lang="en-US" dirty="0"/>
              <a:t>Classroom %</a:t>
            </a:r>
          </a:p>
        </p:txBody>
      </p:sp>
      <p:sp>
        <p:nvSpPr>
          <p:cNvPr id="4" name="Slide Number Placeholder 3"/>
          <p:cNvSpPr>
            <a:spLocks noGrp="1"/>
          </p:cNvSpPr>
          <p:nvPr>
            <p:ph type="sldNum" sz="quarter" idx="5"/>
          </p:nvPr>
        </p:nvSpPr>
        <p:spPr/>
        <p:txBody>
          <a:bodyPr/>
          <a:lstStyle/>
          <a:p>
            <a:fld id="{B34DA498-F14D-4D16-9A80-C8A3DF8811FA}" type="slidenum">
              <a:rPr lang="en-US" smtClean="0"/>
              <a:t>36</a:t>
            </a:fld>
            <a:endParaRPr lang="en-US" dirty="0"/>
          </a:p>
        </p:txBody>
      </p:sp>
    </p:spTree>
    <p:extLst>
      <p:ext uri="{BB962C8B-B14F-4D97-AF65-F5344CB8AC3E}">
        <p14:creationId xmlns:p14="http://schemas.microsoft.com/office/powerpoint/2010/main" val="3390998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detail report for quiz or survey</a:t>
            </a:r>
          </a:p>
          <a:p>
            <a:r>
              <a:rPr lang="en-US" dirty="0"/>
              <a:t>By year and grade and alphabet first and last name</a:t>
            </a:r>
          </a:p>
        </p:txBody>
      </p:sp>
      <p:sp>
        <p:nvSpPr>
          <p:cNvPr id="4" name="Slide Number Placeholder 3"/>
          <p:cNvSpPr>
            <a:spLocks noGrp="1"/>
          </p:cNvSpPr>
          <p:nvPr>
            <p:ph type="sldNum" sz="quarter" idx="5"/>
          </p:nvPr>
        </p:nvSpPr>
        <p:spPr/>
        <p:txBody>
          <a:bodyPr/>
          <a:lstStyle/>
          <a:p>
            <a:fld id="{B34DA498-F14D-4D16-9A80-C8A3DF8811FA}" type="slidenum">
              <a:rPr lang="en-US" smtClean="0"/>
              <a:t>37</a:t>
            </a:fld>
            <a:endParaRPr lang="en-US" dirty="0"/>
          </a:p>
        </p:txBody>
      </p:sp>
    </p:spTree>
    <p:extLst>
      <p:ext uri="{BB962C8B-B14F-4D97-AF65-F5344CB8AC3E}">
        <p14:creationId xmlns:p14="http://schemas.microsoft.com/office/powerpoint/2010/main" val="1115887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Planet completion can be sorted by year, grade level and name</a:t>
            </a:r>
          </a:p>
        </p:txBody>
      </p:sp>
      <p:sp>
        <p:nvSpPr>
          <p:cNvPr id="4" name="Slide Number Placeholder 3"/>
          <p:cNvSpPr>
            <a:spLocks noGrp="1"/>
          </p:cNvSpPr>
          <p:nvPr>
            <p:ph type="sldNum" sz="quarter" idx="5"/>
          </p:nvPr>
        </p:nvSpPr>
        <p:spPr/>
        <p:txBody>
          <a:bodyPr/>
          <a:lstStyle/>
          <a:p>
            <a:fld id="{B34DA498-F14D-4D16-9A80-C8A3DF8811FA}" type="slidenum">
              <a:rPr lang="en-US" smtClean="0"/>
              <a:t>38</a:t>
            </a:fld>
            <a:endParaRPr lang="en-US" dirty="0"/>
          </a:p>
        </p:txBody>
      </p:sp>
    </p:spTree>
    <p:extLst>
      <p:ext uri="{BB962C8B-B14F-4D97-AF65-F5344CB8AC3E}">
        <p14:creationId xmlns:p14="http://schemas.microsoft.com/office/powerpoint/2010/main" val="2322425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can be sorted by year, grade and name</a:t>
            </a:r>
          </a:p>
        </p:txBody>
      </p:sp>
      <p:sp>
        <p:nvSpPr>
          <p:cNvPr id="4" name="Slide Number Placeholder 3"/>
          <p:cNvSpPr>
            <a:spLocks noGrp="1"/>
          </p:cNvSpPr>
          <p:nvPr>
            <p:ph type="sldNum" sz="quarter" idx="5"/>
          </p:nvPr>
        </p:nvSpPr>
        <p:spPr/>
        <p:txBody>
          <a:bodyPr/>
          <a:lstStyle/>
          <a:p>
            <a:fld id="{B34DA498-F14D-4D16-9A80-C8A3DF8811FA}" type="slidenum">
              <a:rPr lang="en-US" smtClean="0"/>
              <a:t>39</a:t>
            </a:fld>
            <a:endParaRPr lang="en-US" dirty="0"/>
          </a:p>
        </p:txBody>
      </p:sp>
    </p:spTree>
    <p:extLst>
      <p:ext uri="{BB962C8B-B14F-4D97-AF65-F5344CB8AC3E}">
        <p14:creationId xmlns:p14="http://schemas.microsoft.com/office/powerpoint/2010/main" val="247680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statement can be sorted by year, grade and name</a:t>
            </a:r>
          </a:p>
          <a:p>
            <a:endParaRPr lang="en-US" dirty="0"/>
          </a:p>
          <a:p>
            <a:r>
              <a:rPr lang="en-US" dirty="0"/>
              <a:t>All the reports can be generated and exported to XL worksheet</a:t>
            </a:r>
          </a:p>
        </p:txBody>
      </p:sp>
      <p:sp>
        <p:nvSpPr>
          <p:cNvPr id="4" name="Slide Number Placeholder 3"/>
          <p:cNvSpPr>
            <a:spLocks noGrp="1"/>
          </p:cNvSpPr>
          <p:nvPr>
            <p:ph type="sldNum" sz="quarter" idx="5"/>
          </p:nvPr>
        </p:nvSpPr>
        <p:spPr/>
        <p:txBody>
          <a:bodyPr/>
          <a:lstStyle/>
          <a:p>
            <a:fld id="{B34DA498-F14D-4D16-9A80-C8A3DF8811FA}" type="slidenum">
              <a:rPr lang="en-US" smtClean="0"/>
              <a:t>40</a:t>
            </a:fld>
            <a:endParaRPr lang="en-US" dirty="0"/>
          </a:p>
        </p:txBody>
      </p:sp>
    </p:spTree>
    <p:extLst>
      <p:ext uri="{BB962C8B-B14F-4D97-AF65-F5344CB8AC3E}">
        <p14:creationId xmlns:p14="http://schemas.microsoft.com/office/powerpoint/2010/main" val="299998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400" dirty="0"/>
          </a:p>
          <a:p>
            <a:r>
              <a:rPr lang="en-US" sz="1400" dirty="0"/>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400" dirty="0"/>
          </a:p>
          <a:p>
            <a:pPr defTabSz="931679">
              <a:defRPr/>
            </a:pPr>
            <a:r>
              <a:rPr lang="en-US" sz="1400" dirty="0"/>
              <a:t>Like all of Kuder systems, it was important to utilize experts to guide the development. 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fld id="{B34DA498-F14D-4D16-9A80-C8A3DF8811FA}" type="slidenum">
              <a:rPr lang="en-US" smtClean="0"/>
              <a:t>4</a:t>
            </a:fld>
            <a:endParaRPr lang="en-US" dirty="0"/>
          </a:p>
        </p:txBody>
      </p:sp>
    </p:spTree>
    <p:extLst>
      <p:ext uri="{BB962C8B-B14F-4D97-AF65-F5344CB8AC3E}">
        <p14:creationId xmlns:p14="http://schemas.microsoft.com/office/powerpoint/2010/main" val="2870500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menu with classroom can also show a report for planet completion</a:t>
            </a:r>
          </a:p>
        </p:txBody>
      </p:sp>
      <p:sp>
        <p:nvSpPr>
          <p:cNvPr id="4" name="Slide Number Placeholder 3"/>
          <p:cNvSpPr>
            <a:spLocks noGrp="1"/>
          </p:cNvSpPr>
          <p:nvPr>
            <p:ph type="sldNum" sz="quarter" idx="10"/>
          </p:nvPr>
        </p:nvSpPr>
        <p:spPr/>
        <p:txBody>
          <a:bodyPr/>
          <a:lstStyle/>
          <a:p>
            <a:fld id="{B34DA498-F14D-4D16-9A80-C8A3DF8811FA}" type="slidenum">
              <a:rPr lang="en-US" smtClean="0"/>
              <a:t>41</a:t>
            </a:fld>
            <a:endParaRPr lang="en-US" dirty="0"/>
          </a:p>
        </p:txBody>
      </p:sp>
    </p:spTree>
    <p:extLst>
      <p:ext uri="{BB962C8B-B14F-4D97-AF65-F5344CB8AC3E}">
        <p14:creationId xmlns:p14="http://schemas.microsoft.com/office/powerpoint/2010/main" val="3862424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menu that show students can do an individual student report that shows every thing that is complete or incomplete on all planets  this would show if they skipped over things</a:t>
            </a:r>
          </a:p>
        </p:txBody>
      </p:sp>
      <p:sp>
        <p:nvSpPr>
          <p:cNvPr id="4" name="Slide Number Placeholder 3"/>
          <p:cNvSpPr>
            <a:spLocks noGrp="1"/>
          </p:cNvSpPr>
          <p:nvPr>
            <p:ph type="sldNum" sz="quarter" idx="10"/>
          </p:nvPr>
        </p:nvSpPr>
        <p:spPr/>
        <p:txBody>
          <a:bodyPr/>
          <a:lstStyle/>
          <a:p>
            <a:fld id="{B34DA498-F14D-4D16-9A80-C8A3DF8811FA}" type="slidenum">
              <a:rPr lang="en-US" smtClean="0"/>
              <a:t>42</a:t>
            </a:fld>
            <a:endParaRPr lang="en-US" dirty="0"/>
          </a:p>
        </p:txBody>
      </p:sp>
    </p:spTree>
    <p:extLst>
      <p:ext uri="{BB962C8B-B14F-4D97-AF65-F5344CB8AC3E}">
        <p14:creationId xmlns:p14="http://schemas.microsoft.com/office/powerpoint/2010/main" val="2258414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Still on the left-hand menu we find Academic Standards while this is nice it is not the best way for Oklahoma Teachers to keep track of Academic standards (have to report another way)</a:t>
            </a:r>
          </a:p>
          <a:p>
            <a:pPr defTabSz="931679">
              <a:defRPr/>
            </a:pPr>
            <a:r>
              <a:rPr lang="en-US" sz="1400" dirty="0"/>
              <a:t>Have pulled out academic standards by grade level and our found in ctyour.org resources --- it shows what standards have been covered if students complete all 6 planets.</a:t>
            </a:r>
          </a:p>
          <a:p>
            <a:pPr defTabSz="931679">
              <a:defRPr/>
            </a:pPr>
            <a:endParaRPr lang="en-US" sz="1400" dirty="0"/>
          </a:p>
          <a:p>
            <a:pPr defTabSz="931679">
              <a:defRPr/>
            </a:pPr>
            <a:r>
              <a:rPr lang="en-US" sz="1400" dirty="0"/>
              <a:t>One great feature of the admin is that district and schools can create academic standards that Galaxy can help meet and support. So, if you have state, district, or even school specific standards, you can enter them into the admin and align specific activities, games, and I statements to them. So, then as students experience and interact with those activities, games, and I statements, you know that you are achieving your standards. </a:t>
            </a:r>
          </a:p>
          <a:p>
            <a:endParaRPr lang="en-US" dirty="0"/>
          </a:p>
        </p:txBody>
      </p:sp>
      <p:sp>
        <p:nvSpPr>
          <p:cNvPr id="4" name="Slide Number Placeholder 3"/>
          <p:cNvSpPr>
            <a:spLocks noGrp="1"/>
          </p:cNvSpPr>
          <p:nvPr>
            <p:ph type="sldNum" sz="quarter" idx="10"/>
          </p:nvPr>
        </p:nvSpPr>
        <p:spPr/>
        <p:txBody>
          <a:bodyPr/>
          <a:lstStyle/>
          <a:p>
            <a:fld id="{11B87DEE-2FD2-467D-A595-E7B1C950F163}" type="slidenum">
              <a:rPr lang="en-US" smtClean="0"/>
              <a:t>43</a:t>
            </a:fld>
            <a:endParaRPr lang="en-US" dirty="0"/>
          </a:p>
        </p:txBody>
      </p:sp>
    </p:spTree>
    <p:extLst>
      <p:ext uri="{BB962C8B-B14F-4D97-AF65-F5344CB8AC3E}">
        <p14:creationId xmlns:p14="http://schemas.microsoft.com/office/powerpoint/2010/main" val="1233132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Galaxy comes with a standard set of I statements (learning targets) by grade. However, district and school admins can choose to create their own. </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44</a:t>
            </a:fld>
            <a:endParaRPr lang="en-US" dirty="0"/>
          </a:p>
        </p:txBody>
      </p:sp>
    </p:spTree>
    <p:extLst>
      <p:ext uri="{BB962C8B-B14F-4D97-AF65-F5344CB8AC3E}">
        <p14:creationId xmlns:p14="http://schemas.microsoft.com/office/powerpoint/2010/main" val="4103865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6 slides show button that are available at all logins</a:t>
            </a:r>
          </a:p>
          <a:p>
            <a:endParaRPr lang="en-US" dirty="0"/>
          </a:p>
          <a:p>
            <a:r>
              <a:rPr lang="en-US" dirty="0"/>
              <a:t>Student view give you a quick look at student side </a:t>
            </a:r>
          </a:p>
        </p:txBody>
      </p:sp>
      <p:sp>
        <p:nvSpPr>
          <p:cNvPr id="4" name="Slide Number Placeholder 3"/>
          <p:cNvSpPr>
            <a:spLocks noGrp="1"/>
          </p:cNvSpPr>
          <p:nvPr>
            <p:ph type="sldNum" sz="quarter" idx="10"/>
          </p:nvPr>
        </p:nvSpPr>
        <p:spPr/>
        <p:txBody>
          <a:bodyPr/>
          <a:lstStyle/>
          <a:p>
            <a:fld id="{B34DA498-F14D-4D16-9A80-C8A3DF8811FA}" type="slidenum">
              <a:rPr lang="en-US" smtClean="0"/>
              <a:t>45</a:t>
            </a:fld>
            <a:endParaRPr lang="en-US" dirty="0"/>
          </a:p>
        </p:txBody>
      </p:sp>
    </p:spTree>
    <p:extLst>
      <p:ext uri="{BB962C8B-B14F-4D97-AF65-F5344CB8AC3E}">
        <p14:creationId xmlns:p14="http://schemas.microsoft.com/office/powerpoint/2010/main" val="2271130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dirty="0"/>
              <a:t>Posters</a:t>
            </a:r>
          </a:p>
          <a:p>
            <a:r>
              <a:rPr lang="en-US" dirty="0"/>
              <a:t>Badges worksheets</a:t>
            </a:r>
          </a:p>
          <a:p>
            <a:r>
              <a:rPr lang="en-US" dirty="0"/>
              <a:t>Letters to parents</a:t>
            </a:r>
          </a:p>
          <a:p>
            <a:r>
              <a:rPr lang="en-US" dirty="0"/>
              <a:t>All are also available on ctyou.org</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46</a:t>
            </a:fld>
            <a:endParaRPr lang="en-US" dirty="0"/>
          </a:p>
        </p:txBody>
      </p:sp>
    </p:spTree>
    <p:extLst>
      <p:ext uri="{BB962C8B-B14F-4D97-AF65-F5344CB8AC3E}">
        <p14:creationId xmlns:p14="http://schemas.microsoft.com/office/powerpoint/2010/main" val="886575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and post launch lesson plans for 1</a:t>
            </a:r>
            <a:r>
              <a:rPr lang="en-US" baseline="30000" dirty="0"/>
              <a:t>st</a:t>
            </a:r>
            <a:r>
              <a:rPr lang="en-US" dirty="0"/>
              <a:t> – 5</a:t>
            </a:r>
            <a:r>
              <a:rPr lang="en-US" baseline="30000" dirty="0"/>
              <a:t>th</a:t>
            </a:r>
            <a:r>
              <a:rPr lang="en-US" dirty="0"/>
              <a:t> not PK and K</a:t>
            </a:r>
          </a:p>
          <a:p>
            <a:r>
              <a:rPr lang="en-US" dirty="0"/>
              <a:t>Are also available at ctyou.org</a:t>
            </a:r>
          </a:p>
        </p:txBody>
      </p:sp>
      <p:sp>
        <p:nvSpPr>
          <p:cNvPr id="4" name="Slide Number Placeholder 3"/>
          <p:cNvSpPr>
            <a:spLocks noGrp="1"/>
          </p:cNvSpPr>
          <p:nvPr>
            <p:ph type="sldNum" sz="quarter" idx="5"/>
          </p:nvPr>
        </p:nvSpPr>
        <p:spPr/>
        <p:txBody>
          <a:bodyPr/>
          <a:lstStyle/>
          <a:p>
            <a:fld id="{B34DA498-F14D-4D16-9A80-C8A3DF8811FA}" type="slidenum">
              <a:rPr lang="en-US" smtClean="0"/>
              <a:t>47</a:t>
            </a:fld>
            <a:endParaRPr lang="en-US" dirty="0"/>
          </a:p>
        </p:txBody>
      </p:sp>
    </p:spTree>
    <p:extLst>
      <p:ext uri="{BB962C8B-B14F-4D97-AF65-F5344CB8AC3E}">
        <p14:creationId xmlns:p14="http://schemas.microsoft.com/office/powerpoint/2010/main" val="1401826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Holland info tab</a:t>
            </a:r>
          </a:p>
          <a:p>
            <a:r>
              <a:rPr lang="en-US" dirty="0"/>
              <a:t>Every thing is based on this</a:t>
            </a:r>
          </a:p>
        </p:txBody>
      </p:sp>
      <p:sp>
        <p:nvSpPr>
          <p:cNvPr id="4" name="Slide Number Placeholder 3"/>
          <p:cNvSpPr>
            <a:spLocks noGrp="1"/>
          </p:cNvSpPr>
          <p:nvPr>
            <p:ph type="sldNum" sz="quarter" idx="5"/>
          </p:nvPr>
        </p:nvSpPr>
        <p:spPr/>
        <p:txBody>
          <a:bodyPr/>
          <a:lstStyle/>
          <a:p>
            <a:fld id="{B34DA498-F14D-4D16-9A80-C8A3DF8811FA}" type="slidenum">
              <a:rPr lang="en-US" smtClean="0"/>
              <a:t>48</a:t>
            </a:fld>
            <a:endParaRPr lang="en-US" dirty="0"/>
          </a:p>
        </p:txBody>
      </p:sp>
    </p:spTree>
    <p:extLst>
      <p:ext uri="{BB962C8B-B14F-4D97-AF65-F5344CB8AC3E}">
        <p14:creationId xmlns:p14="http://schemas.microsoft.com/office/powerpoint/2010/main" val="3680680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 database tab</a:t>
            </a:r>
          </a:p>
          <a:p>
            <a:r>
              <a:rPr lang="en-US" dirty="0"/>
              <a:t>You are not expected to know about every job this gives you a quick look</a:t>
            </a:r>
          </a:p>
        </p:txBody>
      </p:sp>
      <p:sp>
        <p:nvSpPr>
          <p:cNvPr id="4" name="Slide Number Placeholder 3"/>
          <p:cNvSpPr>
            <a:spLocks noGrp="1"/>
          </p:cNvSpPr>
          <p:nvPr>
            <p:ph type="sldNum" sz="quarter" idx="10"/>
          </p:nvPr>
        </p:nvSpPr>
        <p:spPr/>
        <p:txBody>
          <a:bodyPr/>
          <a:lstStyle/>
          <a:p>
            <a:fld id="{B34DA498-F14D-4D16-9A80-C8A3DF8811FA}" type="slidenum">
              <a:rPr lang="en-US" smtClean="0"/>
              <a:t>49</a:t>
            </a:fld>
            <a:endParaRPr lang="en-US" dirty="0"/>
          </a:p>
        </p:txBody>
      </p:sp>
    </p:spTree>
    <p:extLst>
      <p:ext uri="{BB962C8B-B14F-4D97-AF65-F5344CB8AC3E}">
        <p14:creationId xmlns:p14="http://schemas.microsoft.com/office/powerpoint/2010/main" val="1565075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a very brief synopsis </a:t>
            </a:r>
          </a:p>
        </p:txBody>
      </p:sp>
      <p:sp>
        <p:nvSpPr>
          <p:cNvPr id="4" name="Slide Number Placeholder 3"/>
          <p:cNvSpPr>
            <a:spLocks noGrp="1"/>
          </p:cNvSpPr>
          <p:nvPr>
            <p:ph type="sldNum" sz="quarter" idx="10"/>
          </p:nvPr>
        </p:nvSpPr>
        <p:spPr/>
        <p:txBody>
          <a:bodyPr/>
          <a:lstStyle/>
          <a:p>
            <a:fld id="{B34DA498-F14D-4D16-9A80-C8A3DF8811FA}" type="slidenum">
              <a:rPr lang="en-US" smtClean="0"/>
              <a:t>50</a:t>
            </a:fld>
            <a:endParaRPr lang="en-US" dirty="0"/>
          </a:p>
        </p:txBody>
      </p:sp>
    </p:spTree>
    <p:extLst>
      <p:ext uri="{BB962C8B-B14F-4D97-AF65-F5344CB8AC3E}">
        <p14:creationId xmlns:p14="http://schemas.microsoft.com/office/powerpoint/2010/main" val="124305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400" dirty="0"/>
          </a:p>
          <a:p>
            <a:r>
              <a:rPr lang="en-US" sz="1400" dirty="0"/>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400" dirty="0"/>
          </a:p>
          <a:p>
            <a:pPr defTabSz="931679">
              <a:defRPr/>
            </a:pPr>
            <a:r>
              <a:rPr lang="en-US" sz="1400" dirty="0"/>
              <a:t>Like all of Kuder systems, it was important to utilize experts to guide the development. 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fld id="{B34DA498-F14D-4D16-9A80-C8A3DF8811FA}" type="slidenum">
              <a:rPr lang="en-US" smtClean="0"/>
              <a:t>5</a:t>
            </a:fld>
            <a:endParaRPr lang="en-US" dirty="0"/>
          </a:p>
        </p:txBody>
      </p:sp>
    </p:spTree>
    <p:extLst>
      <p:ext uri="{BB962C8B-B14F-4D97-AF65-F5344CB8AC3E}">
        <p14:creationId xmlns:p14="http://schemas.microsoft.com/office/powerpoint/2010/main" val="961552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know that parents and families continue to be the number one influence on children’s career awareness and career aspirations. Therefore we wanted to support families with guidance and advice at this level. </a:t>
            </a:r>
          </a:p>
        </p:txBody>
      </p:sp>
      <p:sp>
        <p:nvSpPr>
          <p:cNvPr id="4" name="Slide Number Placeholder 3"/>
          <p:cNvSpPr>
            <a:spLocks noGrp="1"/>
          </p:cNvSpPr>
          <p:nvPr>
            <p:ph type="sldNum" sz="quarter" idx="5"/>
          </p:nvPr>
        </p:nvSpPr>
        <p:spPr/>
        <p:txBody>
          <a:bodyPr/>
          <a:lstStyle/>
          <a:p>
            <a:fld id="{B34DA498-F14D-4D16-9A80-C8A3DF8811FA}" type="slidenum">
              <a:rPr lang="en-US" smtClean="0"/>
              <a:t>51</a:t>
            </a:fld>
            <a:endParaRPr lang="en-US" dirty="0"/>
          </a:p>
        </p:txBody>
      </p:sp>
    </p:spTree>
    <p:extLst>
      <p:ext uri="{BB962C8B-B14F-4D97-AF65-F5344CB8AC3E}">
        <p14:creationId xmlns:p14="http://schemas.microsoft.com/office/powerpoint/2010/main" val="1290635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at bottom of login page</a:t>
            </a:r>
          </a:p>
          <a:p>
            <a:r>
              <a:rPr lang="en-US" dirty="0"/>
              <a:t>Clever and ClassLink</a:t>
            </a:r>
          </a:p>
        </p:txBody>
      </p:sp>
      <p:sp>
        <p:nvSpPr>
          <p:cNvPr id="4" name="Slide Number Placeholder 3"/>
          <p:cNvSpPr>
            <a:spLocks noGrp="1"/>
          </p:cNvSpPr>
          <p:nvPr>
            <p:ph type="sldNum" sz="quarter" idx="10"/>
          </p:nvPr>
        </p:nvSpPr>
        <p:spPr/>
        <p:txBody>
          <a:bodyPr/>
          <a:lstStyle/>
          <a:p>
            <a:fld id="{B34DA498-F14D-4D16-9A80-C8A3DF8811FA}" type="slidenum">
              <a:rPr lang="en-US" smtClean="0"/>
              <a:t>52</a:t>
            </a:fld>
            <a:endParaRPr lang="en-US" dirty="0"/>
          </a:p>
        </p:txBody>
      </p:sp>
    </p:spTree>
    <p:extLst>
      <p:ext uri="{BB962C8B-B14F-4D97-AF65-F5344CB8AC3E}">
        <p14:creationId xmlns:p14="http://schemas.microsoft.com/office/powerpoint/2010/main" val="233014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each planet mission it gives parents actionable advice to help guide and reinforce the concepts their son or daughter is learning through Galaxy. </a:t>
            </a:r>
          </a:p>
          <a:p>
            <a:r>
              <a:rPr lang="en-US" sz="1400" dirty="0"/>
              <a:t>However, the chances of any parent going there are slim sooooooo next slide</a:t>
            </a:r>
          </a:p>
        </p:txBody>
      </p:sp>
      <p:sp>
        <p:nvSpPr>
          <p:cNvPr id="4" name="Slide Number Placeholder 3"/>
          <p:cNvSpPr>
            <a:spLocks noGrp="1"/>
          </p:cNvSpPr>
          <p:nvPr>
            <p:ph type="sldNum" sz="quarter" idx="5"/>
          </p:nvPr>
        </p:nvSpPr>
        <p:spPr/>
        <p:txBody>
          <a:bodyPr/>
          <a:lstStyle/>
          <a:p>
            <a:fld id="{B34DA498-F14D-4D16-9A80-C8A3DF8811FA}" type="slidenum">
              <a:rPr lang="en-US" smtClean="0"/>
              <a:t>53</a:t>
            </a:fld>
            <a:endParaRPr lang="en-US" dirty="0"/>
          </a:p>
        </p:txBody>
      </p:sp>
    </p:spTree>
    <p:extLst>
      <p:ext uri="{BB962C8B-B14F-4D97-AF65-F5344CB8AC3E}">
        <p14:creationId xmlns:p14="http://schemas.microsoft.com/office/powerpoint/2010/main" val="687756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pulled the information out by planet and placed it on the back of their worksheets/color sheets so when they take them home to become refrigerator art they will also have this info to go over with their child.</a:t>
            </a:r>
          </a:p>
        </p:txBody>
      </p:sp>
      <p:sp>
        <p:nvSpPr>
          <p:cNvPr id="4" name="Slide Number Placeholder 3"/>
          <p:cNvSpPr>
            <a:spLocks noGrp="1"/>
          </p:cNvSpPr>
          <p:nvPr>
            <p:ph type="sldNum" sz="quarter" idx="10"/>
          </p:nvPr>
        </p:nvSpPr>
        <p:spPr/>
        <p:txBody>
          <a:bodyPr/>
          <a:lstStyle/>
          <a:p>
            <a:fld id="{B34DA498-F14D-4D16-9A80-C8A3DF8811FA}" type="slidenum">
              <a:rPr lang="en-US" smtClean="0"/>
              <a:t>54</a:t>
            </a:fld>
            <a:endParaRPr lang="en-US" dirty="0"/>
          </a:p>
        </p:txBody>
      </p:sp>
    </p:spTree>
    <p:extLst>
      <p:ext uri="{BB962C8B-B14F-4D97-AF65-F5344CB8AC3E}">
        <p14:creationId xmlns:p14="http://schemas.microsoft.com/office/powerpoint/2010/main" val="492754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What resources do you see that would help you with students</a:t>
            </a:r>
          </a:p>
        </p:txBody>
      </p:sp>
      <p:sp>
        <p:nvSpPr>
          <p:cNvPr id="4" name="Slide Number Placeholder 3"/>
          <p:cNvSpPr>
            <a:spLocks noGrp="1"/>
          </p:cNvSpPr>
          <p:nvPr>
            <p:ph type="sldNum" sz="quarter" idx="10"/>
          </p:nvPr>
        </p:nvSpPr>
        <p:spPr/>
        <p:txBody>
          <a:bodyPr/>
          <a:lstStyle/>
          <a:p>
            <a:fld id="{B34DA498-F14D-4D16-9A80-C8A3DF8811FA}" type="slidenum">
              <a:rPr lang="en-US" smtClean="0"/>
              <a:t>55</a:t>
            </a:fld>
            <a:endParaRPr lang="en-US" dirty="0"/>
          </a:p>
        </p:txBody>
      </p:sp>
    </p:spTree>
    <p:extLst>
      <p:ext uri="{BB962C8B-B14F-4D97-AF65-F5344CB8AC3E}">
        <p14:creationId xmlns:p14="http://schemas.microsoft.com/office/powerpoint/2010/main" val="1010592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Live in system to see what the student sees</a:t>
            </a:r>
          </a:p>
        </p:txBody>
      </p:sp>
      <p:sp>
        <p:nvSpPr>
          <p:cNvPr id="4" name="Slide Number Placeholder 3"/>
          <p:cNvSpPr>
            <a:spLocks noGrp="1"/>
          </p:cNvSpPr>
          <p:nvPr>
            <p:ph type="sldNum" sz="quarter" idx="5"/>
          </p:nvPr>
        </p:nvSpPr>
        <p:spPr/>
        <p:txBody>
          <a:bodyPr/>
          <a:lstStyle/>
          <a:p>
            <a:fld id="{B34DA498-F14D-4D16-9A80-C8A3DF8811FA}" type="slidenum">
              <a:rPr lang="en-US" smtClean="0"/>
              <a:t>56</a:t>
            </a:fld>
            <a:endParaRPr lang="en-US" dirty="0"/>
          </a:p>
        </p:txBody>
      </p:sp>
    </p:spTree>
    <p:extLst>
      <p:ext uri="{BB962C8B-B14F-4D97-AF65-F5344CB8AC3E}">
        <p14:creationId xmlns:p14="http://schemas.microsoft.com/office/powerpoint/2010/main" val="1139695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resource site</a:t>
            </a:r>
          </a:p>
        </p:txBody>
      </p:sp>
      <p:sp>
        <p:nvSpPr>
          <p:cNvPr id="4" name="Slide Number Placeholder 3"/>
          <p:cNvSpPr>
            <a:spLocks noGrp="1"/>
          </p:cNvSpPr>
          <p:nvPr>
            <p:ph type="sldNum" sz="quarter" idx="10"/>
          </p:nvPr>
        </p:nvSpPr>
        <p:spPr/>
        <p:txBody>
          <a:bodyPr/>
          <a:lstStyle/>
          <a:p>
            <a:fld id="{B34DA498-F14D-4D16-9A80-C8A3DF8811FA}" type="slidenum">
              <a:rPr lang="en-US" smtClean="0"/>
              <a:t>57</a:t>
            </a:fld>
            <a:endParaRPr lang="en-US" dirty="0"/>
          </a:p>
        </p:txBody>
      </p:sp>
    </p:spTree>
    <p:extLst>
      <p:ext uri="{BB962C8B-B14F-4D97-AF65-F5344CB8AC3E}">
        <p14:creationId xmlns:p14="http://schemas.microsoft.com/office/powerpoint/2010/main" val="2583043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are located under Galaxy Curriculum</a:t>
            </a:r>
          </a:p>
          <a:p>
            <a:r>
              <a:rPr lang="en-US" dirty="0"/>
              <a:t>Will take you there live</a:t>
            </a:r>
          </a:p>
        </p:txBody>
      </p:sp>
      <p:sp>
        <p:nvSpPr>
          <p:cNvPr id="4" name="Slide Number Placeholder 3"/>
          <p:cNvSpPr>
            <a:spLocks noGrp="1"/>
          </p:cNvSpPr>
          <p:nvPr>
            <p:ph type="sldNum" sz="quarter" idx="10"/>
          </p:nvPr>
        </p:nvSpPr>
        <p:spPr/>
        <p:txBody>
          <a:bodyPr/>
          <a:lstStyle/>
          <a:p>
            <a:fld id="{B34DA498-F14D-4D16-9A80-C8A3DF8811FA}" type="slidenum">
              <a:rPr lang="en-US" smtClean="0"/>
              <a:t>58</a:t>
            </a:fld>
            <a:endParaRPr lang="en-US" dirty="0"/>
          </a:p>
        </p:txBody>
      </p:sp>
    </p:spTree>
    <p:extLst>
      <p:ext uri="{BB962C8B-B14F-4D97-AF65-F5344CB8AC3E}">
        <p14:creationId xmlns:p14="http://schemas.microsoft.com/office/powerpoint/2010/main" val="260064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going to Ctyou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2nd What Tools and Skills poster.pdf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dirty="0"/>
              <a:t>It does this in that the system is a game that uses space themed characters </a:t>
            </a:r>
          </a:p>
        </p:txBody>
      </p:sp>
      <p:sp>
        <p:nvSpPr>
          <p:cNvPr id="4" name="Slide Number Placeholder 3"/>
          <p:cNvSpPr>
            <a:spLocks noGrp="1"/>
          </p:cNvSpPr>
          <p:nvPr>
            <p:ph type="sldNum" sz="quarter" idx="10"/>
          </p:nvPr>
        </p:nvSpPr>
        <p:spPr/>
        <p:txBody>
          <a:bodyPr/>
          <a:lstStyle/>
          <a:p>
            <a:fld id="{B34DA498-F14D-4D16-9A80-C8A3DF8811FA}" type="slidenum">
              <a:rPr lang="en-US" smtClean="0"/>
              <a:t>6</a:t>
            </a:fld>
            <a:endParaRPr lang="en-US" dirty="0"/>
          </a:p>
        </p:txBody>
      </p:sp>
    </p:spTree>
    <p:extLst>
      <p:ext uri="{BB962C8B-B14F-4D97-AF65-F5344CB8AC3E}">
        <p14:creationId xmlns:p14="http://schemas.microsoft.com/office/powerpoint/2010/main" val="2260715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Tools and Skills Do People Use.pptx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2nd Start or End Worksheet.pdf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2_Planet C_Pre Launch.pdf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Pre-Launch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At this level each planet has a Pre-Launch lesson. They are classroom lessons that get them ready to understand what they will encounter on each planet. These lessons are 12- 20 minutes in length depending on the size of the class and teacher.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271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fr-FR" dirty="0">
                <a:hlinkClick r:id="rId3"/>
              </a:rPr>
              <a:t>Grade 2 planet C Lesson Plan Template.docx</a:t>
            </a:r>
            <a:endParaRPr lang="fr-FR"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lesson plans and format – 6 E lesson Outline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[Engage – Explain – Exploration – Elaboration – Evaluation – Extension]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in word format so they can be easily adjusted to meet personal teaching style.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There are 2 options to follow. One if all students have a computer, one if the teacher has the only computer with a projector or whiteboard.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a:hlinkClick r:id="rId3"/>
              </a:rPr>
              <a:t>Pre-K-5 Books.docx</a:t>
            </a:r>
            <a:endParaRPr lang="en-US"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the PK -5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reading list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the picture books are also listed on back of the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2nd Badge Worksheet.pdf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Planet badge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the front and the back of worksheet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a:hlinkClick r:id="rId3"/>
              </a:rPr>
              <a:t>2nd Grade occupation cards to print.pdf</a:t>
            </a:r>
            <a:endParaRPr lang="en-US"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Occupation cards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be used with a small group or small 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occupations.pptx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Occupation card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this can be used with the lesson as a group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lesson plan occupations and planet info.pptx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Lesson Plan Occupation and planet info Power 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is a combination of both PowerPoints that allow you to use the pre-lesson material as part of the total group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2 Vocabulary.docx</a:t>
            </a:r>
            <a:endParaRPr lang="en-US" dirty="0"/>
          </a:p>
          <a:p>
            <a:r>
              <a:rPr lang="en-US" dirty="0">
                <a:hlinkClick r:id="rId4"/>
              </a:rPr>
              <a:t>Second Grade Games.docx</a:t>
            </a:r>
            <a:endParaRPr lang="en-US" dirty="0"/>
          </a:p>
          <a:p>
            <a:r>
              <a:rPr lang="en-US" dirty="0">
                <a:hlinkClick r:id="rId5"/>
              </a:rPr>
              <a:t>Grade 2 Questions and I statements.docx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support info Vocabulary, Games, questions, and I statement.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how these are there to help support the lesson for the teacher and better facilitate the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years ago, Dr. Frederic Kuder and other innovators in the study of career interests realized people with different interest preferences might like different kinds of jobs. A core principle being that if people’s interests match their jobs, they might be happier with their careers. Building on this, Dr. John Holland noticed that we can sort people’s interests and personalities into six groups: Realistic, Investigative, Artistic, Social, Enterprising, and Conventional. </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7</a:t>
            </a:fld>
            <a:endParaRPr lang="en-US" dirty="0"/>
          </a:p>
        </p:txBody>
      </p:sp>
    </p:spTree>
    <p:extLst>
      <p:ext uri="{BB962C8B-B14F-4D97-AF65-F5344CB8AC3E}">
        <p14:creationId xmlns:p14="http://schemas.microsoft.com/office/powerpoint/2010/main" val="3408851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Oklahoma Academic Standards for 2nd Grade.docx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 Show Oklahoma Academic Standards for 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if students have done all 6 planets and the lesson material then they will have covered these standards for 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are 21st century skills.docx</a:t>
            </a:r>
            <a:endParaRPr lang="en-US" dirty="0"/>
          </a:p>
          <a:p>
            <a:r>
              <a:rPr lang="en-US" dirty="0">
                <a:hlinkClick r:id="rId4"/>
              </a:rPr>
              <a:t>2nd Grade Mission Patches.pdf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21</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st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Century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Skills needed for an information world.  Info that also goes along with standards. The hotlinks will take you to more information and short videos</a:t>
            </a:r>
          </a:p>
          <a:p>
            <a:pPr marL="742950" marR="0" lvl="1" indent="-285750">
              <a:lnSpc>
                <a:spcPct val="150000"/>
              </a:lnSpc>
              <a:spcBef>
                <a:spcPts val="0"/>
              </a:spcBef>
              <a:spcAft>
                <a:spcPts val="800"/>
              </a:spcAft>
              <a:buFont typeface="+mj-lt"/>
              <a:buAutoNum type="alphaLcPeriod"/>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Grade 2 Mission Patches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printing on sticker paper and giving out after finishing all 6 planets also about using a button cutter to quick cut out in circles.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Galaxy Student Login Card.pdf</a:t>
            </a:r>
            <a:endParaRPr lang="en-US" dirty="0"/>
          </a:p>
          <a:p>
            <a:r>
              <a:rPr lang="en-US" dirty="0">
                <a:hlinkClick r:id="rId4"/>
              </a:rPr>
              <a:t>RIASEC (Holland) Poster.pdf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with Student login Cards / option of using clever</a:t>
            </a:r>
          </a:p>
          <a:p>
            <a:pPr marL="342900" marR="0" lvl="0" indent="-342900">
              <a:lnSpc>
                <a:spcPct val="150000"/>
              </a:lnSpc>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material the Holland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request an 18x24 poster mailed 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Not available to students at this level at the end of exploring planets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2_Planet C_Post Launch.pdf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Post-Launch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post launch lesson plans are 12–20-minute activities and discussion that is a good wrap up for each planet.  Most have some sort of worksheet to reinforce what they just covered online.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99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different career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Last 3 dots --- link to ctyou.org to do a live look at the curriculum finding process.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80</a:t>
            </a:fld>
            <a:endParaRPr lang="en-US" dirty="0"/>
          </a:p>
        </p:txBody>
      </p:sp>
    </p:spTree>
    <p:extLst>
      <p:ext uri="{BB962C8B-B14F-4D97-AF65-F5344CB8AC3E}">
        <p14:creationId xmlns:p14="http://schemas.microsoft.com/office/powerpoint/2010/main" val="924443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back to this slide at end of presentation.</a:t>
            </a:r>
          </a:p>
          <a:p>
            <a:r>
              <a:rPr lang="en-US" dirty="0"/>
              <a:t>Will need this info to build their account</a:t>
            </a:r>
          </a:p>
          <a:p>
            <a:r>
              <a:rPr lang="en-US" dirty="0"/>
              <a:t>However, if you are putting in a building or district admin they can put in teachers although I do not mind putting in the teachers also.</a:t>
            </a:r>
          </a:p>
        </p:txBody>
      </p:sp>
      <p:sp>
        <p:nvSpPr>
          <p:cNvPr id="4" name="Slide Number Placeholder 3"/>
          <p:cNvSpPr>
            <a:spLocks noGrp="1"/>
          </p:cNvSpPr>
          <p:nvPr>
            <p:ph type="sldNum" sz="quarter" idx="10"/>
          </p:nvPr>
        </p:nvSpPr>
        <p:spPr/>
        <p:txBody>
          <a:bodyPr/>
          <a:lstStyle/>
          <a:p>
            <a:fld id="{B34DA498-F14D-4D16-9A80-C8A3DF8811FA}" type="slidenum">
              <a:rPr lang="en-US" smtClean="0"/>
              <a:t>81</a:t>
            </a:fld>
            <a:endParaRPr lang="en-US" dirty="0"/>
          </a:p>
        </p:txBody>
      </p:sp>
    </p:spTree>
    <p:extLst>
      <p:ext uri="{BB962C8B-B14F-4D97-AF65-F5344CB8AC3E}">
        <p14:creationId xmlns:p14="http://schemas.microsoft.com/office/powerpoint/2010/main" val="293466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They have taken the 6 areas and changed them into 6 planets called Doers, Thinkers, Creators, Helpers, Persuaders, Organizers</a:t>
            </a:r>
          </a:p>
          <a:p>
            <a:endParaRPr lang="en-US" sz="1400" dirty="0"/>
          </a:p>
          <a:p>
            <a:r>
              <a:rPr lang="en-US" sz="1400" dirty="0"/>
              <a:t>Most people and jobs, are best represented by some combination of two or three of the Holland interest areas.</a:t>
            </a:r>
          </a:p>
          <a:p>
            <a:endParaRPr lang="en-US" sz="1400" dirty="0"/>
          </a:p>
          <a:p>
            <a:r>
              <a:rPr lang="en-US" sz="1400" dirty="0"/>
              <a:t>People search for environments where they can use their skills and abilities and express their values and attitudes.</a:t>
            </a:r>
          </a:p>
          <a:p>
            <a:endParaRPr lang="en-US" sz="1400" dirty="0"/>
          </a:p>
          <a:p>
            <a:r>
              <a:rPr lang="en-US" sz="1400" dirty="0"/>
              <a:t>People who choose to work in an environment similar to their personality type are more likely to be successful, satisfied, and happy! </a:t>
            </a:r>
            <a:r>
              <a:rPr lang="en-US" sz="1400" dirty="0">
                <a:sym typeface="Wingdings" panose="05000000000000000000" pitchFamily="2" charset="2"/>
              </a:rPr>
              <a:t> </a:t>
            </a:r>
            <a:endParaRPr lang="en-US" sz="1400" dirty="0"/>
          </a:p>
          <a:p>
            <a:endParaRPr lang="en-US" sz="1400" dirty="0"/>
          </a:p>
          <a:p>
            <a:pPr lvl="0"/>
            <a:endParaRPr lang="en-US" sz="1400" dirty="0"/>
          </a:p>
          <a:p>
            <a:r>
              <a:rPr lang="en-US" sz="1400" dirty="0"/>
              <a:t>Holland’s famous hexagon of personality types and work environment interests is shown. </a:t>
            </a:r>
          </a:p>
          <a:p>
            <a:endParaRPr lang="en-US" sz="1400" dirty="0"/>
          </a:p>
        </p:txBody>
      </p:sp>
      <p:sp>
        <p:nvSpPr>
          <p:cNvPr id="4" name="Slide Number Placeholder 3"/>
          <p:cNvSpPr>
            <a:spLocks noGrp="1"/>
          </p:cNvSpPr>
          <p:nvPr>
            <p:ph type="sldNum" sz="quarter" idx="10"/>
          </p:nvPr>
        </p:nvSpPr>
        <p:spPr/>
        <p:txBody>
          <a:bodyPr/>
          <a:lstStyle/>
          <a:p>
            <a:fld id="{B34DA498-F14D-4D16-9A80-C8A3DF8811FA}" type="slidenum">
              <a:rPr lang="en-US" smtClean="0"/>
              <a:t>8</a:t>
            </a:fld>
            <a:endParaRPr lang="en-US" dirty="0"/>
          </a:p>
        </p:txBody>
      </p:sp>
    </p:spTree>
    <p:extLst>
      <p:ext uri="{BB962C8B-B14F-4D97-AF65-F5344CB8AC3E}">
        <p14:creationId xmlns:p14="http://schemas.microsoft.com/office/powerpoint/2010/main" val="42866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82</a:t>
            </a:fld>
            <a:endParaRPr lang="en-US" dirty="0"/>
          </a:p>
        </p:txBody>
      </p:sp>
    </p:spTree>
    <p:extLst>
      <p:ext uri="{BB962C8B-B14F-4D97-AF65-F5344CB8AC3E}">
        <p14:creationId xmlns:p14="http://schemas.microsoft.com/office/powerpoint/2010/main" val="101185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200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582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7126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8736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1798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1703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121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416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24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the Builder- Realistic</a:t>
            </a:r>
          </a:p>
          <a:p>
            <a:r>
              <a:rPr lang="en-US" dirty="0"/>
              <a:t>Santa’s Elves - Conventional</a:t>
            </a:r>
          </a:p>
          <a:p>
            <a:r>
              <a:rPr lang="en-US" dirty="0"/>
              <a:t>Woody from Toy Story - Enterprising</a:t>
            </a:r>
          </a:p>
          <a:p>
            <a:r>
              <a:rPr lang="en-US" dirty="0"/>
              <a:t>Daniel Tiger - Social</a:t>
            </a:r>
          </a:p>
          <a:p>
            <a:r>
              <a:rPr lang="en-US" dirty="0"/>
              <a:t>Dora The Explorer- Investigative</a:t>
            </a:r>
          </a:p>
          <a:p>
            <a:r>
              <a:rPr lang="en-US" dirty="0"/>
              <a:t>Creative Galaxy - Artistic</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9</a:t>
            </a:fld>
            <a:endParaRPr lang="en-US" dirty="0"/>
          </a:p>
        </p:txBody>
      </p:sp>
    </p:spTree>
    <p:extLst>
      <p:ext uri="{BB962C8B-B14F-4D97-AF65-F5344CB8AC3E}">
        <p14:creationId xmlns:p14="http://schemas.microsoft.com/office/powerpoint/2010/main" val="29588548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1762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023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535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9749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9342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live and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button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it is all yours to use or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37D2-E37D-47EC-A97F-B7937786F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4C9AF-6B59-4F7A-8278-7F6D9ADB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F0A61-B26E-4458-853D-9E6A0AA7A135}"/>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5" name="Footer Placeholder 4">
            <a:extLst>
              <a:ext uri="{FF2B5EF4-FFF2-40B4-BE49-F238E27FC236}">
                <a16:creationId xmlns:a16="http://schemas.microsoft.com/office/drawing/2014/main" id="{DD5C8634-8A77-470C-B03F-BED1C3E8B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D21E02-B6CB-468F-BC4E-38688CFF8599}"/>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84961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5221-43C5-418B-977F-6664D2608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25721-2DEA-48F5-913C-CAF1861B35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0FF32-EB2B-4118-A63C-8990F25C688F}"/>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5" name="Footer Placeholder 4">
            <a:extLst>
              <a:ext uri="{FF2B5EF4-FFF2-40B4-BE49-F238E27FC236}">
                <a16:creationId xmlns:a16="http://schemas.microsoft.com/office/drawing/2014/main" id="{DCE6824E-EB86-4A81-97E7-FEA6D17D5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98DD86-0FF3-47C7-AEBF-1E340432BAFF}"/>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371190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5C021-A40E-4715-AEF8-085CE9F4A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BD649-B49B-491A-9417-1C027F0297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6CA77-0AFA-4F70-AA69-07E4D2EE8C2B}"/>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5" name="Footer Placeholder 4">
            <a:extLst>
              <a:ext uri="{FF2B5EF4-FFF2-40B4-BE49-F238E27FC236}">
                <a16:creationId xmlns:a16="http://schemas.microsoft.com/office/drawing/2014/main" id="{0436F231-18A7-4F4F-9A75-B119512D9E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A5FF84-5026-47AB-A9EA-D1F2009E40A2}"/>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07265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021AAF-A4FE-4BB5-80CC-DFA083617547}"/>
              </a:ext>
            </a:extLst>
          </p:cNvPr>
          <p:cNvSpPr/>
          <p:nvPr userDrawn="1"/>
        </p:nvSpPr>
        <p:spPr>
          <a:xfrm>
            <a:off x="0" y="1205"/>
            <a:ext cx="12192000" cy="17018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8" name="AutoShape 10" descr="https://us-api.asm.skype.com/v1/objects/0-cus-d7-fc78d99f01c46de40fe4383bf3a6b7e2/views/imgpsh_mobile_save">
            <a:extLst>
              <a:ext uri="{FF2B5EF4-FFF2-40B4-BE49-F238E27FC236}">
                <a16:creationId xmlns:a16="http://schemas.microsoft.com/office/drawing/2014/main" id="{FE18DF15-98FF-4E85-B278-7A83D63D680F}"/>
              </a:ext>
            </a:extLst>
          </p:cNvPr>
          <p:cNvSpPr>
            <a:spLocks noChangeAspect="1" noChangeArrowheads="1"/>
          </p:cNvSpPr>
          <p:nvPr userDrawn="1"/>
        </p:nvSpPr>
        <p:spPr bwMode="auto">
          <a:xfrm>
            <a:off x="4673601" y="6329365"/>
            <a:ext cx="4152900" cy="4165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5" name="Title 24">
            <a:extLst>
              <a:ext uri="{FF2B5EF4-FFF2-40B4-BE49-F238E27FC236}">
                <a16:creationId xmlns:a16="http://schemas.microsoft.com/office/drawing/2014/main" id="{938D5EB7-9791-4D7A-9937-625F0B197DD5}"/>
              </a:ext>
            </a:extLst>
          </p:cNvPr>
          <p:cNvSpPr>
            <a:spLocks noGrp="1"/>
          </p:cNvSpPr>
          <p:nvPr>
            <p:ph type="title"/>
          </p:nvPr>
        </p:nvSpPr>
        <p:spPr/>
        <p:txBody>
          <a:bodyPr/>
          <a:lstStyle>
            <a:lvl1pPr algn="l">
              <a:defRPr b="1">
                <a:latin typeface="Calibri" panose="020F0502020204030204" pitchFamily="34" charset="0"/>
                <a:cs typeface="Calibri" panose="020F0502020204030204" pitchFamily="34" charset="0"/>
              </a:defRPr>
            </a:lvl1pPr>
          </a:lstStyle>
          <a:p>
            <a:r>
              <a:rPr lang="en-US" dirty="0"/>
              <a:t>Click to edit Master title style</a:t>
            </a:r>
          </a:p>
        </p:txBody>
      </p:sp>
      <p:sp>
        <p:nvSpPr>
          <p:cNvPr id="20" name="Content Placeholder 2">
            <a:extLst>
              <a:ext uri="{FF2B5EF4-FFF2-40B4-BE49-F238E27FC236}">
                <a16:creationId xmlns:a16="http://schemas.microsoft.com/office/drawing/2014/main" id="{CE31BA7C-8876-457D-8011-F58BBED3CF8A}"/>
              </a:ext>
            </a:extLst>
          </p:cNvPr>
          <p:cNvSpPr>
            <a:spLocks noGrp="1"/>
          </p:cNvSpPr>
          <p:nvPr>
            <p:ph idx="1" hasCustomPrompt="1"/>
          </p:nvPr>
        </p:nvSpPr>
        <p:spPr>
          <a:xfrm>
            <a:off x="398761" y="1905001"/>
            <a:ext cx="11183639" cy="4057539"/>
          </a:xfrm>
        </p:spPr>
        <p:txBody>
          <a:bodyPr/>
          <a:lstStyle>
            <a:lvl1pPr marL="309026" indent="-309026">
              <a:spcBef>
                <a:spcPts val="0"/>
              </a:spcBef>
              <a:spcAft>
                <a:spcPts val="800"/>
              </a:spcAft>
              <a:buClr>
                <a:srgbClr val="8DC63F"/>
              </a:buClr>
              <a:buSzPct val="75000"/>
              <a:defRPr sz="3200" baseline="0">
                <a:solidFill>
                  <a:schemeClr val="bg2">
                    <a:lumMod val="25000"/>
                  </a:schemeClr>
                </a:solidFill>
              </a:defRPr>
            </a:lvl1pPr>
            <a:lvl2pPr>
              <a:spcBef>
                <a:spcPts val="0"/>
              </a:spcBef>
              <a:spcAft>
                <a:spcPts val="800"/>
              </a:spcAft>
              <a:buClr>
                <a:srgbClr val="8DC63F"/>
              </a:buClr>
              <a:buSzPct val="75000"/>
              <a:defRPr sz="3200">
                <a:solidFill>
                  <a:schemeClr val="bg2">
                    <a:lumMod val="25000"/>
                  </a:schemeClr>
                </a:solidFill>
              </a:defRPr>
            </a:lvl2pPr>
            <a:lvl3pPr marL="1523962" indent="-304792">
              <a:spcBef>
                <a:spcPts val="0"/>
              </a:spcBef>
              <a:spcAft>
                <a:spcPts val="800"/>
              </a:spcAft>
              <a:buClr>
                <a:srgbClr val="8DC63F"/>
              </a:buClr>
              <a:buSzPct val="75000"/>
              <a:buFont typeface="Wingdings" panose="05000000000000000000" pitchFamily="2" charset="2"/>
              <a:buChar char="ü"/>
              <a:defRPr sz="2667">
                <a:solidFill>
                  <a:schemeClr val="bg2">
                    <a:lumMod val="25000"/>
                  </a:schemeClr>
                </a:solidFill>
              </a:defRPr>
            </a:lvl3pPr>
            <a:lvl4pPr>
              <a:spcBef>
                <a:spcPts val="0"/>
              </a:spcBef>
              <a:spcAft>
                <a:spcPts val="800"/>
              </a:spcAft>
              <a:buClr>
                <a:srgbClr val="A81F1B"/>
              </a:buClr>
              <a:buSzPct val="75000"/>
              <a:defRPr sz="2400">
                <a:solidFill>
                  <a:schemeClr val="tx2">
                    <a:lumMod val="75000"/>
                  </a:schemeClr>
                </a:solidFill>
              </a:defRPr>
            </a:lvl4pPr>
            <a:lvl5pPr>
              <a:spcBef>
                <a:spcPts val="0"/>
              </a:spcBef>
              <a:spcAft>
                <a:spcPts val="800"/>
              </a:spcAft>
              <a:buClr>
                <a:schemeClr val="tx2"/>
              </a:buClr>
              <a:buSzPct val="75000"/>
              <a:defRPr sz="2400">
                <a:solidFill>
                  <a:schemeClr val="tx2">
                    <a:lumMod val="75000"/>
                  </a:schemeClr>
                </a:solidFill>
              </a:defRPr>
            </a:lvl5pPr>
            <a:lvl6pPr>
              <a:defRPr sz="2667"/>
            </a:lvl6pPr>
            <a:lvl7pPr>
              <a:defRPr sz="2667"/>
            </a:lvl7pPr>
            <a:lvl8pPr>
              <a:defRPr sz="2667"/>
            </a:lvl8pPr>
            <a:lvl9pPr>
              <a:defRPr sz="2667"/>
            </a:lvl9pPr>
          </a:lstStyle>
          <a:p>
            <a:pPr lvl="0"/>
            <a:r>
              <a:rPr lang="en-US" dirty="0"/>
              <a:t>First Level Bullet</a:t>
            </a:r>
          </a:p>
          <a:p>
            <a:pPr lvl="1"/>
            <a:r>
              <a:rPr lang="en-US" dirty="0"/>
              <a:t>Second level</a:t>
            </a:r>
          </a:p>
          <a:p>
            <a:pPr lvl="2"/>
            <a:r>
              <a:rPr lang="en-US" dirty="0"/>
              <a:t>Third level</a:t>
            </a:r>
          </a:p>
        </p:txBody>
      </p:sp>
      <p:sp>
        <p:nvSpPr>
          <p:cNvPr id="21" name="Rectangle 20">
            <a:extLst>
              <a:ext uri="{FF2B5EF4-FFF2-40B4-BE49-F238E27FC236}">
                <a16:creationId xmlns:a16="http://schemas.microsoft.com/office/drawing/2014/main" id="{91717313-47CD-4B64-80EB-EFF552B78248}"/>
              </a:ext>
            </a:extLst>
          </p:cNvPr>
          <p:cNvSpPr/>
          <p:nvPr userDrawn="1"/>
        </p:nvSpPr>
        <p:spPr>
          <a:xfrm>
            <a:off x="0" y="6101079"/>
            <a:ext cx="12192000" cy="60959"/>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Pentagon 8">
            <a:extLst>
              <a:ext uri="{FF2B5EF4-FFF2-40B4-BE49-F238E27FC236}">
                <a16:creationId xmlns:a16="http://schemas.microsoft.com/office/drawing/2014/main" id="{13DFBD05-6C81-4422-AE01-CC87B3237739}"/>
              </a:ext>
            </a:extLst>
          </p:cNvPr>
          <p:cNvSpPr/>
          <p:nvPr userDrawn="1"/>
        </p:nvSpPr>
        <p:spPr>
          <a:xfrm rot="5400000">
            <a:off x="317500" y="1384300"/>
            <a:ext cx="508000" cy="533400"/>
          </a:xfrm>
          <a:prstGeom prst="homePlate">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EC33CB0D-9D07-438E-AA5E-FF5BB439F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5305" y="6300576"/>
            <a:ext cx="2957095" cy="518339"/>
          </a:xfrm>
          <a:prstGeom prst="rect">
            <a:avLst/>
          </a:prstGeom>
        </p:spPr>
      </p:pic>
    </p:spTree>
    <p:extLst>
      <p:ext uri="{BB962C8B-B14F-4D97-AF65-F5344CB8AC3E}">
        <p14:creationId xmlns:p14="http://schemas.microsoft.com/office/powerpoint/2010/main" val="1587979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609600" y="990601"/>
            <a:ext cx="10972800" cy="5135564"/>
          </a:xfrm>
        </p:spPr>
        <p:txBody>
          <a:bodyPr>
            <a:normAutofit/>
          </a:bodyPr>
          <a:lstStyle>
            <a:lvl1pPr marL="0" indent="0">
              <a:spcBef>
                <a:spcPts val="0"/>
              </a:spcBef>
              <a:spcAft>
                <a:spcPts val="800"/>
              </a:spcAft>
              <a:buClr>
                <a:schemeClr val="tx2"/>
              </a:buClr>
              <a:buSzPct val="75000"/>
              <a:buNone/>
              <a:defRPr sz="5867" cap="all" baseline="0">
                <a:solidFill>
                  <a:schemeClr val="bg1"/>
                </a:solidFill>
              </a:defRPr>
            </a:lvl1pPr>
            <a:lvl2pPr marL="609585" indent="0">
              <a:spcBef>
                <a:spcPts val="0"/>
              </a:spcBef>
              <a:spcAft>
                <a:spcPts val="800"/>
              </a:spcAft>
              <a:buClr>
                <a:schemeClr val="tx2"/>
              </a:buClr>
              <a:buSzPct val="75000"/>
              <a:buNone/>
              <a:defRPr sz="3200">
                <a:solidFill>
                  <a:schemeClr val="bg1"/>
                </a:solidFill>
              </a:defRPr>
            </a:lvl2pPr>
            <a:lvl3pPr marL="1219170" indent="0">
              <a:spcBef>
                <a:spcPts val="0"/>
              </a:spcBef>
              <a:spcAft>
                <a:spcPts val="800"/>
              </a:spcAft>
              <a:buClr>
                <a:schemeClr val="tx2"/>
              </a:buClr>
              <a:buSzPct val="75000"/>
              <a:buNone/>
              <a:defRPr sz="2667">
                <a:solidFill>
                  <a:schemeClr val="bg1"/>
                </a:solidFill>
              </a:defRPr>
            </a:lvl3pPr>
            <a:lvl4pPr marL="1828754" indent="0">
              <a:spcBef>
                <a:spcPts val="0"/>
              </a:spcBef>
              <a:spcAft>
                <a:spcPts val="800"/>
              </a:spcAft>
              <a:buClr>
                <a:schemeClr val="tx2"/>
              </a:buClr>
              <a:buSzPct val="75000"/>
              <a:buNone/>
              <a:defRPr sz="2400">
                <a:solidFill>
                  <a:schemeClr val="bg1"/>
                </a:solidFill>
              </a:defRPr>
            </a:lvl4pPr>
            <a:lvl5pPr marL="2438339" indent="0">
              <a:spcBef>
                <a:spcPts val="0"/>
              </a:spcBef>
              <a:spcAft>
                <a:spcPts val="800"/>
              </a:spcAft>
              <a:buClr>
                <a:schemeClr val="tx2"/>
              </a:buClr>
              <a:buSzPct val="75000"/>
              <a:buNone/>
              <a:defRPr sz="2400">
                <a:solidFill>
                  <a:schemeClr val="bg1"/>
                </a:solidFill>
              </a:defRPr>
            </a:lvl5pPr>
            <a:lvl6pPr>
              <a:defRPr sz="2667"/>
            </a:lvl6pPr>
            <a:lvl7pPr>
              <a:defRPr sz="2667"/>
            </a:lvl7pPr>
            <a:lvl8pPr>
              <a:defRPr sz="2667"/>
            </a:lvl8pPr>
            <a:lvl9pPr>
              <a:defRPr sz="2667"/>
            </a:lvl9pPr>
          </a:lstStyle>
          <a:p>
            <a:pPr lvl="0"/>
            <a:endParaRPr lang="en-US" dirty="0"/>
          </a:p>
        </p:txBody>
      </p:sp>
    </p:spTree>
    <p:extLst>
      <p:ext uri="{BB962C8B-B14F-4D97-AF65-F5344CB8AC3E}">
        <p14:creationId xmlns:p14="http://schemas.microsoft.com/office/powerpoint/2010/main" val="4061156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550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Pentagon 8"/>
          <p:cNvSpPr/>
          <p:nvPr userDrawn="1"/>
        </p:nvSpPr>
        <p:spPr>
          <a:xfrm>
            <a:off x="4470400" y="596900"/>
            <a:ext cx="508000" cy="533400"/>
          </a:xfrm>
          <a:prstGeom prst="homePlate">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p:cNvSpPr/>
          <p:nvPr userDrawn="1"/>
        </p:nvSpPr>
        <p:spPr>
          <a:xfrm>
            <a:off x="0" y="0"/>
            <a:ext cx="4724400" cy="616203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609600" y="282713"/>
            <a:ext cx="3962400" cy="1152387"/>
          </a:xfrm>
        </p:spPr>
        <p:txBody>
          <a:bodyPr anchor="ctr" anchorCtr="0">
            <a:noAutofit/>
          </a:bodyPr>
          <a:lstStyle>
            <a:lvl1pPr algn="l">
              <a:defRPr sz="5333" b="1" cap="all"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2" name="Rectangle 11"/>
          <p:cNvSpPr/>
          <p:nvPr userDrawn="1"/>
        </p:nvSpPr>
        <p:spPr>
          <a:xfrm>
            <a:off x="0" y="6101079"/>
            <a:ext cx="12192000" cy="60959"/>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Content Placeholder 2">
            <a:extLst>
              <a:ext uri="{FF2B5EF4-FFF2-40B4-BE49-F238E27FC236}">
                <a16:creationId xmlns:a16="http://schemas.microsoft.com/office/drawing/2014/main" id="{1360727F-39E3-4297-A961-61BF9D3B7C6B}"/>
              </a:ext>
            </a:extLst>
          </p:cNvPr>
          <p:cNvSpPr>
            <a:spLocks noGrp="1"/>
          </p:cNvSpPr>
          <p:nvPr>
            <p:ph idx="1" hasCustomPrompt="1"/>
          </p:nvPr>
        </p:nvSpPr>
        <p:spPr>
          <a:xfrm>
            <a:off x="5080000" y="485831"/>
            <a:ext cx="6705600" cy="4057539"/>
          </a:xfrm>
        </p:spPr>
        <p:txBody>
          <a:bodyPr/>
          <a:lstStyle>
            <a:lvl1pPr marL="309026" indent="-309026">
              <a:spcBef>
                <a:spcPts val="0"/>
              </a:spcBef>
              <a:spcAft>
                <a:spcPts val="800"/>
              </a:spcAft>
              <a:buClr>
                <a:srgbClr val="0099CC"/>
              </a:buClr>
              <a:buSzPct val="75000"/>
              <a:defRPr sz="3200" baseline="0">
                <a:solidFill>
                  <a:schemeClr val="bg2">
                    <a:lumMod val="25000"/>
                  </a:schemeClr>
                </a:solidFill>
              </a:defRPr>
            </a:lvl1pPr>
            <a:lvl2pPr>
              <a:spcBef>
                <a:spcPts val="0"/>
              </a:spcBef>
              <a:spcAft>
                <a:spcPts val="800"/>
              </a:spcAft>
              <a:buClr>
                <a:srgbClr val="0099CC"/>
              </a:buClr>
              <a:buSzPct val="75000"/>
              <a:defRPr sz="3200">
                <a:solidFill>
                  <a:schemeClr val="bg2">
                    <a:lumMod val="25000"/>
                  </a:schemeClr>
                </a:solidFill>
              </a:defRPr>
            </a:lvl2pPr>
            <a:lvl3pPr marL="1523962" indent="-304792">
              <a:spcBef>
                <a:spcPts val="0"/>
              </a:spcBef>
              <a:spcAft>
                <a:spcPts val="800"/>
              </a:spcAft>
              <a:buClr>
                <a:srgbClr val="0099CC"/>
              </a:buClr>
              <a:buSzPct val="75000"/>
              <a:buFont typeface="Wingdings" panose="05000000000000000000" pitchFamily="2" charset="2"/>
              <a:buChar char="ü"/>
              <a:defRPr sz="2667">
                <a:solidFill>
                  <a:schemeClr val="bg2">
                    <a:lumMod val="25000"/>
                  </a:schemeClr>
                </a:solidFill>
              </a:defRPr>
            </a:lvl3pPr>
            <a:lvl4pPr>
              <a:spcBef>
                <a:spcPts val="0"/>
              </a:spcBef>
              <a:spcAft>
                <a:spcPts val="800"/>
              </a:spcAft>
              <a:buClr>
                <a:srgbClr val="A81F1B"/>
              </a:buClr>
              <a:buSzPct val="75000"/>
              <a:defRPr sz="2400">
                <a:solidFill>
                  <a:schemeClr val="tx2">
                    <a:lumMod val="75000"/>
                  </a:schemeClr>
                </a:solidFill>
              </a:defRPr>
            </a:lvl4pPr>
            <a:lvl5pPr>
              <a:spcBef>
                <a:spcPts val="0"/>
              </a:spcBef>
              <a:spcAft>
                <a:spcPts val="800"/>
              </a:spcAft>
              <a:buClr>
                <a:schemeClr val="tx2"/>
              </a:buClr>
              <a:buSzPct val="75000"/>
              <a:defRPr sz="2400">
                <a:solidFill>
                  <a:schemeClr val="tx2">
                    <a:lumMod val="75000"/>
                  </a:schemeClr>
                </a:solidFill>
              </a:defRPr>
            </a:lvl5pPr>
            <a:lvl6pPr>
              <a:defRPr sz="2667"/>
            </a:lvl6pPr>
            <a:lvl7pPr>
              <a:defRPr sz="2667"/>
            </a:lvl7pPr>
            <a:lvl8pPr>
              <a:defRPr sz="2667"/>
            </a:lvl8pPr>
            <a:lvl9pPr>
              <a:defRPr sz="2667"/>
            </a:lvl9pPr>
          </a:lstStyle>
          <a:p>
            <a:pPr lvl="0"/>
            <a:r>
              <a:rPr lang="en-US" dirty="0"/>
              <a:t>First Level Bullet</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66B0AD58-C855-4217-B7C9-06C07713ED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5305" y="6300576"/>
            <a:ext cx="2957095" cy="518339"/>
          </a:xfrm>
          <a:prstGeom prst="rect">
            <a:avLst/>
          </a:prstGeom>
        </p:spPr>
      </p:pic>
    </p:spTree>
    <p:extLst>
      <p:ext uri="{BB962C8B-B14F-4D97-AF65-F5344CB8AC3E}">
        <p14:creationId xmlns:p14="http://schemas.microsoft.com/office/powerpoint/2010/main" val="156590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19B-FD9F-4822-96E0-8B6B58B43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4ED2A-AF9C-4840-84EE-EC1CF8FB7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5E7DF-1DF9-4FA2-BC03-8CC523E175A2}"/>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5" name="Footer Placeholder 4">
            <a:extLst>
              <a:ext uri="{FF2B5EF4-FFF2-40B4-BE49-F238E27FC236}">
                <a16:creationId xmlns:a16="http://schemas.microsoft.com/office/drawing/2014/main" id="{175A6BEA-AC6E-4944-A324-8686FE29A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5919B3-5AFD-45A4-AF8B-1F4A16F4E60F}"/>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71519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47CB-2E81-4F2C-AFA4-49B31933A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26812-9E48-460F-B196-63E04290DC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E270F-E926-4666-9A48-C15C4DFBCCFE}"/>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5" name="Footer Placeholder 4">
            <a:extLst>
              <a:ext uri="{FF2B5EF4-FFF2-40B4-BE49-F238E27FC236}">
                <a16:creationId xmlns:a16="http://schemas.microsoft.com/office/drawing/2014/main" id="{C758E4A4-2A23-49E3-BABE-9E358F68BB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518F54-CE4C-4EE3-BA31-6FB1B28CCD5E}"/>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601603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CBB3-0525-4CFE-8929-1CB784065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E57A53-0295-4956-95E9-72BF480B3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6D857-BEFC-421F-A364-3E663945FC93}"/>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5" name="Footer Placeholder 4">
            <a:extLst>
              <a:ext uri="{FF2B5EF4-FFF2-40B4-BE49-F238E27FC236}">
                <a16:creationId xmlns:a16="http://schemas.microsoft.com/office/drawing/2014/main" id="{6194D6A8-05C8-401C-BFA2-702B86B69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D9DA78-BEBB-4E95-BFF0-929FFAE519D5}"/>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77924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6E27-28DA-470A-8718-FC1A3E7E0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755A2-8A9C-4835-A469-0E28B8312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F4110-FDA1-454B-A3C5-593EC07BD7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CA347E-F009-488F-9157-20C11275F2F9}"/>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6" name="Footer Placeholder 5">
            <a:extLst>
              <a:ext uri="{FF2B5EF4-FFF2-40B4-BE49-F238E27FC236}">
                <a16:creationId xmlns:a16="http://schemas.microsoft.com/office/drawing/2014/main" id="{51944EF9-A842-43C6-99D6-F524C3846B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CEDCD7-F766-4685-B3C8-1BF8300D3C89}"/>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183820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1734-ED99-414B-AB45-BDAD5943A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68E0C-0CD5-44FA-8F1C-014DA46745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A74B-673B-4669-B70D-3247F1C15CC8}"/>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5" name="Footer Placeholder 4">
            <a:extLst>
              <a:ext uri="{FF2B5EF4-FFF2-40B4-BE49-F238E27FC236}">
                <a16:creationId xmlns:a16="http://schemas.microsoft.com/office/drawing/2014/main" id="{089F9819-8E1E-4DD4-A91E-E6CA5497BB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96F278-11DC-45FF-BA05-378B96431E27}"/>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41989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48F5-00DC-4EA6-AE45-4E8085171D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0061AE-D9ED-4564-BAA4-53BDA8A2F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EF61E9-0F11-4318-8DCC-A58758C43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82C85E-811E-4557-A369-272BC9C48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C25239-36DA-43DB-86D2-7D0CB617E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3E5CC-EE30-4EC2-B86C-56F82567728E}"/>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8" name="Footer Placeholder 7">
            <a:extLst>
              <a:ext uri="{FF2B5EF4-FFF2-40B4-BE49-F238E27FC236}">
                <a16:creationId xmlns:a16="http://schemas.microsoft.com/office/drawing/2014/main" id="{28E5C0D2-A27A-4146-A4B8-C8F86850237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FD4B89-5F06-49DE-8CC8-FC4775008341}"/>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297260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0974-6E71-4C7B-8356-0897A2529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8F2A90-7493-4B1C-9A28-0DE26FC74F23}"/>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4" name="Footer Placeholder 3">
            <a:extLst>
              <a:ext uri="{FF2B5EF4-FFF2-40B4-BE49-F238E27FC236}">
                <a16:creationId xmlns:a16="http://schemas.microsoft.com/office/drawing/2014/main" id="{A11717B6-1418-4897-94D8-052FE76D4B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CC351D-A4C0-4D32-9937-39B3AB9819FD}"/>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2740377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74F1A-740D-44CB-A5EC-F0D07CD26999}"/>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3" name="Footer Placeholder 2">
            <a:extLst>
              <a:ext uri="{FF2B5EF4-FFF2-40B4-BE49-F238E27FC236}">
                <a16:creationId xmlns:a16="http://schemas.microsoft.com/office/drawing/2014/main" id="{A88E0454-24C7-4D6F-B909-3613EBB070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A422E21-C6A9-45FC-A09F-16644D156556}"/>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2955061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B9EA-9C32-4BF4-8EBF-1A0B9D40D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22C2C-4AE9-4060-996C-6B3102C59F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1CC4B-144F-4709-956B-E24232172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022283-ED2D-47C1-B6C0-4A326B11E829}"/>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6" name="Footer Placeholder 5">
            <a:extLst>
              <a:ext uri="{FF2B5EF4-FFF2-40B4-BE49-F238E27FC236}">
                <a16:creationId xmlns:a16="http://schemas.microsoft.com/office/drawing/2014/main" id="{867117EB-8764-4A4A-9D06-1CB8320F7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3B7DA1-A7D8-450D-A2C1-960E85C8CA44}"/>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711347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DBC8-FA76-44E4-9988-64D24AFD8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C9620-5166-493A-A020-5A1424F81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A643B3-6826-43EC-91FD-3CC3B4EC3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D2FC8-7FF5-42CA-9163-675D87FB8842}"/>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6" name="Footer Placeholder 5">
            <a:extLst>
              <a:ext uri="{FF2B5EF4-FFF2-40B4-BE49-F238E27FC236}">
                <a16:creationId xmlns:a16="http://schemas.microsoft.com/office/drawing/2014/main" id="{BA1FCDB8-47EE-4C3F-900D-5D48DB6B95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B33B09-C83F-4E4E-B41A-7AD6165BB5AC}"/>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250920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5CB1-9000-446A-BFA5-E2F3188D4D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FE284F-B310-4C03-9669-DE10AA8BD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F2735-EC91-4135-AA2D-A8FA4C5EAE6C}"/>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5" name="Footer Placeholder 4">
            <a:extLst>
              <a:ext uri="{FF2B5EF4-FFF2-40B4-BE49-F238E27FC236}">
                <a16:creationId xmlns:a16="http://schemas.microsoft.com/office/drawing/2014/main" id="{F079CB47-5553-4103-9624-279AF14C5B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8864FE-D240-447E-BDD5-81FFED8C1C1C}"/>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599679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75A00-B38C-4E36-A97E-316F431C6A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8E6F4B-744B-4554-981B-EBB5CED31F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05AA6-B1F8-4F21-926F-5532B162CDA2}"/>
              </a:ext>
            </a:extLst>
          </p:cNvPr>
          <p:cNvSpPr>
            <a:spLocks noGrp="1"/>
          </p:cNvSpPr>
          <p:nvPr>
            <p:ph type="dt" sz="half" idx="10"/>
          </p:nvPr>
        </p:nvSpPr>
        <p:spPr/>
        <p:txBody>
          <a:bodyPr/>
          <a:lstStyle/>
          <a:p>
            <a:fld id="{9B3EADAF-A159-48B5-BA56-3B39D3D036B4}" type="datetimeFigureOut">
              <a:rPr lang="en-US" smtClean="0"/>
              <a:t>5/27/2026</a:t>
            </a:fld>
            <a:endParaRPr lang="en-US" dirty="0"/>
          </a:p>
        </p:txBody>
      </p:sp>
      <p:sp>
        <p:nvSpPr>
          <p:cNvPr id="5" name="Footer Placeholder 4">
            <a:extLst>
              <a:ext uri="{FF2B5EF4-FFF2-40B4-BE49-F238E27FC236}">
                <a16:creationId xmlns:a16="http://schemas.microsoft.com/office/drawing/2014/main" id="{519DAF30-1E3E-4597-BAF4-30F7052D64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53DE8A-930E-41E8-8321-255B38CD3ACB}"/>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76208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6C4C-484A-446F-8D90-255AD3A2C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44AA3-C21E-48BE-8A4E-EFDA8D93B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1C8F8E-0EFC-4DFF-8B6C-B9917EFFEE4D}"/>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5" name="Footer Placeholder 4">
            <a:extLst>
              <a:ext uri="{FF2B5EF4-FFF2-40B4-BE49-F238E27FC236}">
                <a16:creationId xmlns:a16="http://schemas.microsoft.com/office/drawing/2014/main" id="{8889CA1B-51A8-4B3D-859F-FBD00C9ED0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0E7319-14D0-4F1B-8201-D8371383BB67}"/>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7051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B002-E1C6-4868-AF29-6C1746AEA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D472E-3267-43DC-B849-6D54695A1D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7D06D3-278D-40FC-A319-945F5197B5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251CBD-BDE5-4706-A16E-1EF27C9C8F45}"/>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6" name="Footer Placeholder 5">
            <a:extLst>
              <a:ext uri="{FF2B5EF4-FFF2-40B4-BE49-F238E27FC236}">
                <a16:creationId xmlns:a16="http://schemas.microsoft.com/office/drawing/2014/main" id="{E64976A9-5A30-4EF0-9207-F7F6AFD0D1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D54281-ED1B-4F3E-B39A-2D19D07CA530}"/>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4509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C749-6585-4FA1-8EEA-A05ABF157E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C6C58-68FB-43FC-9EAC-F7633A3D2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D9ECFE-1AD4-48EC-A047-D2F08CCE2C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1FBFDD-8CCB-4882-8FE2-6A02C2042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7AC2E1-A2FA-4B3F-B4F9-A164D4D6A7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8C1F3-9A53-4955-9AEB-1C88AD0BC18D}"/>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8" name="Footer Placeholder 7">
            <a:extLst>
              <a:ext uri="{FF2B5EF4-FFF2-40B4-BE49-F238E27FC236}">
                <a16:creationId xmlns:a16="http://schemas.microsoft.com/office/drawing/2014/main" id="{CC657F73-95E1-4442-B323-D64107B9C4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6E040-5724-4020-9663-48CA521F392D}"/>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15790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7935-640E-475D-9BDC-14099D2CD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4E393E-8108-4A31-B38B-6A8AB38598D1}"/>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4" name="Footer Placeholder 3">
            <a:extLst>
              <a:ext uri="{FF2B5EF4-FFF2-40B4-BE49-F238E27FC236}">
                <a16:creationId xmlns:a16="http://schemas.microsoft.com/office/drawing/2014/main" id="{92A97F6F-2B4B-4DF9-84BB-609A30B02C0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A092567-A08E-4F45-8E40-EE9CA235E0C0}"/>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89385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0C4A8-21A6-4496-B6B2-FB2552B738D4}"/>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3" name="Footer Placeholder 2">
            <a:extLst>
              <a:ext uri="{FF2B5EF4-FFF2-40B4-BE49-F238E27FC236}">
                <a16:creationId xmlns:a16="http://schemas.microsoft.com/office/drawing/2014/main" id="{44F4DDEF-E0BB-417B-83E4-1673D168E5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10E1C9-2225-4B2B-BAEB-ADE9EF928D14}"/>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315046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EE0E-C9C9-4D0A-A362-425ADD5D5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B7C2B0-58CA-40E6-BE1C-2D5C2D1DD8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9BC2D0-6B10-4D4C-9321-5D3027AD9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91A2F9-B241-4D5D-AD4D-670C5EFF9A6D}"/>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6" name="Footer Placeholder 5">
            <a:extLst>
              <a:ext uri="{FF2B5EF4-FFF2-40B4-BE49-F238E27FC236}">
                <a16:creationId xmlns:a16="http://schemas.microsoft.com/office/drawing/2014/main" id="{A3DD0DFA-7F41-4A40-BAD0-3A992E76BF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586179-487F-4648-9AFA-134281A6D366}"/>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67740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92EC-92A9-4739-BD33-5B8E0162A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D31F26-1135-41D1-B840-F2E498FB1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F3C610-8C58-4737-8A6F-EB308233E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67FD59-B347-4015-9182-4A44AA3EF27A}"/>
              </a:ext>
            </a:extLst>
          </p:cNvPr>
          <p:cNvSpPr>
            <a:spLocks noGrp="1"/>
          </p:cNvSpPr>
          <p:nvPr>
            <p:ph type="dt" sz="half" idx="10"/>
          </p:nvPr>
        </p:nvSpPr>
        <p:spPr/>
        <p:txBody>
          <a:bodyPr/>
          <a:lstStyle/>
          <a:p>
            <a:fld id="{0024D5DB-6183-4186-B50E-32EF5EE8AB69}" type="datetimeFigureOut">
              <a:rPr lang="en-US" smtClean="0"/>
              <a:t>5/27/2026</a:t>
            </a:fld>
            <a:endParaRPr lang="en-US" dirty="0"/>
          </a:p>
        </p:txBody>
      </p:sp>
      <p:sp>
        <p:nvSpPr>
          <p:cNvPr id="6" name="Footer Placeholder 5">
            <a:extLst>
              <a:ext uri="{FF2B5EF4-FFF2-40B4-BE49-F238E27FC236}">
                <a16:creationId xmlns:a16="http://schemas.microsoft.com/office/drawing/2014/main" id="{7F3F9249-7969-4390-B213-1A33FC8641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324FD3-2D0F-4B6B-87C1-D1B51A99E737}"/>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2916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467C3-984E-4FE6-B3CE-6589F052C0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9218E-CE55-414D-A309-A0651C7370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A9AD5-E95D-4C58-84B8-701E964D89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4D5DB-6183-4186-B50E-32EF5EE8AB69}" type="datetimeFigureOut">
              <a:rPr lang="en-US" smtClean="0"/>
              <a:t>5/27/2026</a:t>
            </a:fld>
            <a:endParaRPr lang="en-US" dirty="0"/>
          </a:p>
        </p:txBody>
      </p:sp>
      <p:sp>
        <p:nvSpPr>
          <p:cNvPr id="5" name="Footer Placeholder 4">
            <a:extLst>
              <a:ext uri="{FF2B5EF4-FFF2-40B4-BE49-F238E27FC236}">
                <a16:creationId xmlns:a16="http://schemas.microsoft.com/office/drawing/2014/main" id="{4A53110B-243A-4E46-B2C3-83F5D5C71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63FDBC-185F-4F48-99BA-FD35DAD272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EC6E-9AE3-4BFF-BFCA-090C15CF2814}" type="slidenum">
              <a:rPr lang="en-US" smtClean="0"/>
              <a:t>‹#›</a:t>
            </a:fld>
            <a:endParaRPr lang="en-US" dirty="0"/>
          </a:p>
        </p:txBody>
      </p:sp>
    </p:spTree>
    <p:extLst>
      <p:ext uri="{BB962C8B-B14F-4D97-AF65-F5344CB8AC3E}">
        <p14:creationId xmlns:p14="http://schemas.microsoft.com/office/powerpoint/2010/main" val="3231528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7" r:id="rId13"/>
    <p:sldLayoutId id="2147483669"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DF04C-BE22-42A1-8626-657044EDA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487FD9-5D39-4691-8DF4-19B7EE09F5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1C766-3414-4737-A15E-37B79B9F6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EADAF-A159-48B5-BA56-3B39D3D036B4}" type="datetimeFigureOut">
              <a:rPr lang="en-US" smtClean="0"/>
              <a:t>5/27/2026</a:t>
            </a:fld>
            <a:endParaRPr lang="en-US" dirty="0"/>
          </a:p>
        </p:txBody>
      </p:sp>
      <p:sp>
        <p:nvSpPr>
          <p:cNvPr id="5" name="Footer Placeholder 4">
            <a:extLst>
              <a:ext uri="{FF2B5EF4-FFF2-40B4-BE49-F238E27FC236}">
                <a16:creationId xmlns:a16="http://schemas.microsoft.com/office/drawing/2014/main" id="{AC3485FB-C010-47D8-B10A-7C9D2C78B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C386FC-8406-497B-AC92-D357AAD1E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819EC-06ED-481A-9D1E-C69FB8EDFECC}" type="slidenum">
              <a:rPr lang="en-US" smtClean="0"/>
              <a:t>‹#›</a:t>
            </a:fld>
            <a:endParaRPr lang="en-US" dirty="0"/>
          </a:p>
        </p:txBody>
      </p:sp>
    </p:spTree>
    <p:extLst>
      <p:ext uri="{BB962C8B-B14F-4D97-AF65-F5344CB8AC3E}">
        <p14:creationId xmlns:p14="http://schemas.microsoft.com/office/powerpoint/2010/main" val="3088972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0.pn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6.xml"/><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17.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1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17.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17.xml"/><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7.xml"/><Relationship Id="rId5" Type="http://schemas.openxmlformats.org/officeDocument/2006/relationships/image" Target="../media/image137.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17.xml"/><Relationship Id="rId5" Type="http://schemas.openxmlformats.org/officeDocument/2006/relationships/image" Target="../media/image139.png"/><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17.xml"/><Relationship Id="rId5" Type="http://schemas.openxmlformats.org/officeDocument/2006/relationships/image" Target="../media/image141.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17.xml"/><Relationship Id="rId5" Type="http://schemas.openxmlformats.org/officeDocument/2006/relationships/image" Target="../media/image143.png"/><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145.png"/><Relationship Id="rId4" Type="http://schemas.openxmlformats.org/officeDocument/2006/relationships/image" Target="../media/image144.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hyperlink" Target="mailto:Nathan.Brubaker@careertech.ok.gov" TargetMode="External"/><Relationship Id="rId2" Type="http://schemas.openxmlformats.org/officeDocument/2006/relationships/image" Target="../media/image149.png"/><Relationship Id="rId1" Type="http://schemas.openxmlformats.org/officeDocument/2006/relationships/slideLayout" Target="../slideLayouts/slideLayout17.xml"/><Relationship Id="rId6" Type="http://schemas.openxmlformats.org/officeDocument/2006/relationships/image" Target="../media/image153.png"/><Relationship Id="rId11" Type="http://schemas.openxmlformats.org/officeDocument/2006/relationships/hyperlink" Target="mailto:clientengagement@kuder.com" TargetMode="External"/><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17.xml"/><Relationship Id="rId5" Type="http://schemas.openxmlformats.org/officeDocument/2006/relationships/image" Target="../media/image158.jpg"/><Relationship Id="rId4" Type="http://schemas.openxmlformats.org/officeDocument/2006/relationships/hyperlink" Target="https://ctyou.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E54EB-F075-4659-BE53-7D9414C358BE}"/>
              </a:ext>
            </a:extLst>
          </p:cNvPr>
          <p:cNvPicPr>
            <a:picLocks noChangeAspect="1"/>
          </p:cNvPicPr>
          <p:nvPr/>
        </p:nvPicPr>
        <p:blipFill rotWithShape="1">
          <a:blip r:embed="rId3">
            <a:extLst>
              <a:ext uri="{28A0092B-C50C-407E-A947-70E740481C1C}">
                <a14:useLocalDpi xmlns:a14="http://schemas.microsoft.com/office/drawing/2010/main" val="0"/>
              </a:ext>
            </a:extLst>
          </a:blip>
          <a:srcRect l="3003"/>
          <a:stretch/>
        </p:blipFill>
        <p:spPr>
          <a:xfrm>
            <a:off x="71922" y="5506949"/>
            <a:ext cx="4930118" cy="1251114"/>
          </a:xfrm>
          <a:prstGeom prst="rect">
            <a:avLst/>
          </a:prstGeom>
        </p:spPr>
      </p:pic>
      <p:pic>
        <p:nvPicPr>
          <p:cNvPr id="4" name="Picture 3">
            <a:extLst>
              <a:ext uri="{FF2B5EF4-FFF2-40B4-BE49-F238E27FC236}">
                <a16:creationId xmlns:a16="http://schemas.microsoft.com/office/drawing/2014/main" id="{A2BACE9E-C719-4F41-9744-F8953B84AA4C}"/>
              </a:ext>
            </a:extLst>
          </p:cNvPr>
          <p:cNvPicPr>
            <a:picLocks noChangeAspect="1"/>
          </p:cNvPicPr>
          <p:nvPr/>
        </p:nvPicPr>
        <p:blipFill rotWithShape="1">
          <a:blip r:embed="rId4">
            <a:extLst>
              <a:ext uri="{28A0092B-C50C-407E-A947-70E740481C1C}">
                <a14:useLocalDpi xmlns:a14="http://schemas.microsoft.com/office/drawing/2010/main" val="0"/>
              </a:ext>
            </a:extLst>
          </a:blip>
          <a:srcRect t="15937" b="21874"/>
          <a:stretch/>
        </p:blipFill>
        <p:spPr>
          <a:xfrm>
            <a:off x="9523" y="0"/>
            <a:ext cx="12192001" cy="5054600"/>
          </a:xfrm>
          <a:prstGeom prst="rect">
            <a:avLst/>
          </a:prstGeom>
        </p:spPr>
      </p:pic>
      <p:sp>
        <p:nvSpPr>
          <p:cNvPr id="2" name="Rectangle 1">
            <a:extLst>
              <a:ext uri="{FF2B5EF4-FFF2-40B4-BE49-F238E27FC236}">
                <a16:creationId xmlns:a16="http://schemas.microsoft.com/office/drawing/2014/main" id="{2A0CCFA7-9889-4D9B-ADB0-C0F048E8048C}"/>
              </a:ext>
            </a:extLst>
          </p:cNvPr>
          <p:cNvSpPr/>
          <p:nvPr/>
        </p:nvSpPr>
        <p:spPr>
          <a:xfrm>
            <a:off x="-1" y="3592286"/>
            <a:ext cx="12201525" cy="1462316"/>
          </a:xfrm>
          <a:prstGeom prst="rect">
            <a:avLst/>
          </a:prstGeom>
          <a:solidFill>
            <a:srgbClr val="1B75B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5000"/>
              </a:lnSpc>
            </a:pPr>
            <a:r>
              <a:rPr lang="en-US" sz="5000" b="1" cap="all" dirty="0">
                <a:latin typeface="Calibri" panose="020F0502020204030204" pitchFamily="34" charset="0"/>
                <a:cs typeface="Calibri" panose="020F0502020204030204" pitchFamily="34" charset="0"/>
              </a:rPr>
              <a:t>Elementary Career </a:t>
            </a:r>
            <a:br>
              <a:rPr lang="en-US" sz="5000" b="1" cap="all" dirty="0">
                <a:latin typeface="Calibri" panose="020F0502020204030204" pitchFamily="34" charset="0"/>
                <a:cs typeface="Calibri" panose="020F0502020204030204" pitchFamily="34" charset="0"/>
              </a:rPr>
            </a:br>
            <a:r>
              <a:rPr lang="en-US" sz="5000" b="1" cap="all" dirty="0">
                <a:latin typeface="Calibri" panose="020F0502020204030204" pitchFamily="34" charset="0"/>
                <a:cs typeface="Calibri" panose="020F0502020204030204" pitchFamily="34" charset="0"/>
              </a:rPr>
              <a:t>Awareness program</a:t>
            </a:r>
          </a:p>
        </p:txBody>
      </p:sp>
      <p:sp>
        <p:nvSpPr>
          <p:cNvPr id="10" name="TextBox 9">
            <a:extLst>
              <a:ext uri="{FF2B5EF4-FFF2-40B4-BE49-F238E27FC236}">
                <a16:creationId xmlns:a16="http://schemas.microsoft.com/office/drawing/2014/main" id="{500A97A1-3162-4896-A22C-6ED9D324F4EB}"/>
              </a:ext>
            </a:extLst>
          </p:cNvPr>
          <p:cNvSpPr txBox="1"/>
          <p:nvPr/>
        </p:nvSpPr>
        <p:spPr>
          <a:xfrm>
            <a:off x="1465089" y="5356870"/>
            <a:ext cx="3214007" cy="477054"/>
          </a:xfrm>
          <a:prstGeom prst="rect">
            <a:avLst/>
          </a:prstGeom>
          <a:noFill/>
        </p:spPr>
        <p:txBody>
          <a:bodyPr wrap="square" rtlCol="0">
            <a:spAutoFit/>
          </a:bodyPr>
          <a:lstStyle/>
          <a:p>
            <a:r>
              <a:rPr lang="en-US" sz="2500" i="1" dirty="0"/>
              <a:t>Now available through</a:t>
            </a:r>
          </a:p>
        </p:txBody>
      </p:sp>
      <p:pic>
        <p:nvPicPr>
          <p:cNvPr id="7" name="Picture 6">
            <a:extLst>
              <a:ext uri="{FF2B5EF4-FFF2-40B4-BE49-F238E27FC236}">
                <a16:creationId xmlns:a16="http://schemas.microsoft.com/office/drawing/2014/main" id="{B7931A1A-BD1D-4AB5-8812-9FF79253E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4208" y="5738698"/>
            <a:ext cx="1753594" cy="717698"/>
          </a:xfrm>
          <a:prstGeom prst="rect">
            <a:avLst/>
          </a:prstGeom>
        </p:spPr>
      </p:pic>
      <p:pic>
        <p:nvPicPr>
          <p:cNvPr id="11" name="Picture 10">
            <a:extLst>
              <a:ext uri="{FF2B5EF4-FFF2-40B4-BE49-F238E27FC236}">
                <a16:creationId xmlns:a16="http://schemas.microsoft.com/office/drawing/2014/main" id="{BF90BB56-592C-420A-A7E2-247606029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5241" y="5738697"/>
            <a:ext cx="5015130" cy="717698"/>
          </a:xfrm>
          <a:prstGeom prst="rect">
            <a:avLst/>
          </a:prstGeom>
        </p:spPr>
      </p:pic>
    </p:spTree>
    <p:extLst>
      <p:ext uri="{BB962C8B-B14F-4D97-AF65-F5344CB8AC3E}">
        <p14:creationId xmlns:p14="http://schemas.microsoft.com/office/powerpoint/2010/main" val="195138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indoor&#10;&#10;Description generated with high confidence">
            <a:extLst>
              <a:ext uri="{FF2B5EF4-FFF2-40B4-BE49-F238E27FC236}">
                <a16:creationId xmlns:a16="http://schemas.microsoft.com/office/drawing/2014/main" id="{0215706B-C210-444E-9104-283370C55E4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0"/>
            <a:ext cx="12192000" cy="1612901"/>
          </a:xfrm>
          <a:prstGeom prst="rect">
            <a:avLst/>
          </a:prstGeom>
        </p:spPr>
      </p:pic>
      <p:sp>
        <p:nvSpPr>
          <p:cNvPr id="2" name="Title 1">
            <a:extLst>
              <a:ext uri="{FF2B5EF4-FFF2-40B4-BE49-F238E27FC236}">
                <a16:creationId xmlns:a16="http://schemas.microsoft.com/office/drawing/2014/main" id="{A506A4DB-1E00-468D-A750-EF17153BBC42}"/>
              </a:ext>
            </a:extLst>
          </p:cNvPr>
          <p:cNvSpPr>
            <a:spLocks noGrp="1"/>
          </p:cNvSpPr>
          <p:nvPr>
            <p:ph type="title"/>
          </p:nvPr>
        </p:nvSpPr>
        <p:spPr>
          <a:xfrm>
            <a:off x="839679" y="329059"/>
            <a:ext cx="10515600" cy="1325563"/>
          </a:xfrm>
        </p:spPr>
        <p:txBody>
          <a:bodyPr>
            <a:normAutofit/>
          </a:bodyPr>
          <a:lstStyle/>
          <a:p>
            <a:r>
              <a:rPr lang="en-US" dirty="0">
                <a:solidFill>
                  <a:schemeClr val="bg1"/>
                </a:solidFill>
                <a:latin typeface="+mn-lt"/>
              </a:rPr>
              <a:t>Primary HOLLAND Type of Each Character                      (PreK-K)</a:t>
            </a:r>
          </a:p>
        </p:txBody>
      </p:sp>
      <p:sp>
        <p:nvSpPr>
          <p:cNvPr id="6" name="AutoShape 4" descr="Image result for phil harrington kuder">
            <a:extLst>
              <a:ext uri="{FF2B5EF4-FFF2-40B4-BE49-F238E27FC236}">
                <a16:creationId xmlns:a16="http://schemas.microsoft.com/office/drawing/2014/main" id="{8A5415EC-E4E2-4AC6-83B7-E7D1FA923D4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Image result for bob the builder">
            <a:extLst>
              <a:ext uri="{FF2B5EF4-FFF2-40B4-BE49-F238E27FC236}">
                <a16:creationId xmlns:a16="http://schemas.microsoft.com/office/drawing/2014/main" id="{4265D955-E74F-46E8-A6A7-169F77059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80" y="1772318"/>
            <a:ext cx="2254547" cy="2254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dora the explorer">
            <a:extLst>
              <a:ext uri="{FF2B5EF4-FFF2-40B4-BE49-F238E27FC236}">
                <a16:creationId xmlns:a16="http://schemas.microsoft.com/office/drawing/2014/main" id="{81B0113C-0253-490A-BF28-ABC9F1A88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95339">
            <a:off x="1812088" y="4232020"/>
            <a:ext cx="1816280" cy="2553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woody">
            <a:extLst>
              <a:ext uri="{FF2B5EF4-FFF2-40B4-BE49-F238E27FC236}">
                <a16:creationId xmlns:a16="http://schemas.microsoft.com/office/drawing/2014/main" id="{D7B19D87-DF10-4774-B632-CDABAE835B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 t="-422" r="-404" b="5923"/>
          <a:stretch/>
        </p:blipFill>
        <p:spPr bwMode="auto">
          <a:xfrm>
            <a:off x="10090715" y="4071084"/>
            <a:ext cx="1820164" cy="22419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27D819-76D2-4364-8621-44686548A44A}"/>
              </a:ext>
            </a:extLst>
          </p:cNvPr>
          <p:cNvSpPr txBox="1"/>
          <p:nvPr/>
        </p:nvSpPr>
        <p:spPr>
          <a:xfrm>
            <a:off x="839679" y="4046661"/>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Realistic </a:t>
            </a:r>
          </a:p>
        </p:txBody>
      </p:sp>
      <p:sp>
        <p:nvSpPr>
          <p:cNvPr id="17" name="TextBox 16">
            <a:extLst>
              <a:ext uri="{FF2B5EF4-FFF2-40B4-BE49-F238E27FC236}">
                <a16:creationId xmlns:a16="http://schemas.microsoft.com/office/drawing/2014/main" id="{B412B756-EC62-49FD-AD75-B6C7DE4494EA}"/>
              </a:ext>
            </a:extLst>
          </p:cNvPr>
          <p:cNvSpPr txBox="1"/>
          <p:nvPr/>
        </p:nvSpPr>
        <p:spPr>
          <a:xfrm>
            <a:off x="456494" y="5496827"/>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Investigator </a:t>
            </a:r>
          </a:p>
        </p:txBody>
      </p:sp>
      <p:sp>
        <p:nvSpPr>
          <p:cNvPr id="18" name="TextBox 17">
            <a:extLst>
              <a:ext uri="{FF2B5EF4-FFF2-40B4-BE49-F238E27FC236}">
                <a16:creationId xmlns:a16="http://schemas.microsoft.com/office/drawing/2014/main" id="{72645DA4-E15F-4CBC-9DEC-94843195AE2C}"/>
              </a:ext>
            </a:extLst>
          </p:cNvPr>
          <p:cNvSpPr txBox="1"/>
          <p:nvPr/>
        </p:nvSpPr>
        <p:spPr>
          <a:xfrm>
            <a:off x="4841461" y="1716665"/>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a:t>
            </a:r>
          </a:p>
        </p:txBody>
      </p:sp>
      <p:sp>
        <p:nvSpPr>
          <p:cNvPr id="19" name="TextBox 18">
            <a:extLst>
              <a:ext uri="{FF2B5EF4-FFF2-40B4-BE49-F238E27FC236}">
                <a16:creationId xmlns:a16="http://schemas.microsoft.com/office/drawing/2014/main" id="{ED26DAF7-BD5A-43B4-9754-7D780AE84A3A}"/>
              </a:ext>
            </a:extLst>
          </p:cNvPr>
          <p:cNvSpPr txBox="1"/>
          <p:nvPr/>
        </p:nvSpPr>
        <p:spPr>
          <a:xfrm>
            <a:off x="10092379" y="6256384"/>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Enterprising</a:t>
            </a:r>
          </a:p>
        </p:txBody>
      </p:sp>
      <p:sp>
        <p:nvSpPr>
          <p:cNvPr id="23" name="TextBox 22">
            <a:extLst>
              <a:ext uri="{FF2B5EF4-FFF2-40B4-BE49-F238E27FC236}">
                <a16:creationId xmlns:a16="http://schemas.microsoft.com/office/drawing/2014/main" id="{E8184BB6-283C-43A9-B8A0-0E0CE56F0CBA}"/>
              </a:ext>
            </a:extLst>
          </p:cNvPr>
          <p:cNvSpPr txBox="1"/>
          <p:nvPr/>
        </p:nvSpPr>
        <p:spPr>
          <a:xfrm>
            <a:off x="9170304" y="1709750"/>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Artistic</a:t>
            </a:r>
          </a:p>
        </p:txBody>
      </p:sp>
      <p:sp>
        <p:nvSpPr>
          <p:cNvPr id="28" name="TextBox 27">
            <a:extLst>
              <a:ext uri="{FF2B5EF4-FFF2-40B4-BE49-F238E27FC236}">
                <a16:creationId xmlns:a16="http://schemas.microsoft.com/office/drawing/2014/main" id="{C151A225-043A-4D68-8D7D-AEF1B304F79D}"/>
              </a:ext>
            </a:extLst>
          </p:cNvPr>
          <p:cNvSpPr txBox="1"/>
          <p:nvPr/>
        </p:nvSpPr>
        <p:spPr>
          <a:xfrm>
            <a:off x="5810455" y="6540985"/>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Conventional </a:t>
            </a:r>
          </a:p>
        </p:txBody>
      </p:sp>
      <p:pic>
        <p:nvPicPr>
          <p:cNvPr id="1048" name="Picture 24" descr="Image result for santa's workshop elves">
            <a:extLst>
              <a:ext uri="{FF2B5EF4-FFF2-40B4-BE49-F238E27FC236}">
                <a16:creationId xmlns:a16="http://schemas.microsoft.com/office/drawing/2014/main" id="{12ED6057-168A-408F-8F24-3023A3494D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928" y="4297443"/>
            <a:ext cx="5010794" cy="23131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BEE8C9E-F22F-411C-A287-CD818978098D}"/>
              </a:ext>
            </a:extLst>
          </p:cNvPr>
          <p:cNvPicPr>
            <a:picLocks noChangeAspect="1"/>
          </p:cNvPicPr>
          <p:nvPr/>
        </p:nvPicPr>
        <p:blipFill>
          <a:blip r:embed="rId8"/>
          <a:stretch>
            <a:fillRect/>
          </a:stretch>
        </p:blipFill>
        <p:spPr>
          <a:xfrm>
            <a:off x="4033928" y="2096828"/>
            <a:ext cx="2901690" cy="1820452"/>
          </a:xfrm>
          <a:prstGeom prst="rect">
            <a:avLst/>
          </a:prstGeom>
        </p:spPr>
      </p:pic>
      <p:pic>
        <p:nvPicPr>
          <p:cNvPr id="1026" name="Picture 4">
            <a:extLst>
              <a:ext uri="{FF2B5EF4-FFF2-40B4-BE49-F238E27FC236}">
                <a16:creationId xmlns:a16="http://schemas.microsoft.com/office/drawing/2014/main" id="{07DE09E6-F3A7-4484-BD40-741CC4B55D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3519" y="2134211"/>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662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indoor&#10;&#10;Description generated with high confidence">
            <a:extLst>
              <a:ext uri="{FF2B5EF4-FFF2-40B4-BE49-F238E27FC236}">
                <a16:creationId xmlns:a16="http://schemas.microsoft.com/office/drawing/2014/main" id="{0215706B-C210-444E-9104-283370C55E4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0"/>
            <a:ext cx="12192000" cy="1612901"/>
          </a:xfrm>
          <a:prstGeom prst="rect">
            <a:avLst/>
          </a:prstGeom>
        </p:spPr>
      </p:pic>
      <p:sp>
        <p:nvSpPr>
          <p:cNvPr id="2" name="Title 1">
            <a:extLst>
              <a:ext uri="{FF2B5EF4-FFF2-40B4-BE49-F238E27FC236}">
                <a16:creationId xmlns:a16="http://schemas.microsoft.com/office/drawing/2014/main" id="{A506A4DB-1E00-468D-A750-EF17153BBC42}"/>
              </a:ext>
            </a:extLst>
          </p:cNvPr>
          <p:cNvSpPr>
            <a:spLocks noGrp="1"/>
          </p:cNvSpPr>
          <p:nvPr>
            <p:ph type="title"/>
          </p:nvPr>
        </p:nvSpPr>
        <p:spPr>
          <a:xfrm>
            <a:off x="441653" y="283097"/>
            <a:ext cx="10912147" cy="1325563"/>
          </a:xfrm>
        </p:spPr>
        <p:txBody>
          <a:bodyPr>
            <a:normAutofit/>
          </a:bodyPr>
          <a:lstStyle/>
          <a:p>
            <a:pPr algn="ctr"/>
            <a:r>
              <a:rPr lang="en-US" dirty="0">
                <a:solidFill>
                  <a:schemeClr val="bg1"/>
                </a:solidFill>
                <a:latin typeface="+mn-lt"/>
              </a:rPr>
              <a:t>Intermediate HOLLAND Type of Each Character</a:t>
            </a:r>
            <a:br>
              <a:rPr lang="en-US" dirty="0">
                <a:solidFill>
                  <a:schemeClr val="bg1"/>
                </a:solidFill>
                <a:latin typeface="+mn-lt"/>
              </a:rPr>
            </a:br>
            <a:r>
              <a:rPr lang="en-US" sz="3200" dirty="0">
                <a:solidFill>
                  <a:schemeClr val="bg1"/>
                </a:solidFill>
                <a:latin typeface="+mn-lt"/>
              </a:rPr>
              <a:t>(Look who works at schools!)                      </a:t>
            </a:r>
          </a:p>
        </p:txBody>
      </p:sp>
      <p:sp>
        <p:nvSpPr>
          <p:cNvPr id="6" name="AutoShape 4" descr="Image result for phil harrington kuder">
            <a:extLst>
              <a:ext uri="{FF2B5EF4-FFF2-40B4-BE49-F238E27FC236}">
                <a16:creationId xmlns:a16="http://schemas.microsoft.com/office/drawing/2014/main" id="{8A5415EC-E4E2-4AC6-83B7-E7D1FA923D4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F27D819-76D2-4364-8621-44686548A44A}"/>
              </a:ext>
            </a:extLst>
          </p:cNvPr>
          <p:cNvSpPr txBox="1"/>
          <p:nvPr/>
        </p:nvSpPr>
        <p:spPr>
          <a:xfrm>
            <a:off x="122949" y="3518575"/>
            <a:ext cx="32110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Realistic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Cafeteria Staff </a:t>
            </a:r>
          </a:p>
        </p:txBody>
      </p:sp>
      <p:sp>
        <p:nvSpPr>
          <p:cNvPr id="17" name="TextBox 16">
            <a:extLst>
              <a:ext uri="{FF2B5EF4-FFF2-40B4-BE49-F238E27FC236}">
                <a16:creationId xmlns:a16="http://schemas.microsoft.com/office/drawing/2014/main" id="{B412B756-EC62-49FD-AD75-B6C7DE4494EA}"/>
              </a:ext>
            </a:extLst>
          </p:cNvPr>
          <p:cNvSpPr txBox="1"/>
          <p:nvPr/>
        </p:nvSpPr>
        <p:spPr>
          <a:xfrm>
            <a:off x="3877057" y="6116871"/>
            <a:ext cx="3751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Investigative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Science Teacher   </a:t>
            </a:r>
          </a:p>
        </p:txBody>
      </p:sp>
      <p:sp>
        <p:nvSpPr>
          <p:cNvPr id="18" name="TextBox 17">
            <a:extLst>
              <a:ext uri="{FF2B5EF4-FFF2-40B4-BE49-F238E27FC236}">
                <a16:creationId xmlns:a16="http://schemas.microsoft.com/office/drawing/2014/main" id="{72645DA4-E15F-4CBC-9DEC-94843195AE2C}"/>
              </a:ext>
            </a:extLst>
          </p:cNvPr>
          <p:cNvSpPr txBox="1"/>
          <p:nvPr/>
        </p:nvSpPr>
        <p:spPr>
          <a:xfrm>
            <a:off x="4563777" y="3483465"/>
            <a:ext cx="25697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Social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School Nurse </a:t>
            </a:r>
          </a:p>
        </p:txBody>
      </p:sp>
      <p:sp>
        <p:nvSpPr>
          <p:cNvPr id="19" name="TextBox 18">
            <a:extLst>
              <a:ext uri="{FF2B5EF4-FFF2-40B4-BE49-F238E27FC236}">
                <a16:creationId xmlns:a16="http://schemas.microsoft.com/office/drawing/2014/main" id="{ED26DAF7-BD5A-43B4-9754-7D780AE84A3A}"/>
              </a:ext>
            </a:extLst>
          </p:cNvPr>
          <p:cNvSpPr txBox="1"/>
          <p:nvPr/>
        </p:nvSpPr>
        <p:spPr>
          <a:xfrm>
            <a:off x="8527305" y="6088974"/>
            <a:ext cx="3040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Enterprising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School Principal</a:t>
            </a:r>
          </a:p>
        </p:txBody>
      </p:sp>
      <p:sp>
        <p:nvSpPr>
          <p:cNvPr id="23" name="TextBox 22">
            <a:extLst>
              <a:ext uri="{FF2B5EF4-FFF2-40B4-BE49-F238E27FC236}">
                <a16:creationId xmlns:a16="http://schemas.microsoft.com/office/drawing/2014/main" id="{E8184BB6-283C-43A9-B8A0-0E0CE56F0CBA}"/>
              </a:ext>
            </a:extLst>
          </p:cNvPr>
          <p:cNvSpPr txBox="1"/>
          <p:nvPr/>
        </p:nvSpPr>
        <p:spPr>
          <a:xfrm>
            <a:off x="8770628" y="3674257"/>
            <a:ext cx="28264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Artisti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 Music Teacher</a:t>
            </a:r>
          </a:p>
        </p:txBody>
      </p:sp>
      <p:sp>
        <p:nvSpPr>
          <p:cNvPr id="28" name="TextBox 27">
            <a:extLst>
              <a:ext uri="{FF2B5EF4-FFF2-40B4-BE49-F238E27FC236}">
                <a16:creationId xmlns:a16="http://schemas.microsoft.com/office/drawing/2014/main" id="{C151A225-043A-4D68-8D7D-AEF1B304F79D}"/>
              </a:ext>
            </a:extLst>
          </p:cNvPr>
          <p:cNvSpPr txBox="1"/>
          <p:nvPr/>
        </p:nvSpPr>
        <p:spPr>
          <a:xfrm>
            <a:off x="0" y="6102868"/>
            <a:ext cx="37359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Conventional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Attendance Secretary   </a:t>
            </a:r>
          </a:p>
        </p:txBody>
      </p:sp>
      <p:pic>
        <p:nvPicPr>
          <p:cNvPr id="7" name="Picture 6">
            <a:extLst>
              <a:ext uri="{FF2B5EF4-FFF2-40B4-BE49-F238E27FC236}">
                <a16:creationId xmlns:a16="http://schemas.microsoft.com/office/drawing/2014/main" id="{C54EA08D-E1B0-40A5-B29B-4C4532D5C4E6}"/>
              </a:ext>
            </a:extLst>
          </p:cNvPr>
          <p:cNvPicPr>
            <a:picLocks noChangeAspect="1"/>
          </p:cNvPicPr>
          <p:nvPr/>
        </p:nvPicPr>
        <p:blipFill>
          <a:blip r:embed="rId4"/>
          <a:stretch>
            <a:fillRect/>
          </a:stretch>
        </p:blipFill>
        <p:spPr>
          <a:xfrm>
            <a:off x="4497251" y="1785825"/>
            <a:ext cx="2514600" cy="1704975"/>
          </a:xfrm>
          <a:prstGeom prst="rect">
            <a:avLst/>
          </a:prstGeom>
        </p:spPr>
      </p:pic>
      <p:pic>
        <p:nvPicPr>
          <p:cNvPr id="13" name="Picture 12">
            <a:extLst>
              <a:ext uri="{FF2B5EF4-FFF2-40B4-BE49-F238E27FC236}">
                <a16:creationId xmlns:a16="http://schemas.microsoft.com/office/drawing/2014/main" id="{0678163F-9EB9-4A9D-AEBA-72F3D0005409}"/>
              </a:ext>
            </a:extLst>
          </p:cNvPr>
          <p:cNvPicPr>
            <a:picLocks noChangeAspect="1"/>
          </p:cNvPicPr>
          <p:nvPr/>
        </p:nvPicPr>
        <p:blipFill>
          <a:blip r:embed="rId5"/>
          <a:stretch>
            <a:fillRect/>
          </a:stretch>
        </p:blipFill>
        <p:spPr>
          <a:xfrm>
            <a:off x="8672633" y="1788282"/>
            <a:ext cx="2924490" cy="1809397"/>
          </a:xfrm>
          <a:prstGeom prst="rect">
            <a:avLst/>
          </a:prstGeom>
        </p:spPr>
      </p:pic>
      <p:pic>
        <p:nvPicPr>
          <p:cNvPr id="16" name="Picture 15">
            <a:extLst>
              <a:ext uri="{FF2B5EF4-FFF2-40B4-BE49-F238E27FC236}">
                <a16:creationId xmlns:a16="http://schemas.microsoft.com/office/drawing/2014/main" id="{237E4D55-30FD-4679-A55B-3AAEB9807334}"/>
              </a:ext>
            </a:extLst>
          </p:cNvPr>
          <p:cNvPicPr>
            <a:picLocks noChangeAspect="1"/>
          </p:cNvPicPr>
          <p:nvPr/>
        </p:nvPicPr>
        <p:blipFill>
          <a:blip r:embed="rId6"/>
          <a:stretch>
            <a:fillRect/>
          </a:stretch>
        </p:blipFill>
        <p:spPr>
          <a:xfrm>
            <a:off x="441654" y="4292733"/>
            <a:ext cx="2723838" cy="1868073"/>
          </a:xfrm>
          <a:prstGeom prst="rect">
            <a:avLst/>
          </a:prstGeom>
        </p:spPr>
      </p:pic>
      <p:pic>
        <p:nvPicPr>
          <p:cNvPr id="24" name="Picture 23">
            <a:extLst>
              <a:ext uri="{FF2B5EF4-FFF2-40B4-BE49-F238E27FC236}">
                <a16:creationId xmlns:a16="http://schemas.microsoft.com/office/drawing/2014/main" id="{D18FD5E4-5C74-4643-8857-40299CC6EBD9}"/>
              </a:ext>
            </a:extLst>
          </p:cNvPr>
          <p:cNvPicPr>
            <a:picLocks noChangeAspect="1"/>
          </p:cNvPicPr>
          <p:nvPr/>
        </p:nvPicPr>
        <p:blipFill>
          <a:blip r:embed="rId7"/>
          <a:stretch>
            <a:fillRect/>
          </a:stretch>
        </p:blipFill>
        <p:spPr>
          <a:xfrm>
            <a:off x="8643604" y="4330833"/>
            <a:ext cx="2924175" cy="1666875"/>
          </a:xfrm>
          <a:prstGeom prst="rect">
            <a:avLst/>
          </a:prstGeom>
        </p:spPr>
      </p:pic>
      <p:pic>
        <p:nvPicPr>
          <p:cNvPr id="5" name="Picture 4">
            <a:extLst>
              <a:ext uri="{FF2B5EF4-FFF2-40B4-BE49-F238E27FC236}">
                <a16:creationId xmlns:a16="http://schemas.microsoft.com/office/drawing/2014/main" id="{3C674219-6454-4CDF-9B5A-C130BC324F03}"/>
              </a:ext>
            </a:extLst>
          </p:cNvPr>
          <p:cNvPicPr>
            <a:picLocks noChangeAspect="1"/>
          </p:cNvPicPr>
          <p:nvPr/>
        </p:nvPicPr>
        <p:blipFill>
          <a:blip r:embed="rId8"/>
          <a:stretch>
            <a:fillRect/>
          </a:stretch>
        </p:blipFill>
        <p:spPr>
          <a:xfrm>
            <a:off x="4525844" y="4110462"/>
            <a:ext cx="2524810" cy="2004996"/>
          </a:xfrm>
          <a:prstGeom prst="rect">
            <a:avLst/>
          </a:prstGeom>
        </p:spPr>
      </p:pic>
      <p:pic>
        <p:nvPicPr>
          <p:cNvPr id="9" name="Picture 8">
            <a:extLst>
              <a:ext uri="{FF2B5EF4-FFF2-40B4-BE49-F238E27FC236}">
                <a16:creationId xmlns:a16="http://schemas.microsoft.com/office/drawing/2014/main" id="{A5FAD28B-32B8-46A2-9A7E-0F5B9E9AFB3A}"/>
              </a:ext>
            </a:extLst>
          </p:cNvPr>
          <p:cNvPicPr>
            <a:picLocks noChangeAspect="1"/>
          </p:cNvPicPr>
          <p:nvPr/>
        </p:nvPicPr>
        <p:blipFill>
          <a:blip r:embed="rId9"/>
          <a:stretch>
            <a:fillRect/>
          </a:stretch>
        </p:blipFill>
        <p:spPr>
          <a:xfrm>
            <a:off x="471180" y="1722433"/>
            <a:ext cx="2514599" cy="1796142"/>
          </a:xfrm>
          <a:prstGeom prst="rect">
            <a:avLst/>
          </a:prstGeom>
        </p:spPr>
      </p:pic>
    </p:spTree>
    <p:extLst>
      <p:ext uri="{BB962C8B-B14F-4D97-AF65-F5344CB8AC3E}">
        <p14:creationId xmlns:p14="http://schemas.microsoft.com/office/powerpoint/2010/main" val="94521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indoor&#10;&#10;Description generated with high confidence">
            <a:extLst>
              <a:ext uri="{FF2B5EF4-FFF2-40B4-BE49-F238E27FC236}">
                <a16:creationId xmlns:a16="http://schemas.microsoft.com/office/drawing/2014/main" id="{0215706B-C210-444E-9104-283370C55E4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0"/>
            <a:ext cx="12192000" cy="1612901"/>
          </a:xfrm>
          <a:prstGeom prst="rect">
            <a:avLst/>
          </a:prstGeom>
        </p:spPr>
      </p:pic>
      <p:sp>
        <p:nvSpPr>
          <p:cNvPr id="2" name="Title 1">
            <a:extLst>
              <a:ext uri="{FF2B5EF4-FFF2-40B4-BE49-F238E27FC236}">
                <a16:creationId xmlns:a16="http://schemas.microsoft.com/office/drawing/2014/main" id="{A506A4DB-1E00-468D-A750-EF17153BBC42}"/>
              </a:ext>
            </a:extLst>
          </p:cNvPr>
          <p:cNvSpPr>
            <a:spLocks noGrp="1"/>
          </p:cNvSpPr>
          <p:nvPr>
            <p:ph type="title"/>
          </p:nvPr>
        </p:nvSpPr>
        <p:spPr>
          <a:xfrm>
            <a:off x="687207" y="795036"/>
            <a:ext cx="10817586" cy="985407"/>
          </a:xfrm>
        </p:spPr>
        <p:txBody>
          <a:bodyPr>
            <a:normAutofit fontScale="90000"/>
          </a:bodyPr>
          <a:lstStyle/>
          <a:p>
            <a:pPr algn="ctr"/>
            <a:r>
              <a:rPr lang="en-US">
                <a:solidFill>
                  <a:schemeClr val="bg1"/>
                </a:solidFill>
                <a:latin typeface="+mn-lt"/>
              </a:rPr>
              <a:t>Which kind of Holland Helper are YOU today? </a:t>
            </a:r>
            <a:br>
              <a:rPr lang="en-US">
                <a:solidFill>
                  <a:schemeClr val="bg1"/>
                </a:solidFill>
                <a:latin typeface="+mn-lt"/>
              </a:rPr>
            </a:br>
            <a:endParaRPr lang="en-US" sz="3200">
              <a:solidFill>
                <a:schemeClr val="bg1"/>
              </a:solidFill>
              <a:latin typeface="+mn-lt"/>
            </a:endParaRPr>
          </a:p>
        </p:txBody>
      </p:sp>
      <p:sp>
        <p:nvSpPr>
          <p:cNvPr id="6" name="AutoShape 4" descr="Image result for phil harrington kuder">
            <a:extLst>
              <a:ext uri="{FF2B5EF4-FFF2-40B4-BE49-F238E27FC236}">
                <a16:creationId xmlns:a16="http://schemas.microsoft.com/office/drawing/2014/main" id="{8A5415EC-E4E2-4AC6-83B7-E7D1FA923D4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F27D819-76D2-4364-8621-44686548A44A}"/>
              </a:ext>
            </a:extLst>
          </p:cNvPr>
          <p:cNvSpPr txBox="1"/>
          <p:nvPr/>
        </p:nvSpPr>
        <p:spPr>
          <a:xfrm>
            <a:off x="189428" y="3673218"/>
            <a:ext cx="3421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Realistic</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Cleaning up after lunch</a:t>
            </a:r>
          </a:p>
        </p:txBody>
      </p:sp>
      <p:sp>
        <p:nvSpPr>
          <p:cNvPr id="17" name="TextBox 16">
            <a:extLst>
              <a:ext uri="{FF2B5EF4-FFF2-40B4-BE49-F238E27FC236}">
                <a16:creationId xmlns:a16="http://schemas.microsoft.com/office/drawing/2014/main" id="{B412B756-EC62-49FD-AD75-B6C7DE4494EA}"/>
              </a:ext>
            </a:extLst>
          </p:cNvPr>
          <p:cNvSpPr txBox="1"/>
          <p:nvPr/>
        </p:nvSpPr>
        <p:spPr>
          <a:xfrm>
            <a:off x="3877057" y="6116871"/>
            <a:ext cx="3751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Investigative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–Solving a Problem</a:t>
            </a:r>
          </a:p>
        </p:txBody>
      </p:sp>
      <p:sp>
        <p:nvSpPr>
          <p:cNvPr id="18" name="TextBox 17">
            <a:extLst>
              <a:ext uri="{FF2B5EF4-FFF2-40B4-BE49-F238E27FC236}">
                <a16:creationId xmlns:a16="http://schemas.microsoft.com/office/drawing/2014/main" id="{72645DA4-E15F-4CBC-9DEC-94843195AE2C}"/>
              </a:ext>
            </a:extLst>
          </p:cNvPr>
          <p:cNvSpPr txBox="1"/>
          <p:nvPr/>
        </p:nvSpPr>
        <p:spPr>
          <a:xfrm>
            <a:off x="4372563" y="3673218"/>
            <a:ext cx="28264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Social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Classroom Helper</a:t>
            </a:r>
          </a:p>
        </p:txBody>
      </p:sp>
      <p:sp>
        <p:nvSpPr>
          <p:cNvPr id="19" name="TextBox 18">
            <a:extLst>
              <a:ext uri="{FF2B5EF4-FFF2-40B4-BE49-F238E27FC236}">
                <a16:creationId xmlns:a16="http://schemas.microsoft.com/office/drawing/2014/main" id="{ED26DAF7-BD5A-43B4-9754-7D780AE84A3A}"/>
              </a:ext>
            </a:extLst>
          </p:cNvPr>
          <p:cNvSpPr txBox="1"/>
          <p:nvPr/>
        </p:nvSpPr>
        <p:spPr>
          <a:xfrm>
            <a:off x="8464319" y="6113944"/>
            <a:ext cx="3040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Enterprising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Line Leader</a:t>
            </a:r>
          </a:p>
        </p:txBody>
      </p:sp>
      <p:sp>
        <p:nvSpPr>
          <p:cNvPr id="23" name="TextBox 22">
            <a:extLst>
              <a:ext uri="{FF2B5EF4-FFF2-40B4-BE49-F238E27FC236}">
                <a16:creationId xmlns:a16="http://schemas.microsoft.com/office/drawing/2014/main" id="{E8184BB6-283C-43A9-B8A0-0E0CE56F0CBA}"/>
              </a:ext>
            </a:extLst>
          </p:cNvPr>
          <p:cNvSpPr txBox="1"/>
          <p:nvPr/>
        </p:nvSpPr>
        <p:spPr>
          <a:xfrm>
            <a:off x="7737183" y="3710604"/>
            <a:ext cx="4454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Artisti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 – Drawing a picture for a classmate</a:t>
            </a:r>
          </a:p>
        </p:txBody>
      </p:sp>
      <p:sp>
        <p:nvSpPr>
          <p:cNvPr id="28" name="TextBox 27">
            <a:extLst>
              <a:ext uri="{FF2B5EF4-FFF2-40B4-BE49-F238E27FC236}">
                <a16:creationId xmlns:a16="http://schemas.microsoft.com/office/drawing/2014/main" id="{C151A225-043A-4D68-8D7D-AEF1B304F79D}"/>
              </a:ext>
            </a:extLst>
          </p:cNvPr>
          <p:cNvSpPr txBox="1"/>
          <p:nvPr/>
        </p:nvSpPr>
        <p:spPr>
          <a:xfrm>
            <a:off x="0" y="6102868"/>
            <a:ext cx="37359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Conventional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Passing out Papers</a:t>
            </a:r>
          </a:p>
        </p:txBody>
      </p:sp>
      <p:pic>
        <p:nvPicPr>
          <p:cNvPr id="14" name="Picture 13">
            <a:extLst>
              <a:ext uri="{FF2B5EF4-FFF2-40B4-BE49-F238E27FC236}">
                <a16:creationId xmlns:a16="http://schemas.microsoft.com/office/drawing/2014/main" id="{9CCE2B76-8A30-D20D-9D91-9997F109F4DE}"/>
              </a:ext>
            </a:extLst>
          </p:cNvPr>
          <p:cNvPicPr>
            <a:picLocks noChangeAspect="1"/>
          </p:cNvPicPr>
          <p:nvPr/>
        </p:nvPicPr>
        <p:blipFill rotWithShape="1">
          <a:blip r:embed="rId4"/>
          <a:srcRect t="31600" r="30049"/>
          <a:stretch/>
        </p:blipFill>
        <p:spPr>
          <a:xfrm>
            <a:off x="333956" y="1667805"/>
            <a:ext cx="3132734" cy="2032000"/>
          </a:xfrm>
          <a:prstGeom prst="rect">
            <a:avLst/>
          </a:prstGeom>
        </p:spPr>
      </p:pic>
      <p:pic>
        <p:nvPicPr>
          <p:cNvPr id="15" name="Picture 14">
            <a:extLst>
              <a:ext uri="{FF2B5EF4-FFF2-40B4-BE49-F238E27FC236}">
                <a16:creationId xmlns:a16="http://schemas.microsoft.com/office/drawing/2014/main" id="{8F699E56-6C1F-71C0-DBB3-1C43D5778120}"/>
              </a:ext>
            </a:extLst>
          </p:cNvPr>
          <p:cNvPicPr>
            <a:picLocks noChangeAspect="1"/>
          </p:cNvPicPr>
          <p:nvPr/>
        </p:nvPicPr>
        <p:blipFill>
          <a:blip r:embed="rId5"/>
          <a:stretch>
            <a:fillRect/>
          </a:stretch>
        </p:blipFill>
        <p:spPr>
          <a:xfrm>
            <a:off x="4356099" y="1636217"/>
            <a:ext cx="2793567" cy="2095176"/>
          </a:xfrm>
          <a:prstGeom prst="rect">
            <a:avLst/>
          </a:prstGeom>
        </p:spPr>
      </p:pic>
      <p:pic>
        <p:nvPicPr>
          <p:cNvPr id="27" name="Picture 26" descr="School students in class doing schoolwork">
            <a:extLst>
              <a:ext uri="{FF2B5EF4-FFF2-40B4-BE49-F238E27FC236}">
                <a16:creationId xmlns:a16="http://schemas.microsoft.com/office/drawing/2014/main" id="{331290CD-F57D-3CF6-90F0-3002D6C84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552" y="4095894"/>
            <a:ext cx="3040474" cy="2026488"/>
          </a:xfrm>
          <a:prstGeom prst="rect">
            <a:avLst/>
          </a:prstGeom>
        </p:spPr>
      </p:pic>
      <p:pic>
        <p:nvPicPr>
          <p:cNvPr id="34" name="Picture 33" descr="Girl solving mathematical addition">
            <a:extLst>
              <a:ext uri="{FF2B5EF4-FFF2-40B4-BE49-F238E27FC236}">
                <a16:creationId xmlns:a16="http://schemas.microsoft.com/office/drawing/2014/main" id="{A929ACF2-4AD7-4CDA-F30E-4CF5104135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6593" y="4042550"/>
            <a:ext cx="3121779" cy="2073056"/>
          </a:xfrm>
          <a:prstGeom prst="rect">
            <a:avLst/>
          </a:prstGeom>
        </p:spPr>
      </p:pic>
      <p:pic>
        <p:nvPicPr>
          <p:cNvPr id="36" name="Picture 35" descr="Coloured chalk sticks">
            <a:extLst>
              <a:ext uri="{FF2B5EF4-FFF2-40B4-BE49-F238E27FC236}">
                <a16:creationId xmlns:a16="http://schemas.microsoft.com/office/drawing/2014/main" id="{C6BBE303-5452-D5A8-61E1-54BE1382FE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4319" y="1695801"/>
            <a:ext cx="2793567" cy="1995599"/>
          </a:xfrm>
          <a:prstGeom prst="rect">
            <a:avLst/>
          </a:prstGeom>
        </p:spPr>
      </p:pic>
      <p:pic>
        <p:nvPicPr>
          <p:cNvPr id="38" name="Picture 37" descr="Group of smiling children at school">
            <a:extLst>
              <a:ext uri="{FF2B5EF4-FFF2-40B4-BE49-F238E27FC236}">
                <a16:creationId xmlns:a16="http://schemas.microsoft.com/office/drawing/2014/main" id="{8853D59A-ADAB-18F1-27AA-2D7FDFCD9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4319" y="4211642"/>
            <a:ext cx="2862734" cy="1910740"/>
          </a:xfrm>
          <a:prstGeom prst="rect">
            <a:avLst/>
          </a:prstGeom>
        </p:spPr>
      </p:pic>
    </p:spTree>
    <p:extLst>
      <p:ext uri="{BB962C8B-B14F-4D97-AF65-F5344CB8AC3E}">
        <p14:creationId xmlns:p14="http://schemas.microsoft.com/office/powerpoint/2010/main" val="251335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indoor&#10;&#10;Description generated with high confidence">
            <a:extLst>
              <a:ext uri="{FF2B5EF4-FFF2-40B4-BE49-F238E27FC236}">
                <a16:creationId xmlns:a16="http://schemas.microsoft.com/office/drawing/2014/main" id="{F497D9E5-4B71-4C28-BBB3-5EC7E880C75F}"/>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846DD8C1-FB47-43A4-A60A-34718A368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149" y="3122026"/>
            <a:ext cx="1974494" cy="3749040"/>
          </a:xfrm>
          <a:prstGeom prst="rect">
            <a:avLst/>
          </a:prstGeom>
        </p:spPr>
      </p:pic>
      <p:pic>
        <p:nvPicPr>
          <p:cNvPr id="10" name="Picture 9" descr="A picture containing vector graphics&#10;&#10;Description generated with high confidence">
            <a:extLst>
              <a:ext uri="{FF2B5EF4-FFF2-40B4-BE49-F238E27FC236}">
                <a16:creationId xmlns:a16="http://schemas.microsoft.com/office/drawing/2014/main" id="{6E28D173-F3AA-4880-9B76-BBE897FB5C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3108960"/>
            <a:ext cx="2543099" cy="3749040"/>
          </a:xfrm>
          <a:prstGeom prst="rect">
            <a:avLst/>
          </a:prstGeom>
        </p:spPr>
      </p:pic>
      <p:sp>
        <p:nvSpPr>
          <p:cNvPr id="14" name="Rectangle 13">
            <a:extLst>
              <a:ext uri="{FF2B5EF4-FFF2-40B4-BE49-F238E27FC236}">
                <a16:creationId xmlns:a16="http://schemas.microsoft.com/office/drawing/2014/main" id="{F244E02B-1EC1-433A-892E-0A0013C95B46}"/>
              </a:ext>
            </a:extLst>
          </p:cNvPr>
          <p:cNvSpPr/>
          <p:nvPr/>
        </p:nvSpPr>
        <p:spPr>
          <a:xfrm>
            <a:off x="8534400" y="1060724"/>
            <a:ext cx="3077497" cy="1588833"/>
          </a:xfrm>
          <a:prstGeom prst="rect">
            <a:avLst/>
          </a:prstGeom>
        </p:spPr>
        <p:txBody>
          <a:bodyPr wrap="square">
            <a:spAutoFit/>
          </a:bodyPr>
          <a:lstStyle/>
          <a:p>
            <a:pPr lvl="0">
              <a:lnSpc>
                <a:spcPct val="110000"/>
              </a:lnSpc>
              <a:spcAft>
                <a:spcPts val="1200"/>
              </a:spcAft>
            </a:pPr>
            <a:r>
              <a:rPr lang="en-US" dirty="0">
                <a:latin typeface="Lato" panose="020F0502020204030203" pitchFamily="34" charset="0"/>
              </a:rPr>
              <a:t>It’s flexible administrative tools allow educators to </a:t>
            </a:r>
            <a:r>
              <a:rPr lang="en-US" b="1" dirty="0">
                <a:latin typeface="Lato" panose="020F0502020204030203" pitchFamily="34" charset="0"/>
              </a:rPr>
              <a:t>map content to state or local standards</a:t>
            </a:r>
            <a:r>
              <a:rPr lang="en-US" dirty="0">
                <a:latin typeface="Lato" panose="020F0502020204030203" pitchFamily="34" charset="0"/>
              </a:rPr>
              <a:t>, frameworks, and “I” Statements. </a:t>
            </a:r>
          </a:p>
        </p:txBody>
      </p:sp>
      <p:sp>
        <p:nvSpPr>
          <p:cNvPr id="12" name="TextBox 11">
            <a:extLst>
              <a:ext uri="{FF2B5EF4-FFF2-40B4-BE49-F238E27FC236}">
                <a16:creationId xmlns:a16="http://schemas.microsoft.com/office/drawing/2014/main" id="{B0ABF2EB-98D4-4BA3-8A15-E002372B8EE5}"/>
              </a:ext>
            </a:extLst>
          </p:cNvPr>
          <p:cNvSpPr txBox="1"/>
          <p:nvPr/>
        </p:nvSpPr>
        <p:spPr>
          <a:xfrm>
            <a:off x="406439" y="570935"/>
            <a:ext cx="11379121" cy="2308324"/>
          </a:xfrm>
          <a:prstGeom prst="rect">
            <a:avLst/>
          </a:prstGeom>
          <a:noFill/>
        </p:spPr>
        <p:txBody>
          <a:bodyPr wrap="square" rtlCol="0">
            <a:spAutoFit/>
          </a:bodyPr>
          <a:lstStyle/>
          <a:p>
            <a:r>
              <a:rPr lang="en-US" sz="7200" b="1" dirty="0">
                <a:ln w="3175">
                  <a:noFill/>
                  <a:prstDash val="sysDot"/>
                </a:ln>
                <a:solidFill>
                  <a:schemeClr val="bg1"/>
                </a:solidFill>
              </a:rPr>
              <a:t>Grade Level Characters </a:t>
            </a:r>
            <a:br>
              <a:rPr lang="en-US" sz="7200" b="1" dirty="0">
                <a:ln w="3175">
                  <a:noFill/>
                  <a:prstDash val="sysDot"/>
                </a:ln>
                <a:solidFill>
                  <a:schemeClr val="bg1"/>
                </a:solidFill>
              </a:rPr>
            </a:br>
            <a:r>
              <a:rPr lang="en-US" sz="7200" b="1" dirty="0">
                <a:ln w="3175">
                  <a:noFill/>
                  <a:prstDash val="sysDot"/>
                </a:ln>
                <a:solidFill>
                  <a:schemeClr val="bg1"/>
                </a:solidFill>
              </a:rPr>
              <a:t>&amp; Goals</a:t>
            </a:r>
          </a:p>
        </p:txBody>
      </p:sp>
    </p:spTree>
    <p:extLst>
      <p:ext uri="{BB962C8B-B14F-4D97-AF65-F5344CB8AC3E}">
        <p14:creationId xmlns:p14="http://schemas.microsoft.com/office/powerpoint/2010/main" val="95053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776CF95-B430-44F2-A079-4A781E49FD32}"/>
              </a:ext>
            </a:extLst>
          </p:cNvPr>
          <p:cNvSpPr/>
          <p:nvPr/>
        </p:nvSpPr>
        <p:spPr>
          <a:xfrm>
            <a:off x="0" y="5969001"/>
            <a:ext cx="12192000" cy="88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4" name="Group 33">
            <a:extLst>
              <a:ext uri="{FF2B5EF4-FFF2-40B4-BE49-F238E27FC236}">
                <a16:creationId xmlns:a16="http://schemas.microsoft.com/office/drawing/2014/main" id="{98E0798F-4281-43CA-878A-7BA049FA3A27}"/>
              </a:ext>
            </a:extLst>
          </p:cNvPr>
          <p:cNvGrpSpPr/>
          <p:nvPr/>
        </p:nvGrpSpPr>
        <p:grpSpPr>
          <a:xfrm>
            <a:off x="1" y="2644042"/>
            <a:ext cx="1676679" cy="3175668"/>
            <a:chOff x="0" y="1983031"/>
            <a:chExt cx="1257509" cy="2381751"/>
          </a:xfrm>
        </p:grpSpPr>
        <p:pic>
          <p:nvPicPr>
            <p:cNvPr id="5" name="Picture 4" descr="A close up of graphics&#10;&#10;Description generated with high confidence">
              <a:extLst>
                <a:ext uri="{FF2B5EF4-FFF2-40B4-BE49-F238E27FC236}">
                  <a16:creationId xmlns:a16="http://schemas.microsoft.com/office/drawing/2014/main" id="{8041F934-9492-4289-A395-81939ADF99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19" y="2977900"/>
              <a:ext cx="1009390" cy="422887"/>
            </a:xfrm>
            <a:prstGeom prst="rect">
              <a:avLst/>
            </a:prstGeom>
          </p:spPr>
        </p:pic>
        <p:sp>
          <p:nvSpPr>
            <p:cNvPr id="11" name="TextBox 10">
              <a:extLst>
                <a:ext uri="{FF2B5EF4-FFF2-40B4-BE49-F238E27FC236}">
                  <a16:creationId xmlns:a16="http://schemas.microsoft.com/office/drawing/2014/main" id="{28AE306D-5920-40EB-BCD2-5D31BD19E4B8}"/>
                </a:ext>
              </a:extLst>
            </p:cNvPr>
            <p:cNvSpPr txBox="1"/>
            <p:nvPr/>
          </p:nvSpPr>
          <p:spPr>
            <a:xfrm>
              <a:off x="79350" y="1983031"/>
              <a:ext cx="1161789" cy="530914"/>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PK</a:t>
              </a:r>
            </a:p>
          </p:txBody>
        </p:sp>
        <p:sp>
          <p:nvSpPr>
            <p:cNvPr id="18" name="TextBox 17">
              <a:extLst>
                <a:ext uri="{FF2B5EF4-FFF2-40B4-BE49-F238E27FC236}">
                  <a16:creationId xmlns:a16="http://schemas.microsoft.com/office/drawing/2014/main" id="{F31781B1-F32D-4070-B552-D83B2B480A56}"/>
                </a:ext>
              </a:extLst>
            </p:cNvPr>
            <p:cNvSpPr txBox="1"/>
            <p:nvPr/>
          </p:nvSpPr>
          <p:spPr>
            <a:xfrm>
              <a:off x="0" y="3833868"/>
              <a:ext cx="1161789" cy="530914"/>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What is work?</a:t>
              </a:r>
            </a:p>
          </p:txBody>
        </p:sp>
      </p:grpSp>
      <p:grpSp>
        <p:nvGrpSpPr>
          <p:cNvPr id="35" name="Group 34">
            <a:extLst>
              <a:ext uri="{FF2B5EF4-FFF2-40B4-BE49-F238E27FC236}">
                <a16:creationId xmlns:a16="http://schemas.microsoft.com/office/drawing/2014/main" id="{26F3429E-1E14-49CF-8C6E-6B4140DEAE28}"/>
              </a:ext>
            </a:extLst>
          </p:cNvPr>
          <p:cNvGrpSpPr/>
          <p:nvPr/>
        </p:nvGrpSpPr>
        <p:grpSpPr>
          <a:xfrm>
            <a:off x="1527138" y="2615735"/>
            <a:ext cx="1618263" cy="3483445"/>
            <a:chOff x="1124211" y="1983031"/>
            <a:chExt cx="1213697" cy="2612584"/>
          </a:xfrm>
        </p:grpSpPr>
        <p:pic>
          <p:nvPicPr>
            <p:cNvPr id="4" name="Picture 3">
              <a:extLst>
                <a:ext uri="{FF2B5EF4-FFF2-40B4-BE49-F238E27FC236}">
                  <a16:creationId xmlns:a16="http://schemas.microsoft.com/office/drawing/2014/main" id="{7D242526-5F65-4DB2-A380-A9E8FEAF39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9908" y="2763789"/>
              <a:ext cx="744377" cy="824598"/>
            </a:xfrm>
            <a:prstGeom prst="rect">
              <a:avLst/>
            </a:prstGeom>
          </p:spPr>
        </p:pic>
        <p:sp>
          <p:nvSpPr>
            <p:cNvPr id="12" name="TextBox 11">
              <a:extLst>
                <a:ext uri="{FF2B5EF4-FFF2-40B4-BE49-F238E27FC236}">
                  <a16:creationId xmlns:a16="http://schemas.microsoft.com/office/drawing/2014/main" id="{76663A5B-C52D-48BC-8E2A-205AC8DE40D9}"/>
                </a:ext>
              </a:extLst>
            </p:cNvPr>
            <p:cNvSpPr txBox="1"/>
            <p:nvPr/>
          </p:nvSpPr>
          <p:spPr>
            <a:xfrm>
              <a:off x="1176119" y="1983031"/>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K</a:t>
              </a:r>
            </a:p>
          </p:txBody>
        </p:sp>
        <p:sp>
          <p:nvSpPr>
            <p:cNvPr id="19" name="TextBox 18">
              <a:extLst>
                <a:ext uri="{FF2B5EF4-FFF2-40B4-BE49-F238E27FC236}">
                  <a16:creationId xmlns:a16="http://schemas.microsoft.com/office/drawing/2014/main" id="{DAA5E864-5867-4B66-8C5E-C574FB923E77}"/>
                </a:ext>
              </a:extLst>
            </p:cNvPr>
            <p:cNvSpPr txBox="1"/>
            <p:nvPr/>
          </p:nvSpPr>
          <p:spPr>
            <a:xfrm>
              <a:off x="1124211" y="3833868"/>
              <a:ext cx="1161789"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What do people at work do?</a:t>
              </a:r>
            </a:p>
          </p:txBody>
        </p:sp>
      </p:grpSp>
      <p:grpSp>
        <p:nvGrpSpPr>
          <p:cNvPr id="36" name="Group 35">
            <a:extLst>
              <a:ext uri="{FF2B5EF4-FFF2-40B4-BE49-F238E27FC236}">
                <a16:creationId xmlns:a16="http://schemas.microsoft.com/office/drawing/2014/main" id="{3B3140AA-77A5-41AD-A181-4EAE4F82E588}"/>
              </a:ext>
            </a:extLst>
          </p:cNvPr>
          <p:cNvGrpSpPr/>
          <p:nvPr/>
        </p:nvGrpSpPr>
        <p:grpSpPr>
          <a:xfrm>
            <a:off x="3048001" y="2644041"/>
            <a:ext cx="1650652" cy="3483445"/>
            <a:chOff x="2403658" y="1983031"/>
            <a:chExt cx="1237989" cy="2612584"/>
          </a:xfrm>
        </p:grpSpPr>
        <p:pic>
          <p:nvPicPr>
            <p:cNvPr id="6" name="Picture 5" descr="A close up of a sign&#10;&#10;Description generated with high confidence">
              <a:extLst>
                <a:ext uri="{FF2B5EF4-FFF2-40B4-BE49-F238E27FC236}">
                  <a16:creationId xmlns:a16="http://schemas.microsoft.com/office/drawing/2014/main" id="{64806D7D-EE82-434C-BAB2-0B3BFEA52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6708" y="2763788"/>
              <a:ext cx="984873" cy="824599"/>
            </a:xfrm>
            <a:prstGeom prst="rect">
              <a:avLst/>
            </a:prstGeom>
          </p:spPr>
        </p:pic>
        <p:sp>
          <p:nvSpPr>
            <p:cNvPr id="13" name="TextBox 12">
              <a:extLst>
                <a:ext uri="{FF2B5EF4-FFF2-40B4-BE49-F238E27FC236}">
                  <a16:creationId xmlns:a16="http://schemas.microsoft.com/office/drawing/2014/main" id="{822162C8-6FB5-4C35-AC1D-6ED9967A01DA}"/>
                </a:ext>
              </a:extLst>
            </p:cNvPr>
            <p:cNvSpPr txBox="1"/>
            <p:nvPr/>
          </p:nvSpPr>
          <p:spPr>
            <a:xfrm>
              <a:off x="2479858" y="1983031"/>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1</a:t>
              </a:r>
              <a:r>
                <a:rPr lang="en-US" sz="4000" baseline="30000" dirty="0">
                  <a:latin typeface="Calibri" panose="020F0502020204030204" pitchFamily="34" charset="0"/>
                  <a:cs typeface="Calibri" panose="020F0502020204030204" pitchFamily="34" charset="0"/>
                </a:rPr>
                <a:t>st</a:t>
              </a:r>
              <a:r>
                <a:rPr lang="en-US" sz="4000"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0772CC41-E62E-4C05-8809-D9A03CE52422}"/>
                </a:ext>
              </a:extLst>
            </p:cNvPr>
            <p:cNvSpPr txBox="1"/>
            <p:nvPr/>
          </p:nvSpPr>
          <p:spPr>
            <a:xfrm>
              <a:off x="2403658" y="3833868"/>
              <a:ext cx="1161789"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Why do people work?</a:t>
              </a:r>
            </a:p>
          </p:txBody>
        </p:sp>
      </p:grpSp>
      <p:grpSp>
        <p:nvGrpSpPr>
          <p:cNvPr id="37" name="Group 36">
            <a:extLst>
              <a:ext uri="{FF2B5EF4-FFF2-40B4-BE49-F238E27FC236}">
                <a16:creationId xmlns:a16="http://schemas.microsoft.com/office/drawing/2014/main" id="{3048BE9D-AA8B-41CE-93FC-B06C93A82B5E}"/>
              </a:ext>
            </a:extLst>
          </p:cNvPr>
          <p:cNvGrpSpPr/>
          <p:nvPr/>
        </p:nvGrpSpPr>
        <p:grpSpPr>
          <a:xfrm>
            <a:off x="4805425" y="2644042"/>
            <a:ext cx="1675704" cy="3791221"/>
            <a:chOff x="3604069" y="1983031"/>
            <a:chExt cx="1256778" cy="2843416"/>
          </a:xfrm>
        </p:grpSpPr>
        <p:pic>
          <p:nvPicPr>
            <p:cNvPr id="7" name="Picture 6" descr="A close up of graphics&#10;&#10;Description generated with high confidence">
              <a:extLst>
                <a:ext uri="{FF2B5EF4-FFF2-40B4-BE49-F238E27FC236}">
                  <a16:creationId xmlns:a16="http://schemas.microsoft.com/office/drawing/2014/main" id="{11A3F0EE-D7D1-4F39-8F74-8B5E4D809F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4508" y="2695102"/>
              <a:ext cx="744377" cy="1066319"/>
            </a:xfrm>
            <a:prstGeom prst="rect">
              <a:avLst/>
            </a:prstGeom>
          </p:spPr>
        </p:pic>
        <p:sp>
          <p:nvSpPr>
            <p:cNvPr id="14" name="TextBox 13">
              <a:extLst>
                <a:ext uri="{FF2B5EF4-FFF2-40B4-BE49-F238E27FC236}">
                  <a16:creationId xmlns:a16="http://schemas.microsoft.com/office/drawing/2014/main" id="{827E540B-AEB2-49B6-B273-802DDE400DA2}"/>
                </a:ext>
              </a:extLst>
            </p:cNvPr>
            <p:cNvSpPr txBox="1"/>
            <p:nvPr/>
          </p:nvSpPr>
          <p:spPr>
            <a:xfrm>
              <a:off x="3699058" y="1983031"/>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2</a:t>
              </a:r>
              <a:r>
                <a:rPr lang="en-US" sz="4000" baseline="30000" dirty="0">
                  <a:latin typeface="Calibri" panose="020F0502020204030204" pitchFamily="34" charset="0"/>
                  <a:cs typeface="Calibri" panose="020F0502020204030204" pitchFamily="34" charset="0"/>
                </a:rPr>
                <a:t>nd</a:t>
              </a:r>
              <a:r>
                <a:rPr lang="en-US" sz="4000" dirty="0">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530E3241-B4CE-470D-833A-90FC75A516F2}"/>
                </a:ext>
              </a:extLst>
            </p:cNvPr>
            <p:cNvSpPr txBox="1"/>
            <p:nvPr/>
          </p:nvSpPr>
          <p:spPr>
            <a:xfrm>
              <a:off x="3604069" y="3833868"/>
              <a:ext cx="1161789" cy="992579"/>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What tools &amp; skills do people use in work?</a:t>
              </a:r>
            </a:p>
          </p:txBody>
        </p:sp>
      </p:grpSp>
      <p:grpSp>
        <p:nvGrpSpPr>
          <p:cNvPr id="38" name="Group 37">
            <a:extLst>
              <a:ext uri="{FF2B5EF4-FFF2-40B4-BE49-F238E27FC236}">
                <a16:creationId xmlns:a16="http://schemas.microsoft.com/office/drawing/2014/main" id="{187975CC-92F2-4F01-A9EB-B59446FC95EC}"/>
              </a:ext>
            </a:extLst>
          </p:cNvPr>
          <p:cNvGrpSpPr/>
          <p:nvPr/>
        </p:nvGrpSpPr>
        <p:grpSpPr>
          <a:xfrm>
            <a:off x="6557677" y="2650724"/>
            <a:ext cx="1825364" cy="3791222"/>
            <a:chOff x="4918258" y="1988043"/>
            <a:chExt cx="1369023" cy="2843417"/>
          </a:xfrm>
        </p:grpSpPr>
        <p:pic>
          <p:nvPicPr>
            <p:cNvPr id="8" name="Picture 7" descr="A close up of graphics&#10;&#10;Description generated with high confidence">
              <a:extLst>
                <a:ext uri="{FF2B5EF4-FFF2-40B4-BE49-F238E27FC236}">
                  <a16:creationId xmlns:a16="http://schemas.microsoft.com/office/drawing/2014/main" id="{0D136D0C-C286-419A-BCBE-151F004B4B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8258" y="2874820"/>
              <a:ext cx="1369023" cy="571000"/>
            </a:xfrm>
            <a:prstGeom prst="rect">
              <a:avLst/>
            </a:prstGeom>
          </p:spPr>
        </p:pic>
        <p:sp>
          <p:nvSpPr>
            <p:cNvPr id="15" name="TextBox 14">
              <a:extLst>
                <a:ext uri="{FF2B5EF4-FFF2-40B4-BE49-F238E27FC236}">
                  <a16:creationId xmlns:a16="http://schemas.microsoft.com/office/drawing/2014/main" id="{1E130C39-DEDF-4373-8BF8-601DD2FCB944}"/>
                </a:ext>
              </a:extLst>
            </p:cNvPr>
            <p:cNvSpPr txBox="1"/>
            <p:nvPr/>
          </p:nvSpPr>
          <p:spPr>
            <a:xfrm>
              <a:off x="4957746" y="1988043"/>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3</a:t>
              </a:r>
              <a:r>
                <a:rPr lang="en-US" sz="4000" baseline="30000" dirty="0">
                  <a:latin typeface="Calibri" panose="020F0502020204030204" pitchFamily="34" charset="0"/>
                  <a:cs typeface="Calibri" panose="020F0502020204030204" pitchFamily="34" charset="0"/>
                </a:rPr>
                <a:t>rd</a:t>
              </a:r>
              <a:r>
                <a:rPr lang="en-US" sz="4000" dirty="0">
                  <a:latin typeface="Calibri" panose="020F0502020204030204" pitchFamily="34" charset="0"/>
                  <a:cs typeface="Calibri" panose="020F0502020204030204" pitchFamily="34" charset="0"/>
                </a:rPr>
                <a:t> </a:t>
              </a:r>
            </a:p>
          </p:txBody>
        </p:sp>
        <p:sp>
          <p:nvSpPr>
            <p:cNvPr id="22" name="TextBox 21">
              <a:extLst>
                <a:ext uri="{FF2B5EF4-FFF2-40B4-BE49-F238E27FC236}">
                  <a16:creationId xmlns:a16="http://schemas.microsoft.com/office/drawing/2014/main" id="{55D72E95-C400-4FBF-8C56-9B9969C85076}"/>
                </a:ext>
              </a:extLst>
            </p:cNvPr>
            <p:cNvSpPr txBox="1"/>
            <p:nvPr/>
          </p:nvSpPr>
          <p:spPr>
            <a:xfrm>
              <a:off x="5048719" y="3838881"/>
              <a:ext cx="1161789" cy="992579"/>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Where &amp; how do people work?</a:t>
              </a:r>
            </a:p>
          </p:txBody>
        </p:sp>
      </p:grpSp>
      <p:grpSp>
        <p:nvGrpSpPr>
          <p:cNvPr id="39" name="Group 38">
            <a:extLst>
              <a:ext uri="{FF2B5EF4-FFF2-40B4-BE49-F238E27FC236}">
                <a16:creationId xmlns:a16="http://schemas.microsoft.com/office/drawing/2014/main" id="{3310B764-558D-4162-BE84-26002F0A2A83}"/>
              </a:ext>
            </a:extLst>
          </p:cNvPr>
          <p:cNvGrpSpPr/>
          <p:nvPr/>
        </p:nvGrpSpPr>
        <p:grpSpPr>
          <a:xfrm>
            <a:off x="8392802" y="2673719"/>
            <a:ext cx="1589049" cy="3460452"/>
            <a:chOff x="6412260" y="2005289"/>
            <a:chExt cx="1191787" cy="2595339"/>
          </a:xfrm>
        </p:grpSpPr>
        <p:pic>
          <p:nvPicPr>
            <p:cNvPr id="9" name="Picture 8" descr="A close up of a sign&#10;&#10;Description generated with high confidence">
              <a:extLst>
                <a:ext uri="{FF2B5EF4-FFF2-40B4-BE49-F238E27FC236}">
                  <a16:creationId xmlns:a16="http://schemas.microsoft.com/office/drawing/2014/main" id="{99A6CB2C-C847-4991-B0BC-44AED3D6A3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89234" y="2643272"/>
              <a:ext cx="919825" cy="802547"/>
            </a:xfrm>
            <a:prstGeom prst="rect">
              <a:avLst/>
            </a:prstGeom>
          </p:spPr>
        </p:pic>
        <p:sp>
          <p:nvSpPr>
            <p:cNvPr id="16" name="TextBox 15">
              <a:extLst>
                <a:ext uri="{FF2B5EF4-FFF2-40B4-BE49-F238E27FC236}">
                  <a16:creationId xmlns:a16="http://schemas.microsoft.com/office/drawing/2014/main" id="{FBBF8FF8-96A3-404A-B661-4711CA60FBE9}"/>
                </a:ext>
              </a:extLst>
            </p:cNvPr>
            <p:cNvSpPr txBox="1"/>
            <p:nvPr/>
          </p:nvSpPr>
          <p:spPr>
            <a:xfrm>
              <a:off x="6412260" y="2005289"/>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4</a:t>
              </a:r>
              <a:r>
                <a:rPr lang="en-US" sz="4000" baseline="30000" dirty="0">
                  <a:latin typeface="Calibri" panose="020F0502020204030204" pitchFamily="34" charset="0"/>
                  <a:cs typeface="Calibri" panose="020F0502020204030204" pitchFamily="34" charset="0"/>
                </a:rPr>
                <a:t>th</a:t>
              </a:r>
              <a:r>
                <a:rPr lang="en-US" sz="4000" dirty="0">
                  <a:latin typeface="Calibri" panose="020F0502020204030204" pitchFamily="34" charset="0"/>
                  <a:cs typeface="Calibri" panose="020F0502020204030204" pitchFamily="34" charset="0"/>
                </a:rPr>
                <a:t>  </a:t>
              </a:r>
            </a:p>
          </p:txBody>
        </p:sp>
        <p:sp>
          <p:nvSpPr>
            <p:cNvPr id="23" name="TextBox 22">
              <a:extLst>
                <a:ext uri="{FF2B5EF4-FFF2-40B4-BE49-F238E27FC236}">
                  <a16:creationId xmlns:a16="http://schemas.microsoft.com/office/drawing/2014/main" id="{17A059FB-B251-45C6-8BA7-DB125C4EB3D2}"/>
                </a:ext>
              </a:extLst>
            </p:cNvPr>
            <p:cNvSpPr txBox="1"/>
            <p:nvPr/>
          </p:nvSpPr>
          <p:spPr>
            <a:xfrm>
              <a:off x="6442258" y="3838881"/>
              <a:ext cx="1161789"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How to prepare for work?</a:t>
              </a:r>
            </a:p>
          </p:txBody>
        </p:sp>
      </p:grpSp>
      <p:grpSp>
        <p:nvGrpSpPr>
          <p:cNvPr id="40" name="Group 39">
            <a:extLst>
              <a:ext uri="{FF2B5EF4-FFF2-40B4-BE49-F238E27FC236}">
                <a16:creationId xmlns:a16="http://schemas.microsoft.com/office/drawing/2014/main" id="{CF9CBCE1-E14B-4057-B591-353D5633D516}"/>
              </a:ext>
            </a:extLst>
          </p:cNvPr>
          <p:cNvGrpSpPr/>
          <p:nvPr/>
        </p:nvGrpSpPr>
        <p:grpSpPr>
          <a:xfrm>
            <a:off x="10113677" y="2650726"/>
            <a:ext cx="1930400" cy="3483445"/>
            <a:chOff x="7585258" y="1988044"/>
            <a:chExt cx="1447800" cy="2612584"/>
          </a:xfrm>
        </p:grpSpPr>
        <p:pic>
          <p:nvPicPr>
            <p:cNvPr id="10" name="Picture 9" descr="A close up of a logo&#10;&#10;Description generated with very high confidence">
              <a:extLst>
                <a:ext uri="{FF2B5EF4-FFF2-40B4-BE49-F238E27FC236}">
                  <a16:creationId xmlns:a16="http://schemas.microsoft.com/office/drawing/2014/main" id="{98F4F92C-5A0D-47B6-A59E-62B8D08032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9518" y="2554267"/>
              <a:ext cx="648279" cy="1097212"/>
            </a:xfrm>
            <a:prstGeom prst="rect">
              <a:avLst/>
            </a:prstGeom>
          </p:spPr>
        </p:pic>
        <p:sp>
          <p:nvSpPr>
            <p:cNvPr id="17" name="TextBox 16">
              <a:extLst>
                <a:ext uri="{FF2B5EF4-FFF2-40B4-BE49-F238E27FC236}">
                  <a16:creationId xmlns:a16="http://schemas.microsoft.com/office/drawing/2014/main" id="{22F8C55F-9558-4C1E-A90D-5B822D1ED051}"/>
                </a:ext>
              </a:extLst>
            </p:cNvPr>
            <p:cNvSpPr txBox="1"/>
            <p:nvPr/>
          </p:nvSpPr>
          <p:spPr>
            <a:xfrm>
              <a:off x="7664608" y="1988044"/>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5</a:t>
              </a:r>
              <a:r>
                <a:rPr lang="en-US" sz="4000" baseline="30000" dirty="0">
                  <a:latin typeface="Calibri" panose="020F0502020204030204" pitchFamily="34" charset="0"/>
                  <a:cs typeface="Calibri" panose="020F0502020204030204" pitchFamily="34" charset="0"/>
                </a:rPr>
                <a:t>th</a:t>
              </a:r>
              <a:r>
                <a:rPr lang="en-US" sz="4000" dirty="0">
                  <a:latin typeface="Calibri" panose="020F0502020204030204" pitchFamily="34" charset="0"/>
                  <a:cs typeface="Calibri" panose="020F0502020204030204" pitchFamily="34" charset="0"/>
                </a:rPr>
                <a:t>  </a:t>
              </a:r>
            </a:p>
          </p:txBody>
        </p:sp>
        <p:sp>
          <p:nvSpPr>
            <p:cNvPr id="24" name="TextBox 23">
              <a:extLst>
                <a:ext uri="{FF2B5EF4-FFF2-40B4-BE49-F238E27FC236}">
                  <a16:creationId xmlns:a16="http://schemas.microsoft.com/office/drawing/2014/main" id="{9842F4AC-0482-426D-B0AA-E8FA0BC175DF}"/>
                </a:ext>
              </a:extLst>
            </p:cNvPr>
            <p:cNvSpPr txBox="1"/>
            <p:nvPr/>
          </p:nvSpPr>
          <p:spPr>
            <a:xfrm>
              <a:off x="7585258" y="3838881"/>
              <a:ext cx="1447800"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How to </a:t>
              </a:r>
              <a:br>
                <a:rPr lang="en-US" sz="2133" dirty="0">
                  <a:latin typeface="Calibri" panose="020F0502020204030204" pitchFamily="34" charset="0"/>
                  <a:cs typeface="Calibri" panose="020F0502020204030204" pitchFamily="34" charset="0"/>
                </a:rPr>
              </a:br>
              <a:r>
                <a:rPr lang="en-US" sz="2133" dirty="0">
                  <a:latin typeface="Calibri" panose="020F0502020204030204" pitchFamily="34" charset="0"/>
                  <a:cs typeface="Calibri" panose="020F0502020204030204" pitchFamily="34" charset="0"/>
                </a:rPr>
                <a:t>learn about occupations?</a:t>
              </a:r>
            </a:p>
          </p:txBody>
        </p:sp>
      </p:grpSp>
      <p:sp>
        <p:nvSpPr>
          <p:cNvPr id="30" name="Title 29">
            <a:extLst>
              <a:ext uri="{FF2B5EF4-FFF2-40B4-BE49-F238E27FC236}">
                <a16:creationId xmlns:a16="http://schemas.microsoft.com/office/drawing/2014/main" id="{CDC0DA6D-6876-4C6F-B945-7F8098C6D211}"/>
              </a:ext>
            </a:extLst>
          </p:cNvPr>
          <p:cNvSpPr>
            <a:spLocks noGrp="1"/>
          </p:cNvSpPr>
          <p:nvPr>
            <p:ph type="title"/>
          </p:nvPr>
        </p:nvSpPr>
        <p:spPr/>
        <p:txBody>
          <a:bodyPr>
            <a:normAutofit/>
          </a:bodyPr>
          <a:lstStyle/>
          <a:p>
            <a:r>
              <a:rPr lang="en-US" dirty="0">
                <a:solidFill>
                  <a:schemeClr val="bg1"/>
                </a:solidFill>
              </a:rPr>
              <a:t>GRADE LEVEL CHARACTERS &amp; THEMES</a:t>
            </a:r>
          </a:p>
        </p:txBody>
      </p:sp>
      <p:sp>
        <p:nvSpPr>
          <p:cNvPr id="33" name="TextBox 32">
            <a:extLst>
              <a:ext uri="{FF2B5EF4-FFF2-40B4-BE49-F238E27FC236}">
                <a16:creationId xmlns:a16="http://schemas.microsoft.com/office/drawing/2014/main" id="{1DA0FCD3-8FE1-4BF6-BFA7-A45CBB9B6B44}"/>
              </a:ext>
            </a:extLst>
          </p:cNvPr>
          <p:cNvSpPr txBox="1"/>
          <p:nvPr/>
        </p:nvSpPr>
        <p:spPr>
          <a:xfrm>
            <a:off x="138190" y="1857673"/>
            <a:ext cx="1549052" cy="1029000"/>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Traveler The Comet</a:t>
            </a:r>
          </a:p>
        </p:txBody>
      </p:sp>
      <p:sp>
        <p:nvSpPr>
          <p:cNvPr id="41" name="TextBox 40">
            <a:extLst>
              <a:ext uri="{FF2B5EF4-FFF2-40B4-BE49-F238E27FC236}">
                <a16:creationId xmlns:a16="http://schemas.microsoft.com/office/drawing/2014/main" id="{05DE8EF6-260E-4DAF-BE3F-3796F8EEE9D5}"/>
              </a:ext>
            </a:extLst>
          </p:cNvPr>
          <p:cNvSpPr txBox="1"/>
          <p:nvPr/>
        </p:nvSpPr>
        <p:spPr>
          <a:xfrm>
            <a:off x="1601603" y="1871352"/>
            <a:ext cx="1549052" cy="72122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Gazer The Star</a:t>
            </a:r>
            <a:endParaRPr lang="en-US" sz="2133" b="1"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9C600D5F-B47E-444B-9723-D8FFECF69D05}"/>
              </a:ext>
            </a:extLst>
          </p:cNvPr>
          <p:cNvSpPr txBox="1"/>
          <p:nvPr/>
        </p:nvSpPr>
        <p:spPr>
          <a:xfrm>
            <a:off x="3048001" y="1882510"/>
            <a:ext cx="1549052" cy="72122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Obe The Observer</a:t>
            </a:r>
            <a:endParaRPr lang="en-US" sz="2133" b="1" dirty="0">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6DC8B49D-658D-4000-99F6-0A5FC0AEC09F}"/>
              </a:ext>
            </a:extLst>
          </p:cNvPr>
          <p:cNvSpPr txBox="1"/>
          <p:nvPr/>
        </p:nvSpPr>
        <p:spPr>
          <a:xfrm>
            <a:off x="4850777" y="1864922"/>
            <a:ext cx="1549052" cy="1029000"/>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Builder The Rocket</a:t>
            </a:r>
            <a:endParaRPr lang="en-US" sz="2133" b="1" dirty="0">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D08C875A-201B-4175-A0B3-087564CE6C9F}"/>
              </a:ext>
            </a:extLst>
          </p:cNvPr>
          <p:cNvSpPr txBox="1"/>
          <p:nvPr/>
        </p:nvSpPr>
        <p:spPr>
          <a:xfrm>
            <a:off x="6529027" y="1848174"/>
            <a:ext cx="1701176" cy="101566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Voyager The Planet System</a:t>
            </a:r>
            <a:endParaRPr lang="en-US" sz="2133" b="1"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C7E1C6C8-92E8-4D8B-848B-54C4FC755CB9}"/>
              </a:ext>
            </a:extLst>
          </p:cNvPr>
          <p:cNvSpPr txBox="1"/>
          <p:nvPr/>
        </p:nvSpPr>
        <p:spPr>
          <a:xfrm>
            <a:off x="8208329" y="1818150"/>
            <a:ext cx="1773524" cy="101566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Pioneer The City of Knowledge</a:t>
            </a:r>
            <a:endParaRPr lang="en-US" sz="2133"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1D3DA37C-F04C-4BE1-9CDE-BFF3230B385B}"/>
              </a:ext>
            </a:extLst>
          </p:cNvPr>
          <p:cNvSpPr txBox="1"/>
          <p:nvPr/>
        </p:nvSpPr>
        <p:spPr>
          <a:xfrm>
            <a:off x="9838682" y="1844293"/>
            <a:ext cx="2438400" cy="1029000"/>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Communicator The Broadcaster</a:t>
            </a:r>
            <a:endParaRPr lang="en-US" sz="2133"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1295925"/>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anim calcmode="lin" valueType="num">
                                      <p:cBhvr>
                                        <p:cTn id="18" dur="750" fill="hold"/>
                                        <p:tgtEl>
                                          <p:spTgt spid="35"/>
                                        </p:tgtEl>
                                        <p:attrNameLst>
                                          <p:attrName>ppt_x</p:attrName>
                                        </p:attrNameLst>
                                      </p:cBhvr>
                                      <p:tavLst>
                                        <p:tav tm="0">
                                          <p:val>
                                            <p:strVal val="#ppt_x"/>
                                          </p:val>
                                        </p:tav>
                                        <p:tav tm="100000">
                                          <p:val>
                                            <p:strVal val="#ppt_x"/>
                                          </p:val>
                                        </p:tav>
                                      </p:tavLst>
                                    </p:anim>
                                    <p:anim calcmode="lin" valueType="num">
                                      <p:cBhvr>
                                        <p:cTn id="19" dur="750" fill="hold"/>
                                        <p:tgtEl>
                                          <p:spTgt spid="35"/>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750"/>
                                        <p:tgtEl>
                                          <p:spTgt spid="36"/>
                                        </p:tgtEl>
                                      </p:cBhvr>
                                    </p:animEffect>
                                    <p:anim calcmode="lin" valueType="num">
                                      <p:cBhvr>
                                        <p:cTn id="28" dur="750" fill="hold"/>
                                        <p:tgtEl>
                                          <p:spTgt spid="36"/>
                                        </p:tgtEl>
                                        <p:attrNameLst>
                                          <p:attrName>ppt_x</p:attrName>
                                        </p:attrNameLst>
                                      </p:cBhvr>
                                      <p:tavLst>
                                        <p:tav tm="0">
                                          <p:val>
                                            <p:strVal val="#ppt_x"/>
                                          </p:val>
                                        </p:tav>
                                        <p:tav tm="100000">
                                          <p:val>
                                            <p:strVal val="#ppt_x"/>
                                          </p:val>
                                        </p:tav>
                                      </p:tavLst>
                                    </p:anim>
                                    <p:anim calcmode="lin" valueType="num">
                                      <p:cBhvr>
                                        <p:cTn id="29" dur="750" fill="hold"/>
                                        <p:tgtEl>
                                          <p:spTgt spid="36"/>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750"/>
                                        <p:tgtEl>
                                          <p:spTgt spid="37"/>
                                        </p:tgtEl>
                                      </p:cBhvr>
                                    </p:animEffect>
                                    <p:anim calcmode="lin" valueType="num">
                                      <p:cBhvr>
                                        <p:cTn id="38" dur="750" fill="hold"/>
                                        <p:tgtEl>
                                          <p:spTgt spid="37"/>
                                        </p:tgtEl>
                                        <p:attrNameLst>
                                          <p:attrName>ppt_x</p:attrName>
                                        </p:attrNameLst>
                                      </p:cBhvr>
                                      <p:tavLst>
                                        <p:tav tm="0">
                                          <p:val>
                                            <p:strVal val="#ppt_x"/>
                                          </p:val>
                                        </p:tav>
                                        <p:tav tm="100000">
                                          <p:val>
                                            <p:strVal val="#ppt_x"/>
                                          </p:val>
                                        </p:tav>
                                      </p:tavLst>
                                    </p:anim>
                                    <p:anim calcmode="lin" valueType="num">
                                      <p:cBhvr>
                                        <p:cTn id="39" dur="750" fill="hold"/>
                                        <p:tgtEl>
                                          <p:spTgt spid="37"/>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750"/>
                                        <p:tgtEl>
                                          <p:spTgt spid="38"/>
                                        </p:tgtEl>
                                      </p:cBhvr>
                                    </p:animEffect>
                                    <p:anim calcmode="lin" valueType="num">
                                      <p:cBhvr>
                                        <p:cTn id="48" dur="750" fill="hold"/>
                                        <p:tgtEl>
                                          <p:spTgt spid="38"/>
                                        </p:tgtEl>
                                        <p:attrNameLst>
                                          <p:attrName>ppt_x</p:attrName>
                                        </p:attrNameLst>
                                      </p:cBhvr>
                                      <p:tavLst>
                                        <p:tav tm="0">
                                          <p:val>
                                            <p:strVal val="#ppt_x"/>
                                          </p:val>
                                        </p:tav>
                                        <p:tav tm="100000">
                                          <p:val>
                                            <p:strVal val="#ppt_x"/>
                                          </p:val>
                                        </p:tav>
                                      </p:tavLst>
                                    </p:anim>
                                    <p:anim calcmode="lin" valueType="num">
                                      <p:cBhvr>
                                        <p:cTn id="49" dur="750" fill="hold"/>
                                        <p:tgtEl>
                                          <p:spTgt spid="38"/>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750"/>
                                        <p:tgtEl>
                                          <p:spTgt spid="39"/>
                                        </p:tgtEl>
                                      </p:cBhvr>
                                    </p:animEffect>
                                    <p:anim calcmode="lin" valueType="num">
                                      <p:cBhvr>
                                        <p:cTn id="58" dur="750" fill="hold"/>
                                        <p:tgtEl>
                                          <p:spTgt spid="39"/>
                                        </p:tgtEl>
                                        <p:attrNameLst>
                                          <p:attrName>ppt_x</p:attrName>
                                        </p:attrNameLst>
                                      </p:cBhvr>
                                      <p:tavLst>
                                        <p:tav tm="0">
                                          <p:val>
                                            <p:strVal val="#ppt_x"/>
                                          </p:val>
                                        </p:tav>
                                        <p:tav tm="100000">
                                          <p:val>
                                            <p:strVal val="#ppt_x"/>
                                          </p:val>
                                        </p:tav>
                                      </p:tavLst>
                                    </p:anim>
                                    <p:anim calcmode="lin" valueType="num">
                                      <p:cBhvr>
                                        <p:cTn id="59" dur="750" fill="hold"/>
                                        <p:tgtEl>
                                          <p:spTgt spid="39"/>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750"/>
                                        <p:tgtEl>
                                          <p:spTgt spid="40"/>
                                        </p:tgtEl>
                                      </p:cBhvr>
                                    </p:animEffect>
                                    <p:anim calcmode="lin" valueType="num">
                                      <p:cBhvr>
                                        <p:cTn id="68" dur="750" fill="hold"/>
                                        <p:tgtEl>
                                          <p:spTgt spid="40"/>
                                        </p:tgtEl>
                                        <p:attrNameLst>
                                          <p:attrName>ppt_x</p:attrName>
                                        </p:attrNameLst>
                                      </p:cBhvr>
                                      <p:tavLst>
                                        <p:tav tm="0">
                                          <p:val>
                                            <p:strVal val="#ppt_x"/>
                                          </p:val>
                                        </p:tav>
                                        <p:tav tm="100000">
                                          <p:val>
                                            <p:strVal val="#ppt_x"/>
                                          </p:val>
                                        </p:tav>
                                      </p:tavLst>
                                    </p:anim>
                                    <p:anim calcmode="lin" valueType="num">
                                      <p:cBhvr>
                                        <p:cTn id="69" dur="750" fill="hold"/>
                                        <p:tgtEl>
                                          <p:spTgt spid="40"/>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0F95-B435-4D02-8CD5-C9ED0D158A2B}"/>
              </a:ext>
            </a:extLst>
          </p:cNvPr>
          <p:cNvSpPr>
            <a:spLocks noGrp="1"/>
          </p:cNvSpPr>
          <p:nvPr>
            <p:ph type="title"/>
          </p:nvPr>
        </p:nvSpPr>
        <p:spPr>
          <a:xfrm>
            <a:off x="127000" y="298450"/>
            <a:ext cx="2578100" cy="6039802"/>
          </a:xfrm>
        </p:spPr>
        <p:txBody>
          <a:bodyPr>
            <a:normAutofit/>
          </a:bodyPr>
          <a:lstStyle/>
          <a:p>
            <a:r>
              <a:rPr lang="en-US" sz="3600" b="1" dirty="0"/>
              <a:t>This is explained in the Quick Guide</a:t>
            </a:r>
          </a:p>
        </p:txBody>
      </p:sp>
      <p:pic>
        <p:nvPicPr>
          <p:cNvPr id="5" name="Picture 4">
            <a:extLst>
              <a:ext uri="{FF2B5EF4-FFF2-40B4-BE49-F238E27FC236}">
                <a16:creationId xmlns:a16="http://schemas.microsoft.com/office/drawing/2014/main" id="{F89C9637-DECE-4E55-9BD5-61AF3C6377DB}"/>
              </a:ext>
            </a:extLst>
          </p:cNvPr>
          <p:cNvPicPr/>
          <p:nvPr/>
        </p:nvPicPr>
        <p:blipFill rotWithShape="1">
          <a:blip r:embed="rId2"/>
          <a:srcRect l="1211"/>
          <a:stretch/>
        </p:blipFill>
        <p:spPr>
          <a:xfrm>
            <a:off x="2489200" y="190500"/>
            <a:ext cx="9702800" cy="6369050"/>
          </a:xfrm>
          <a:prstGeom prst="rect">
            <a:avLst/>
          </a:prstGeom>
        </p:spPr>
      </p:pic>
      <p:pic>
        <p:nvPicPr>
          <p:cNvPr id="6" name="Picture 5">
            <a:extLst>
              <a:ext uri="{FF2B5EF4-FFF2-40B4-BE49-F238E27FC236}">
                <a16:creationId xmlns:a16="http://schemas.microsoft.com/office/drawing/2014/main" id="{85A4D46D-C71D-48D6-9854-0B05EF9846A2}"/>
              </a:ext>
            </a:extLst>
          </p:cNvPr>
          <p:cNvPicPr/>
          <p:nvPr/>
        </p:nvPicPr>
        <p:blipFill>
          <a:blip r:embed="rId3"/>
          <a:stretch>
            <a:fillRect/>
          </a:stretch>
        </p:blipFill>
        <p:spPr>
          <a:xfrm>
            <a:off x="2705100" y="1739900"/>
            <a:ext cx="9423399" cy="3149599"/>
          </a:xfrm>
          <a:prstGeom prst="rect">
            <a:avLst/>
          </a:prstGeom>
        </p:spPr>
      </p:pic>
    </p:spTree>
    <p:extLst>
      <p:ext uri="{BB962C8B-B14F-4D97-AF65-F5344CB8AC3E}">
        <p14:creationId xmlns:p14="http://schemas.microsoft.com/office/powerpoint/2010/main" val="12719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indoor&#10;&#10;Description generated with high confidence">
            <a:extLst>
              <a:ext uri="{FF2B5EF4-FFF2-40B4-BE49-F238E27FC236}">
                <a16:creationId xmlns:a16="http://schemas.microsoft.com/office/drawing/2014/main" id="{0F071E1D-2508-45D4-A0C4-E0B860D1F5B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sp>
        <p:nvSpPr>
          <p:cNvPr id="2" name="Title 1">
            <a:extLst>
              <a:ext uri="{FF2B5EF4-FFF2-40B4-BE49-F238E27FC236}">
                <a16:creationId xmlns:a16="http://schemas.microsoft.com/office/drawing/2014/main" id="{1191BAA1-4780-4534-AE06-B77C399034D4}"/>
              </a:ext>
            </a:extLst>
          </p:cNvPr>
          <p:cNvSpPr>
            <a:spLocks noGrp="1"/>
          </p:cNvSpPr>
          <p:nvPr>
            <p:ph type="title"/>
          </p:nvPr>
        </p:nvSpPr>
        <p:spPr>
          <a:xfrm>
            <a:off x="0" y="0"/>
            <a:ext cx="12192000" cy="6858000"/>
          </a:xfrm>
        </p:spPr>
        <p:txBody>
          <a:bodyPr>
            <a:noAutofit/>
          </a:bodyPr>
          <a:lstStyle/>
          <a:p>
            <a:pPr algn="ctr">
              <a:lnSpc>
                <a:spcPct val="110000"/>
              </a:lnSpc>
            </a:pPr>
            <a:r>
              <a:rPr lang="en-US" sz="8800" b="1" dirty="0">
                <a:solidFill>
                  <a:schemeClr val="bg1"/>
                </a:solidFill>
                <a:latin typeface="+mn-lt"/>
              </a:rPr>
              <a:t>Support</a:t>
            </a:r>
            <a:br>
              <a:rPr lang="en-US" sz="8800" b="1" dirty="0">
                <a:solidFill>
                  <a:schemeClr val="bg1"/>
                </a:solidFill>
                <a:latin typeface="+mn-lt"/>
              </a:rPr>
            </a:br>
            <a:r>
              <a:rPr lang="en-US" sz="8800" b="1" dirty="0">
                <a:solidFill>
                  <a:schemeClr val="bg1"/>
                </a:solidFill>
                <a:latin typeface="+mn-lt"/>
              </a:rPr>
              <a:t>For Students /</a:t>
            </a:r>
            <a:br>
              <a:rPr lang="en-US" sz="8800" b="1" dirty="0">
                <a:solidFill>
                  <a:schemeClr val="bg1"/>
                </a:solidFill>
                <a:latin typeface="+mn-lt"/>
              </a:rPr>
            </a:br>
            <a:r>
              <a:rPr lang="en-US" sz="8800" b="1" dirty="0">
                <a:solidFill>
                  <a:schemeClr val="bg1"/>
                </a:solidFill>
                <a:latin typeface="+mn-lt"/>
              </a:rPr>
              <a:t>The Galaxy Explorers</a:t>
            </a:r>
          </a:p>
        </p:txBody>
      </p:sp>
    </p:spTree>
    <p:extLst>
      <p:ext uri="{BB962C8B-B14F-4D97-AF65-F5344CB8AC3E}">
        <p14:creationId xmlns:p14="http://schemas.microsoft.com/office/powerpoint/2010/main" val="65196824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indoor&#10;&#10;Description generated with high confidence">
            <a:extLst>
              <a:ext uri="{FF2B5EF4-FFF2-40B4-BE49-F238E27FC236}">
                <a16:creationId xmlns:a16="http://schemas.microsoft.com/office/drawing/2014/main" id="{7FD4A6C4-1556-4B20-A80E-4262C2000D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33" name="Content Placeholder 4">
            <a:extLst>
              <a:ext uri="{FF2B5EF4-FFF2-40B4-BE49-F238E27FC236}">
                <a16:creationId xmlns:a16="http://schemas.microsoft.com/office/drawing/2014/main" id="{D9BE58DB-89B6-44BF-A22A-26210AD550C8}"/>
              </a:ext>
            </a:extLst>
          </p:cNvPr>
          <p:cNvSpPr txBox="1">
            <a:spLocks/>
          </p:cNvSpPr>
          <p:nvPr/>
        </p:nvSpPr>
        <p:spPr>
          <a:xfrm>
            <a:off x="2209800" y="623617"/>
            <a:ext cx="8905875" cy="3929092"/>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endParaRPr lang="en-US" sz="3200" dirty="0">
              <a:latin typeface="Lato" panose="020F0502020204030203" pitchFamily="34" charset="0"/>
            </a:endParaRPr>
          </a:p>
        </p:txBody>
      </p:sp>
      <p:sp>
        <p:nvSpPr>
          <p:cNvPr id="25" name="Content Placeholder 4">
            <a:extLst>
              <a:ext uri="{FF2B5EF4-FFF2-40B4-BE49-F238E27FC236}">
                <a16:creationId xmlns:a16="http://schemas.microsoft.com/office/drawing/2014/main" id="{BC878632-78E5-42DC-B9B3-4644A61007F1}"/>
              </a:ext>
            </a:extLst>
          </p:cNvPr>
          <p:cNvSpPr txBox="1">
            <a:spLocks/>
          </p:cNvSpPr>
          <p:nvPr/>
        </p:nvSpPr>
        <p:spPr>
          <a:xfrm>
            <a:off x="3686175" y="4924424"/>
            <a:ext cx="4105275" cy="2047876"/>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10000"/>
              </a:lnSpc>
              <a:spcAft>
                <a:spcPts val="1200"/>
              </a:spcAft>
            </a:pPr>
            <a:endParaRPr lang="en-US" dirty="0">
              <a:latin typeface="Lato" panose="020F0502020204030203" pitchFamily="34" charset="0"/>
            </a:endParaRPr>
          </a:p>
        </p:txBody>
      </p:sp>
      <p:grpSp>
        <p:nvGrpSpPr>
          <p:cNvPr id="42" name="Group 41">
            <a:extLst>
              <a:ext uri="{FF2B5EF4-FFF2-40B4-BE49-F238E27FC236}">
                <a16:creationId xmlns:a16="http://schemas.microsoft.com/office/drawing/2014/main" id="{2EFD175D-C771-4021-9827-14E82A75CC59}"/>
              </a:ext>
            </a:extLst>
          </p:cNvPr>
          <p:cNvGrpSpPr/>
          <p:nvPr/>
        </p:nvGrpSpPr>
        <p:grpSpPr>
          <a:xfrm>
            <a:off x="1162789" y="438681"/>
            <a:ext cx="731520" cy="6018791"/>
            <a:chOff x="394130" y="454164"/>
            <a:chExt cx="731520" cy="6018791"/>
          </a:xfrm>
        </p:grpSpPr>
        <p:pic>
          <p:nvPicPr>
            <p:cNvPr id="43" name="Picture 42" descr="A close up of a logo&#10;&#10;Description generated with high confidence">
              <a:extLst>
                <a:ext uri="{FF2B5EF4-FFF2-40B4-BE49-F238E27FC236}">
                  <a16:creationId xmlns:a16="http://schemas.microsoft.com/office/drawing/2014/main" id="{62F637D8-1E58-4988-867A-64E40CF8B3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4130" y="2569072"/>
              <a:ext cx="731520" cy="731520"/>
            </a:xfrm>
            <a:prstGeom prst="rect">
              <a:avLst/>
            </a:prstGeom>
          </p:spPr>
        </p:pic>
        <p:pic>
          <p:nvPicPr>
            <p:cNvPr id="44" name="Picture 43">
              <a:extLst>
                <a:ext uri="{FF2B5EF4-FFF2-40B4-BE49-F238E27FC236}">
                  <a16:creationId xmlns:a16="http://schemas.microsoft.com/office/drawing/2014/main" id="{595F12F1-0BF3-469A-8FF1-3A382111A8D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4130" y="5741435"/>
              <a:ext cx="731520" cy="731520"/>
            </a:xfrm>
            <a:prstGeom prst="rect">
              <a:avLst/>
            </a:prstGeom>
          </p:spPr>
        </p:pic>
        <p:pic>
          <p:nvPicPr>
            <p:cNvPr id="45" name="Picture 44">
              <a:extLst>
                <a:ext uri="{FF2B5EF4-FFF2-40B4-BE49-F238E27FC236}">
                  <a16:creationId xmlns:a16="http://schemas.microsoft.com/office/drawing/2014/main" id="{1BBC7E7D-BBDD-42D3-96FB-5C77A43134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4130" y="4683980"/>
              <a:ext cx="731520" cy="731521"/>
            </a:xfrm>
            <a:prstGeom prst="rect">
              <a:avLst/>
            </a:prstGeom>
          </p:spPr>
        </p:pic>
        <p:pic>
          <p:nvPicPr>
            <p:cNvPr id="46" name="Picture 45" descr="A close up of a logo&#10;&#10;Description generated with high confidence">
              <a:extLst>
                <a:ext uri="{FF2B5EF4-FFF2-40B4-BE49-F238E27FC236}">
                  <a16:creationId xmlns:a16="http://schemas.microsoft.com/office/drawing/2014/main" id="{81E8E5BF-6072-466E-A1C9-E67F66D254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30" y="1511618"/>
              <a:ext cx="731520" cy="731520"/>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48C5CA52-6397-48E7-9378-532ACAF64EC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130" y="454164"/>
              <a:ext cx="731520" cy="731520"/>
            </a:xfrm>
            <a:prstGeom prst="rect">
              <a:avLst/>
            </a:prstGeom>
          </p:spPr>
        </p:pic>
        <p:pic>
          <p:nvPicPr>
            <p:cNvPr id="48" name="Picture 47" descr="A close up of a logo&#10;&#10;Description generated with high confidence">
              <a:extLst>
                <a:ext uri="{FF2B5EF4-FFF2-40B4-BE49-F238E27FC236}">
                  <a16:creationId xmlns:a16="http://schemas.microsoft.com/office/drawing/2014/main" id="{A4E13C3A-7B80-46DD-9F83-969001D1272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130" y="3626526"/>
              <a:ext cx="731520" cy="731520"/>
            </a:xfrm>
            <a:prstGeom prst="rect">
              <a:avLst/>
            </a:prstGeom>
          </p:spPr>
        </p:pic>
      </p:grpSp>
      <p:sp>
        <p:nvSpPr>
          <p:cNvPr id="13" name="Content Placeholder 2">
            <a:extLst>
              <a:ext uri="{FF2B5EF4-FFF2-40B4-BE49-F238E27FC236}">
                <a16:creationId xmlns:a16="http://schemas.microsoft.com/office/drawing/2014/main" id="{78666B09-B785-4902-96DF-FD2A5B0E28E2}"/>
              </a:ext>
            </a:extLst>
          </p:cNvPr>
          <p:cNvSpPr txBox="1">
            <a:spLocks/>
          </p:cNvSpPr>
          <p:nvPr/>
        </p:nvSpPr>
        <p:spPr>
          <a:xfrm>
            <a:off x="1528549" y="80010"/>
            <a:ext cx="10570686" cy="6526530"/>
          </a:xfrm>
          <a:prstGeom prst="rect">
            <a:avLst/>
          </a:prstGeom>
        </p:spPr>
        <p:txBody>
          <a:bodyPr vert="horz" lIns="121920" tIns="60960" rIns="121920" bIns="60960" rtlCol="0">
            <a:normAutofit fontScale="92500" lnSpcReduction="20000"/>
          </a:bodyPr>
          <a:lstStyle>
            <a:lvl1pPr marL="231775" indent="-231775" algn="l" defTabSz="914400" rtl="0" eaLnBrk="1" latinLnBrk="0" hangingPunct="1">
              <a:spcBef>
                <a:spcPts val="0"/>
              </a:spcBef>
              <a:spcAft>
                <a:spcPts val="600"/>
              </a:spcAft>
              <a:buClr>
                <a:srgbClr val="8DC63F"/>
              </a:buClr>
              <a:buSzPct val="75000"/>
              <a:buFont typeface="Arial" panose="020B0604020202020204" pitchFamily="34" charset="0"/>
              <a:buChar char="•"/>
              <a:defRPr sz="2400" kern="1200" baseline="0">
                <a:solidFill>
                  <a:schemeClr val="bg2">
                    <a:lumMod val="25000"/>
                  </a:schemeClr>
                </a:solidFill>
                <a:latin typeface="Calibri" panose="020F0502020204030204" pitchFamily="34" charset="0"/>
                <a:ea typeface="+mn-ea"/>
                <a:cs typeface="+mn-cs"/>
              </a:defRPr>
            </a:lvl1pPr>
            <a:lvl2pPr marL="742950" indent="-285750" algn="l" defTabSz="914400" rtl="0" eaLnBrk="1" latinLnBrk="0" hangingPunct="1">
              <a:spcBef>
                <a:spcPts val="0"/>
              </a:spcBef>
              <a:spcAft>
                <a:spcPts val="600"/>
              </a:spcAft>
              <a:buClr>
                <a:srgbClr val="8DC63F"/>
              </a:buClr>
              <a:buSzPct val="75000"/>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mn-cs"/>
              </a:defRPr>
            </a:lvl2pPr>
            <a:lvl3pPr marL="1143000" indent="-228600" algn="l" defTabSz="914400" rtl="0" eaLnBrk="1" latinLnBrk="0" hangingPunct="1">
              <a:spcBef>
                <a:spcPts val="0"/>
              </a:spcBef>
              <a:spcAft>
                <a:spcPts val="600"/>
              </a:spcAft>
              <a:buClr>
                <a:srgbClr val="8DC63F"/>
              </a:buClr>
              <a:buSzPct val="75000"/>
              <a:buFont typeface="Wingdings" panose="05000000000000000000" pitchFamily="2" charset="2"/>
              <a:buChar char="ü"/>
              <a:defRPr sz="2000" kern="1200">
                <a:solidFill>
                  <a:schemeClr val="bg2">
                    <a:lumMod val="25000"/>
                  </a:schemeClr>
                </a:solidFill>
                <a:latin typeface="Calibri" panose="020F0502020204030204" pitchFamily="34" charset="0"/>
                <a:ea typeface="+mn-ea"/>
                <a:cs typeface="+mn-cs"/>
              </a:defRPr>
            </a:lvl3pPr>
            <a:lvl4pPr marL="1600200" indent="-228600" algn="l" defTabSz="914400" rtl="0" eaLnBrk="1" latinLnBrk="0" hangingPunct="1">
              <a:spcBef>
                <a:spcPts val="0"/>
              </a:spcBef>
              <a:spcAft>
                <a:spcPts val="600"/>
              </a:spcAft>
              <a:buClr>
                <a:srgbClr val="A81F1B"/>
              </a:buClr>
              <a:buSzPct val="75000"/>
              <a:buFont typeface="Arial" panose="020B0604020202020204" pitchFamily="34" charset="0"/>
              <a:buChar char="–"/>
              <a:defRPr sz="1800" kern="1200">
                <a:solidFill>
                  <a:schemeClr val="tx2">
                    <a:lumMod val="75000"/>
                  </a:schemeClr>
                </a:solidFill>
                <a:latin typeface="Calibri" panose="020F0502020204030204" pitchFamily="34" charset="0"/>
                <a:ea typeface="+mn-ea"/>
                <a:cs typeface="+mn-cs"/>
              </a:defRPr>
            </a:lvl4pPr>
            <a:lvl5pPr marL="2057400" indent="-228600" algn="l" defTabSz="914400" rtl="0" eaLnBrk="1" latinLnBrk="0" hangingPunct="1">
              <a:spcBef>
                <a:spcPts val="0"/>
              </a:spcBef>
              <a:spcAft>
                <a:spcPts val="600"/>
              </a:spcAft>
              <a:buClr>
                <a:schemeClr val="tx2"/>
              </a:buClr>
              <a:buSzPct val="75000"/>
              <a:buFont typeface="Arial" panose="020B0604020202020204" pitchFamily="34" charset="0"/>
              <a:buChar char="»"/>
              <a:defRPr sz="1800" kern="1200">
                <a:solidFill>
                  <a:schemeClr val="tx2">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19170" lvl="2" indent="0">
              <a:buNone/>
            </a:pPr>
            <a:endParaRPr lang="en-US" sz="3500" dirty="0"/>
          </a:p>
          <a:p>
            <a:pPr marL="1219170" lvl="2" indent="0">
              <a:buNone/>
            </a:pPr>
            <a:r>
              <a:rPr lang="en-US" sz="8800" dirty="0"/>
              <a:t>Student Exploration </a:t>
            </a:r>
          </a:p>
          <a:p>
            <a:pPr marL="2228850" lvl="3" indent="-457200">
              <a:lnSpc>
                <a:spcPct val="110000"/>
              </a:lnSpc>
              <a:spcAft>
                <a:spcPts val="1200"/>
              </a:spcAft>
              <a:buFont typeface="+mj-lt"/>
              <a:buAutoNum type="arabicPeriod"/>
            </a:pPr>
            <a:r>
              <a:rPr lang="en-US" sz="4000" dirty="0"/>
              <a:t>Listening/reading </a:t>
            </a:r>
            <a:r>
              <a:rPr lang="en-US" sz="4000" b="1" dirty="0"/>
              <a:t>introduction</a:t>
            </a:r>
            <a:r>
              <a:rPr lang="en-US" sz="4000" dirty="0"/>
              <a:t>.</a:t>
            </a:r>
          </a:p>
          <a:p>
            <a:pPr marL="2228850" lvl="3" indent="-457200">
              <a:lnSpc>
                <a:spcPct val="110000"/>
              </a:lnSpc>
              <a:spcAft>
                <a:spcPts val="1200"/>
              </a:spcAft>
              <a:buFont typeface="+mj-lt"/>
              <a:buAutoNum type="arabicPeriod"/>
            </a:pPr>
            <a:r>
              <a:rPr lang="en-US" sz="4000" dirty="0"/>
              <a:t>Watching a </a:t>
            </a:r>
            <a:r>
              <a:rPr lang="en-US" sz="4000" b="1" dirty="0"/>
              <a:t>video.</a:t>
            </a:r>
          </a:p>
          <a:p>
            <a:pPr marL="2228850" lvl="3" indent="-457200">
              <a:lnSpc>
                <a:spcPct val="110000"/>
              </a:lnSpc>
              <a:spcAft>
                <a:spcPts val="1200"/>
              </a:spcAft>
              <a:buFont typeface="+mj-lt"/>
              <a:buAutoNum type="arabicPeriod"/>
            </a:pPr>
            <a:r>
              <a:rPr lang="en-US" sz="4000" dirty="0"/>
              <a:t>Playing a </a:t>
            </a:r>
            <a:r>
              <a:rPr lang="en-US" sz="4000" b="1" dirty="0"/>
              <a:t>game.</a:t>
            </a:r>
          </a:p>
          <a:p>
            <a:pPr marL="2228850" lvl="3" indent="-457200">
              <a:lnSpc>
                <a:spcPct val="110000"/>
              </a:lnSpc>
              <a:spcAft>
                <a:spcPts val="1200"/>
              </a:spcAft>
              <a:buFont typeface="+mj-lt"/>
              <a:buAutoNum type="arabicPeriod"/>
            </a:pPr>
            <a:r>
              <a:rPr lang="en-US" sz="4000" dirty="0"/>
              <a:t>Completing an </a:t>
            </a:r>
            <a:r>
              <a:rPr lang="en-US" sz="4000" b="1" dirty="0"/>
              <a:t>activity.</a:t>
            </a:r>
          </a:p>
          <a:p>
            <a:pPr marL="2228850" lvl="3" indent="-457200">
              <a:lnSpc>
                <a:spcPct val="110000"/>
              </a:lnSpc>
              <a:spcAft>
                <a:spcPts val="1200"/>
              </a:spcAft>
              <a:buFont typeface="+mj-lt"/>
              <a:buAutoNum type="arabicPeriod"/>
            </a:pPr>
            <a:r>
              <a:rPr lang="en-US" sz="4000" dirty="0"/>
              <a:t>Earning a </a:t>
            </a:r>
            <a:r>
              <a:rPr lang="en-US" sz="4000" b="1" dirty="0"/>
              <a:t>badge</a:t>
            </a:r>
            <a:r>
              <a:rPr lang="en-US" sz="4000" dirty="0"/>
              <a:t>. </a:t>
            </a:r>
          </a:p>
          <a:p>
            <a:pPr marL="2228850" lvl="3" indent="-457200">
              <a:lnSpc>
                <a:spcPct val="110000"/>
              </a:lnSpc>
              <a:spcAft>
                <a:spcPts val="1200"/>
              </a:spcAft>
              <a:buFont typeface="+mj-lt"/>
              <a:buAutoNum type="arabicPeriod"/>
            </a:pPr>
            <a:r>
              <a:rPr lang="en-US" sz="4000" dirty="0"/>
              <a:t>Completing a </a:t>
            </a:r>
            <a:r>
              <a:rPr lang="en-US" sz="4000" b="1" dirty="0"/>
              <a:t>worksheet/color sheet</a:t>
            </a:r>
            <a:r>
              <a:rPr lang="en-US" sz="4000" dirty="0"/>
              <a:t>.</a:t>
            </a:r>
          </a:p>
          <a:p>
            <a:pPr marL="2228850" lvl="3" indent="-457200">
              <a:lnSpc>
                <a:spcPct val="110000"/>
              </a:lnSpc>
              <a:spcAft>
                <a:spcPts val="1200"/>
              </a:spcAft>
              <a:buFont typeface="+mj-lt"/>
              <a:buAutoNum type="arabicPeriod"/>
            </a:pPr>
            <a:r>
              <a:rPr lang="en-US" sz="4000" dirty="0"/>
              <a:t>Earning a </a:t>
            </a:r>
            <a:r>
              <a:rPr lang="en-US" sz="4000" b="1" dirty="0"/>
              <a:t>Mission Patch </a:t>
            </a:r>
          </a:p>
          <a:p>
            <a:pPr lvl="2">
              <a:buFont typeface="Arial" panose="020B0604020202020204" pitchFamily="34" charset="0"/>
              <a:buChar char="•"/>
            </a:pPr>
            <a:endParaRPr lang="en-US" sz="4800" dirty="0"/>
          </a:p>
          <a:p>
            <a:pPr lvl="1"/>
            <a:endParaRPr lang="en-US" sz="4800" dirty="0"/>
          </a:p>
        </p:txBody>
      </p:sp>
    </p:spTree>
    <p:extLst>
      <p:ext uri="{BB962C8B-B14F-4D97-AF65-F5344CB8AC3E}">
        <p14:creationId xmlns:p14="http://schemas.microsoft.com/office/powerpoint/2010/main" val="215213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B3D9-5BB3-4963-B576-34FA6397CC2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6D0DDDA-24FE-4A93-98B7-B447455D990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8AA9B74-02A1-4B9D-B97C-837D4E84725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033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195" b="2439"/>
          <a:stretch/>
        </p:blipFill>
        <p:spPr>
          <a:xfrm>
            <a:off x="1569588" y="1"/>
            <a:ext cx="9079443" cy="6858000"/>
          </a:xfrm>
          <a:prstGeom prst="rect">
            <a:avLst/>
          </a:prstGeom>
        </p:spPr>
      </p:pic>
    </p:spTree>
    <p:extLst>
      <p:ext uri="{BB962C8B-B14F-4D97-AF65-F5344CB8AC3E}">
        <p14:creationId xmlns:p14="http://schemas.microsoft.com/office/powerpoint/2010/main" val="351629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D614A6-106D-4CE1-90FC-C664DD1F789D}"/>
              </a:ext>
            </a:extLst>
          </p:cNvPr>
          <p:cNvSpPr txBox="1"/>
          <p:nvPr/>
        </p:nvSpPr>
        <p:spPr>
          <a:xfrm>
            <a:off x="2845582" y="763340"/>
            <a:ext cx="8991922" cy="5724644"/>
          </a:xfrm>
          <a:prstGeom prst="rect">
            <a:avLst/>
          </a:prstGeom>
          <a:noFill/>
        </p:spPr>
        <p:txBody>
          <a:bodyPr wrap="square" rtlCol="0">
            <a:spAutoFit/>
          </a:bodyPr>
          <a:lstStyle/>
          <a:p>
            <a:r>
              <a:rPr lang="en-US" sz="4400" b="1" dirty="0">
                <a:ln w="3175">
                  <a:noFill/>
                  <a:prstDash val="sysDot"/>
                </a:ln>
              </a:rPr>
              <a:t>Overview Galaxy</a:t>
            </a:r>
          </a:p>
          <a:p>
            <a:pPr marL="1028700" lvl="1" indent="-571500">
              <a:buFont typeface="Wingdings" panose="05000000000000000000" pitchFamily="2" charset="2"/>
              <a:buChar char="Ø"/>
            </a:pPr>
            <a:r>
              <a:rPr lang="en-US" sz="2800" b="1" dirty="0">
                <a:ln w="3175">
                  <a:noFill/>
                  <a:prstDash val="sysDot"/>
                </a:ln>
              </a:rPr>
              <a:t>Managing Students, Data, Benefit and Features </a:t>
            </a:r>
          </a:p>
          <a:p>
            <a:r>
              <a:rPr lang="en-US" sz="4400" b="1" dirty="0">
                <a:ln w="3175">
                  <a:noFill/>
                  <a:prstDash val="sysDot"/>
                </a:ln>
              </a:rPr>
              <a:t>Student View</a:t>
            </a:r>
          </a:p>
          <a:p>
            <a:pPr marL="800100" lvl="1" indent="-342900">
              <a:buFont typeface="Wingdings" panose="05000000000000000000" pitchFamily="2" charset="2"/>
              <a:buChar char="Ø"/>
            </a:pPr>
            <a:r>
              <a:rPr lang="en-US" sz="2400" b="1" dirty="0">
                <a:ln w="3175">
                  <a:noFill/>
                  <a:prstDash val="sysDot"/>
                </a:ln>
              </a:rPr>
              <a:t>	</a:t>
            </a:r>
            <a:r>
              <a:rPr lang="en-US" sz="2800" b="1" dirty="0">
                <a:ln w="3175">
                  <a:noFill/>
                  <a:prstDash val="sysDot"/>
                </a:ln>
              </a:rPr>
              <a:t>Watch, Play, Do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400" b="1" i="0" u="none" strike="noStrike" kern="1200" cap="none" spc="0" normalizeH="0" baseline="0" noProof="0" dirty="0">
                <a:ln w="3175">
                  <a:noFill/>
                  <a:prstDash val="sysDot"/>
                </a:ln>
                <a:solidFill>
                  <a:prstClr val="black"/>
                </a:solidFill>
                <a:effectLst/>
                <a:uLnTx/>
                <a:uFillTx/>
                <a:latin typeface="Calibri" panose="020F0502020204030204"/>
                <a:ea typeface="+mn-ea"/>
                <a:cs typeface="+mn-cs"/>
              </a:rPr>
              <a:t>Support Materials/Curriculum</a:t>
            </a:r>
          </a:p>
          <a:p>
            <a:pPr lvl="1"/>
            <a:endParaRPr lang="en-US" sz="2400" b="1" dirty="0">
              <a:ln w="3175">
                <a:noFill/>
                <a:prstDash val="sysDot"/>
              </a:ln>
            </a:endParaRPr>
          </a:p>
          <a:p>
            <a:r>
              <a:rPr lang="en-US" sz="4400" b="1" dirty="0">
                <a:ln w="3175">
                  <a:noFill/>
                  <a:prstDash val="sysDot"/>
                </a:ln>
              </a:rPr>
              <a:t>Administrative View</a:t>
            </a:r>
          </a:p>
          <a:p>
            <a:pPr marL="914400" lvl="1" indent="-457200">
              <a:buFont typeface="Wingdings" panose="05000000000000000000" pitchFamily="2" charset="2"/>
              <a:buChar char="Ø"/>
            </a:pPr>
            <a:r>
              <a:rPr lang="en-US" sz="2800" b="1" dirty="0">
                <a:ln w="3175">
                  <a:noFill/>
                  <a:prstDash val="sysDot"/>
                </a:ln>
              </a:rPr>
              <a:t>Quick look live</a:t>
            </a:r>
          </a:p>
          <a:p>
            <a:r>
              <a:rPr lang="en-US" sz="4400" b="1" dirty="0">
                <a:ln w="3175">
                  <a:noFill/>
                  <a:prstDash val="sysDot"/>
                </a:ln>
              </a:rPr>
              <a:t>Implementation Strategies</a:t>
            </a:r>
          </a:p>
          <a:p>
            <a:pPr marL="1028700" lvl="1" indent="-571500">
              <a:buFont typeface="Wingdings" panose="05000000000000000000" pitchFamily="2" charset="2"/>
              <a:buChar char="Ø"/>
            </a:pPr>
            <a:r>
              <a:rPr lang="en-US" sz="2800" b="1" dirty="0">
                <a:ln w="3175">
                  <a:noFill/>
                  <a:prstDash val="sysDot"/>
                </a:ln>
              </a:rPr>
              <a:t>Log in information </a:t>
            </a:r>
          </a:p>
        </p:txBody>
      </p:sp>
      <p:grpSp>
        <p:nvGrpSpPr>
          <p:cNvPr id="11" name="Group 10">
            <a:extLst>
              <a:ext uri="{FF2B5EF4-FFF2-40B4-BE49-F238E27FC236}">
                <a16:creationId xmlns:a16="http://schemas.microsoft.com/office/drawing/2014/main" id="{6BC640D4-9F70-4996-931D-418B3CFA2CD8}"/>
              </a:ext>
            </a:extLst>
          </p:cNvPr>
          <p:cNvGrpSpPr/>
          <p:nvPr/>
        </p:nvGrpSpPr>
        <p:grpSpPr>
          <a:xfrm>
            <a:off x="2302625" y="954005"/>
            <a:ext cx="482206" cy="4911774"/>
            <a:chOff x="748430" y="-16588"/>
            <a:chExt cx="749024" cy="7762495"/>
          </a:xfrm>
        </p:grpSpPr>
        <p:pic>
          <p:nvPicPr>
            <p:cNvPr id="12" name="Picture 11" descr="A close up of a logo&#10;&#10;Description generated with high confidence">
              <a:extLst>
                <a:ext uri="{FF2B5EF4-FFF2-40B4-BE49-F238E27FC236}">
                  <a16:creationId xmlns:a16="http://schemas.microsoft.com/office/drawing/2014/main" id="{6BECCB78-A209-48F2-A112-84FCCE19E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934" y="3722272"/>
              <a:ext cx="731520" cy="731519"/>
            </a:xfrm>
            <a:prstGeom prst="rect">
              <a:avLst/>
            </a:prstGeom>
          </p:spPr>
        </p:pic>
        <p:pic>
          <p:nvPicPr>
            <p:cNvPr id="14" name="Picture 13">
              <a:extLst>
                <a:ext uri="{FF2B5EF4-FFF2-40B4-BE49-F238E27FC236}">
                  <a16:creationId xmlns:a16="http://schemas.microsoft.com/office/drawing/2014/main" id="{74DABAB8-735A-414A-9827-361368402B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8430" y="7014388"/>
              <a:ext cx="731520" cy="731519"/>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BFD1BF6-BF0E-442F-9B26-77D124DD69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5934" y="1754020"/>
              <a:ext cx="731520" cy="731519"/>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id="{604EB638-ACD6-4520-9E1B-BA6401D7346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3668" y="-16588"/>
              <a:ext cx="731518" cy="73152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85A2B7-809F-4B6A-8082-EE16529B65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3668" y="5383696"/>
              <a:ext cx="731520" cy="731520"/>
            </a:xfrm>
            <a:prstGeom prst="rect">
              <a:avLst/>
            </a:prstGeom>
          </p:spPr>
        </p:pic>
      </p:grpSp>
      <p:sp>
        <p:nvSpPr>
          <p:cNvPr id="13" name="TextBox 12">
            <a:extLst>
              <a:ext uri="{FF2B5EF4-FFF2-40B4-BE49-F238E27FC236}">
                <a16:creationId xmlns:a16="http://schemas.microsoft.com/office/drawing/2014/main" id="{0A272A45-6134-4E9C-891E-ED3CBFBB12FA}"/>
              </a:ext>
            </a:extLst>
          </p:cNvPr>
          <p:cNvSpPr txBox="1"/>
          <p:nvPr/>
        </p:nvSpPr>
        <p:spPr>
          <a:xfrm>
            <a:off x="1852324" y="30675"/>
            <a:ext cx="7060367" cy="923330"/>
          </a:xfrm>
          <a:prstGeom prst="rect">
            <a:avLst/>
          </a:prstGeom>
          <a:noFill/>
        </p:spPr>
        <p:txBody>
          <a:bodyPr wrap="square" rtlCol="0">
            <a:spAutoFit/>
          </a:bodyPr>
          <a:lstStyle/>
          <a:p>
            <a:r>
              <a:rPr lang="en-US" sz="5400" b="1" dirty="0">
                <a:ln w="3175">
                  <a:noFill/>
                  <a:prstDash val="sysDot"/>
                </a:ln>
              </a:rPr>
              <a:t>Today’s Mission</a:t>
            </a:r>
          </a:p>
        </p:txBody>
      </p:sp>
      <p:pic>
        <p:nvPicPr>
          <p:cNvPr id="18" name="Picture 17" descr="A picture containing outdoor object, indoor&#10;&#10;Description generated with high confidence">
            <a:extLst>
              <a:ext uri="{FF2B5EF4-FFF2-40B4-BE49-F238E27FC236}">
                <a16:creationId xmlns:a16="http://schemas.microsoft.com/office/drawing/2014/main" id="{22DF18D8-C785-4BF5-9452-DDA1F5E182A7}"/>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pic>
        <p:nvPicPr>
          <p:cNvPr id="19" name="Picture 18">
            <a:extLst>
              <a:ext uri="{FF2B5EF4-FFF2-40B4-BE49-F238E27FC236}">
                <a16:creationId xmlns:a16="http://schemas.microsoft.com/office/drawing/2014/main" id="{B4905D84-95CF-4D82-962D-0B9BBD7C457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5416" y="256867"/>
            <a:ext cx="914400" cy="1012945"/>
          </a:xfrm>
          <a:prstGeom prst="rect">
            <a:avLst/>
          </a:prstGeom>
        </p:spPr>
      </p:pic>
      <p:pic>
        <p:nvPicPr>
          <p:cNvPr id="20" name="Picture 19" descr="A close up of graphics&#10;&#10;Description generated with high confidence">
            <a:extLst>
              <a:ext uri="{FF2B5EF4-FFF2-40B4-BE49-F238E27FC236}">
                <a16:creationId xmlns:a16="http://schemas.microsoft.com/office/drawing/2014/main" id="{06D26DFA-C654-4E18-B062-60264F8037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2691" y="2074370"/>
            <a:ext cx="1825364" cy="761333"/>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B63CE5A2-49DB-43D4-B0E9-949BDFA9617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7304" y="3941178"/>
            <a:ext cx="1838227" cy="1539082"/>
          </a:xfrm>
          <a:prstGeom prst="rect">
            <a:avLst/>
          </a:prstGeom>
        </p:spPr>
      </p:pic>
    </p:spTree>
    <p:extLst>
      <p:ext uri="{BB962C8B-B14F-4D97-AF65-F5344CB8AC3E}">
        <p14:creationId xmlns:p14="http://schemas.microsoft.com/office/powerpoint/2010/main" val="196180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4EC7-4FEE-481C-8D3B-A9B424B1579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AEAFAE8-2041-4658-9BAF-02E77E3D2F4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35DB9BE-97D1-445D-857D-E9A2CC521C91}"/>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Straight Arrow Connector 5"/>
          <p:cNvCxnSpPr/>
          <p:nvPr/>
        </p:nvCxnSpPr>
        <p:spPr>
          <a:xfrm flipV="1">
            <a:off x="1995055" y="282633"/>
            <a:ext cx="1546167" cy="374072"/>
          </a:xfrm>
          <a:prstGeom prst="straightConnector1">
            <a:avLst/>
          </a:prstGeom>
          <a:ln w="7620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H="1" flipV="1">
            <a:off x="3150524" y="3549535"/>
            <a:ext cx="847898" cy="147135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267796" y="2011680"/>
            <a:ext cx="939339" cy="118040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34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04005-F3BE-45C4-A5A1-9846806C2F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7D00E61-72CD-4288-AD7B-4D30AF74A10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42B3C18-1199-4A49-877A-1D244C38CCDE}"/>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Straight Arrow Connector 5"/>
          <p:cNvCxnSpPr/>
          <p:nvPr/>
        </p:nvCxnSpPr>
        <p:spPr>
          <a:xfrm flipH="1">
            <a:off x="9692640" y="972589"/>
            <a:ext cx="1188720" cy="448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217025" y="881149"/>
            <a:ext cx="964277" cy="5818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78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8CD6DC-2A2C-4D1C-A050-D2EC697D9FA9}"/>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D1B04097-D914-4E5E-9208-B370DBB9AEE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1FD28F-43EB-48AC-B777-3EF21D5503B7}"/>
                </a:ext>
              </a:extLst>
            </p:cNvPr>
            <p:cNvPicPr>
              <a:picLocks noChangeAspect="1"/>
            </p:cNvPicPr>
            <p:nvPr/>
          </p:nvPicPr>
          <p:blipFill rotWithShape="1">
            <a:blip r:embed="rId3"/>
            <a:srcRect l="36750" t="9333" r="36584" b="63260"/>
            <a:stretch/>
          </p:blipFill>
          <p:spPr>
            <a:xfrm>
              <a:off x="3901439" y="369570"/>
              <a:ext cx="4984441" cy="2881630"/>
            </a:xfrm>
            <a:prstGeom prst="rect">
              <a:avLst/>
            </a:prstGeom>
          </p:spPr>
        </p:pic>
      </p:grpSp>
    </p:spTree>
    <p:extLst>
      <p:ext uri="{BB962C8B-B14F-4D97-AF65-F5344CB8AC3E}">
        <p14:creationId xmlns:p14="http://schemas.microsoft.com/office/powerpoint/2010/main" val="666951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indoor&#10;&#10;Description generated with high confidence">
            <a:extLst>
              <a:ext uri="{FF2B5EF4-FFF2-40B4-BE49-F238E27FC236}">
                <a16:creationId xmlns:a16="http://schemas.microsoft.com/office/drawing/2014/main" id="{0F071E1D-2508-45D4-A0C4-E0B860D1F5B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sp>
        <p:nvSpPr>
          <p:cNvPr id="2" name="Title 1">
            <a:extLst>
              <a:ext uri="{FF2B5EF4-FFF2-40B4-BE49-F238E27FC236}">
                <a16:creationId xmlns:a16="http://schemas.microsoft.com/office/drawing/2014/main" id="{1191BAA1-4780-4534-AE06-B77C399034D4}"/>
              </a:ext>
            </a:extLst>
          </p:cNvPr>
          <p:cNvSpPr>
            <a:spLocks noGrp="1"/>
          </p:cNvSpPr>
          <p:nvPr>
            <p:ph type="title"/>
          </p:nvPr>
        </p:nvSpPr>
        <p:spPr>
          <a:xfrm>
            <a:off x="0" y="0"/>
            <a:ext cx="12192000" cy="6858000"/>
          </a:xfrm>
        </p:spPr>
        <p:txBody>
          <a:bodyPr>
            <a:noAutofit/>
          </a:bodyPr>
          <a:lstStyle/>
          <a:p>
            <a:pPr algn="ctr">
              <a:lnSpc>
                <a:spcPct val="110000"/>
              </a:lnSpc>
            </a:pPr>
            <a:r>
              <a:rPr lang="en-US" sz="8800" b="1" dirty="0">
                <a:solidFill>
                  <a:schemeClr val="bg1"/>
                </a:solidFill>
                <a:latin typeface="+mn-lt"/>
              </a:rPr>
              <a:t>Support</a:t>
            </a:r>
            <a:br>
              <a:rPr lang="en-US" sz="8800" b="1" dirty="0">
                <a:solidFill>
                  <a:schemeClr val="bg1"/>
                </a:solidFill>
                <a:latin typeface="+mn-lt"/>
              </a:rPr>
            </a:br>
            <a:r>
              <a:rPr lang="en-US" sz="8800" b="1" dirty="0">
                <a:solidFill>
                  <a:schemeClr val="bg1"/>
                </a:solidFill>
                <a:latin typeface="+mn-lt"/>
              </a:rPr>
              <a:t>For Administrators, Teachers, &amp; Counselors</a:t>
            </a:r>
          </a:p>
        </p:txBody>
      </p:sp>
    </p:spTree>
    <p:extLst>
      <p:ext uri="{BB962C8B-B14F-4D97-AF65-F5344CB8AC3E}">
        <p14:creationId xmlns:p14="http://schemas.microsoft.com/office/powerpoint/2010/main" val="436653567"/>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indoor&#10;&#10;Description generated with high confidence">
            <a:extLst>
              <a:ext uri="{FF2B5EF4-FFF2-40B4-BE49-F238E27FC236}">
                <a16:creationId xmlns:a16="http://schemas.microsoft.com/office/drawing/2014/main" id="{7FD4A6C4-1556-4B20-A80E-4262C2000D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33" name="Content Placeholder 4">
            <a:extLst>
              <a:ext uri="{FF2B5EF4-FFF2-40B4-BE49-F238E27FC236}">
                <a16:creationId xmlns:a16="http://schemas.microsoft.com/office/drawing/2014/main" id="{D9BE58DB-89B6-44BF-A22A-26210AD550C8}"/>
              </a:ext>
            </a:extLst>
          </p:cNvPr>
          <p:cNvSpPr txBox="1">
            <a:spLocks/>
          </p:cNvSpPr>
          <p:nvPr/>
        </p:nvSpPr>
        <p:spPr>
          <a:xfrm>
            <a:off x="2219325" y="-1"/>
            <a:ext cx="9258300" cy="68580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spcAft>
                <a:spcPts val="1200"/>
              </a:spcAft>
              <a:buFont typeface="Arial" panose="020B0604020202020204" pitchFamily="34" charset="0"/>
              <a:buChar char="•"/>
            </a:pPr>
            <a:r>
              <a:rPr lang="en-US" sz="2800" dirty="0"/>
              <a:t>Teacher support materials.</a:t>
            </a:r>
          </a:p>
          <a:p>
            <a:pPr marL="800100" lvl="1" indent="-342900" algn="l">
              <a:lnSpc>
                <a:spcPct val="110000"/>
              </a:lnSpc>
              <a:spcAft>
                <a:spcPts val="1200"/>
              </a:spcAft>
              <a:buFont typeface="Wingdings" panose="05000000000000000000" pitchFamily="2" charset="2"/>
              <a:buChar char="ü"/>
            </a:pPr>
            <a:r>
              <a:rPr lang="en-US" sz="2400" dirty="0"/>
              <a:t>Visual </a:t>
            </a:r>
            <a:r>
              <a:rPr lang="en-US" sz="2400" b="1" dirty="0"/>
              <a:t>Aids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Occupation </a:t>
            </a:r>
            <a:r>
              <a:rPr lang="en-US" sz="2400" b="1" dirty="0"/>
              <a:t>cards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Mission </a:t>
            </a:r>
            <a:r>
              <a:rPr lang="en-US" sz="2400" b="1" dirty="0"/>
              <a:t>Patches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Power</a:t>
            </a:r>
            <a:r>
              <a:rPr lang="en-US" sz="2400" b="1" dirty="0"/>
              <a:t>Points.</a:t>
            </a:r>
          </a:p>
          <a:p>
            <a:pPr marL="800100" lvl="1" indent="-342900" algn="l">
              <a:lnSpc>
                <a:spcPct val="110000"/>
              </a:lnSpc>
              <a:spcAft>
                <a:spcPts val="1200"/>
              </a:spcAft>
              <a:buFont typeface="Wingdings" panose="05000000000000000000" pitchFamily="2" charset="2"/>
              <a:buChar char="ü"/>
            </a:pPr>
            <a:r>
              <a:rPr lang="en-US" sz="2400" dirty="0"/>
              <a:t>Parent info </a:t>
            </a:r>
            <a:r>
              <a:rPr lang="en-US" sz="2400" b="1" dirty="0"/>
              <a:t>sheets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RIASEC </a:t>
            </a:r>
            <a:r>
              <a:rPr lang="en-US" sz="2400" b="1" dirty="0"/>
              <a:t>Poster</a:t>
            </a:r>
            <a:r>
              <a:rPr lang="en-US" sz="2400" dirty="0"/>
              <a:t>.</a:t>
            </a:r>
          </a:p>
          <a:p>
            <a:pPr marL="342900" indent="-342900" algn="l">
              <a:lnSpc>
                <a:spcPct val="110000"/>
              </a:lnSpc>
              <a:spcAft>
                <a:spcPts val="1200"/>
              </a:spcAft>
              <a:buFont typeface="Arial" panose="020B0604020202020204" pitchFamily="34" charset="0"/>
              <a:buChar char="•"/>
            </a:pPr>
            <a:r>
              <a:rPr lang="en-US" sz="2800" dirty="0"/>
              <a:t>Student worksheets.</a:t>
            </a:r>
          </a:p>
          <a:p>
            <a:pPr marL="342900" indent="-342900" algn="l">
              <a:lnSpc>
                <a:spcPct val="110000"/>
              </a:lnSpc>
              <a:spcAft>
                <a:spcPts val="1200"/>
              </a:spcAft>
              <a:buFont typeface="Arial" panose="020B0604020202020204" pitchFamily="34" charset="0"/>
              <a:buChar char="•"/>
            </a:pPr>
            <a:r>
              <a:rPr lang="en-US" sz="2800" dirty="0"/>
              <a:t>Lesson plans.</a:t>
            </a:r>
          </a:p>
        </p:txBody>
      </p:sp>
      <p:grpSp>
        <p:nvGrpSpPr>
          <p:cNvPr id="2" name="Group 1">
            <a:extLst>
              <a:ext uri="{FF2B5EF4-FFF2-40B4-BE49-F238E27FC236}">
                <a16:creationId xmlns:a16="http://schemas.microsoft.com/office/drawing/2014/main" id="{BD8F1017-D6D1-4343-8311-45A2C73E72D3}"/>
              </a:ext>
            </a:extLst>
          </p:cNvPr>
          <p:cNvGrpSpPr/>
          <p:nvPr/>
        </p:nvGrpSpPr>
        <p:grpSpPr>
          <a:xfrm>
            <a:off x="1162789" y="438681"/>
            <a:ext cx="731520" cy="6018791"/>
            <a:chOff x="394130" y="454164"/>
            <a:chExt cx="731520" cy="6018791"/>
          </a:xfrm>
        </p:grpSpPr>
        <p:pic>
          <p:nvPicPr>
            <p:cNvPr id="15" name="Picture 14" descr="A close up of a logo&#10;&#10;Description generated with high confidence">
              <a:extLst>
                <a:ext uri="{FF2B5EF4-FFF2-40B4-BE49-F238E27FC236}">
                  <a16:creationId xmlns:a16="http://schemas.microsoft.com/office/drawing/2014/main" id="{AA241408-88BE-42DF-AC71-2B7AB8C3D9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4130" y="2569072"/>
              <a:ext cx="731520" cy="731520"/>
            </a:xfrm>
            <a:prstGeom prst="rect">
              <a:avLst/>
            </a:prstGeom>
          </p:spPr>
        </p:pic>
        <p:pic>
          <p:nvPicPr>
            <p:cNvPr id="17" name="Picture 16">
              <a:extLst>
                <a:ext uri="{FF2B5EF4-FFF2-40B4-BE49-F238E27FC236}">
                  <a16:creationId xmlns:a16="http://schemas.microsoft.com/office/drawing/2014/main" id="{50DDD45A-4FF4-431D-80DD-B1EC26798F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4130" y="5741435"/>
              <a:ext cx="731520" cy="731520"/>
            </a:xfrm>
            <a:prstGeom prst="rect">
              <a:avLst/>
            </a:prstGeom>
          </p:spPr>
        </p:pic>
        <p:pic>
          <p:nvPicPr>
            <p:cNvPr id="19" name="Picture 18">
              <a:extLst>
                <a:ext uri="{FF2B5EF4-FFF2-40B4-BE49-F238E27FC236}">
                  <a16:creationId xmlns:a16="http://schemas.microsoft.com/office/drawing/2014/main" id="{2B766C09-8888-4AB6-AD4D-3C43FE9804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4130" y="4683980"/>
              <a:ext cx="731520" cy="731521"/>
            </a:xfrm>
            <a:prstGeom prst="rect">
              <a:avLst/>
            </a:prstGeom>
          </p:spPr>
        </p:pic>
        <p:pic>
          <p:nvPicPr>
            <p:cNvPr id="20" name="Picture 19" descr="A close up of a logo&#10;&#10;Description generated with high confidence">
              <a:extLst>
                <a:ext uri="{FF2B5EF4-FFF2-40B4-BE49-F238E27FC236}">
                  <a16:creationId xmlns:a16="http://schemas.microsoft.com/office/drawing/2014/main" id="{703A2C3C-3DA9-444B-851C-33A861F896F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30" y="1511618"/>
              <a:ext cx="731520" cy="731520"/>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258DFE7E-AE62-4C98-8EBA-9F67920884D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130" y="454164"/>
              <a:ext cx="731520" cy="731520"/>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B5714DF8-D8C7-4E52-9076-38521CE4F0C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130" y="3626526"/>
              <a:ext cx="731520" cy="731520"/>
            </a:xfrm>
            <a:prstGeom prst="rect">
              <a:avLst/>
            </a:prstGeom>
          </p:spPr>
        </p:pic>
      </p:grpSp>
    </p:spTree>
    <p:extLst>
      <p:ext uri="{BB962C8B-B14F-4D97-AF65-F5344CB8AC3E}">
        <p14:creationId xmlns:p14="http://schemas.microsoft.com/office/powerpoint/2010/main" val="998099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F2667-7097-4DD2-B783-B428536D0383}"/>
              </a:ext>
            </a:extLst>
          </p:cNvPr>
          <p:cNvPicPr/>
          <p:nvPr/>
        </p:nvPicPr>
        <p:blipFill rotWithShape="1">
          <a:blip r:embed="rId3">
            <a:extLst>
              <a:ext uri="{28A0092B-C50C-407E-A947-70E740481C1C}">
                <a14:useLocalDpi xmlns:a14="http://schemas.microsoft.com/office/drawing/2010/main" val="0"/>
              </a:ext>
            </a:extLst>
          </a:blip>
          <a:srcRect b="15148"/>
          <a:stretch/>
        </p:blipFill>
        <p:spPr bwMode="auto">
          <a:xfrm>
            <a:off x="1211580" y="19050"/>
            <a:ext cx="9768840" cy="6819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4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403BD-59E4-4562-9FB8-A405D63B580C}"/>
              </a:ext>
            </a:extLst>
          </p:cNvPr>
          <p:cNvPicPr/>
          <p:nvPr/>
        </p:nvPicPr>
        <p:blipFill>
          <a:blip r:embed="rId3"/>
          <a:stretch>
            <a:fillRect/>
          </a:stretch>
        </p:blipFill>
        <p:spPr>
          <a:xfrm>
            <a:off x="860612" y="0"/>
            <a:ext cx="10219764" cy="6526306"/>
          </a:xfrm>
          <a:prstGeom prst="rect">
            <a:avLst/>
          </a:prstGeom>
        </p:spPr>
      </p:pic>
      <p:pic>
        <p:nvPicPr>
          <p:cNvPr id="6" name="Picture 5">
            <a:extLst>
              <a:ext uri="{FF2B5EF4-FFF2-40B4-BE49-F238E27FC236}">
                <a16:creationId xmlns:a16="http://schemas.microsoft.com/office/drawing/2014/main" id="{CC555F40-ABE9-4F5D-92CB-8D31514A7897}"/>
              </a:ext>
            </a:extLst>
          </p:cNvPr>
          <p:cNvPicPr/>
          <p:nvPr/>
        </p:nvPicPr>
        <p:blipFill rotWithShape="1">
          <a:blip r:embed="rId4"/>
          <a:srcRect l="17751" t="11391" r="35923" b="47102"/>
          <a:stretch/>
        </p:blipFill>
        <p:spPr bwMode="auto">
          <a:xfrm>
            <a:off x="3762094" y="2888316"/>
            <a:ext cx="4524375" cy="2533650"/>
          </a:xfrm>
          <a:prstGeom prst="rect">
            <a:avLst/>
          </a:prstGeom>
          <a:ln w="12700">
            <a:solidFill>
              <a:schemeClr val="tx1"/>
            </a:solid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EE07B7E2-6CB5-4588-B10B-68DFBE5160FC}"/>
              </a:ext>
            </a:extLst>
          </p:cNvPr>
          <p:cNvSpPr/>
          <p:nvPr/>
        </p:nvSpPr>
        <p:spPr>
          <a:xfrm>
            <a:off x="5576047" y="107576"/>
            <a:ext cx="986118" cy="3765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1E49895-0405-43C2-8EC3-D4C429B31C39}"/>
              </a:ext>
            </a:extLst>
          </p:cNvPr>
          <p:cNvSpPr/>
          <p:nvPr/>
        </p:nvSpPr>
        <p:spPr>
          <a:xfrm>
            <a:off x="10192871" y="5746376"/>
            <a:ext cx="1138517" cy="9681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8960BE2-1BCC-4D14-825C-DBBA2D2BA792}"/>
              </a:ext>
            </a:extLst>
          </p:cNvPr>
          <p:cNvCxnSpPr/>
          <p:nvPr/>
        </p:nvCxnSpPr>
        <p:spPr>
          <a:xfrm>
            <a:off x="6096000" y="762000"/>
            <a:ext cx="3478306" cy="5558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50168-7538-4246-ADD5-F333B87E3920}"/>
              </a:ext>
            </a:extLst>
          </p:cNvPr>
          <p:cNvCxnSpPr/>
          <p:nvPr/>
        </p:nvCxnSpPr>
        <p:spPr>
          <a:xfrm flipH="1">
            <a:off x="2725271" y="762000"/>
            <a:ext cx="3182470" cy="2958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299775-F52E-484B-878D-3E98740BA6B6}"/>
              </a:ext>
            </a:extLst>
          </p:cNvPr>
          <p:cNvCxnSpPr/>
          <p:nvPr/>
        </p:nvCxnSpPr>
        <p:spPr>
          <a:xfrm flipH="1">
            <a:off x="8166847" y="1436034"/>
            <a:ext cx="1658471" cy="17105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902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F549C2-635D-4417-9C7B-81C3AF79F47E}"/>
              </a:ext>
            </a:extLst>
          </p:cNvPr>
          <p:cNvPicPr/>
          <p:nvPr/>
        </p:nvPicPr>
        <p:blipFill rotWithShape="1">
          <a:blip r:embed="rId3"/>
          <a:srcRect t="2185" b="68636"/>
          <a:stretch/>
        </p:blipFill>
        <p:spPr bwMode="auto">
          <a:xfrm>
            <a:off x="1127685" y="0"/>
            <a:ext cx="9766300" cy="178117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87BB422-07FD-485A-BE82-DF72108F39A9}"/>
              </a:ext>
            </a:extLst>
          </p:cNvPr>
          <p:cNvPicPr/>
          <p:nvPr/>
        </p:nvPicPr>
        <p:blipFill rotWithShape="1">
          <a:blip r:embed="rId4"/>
          <a:srcRect t="2184" b="65204"/>
          <a:stretch/>
        </p:blipFill>
        <p:spPr bwMode="auto">
          <a:xfrm>
            <a:off x="1127685" y="4782390"/>
            <a:ext cx="9766300" cy="199072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BF0B7C3-8EFA-4025-9C8B-61D88C307BCA}"/>
              </a:ext>
            </a:extLst>
          </p:cNvPr>
          <p:cNvPicPr/>
          <p:nvPr/>
        </p:nvPicPr>
        <p:blipFill rotWithShape="1">
          <a:blip r:embed="rId5"/>
          <a:srcRect l="18726" t="3433" r="39630" b="48819"/>
          <a:stretch/>
        </p:blipFill>
        <p:spPr bwMode="auto">
          <a:xfrm>
            <a:off x="7840384" y="1824457"/>
            <a:ext cx="4067175" cy="291465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AA747B2-D33A-41C3-A881-1D82701DD0B3}"/>
              </a:ext>
            </a:extLst>
          </p:cNvPr>
          <p:cNvPicPr/>
          <p:nvPr/>
        </p:nvPicPr>
        <p:blipFill rotWithShape="1">
          <a:blip r:embed="rId6"/>
          <a:srcRect l="18335" t="3277" r="40117" b="48819"/>
          <a:stretch/>
        </p:blipFill>
        <p:spPr bwMode="auto">
          <a:xfrm>
            <a:off x="293968" y="1836573"/>
            <a:ext cx="4057650" cy="292417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Oval 3">
            <a:extLst>
              <a:ext uri="{FF2B5EF4-FFF2-40B4-BE49-F238E27FC236}">
                <a16:creationId xmlns:a16="http://schemas.microsoft.com/office/drawing/2014/main" id="{15FE534C-2E9E-4A3A-9DA1-5A5AF1C0341A}"/>
              </a:ext>
            </a:extLst>
          </p:cNvPr>
          <p:cNvSpPr/>
          <p:nvPr/>
        </p:nvSpPr>
        <p:spPr>
          <a:xfrm>
            <a:off x="5674659" y="0"/>
            <a:ext cx="959223" cy="331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CECB03E-2C04-4BE6-BDD0-1249D38B9EC7}"/>
              </a:ext>
            </a:extLst>
          </p:cNvPr>
          <p:cNvSpPr/>
          <p:nvPr/>
        </p:nvSpPr>
        <p:spPr>
          <a:xfrm>
            <a:off x="5172635" y="4643719"/>
            <a:ext cx="1461247" cy="5378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2DB0D77-9758-4D77-8126-ABCFAA519877}"/>
              </a:ext>
            </a:extLst>
          </p:cNvPr>
          <p:cNvSpPr/>
          <p:nvPr/>
        </p:nvSpPr>
        <p:spPr>
          <a:xfrm>
            <a:off x="3074895" y="1703295"/>
            <a:ext cx="932329" cy="366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3709EB5-27B0-4017-A643-84EFDE763DA4}"/>
              </a:ext>
            </a:extLst>
          </p:cNvPr>
          <p:cNvSpPr/>
          <p:nvPr/>
        </p:nvSpPr>
        <p:spPr>
          <a:xfrm>
            <a:off x="10139082" y="1703295"/>
            <a:ext cx="1255059" cy="366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AACF54B-1AFA-4707-A260-4CCDCEEE3E28}"/>
              </a:ext>
            </a:extLst>
          </p:cNvPr>
          <p:cNvCxnSpPr/>
          <p:nvPr/>
        </p:nvCxnSpPr>
        <p:spPr>
          <a:xfrm>
            <a:off x="6499412" y="609600"/>
            <a:ext cx="2967317" cy="484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D3B1901-B9F6-4543-B90E-10CEA89AA70D}"/>
              </a:ext>
            </a:extLst>
          </p:cNvPr>
          <p:cNvCxnSpPr/>
          <p:nvPr/>
        </p:nvCxnSpPr>
        <p:spPr>
          <a:xfrm flipH="1">
            <a:off x="3307976" y="1228165"/>
            <a:ext cx="5997389" cy="11626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DD4426E-862B-499A-947E-FD864F4E599F}"/>
              </a:ext>
            </a:extLst>
          </p:cNvPr>
          <p:cNvCxnSpPr/>
          <p:nvPr/>
        </p:nvCxnSpPr>
        <p:spPr>
          <a:xfrm>
            <a:off x="6096000" y="5320272"/>
            <a:ext cx="3245224" cy="5695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F6A602-6756-4811-88E6-D34DC963F1E4}"/>
              </a:ext>
            </a:extLst>
          </p:cNvPr>
          <p:cNvCxnSpPr>
            <a:cxnSpLocks/>
          </p:cNvCxnSpPr>
          <p:nvPr/>
        </p:nvCxnSpPr>
        <p:spPr>
          <a:xfrm flipH="1" flipV="1">
            <a:off x="8570259" y="2777938"/>
            <a:ext cx="1057835" cy="29146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3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55394-D725-464A-ADCB-93F2A3A0C51D}"/>
              </a:ext>
            </a:extLst>
          </p:cNvPr>
          <p:cNvPicPr>
            <a:picLocks noChangeAspect="1"/>
          </p:cNvPicPr>
          <p:nvPr/>
        </p:nvPicPr>
        <p:blipFill rotWithShape="1">
          <a:blip r:embed="rId3"/>
          <a:srcRect l="20147" t="4290"/>
          <a:stretch/>
        </p:blipFill>
        <p:spPr>
          <a:xfrm>
            <a:off x="1009976" y="0"/>
            <a:ext cx="10172047" cy="6858000"/>
          </a:xfrm>
          <a:prstGeom prst="rect">
            <a:avLst/>
          </a:prstGeom>
        </p:spPr>
      </p:pic>
      <p:cxnSp>
        <p:nvCxnSpPr>
          <p:cNvPr id="6" name="Straight Arrow Connector 5"/>
          <p:cNvCxnSpPr/>
          <p:nvPr/>
        </p:nvCxnSpPr>
        <p:spPr>
          <a:xfrm>
            <a:off x="8018521" y="836977"/>
            <a:ext cx="1014153" cy="473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1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97833-BC95-461A-A183-EFF15076D813}"/>
              </a:ext>
            </a:extLst>
          </p:cNvPr>
          <p:cNvPicPr>
            <a:picLocks noChangeAspect="1"/>
          </p:cNvPicPr>
          <p:nvPr/>
        </p:nvPicPr>
        <p:blipFill rotWithShape="1">
          <a:blip r:embed="rId3"/>
          <a:srcRect t="4314" b="11667"/>
          <a:stretch/>
        </p:blipFill>
        <p:spPr>
          <a:xfrm>
            <a:off x="0" y="295834"/>
            <a:ext cx="12192000" cy="5762065"/>
          </a:xfrm>
          <a:prstGeom prst="rect">
            <a:avLst/>
          </a:prstGeom>
        </p:spPr>
      </p:pic>
      <p:pic>
        <p:nvPicPr>
          <p:cNvPr id="3" name="Picture 2">
            <a:extLst>
              <a:ext uri="{FF2B5EF4-FFF2-40B4-BE49-F238E27FC236}">
                <a16:creationId xmlns:a16="http://schemas.microsoft.com/office/drawing/2014/main" id="{326037C6-0307-451A-9CCB-59D2181B9163}"/>
              </a:ext>
            </a:extLst>
          </p:cNvPr>
          <p:cNvPicPr>
            <a:picLocks noChangeAspect="1"/>
          </p:cNvPicPr>
          <p:nvPr/>
        </p:nvPicPr>
        <p:blipFill rotWithShape="1">
          <a:blip r:embed="rId3"/>
          <a:srcRect t="81296" b="11667"/>
          <a:stretch/>
        </p:blipFill>
        <p:spPr>
          <a:xfrm>
            <a:off x="0" y="5930900"/>
            <a:ext cx="12192000" cy="927100"/>
          </a:xfrm>
          <a:prstGeom prst="rect">
            <a:avLst/>
          </a:prstGeom>
        </p:spPr>
      </p:pic>
      <p:cxnSp>
        <p:nvCxnSpPr>
          <p:cNvPr id="5" name="Straight Arrow Connector 4"/>
          <p:cNvCxnSpPr/>
          <p:nvPr/>
        </p:nvCxnSpPr>
        <p:spPr>
          <a:xfrm flipH="1">
            <a:off x="7265324" y="1288473"/>
            <a:ext cx="889461" cy="4073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290262" y="1737360"/>
            <a:ext cx="1022465" cy="5902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52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A272A45-6134-4E9C-891E-ED3CBFBB12FA}"/>
              </a:ext>
            </a:extLst>
          </p:cNvPr>
          <p:cNvSpPr txBox="1"/>
          <p:nvPr/>
        </p:nvSpPr>
        <p:spPr>
          <a:xfrm>
            <a:off x="1867898" y="48493"/>
            <a:ext cx="10324103" cy="830997"/>
          </a:xfrm>
          <a:prstGeom prst="rect">
            <a:avLst/>
          </a:prstGeom>
          <a:noFill/>
        </p:spPr>
        <p:txBody>
          <a:bodyPr wrap="square" rtlCol="0">
            <a:spAutoFit/>
          </a:bodyPr>
          <a:lstStyle/>
          <a:p>
            <a:pPr algn="ctr"/>
            <a:r>
              <a:rPr lang="en-US" sz="4800" b="1" dirty="0">
                <a:ln w="3175">
                  <a:noFill/>
                  <a:prstDash val="sysDot"/>
                </a:ln>
              </a:rPr>
              <a:t>Why do Elementary Career Exploration?</a:t>
            </a:r>
          </a:p>
        </p:txBody>
      </p:sp>
      <p:pic>
        <p:nvPicPr>
          <p:cNvPr id="18" name="Picture 17" descr="A picture containing outdoor object, indoor&#10;&#10;Description generated with high confidence">
            <a:extLst>
              <a:ext uri="{FF2B5EF4-FFF2-40B4-BE49-F238E27FC236}">
                <a16:creationId xmlns:a16="http://schemas.microsoft.com/office/drawing/2014/main" id="{22DF18D8-C785-4BF5-9452-DDA1F5E182A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pic>
        <p:nvPicPr>
          <p:cNvPr id="19" name="Picture 18">
            <a:extLst>
              <a:ext uri="{FF2B5EF4-FFF2-40B4-BE49-F238E27FC236}">
                <a16:creationId xmlns:a16="http://schemas.microsoft.com/office/drawing/2014/main" id="{B4905D84-95CF-4D82-962D-0B9BBD7C4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200" y="708999"/>
            <a:ext cx="914400" cy="1012945"/>
          </a:xfrm>
          <a:prstGeom prst="rect">
            <a:avLst/>
          </a:prstGeom>
        </p:spPr>
      </p:pic>
      <p:pic>
        <p:nvPicPr>
          <p:cNvPr id="20" name="Picture 19" descr="A close up of graphics&#10;&#10;Description generated with high confidence">
            <a:extLst>
              <a:ext uri="{FF2B5EF4-FFF2-40B4-BE49-F238E27FC236}">
                <a16:creationId xmlns:a16="http://schemas.microsoft.com/office/drawing/2014/main" id="{06D26DFA-C654-4E18-B062-60264F8037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4" y="5540076"/>
            <a:ext cx="1825364" cy="761333"/>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B63CE5A2-49DB-43D4-B0E9-949BDFA961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86" y="2463325"/>
            <a:ext cx="1838227" cy="1539082"/>
          </a:xfrm>
          <a:prstGeom prst="rect">
            <a:avLst/>
          </a:prstGeom>
        </p:spPr>
      </p:pic>
      <p:sp>
        <p:nvSpPr>
          <p:cNvPr id="22" name="TextBox 21">
            <a:extLst>
              <a:ext uri="{FF2B5EF4-FFF2-40B4-BE49-F238E27FC236}">
                <a16:creationId xmlns:a16="http://schemas.microsoft.com/office/drawing/2014/main" id="{17D7A696-4D33-44C3-9536-AFA4F520C194}"/>
              </a:ext>
            </a:extLst>
          </p:cNvPr>
          <p:cNvSpPr txBox="1"/>
          <p:nvPr/>
        </p:nvSpPr>
        <p:spPr>
          <a:xfrm>
            <a:off x="2021567" y="1056700"/>
            <a:ext cx="9637032" cy="1754326"/>
          </a:xfrm>
          <a:prstGeom prst="rect">
            <a:avLst/>
          </a:prstGeom>
          <a:noFill/>
        </p:spPr>
        <p:txBody>
          <a:bodyPr wrap="square">
            <a:spAutoFit/>
          </a:bodyPr>
          <a:lstStyle/>
          <a:p>
            <a:pPr algn="ctr"/>
            <a:r>
              <a:rPr lang="en-US" sz="3600" dirty="0"/>
              <a:t>65 percent of the children entering primary school now will ultimately work in a job that doesn’t exist today.</a:t>
            </a:r>
          </a:p>
        </p:txBody>
      </p:sp>
      <p:sp>
        <p:nvSpPr>
          <p:cNvPr id="23" name="TextBox 22">
            <a:extLst>
              <a:ext uri="{FF2B5EF4-FFF2-40B4-BE49-F238E27FC236}">
                <a16:creationId xmlns:a16="http://schemas.microsoft.com/office/drawing/2014/main" id="{717371B6-FAF0-4F9A-9C06-E26FE8BD13CB}"/>
              </a:ext>
            </a:extLst>
          </p:cNvPr>
          <p:cNvSpPr txBox="1"/>
          <p:nvPr/>
        </p:nvSpPr>
        <p:spPr>
          <a:xfrm>
            <a:off x="9014156" y="2403732"/>
            <a:ext cx="3009231" cy="369332"/>
          </a:xfrm>
          <a:prstGeom prst="rect">
            <a:avLst/>
          </a:prstGeom>
          <a:noFill/>
        </p:spPr>
        <p:txBody>
          <a:bodyPr wrap="square">
            <a:spAutoFit/>
          </a:bodyPr>
          <a:lstStyle/>
          <a:p>
            <a:r>
              <a:rPr lang="en-US" dirty="0"/>
              <a:t>World Economic Forum 2021</a:t>
            </a:r>
          </a:p>
        </p:txBody>
      </p:sp>
      <p:sp>
        <p:nvSpPr>
          <p:cNvPr id="2" name="TextBox 1">
            <a:extLst>
              <a:ext uri="{FF2B5EF4-FFF2-40B4-BE49-F238E27FC236}">
                <a16:creationId xmlns:a16="http://schemas.microsoft.com/office/drawing/2014/main" id="{A0B8641F-3120-47EF-A51E-57A10EDE66D9}"/>
              </a:ext>
            </a:extLst>
          </p:cNvPr>
          <p:cNvSpPr txBox="1"/>
          <p:nvPr/>
        </p:nvSpPr>
        <p:spPr>
          <a:xfrm>
            <a:off x="1919200" y="3288623"/>
            <a:ext cx="10272800" cy="2862322"/>
          </a:xfrm>
          <a:prstGeom prst="rect">
            <a:avLst/>
          </a:prstGeom>
          <a:noFill/>
        </p:spPr>
        <p:txBody>
          <a:bodyPr wrap="square" rtlCol="0">
            <a:spAutoFit/>
          </a:bodyPr>
          <a:lstStyle/>
          <a:p>
            <a:r>
              <a:rPr lang="en-US" sz="3600" dirty="0"/>
              <a:t>Childhood is a </a:t>
            </a:r>
            <a:r>
              <a:rPr lang="en-US" sz="3600" b="1" dirty="0"/>
              <a:t>Critical State </a:t>
            </a:r>
            <a:r>
              <a:rPr lang="en-US" sz="3600" dirty="0"/>
              <a:t>in the process of lifelong career development. Children </a:t>
            </a:r>
            <a:r>
              <a:rPr lang="en-US" sz="3600" b="1" dirty="0"/>
              <a:t>develop an awareness</a:t>
            </a:r>
            <a:r>
              <a:rPr lang="en-US" sz="3600" dirty="0"/>
              <a:t> of the world around them and </a:t>
            </a:r>
            <a:r>
              <a:rPr lang="en-US" sz="3600" b="1" dirty="0"/>
              <a:t>Who they are </a:t>
            </a:r>
            <a:r>
              <a:rPr lang="en-US" sz="3600" dirty="0"/>
              <a:t>in relation to others. Career Exploration &amp; planning builds </a:t>
            </a:r>
            <a:r>
              <a:rPr lang="en-US" sz="3600" b="1" dirty="0"/>
              <a:t>Hope.</a:t>
            </a:r>
          </a:p>
        </p:txBody>
      </p:sp>
    </p:spTree>
    <p:extLst>
      <p:ext uri="{BB962C8B-B14F-4D97-AF65-F5344CB8AC3E}">
        <p14:creationId xmlns:p14="http://schemas.microsoft.com/office/powerpoint/2010/main" val="2786928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6A4275-5580-49AF-8B4B-3A7CA0BE7958}"/>
              </a:ext>
            </a:extLst>
          </p:cNvPr>
          <p:cNvPicPr/>
          <p:nvPr/>
        </p:nvPicPr>
        <p:blipFill rotWithShape="1">
          <a:blip r:embed="rId3"/>
          <a:srcRect t="4854" r="1301" b="49891"/>
          <a:stretch/>
        </p:blipFill>
        <p:spPr bwMode="auto">
          <a:xfrm>
            <a:off x="1333500" y="0"/>
            <a:ext cx="9524999" cy="2324101"/>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3A995F3-489D-4ADE-968A-2AF465868A73}"/>
              </a:ext>
            </a:extLst>
          </p:cNvPr>
          <p:cNvPicPr/>
          <p:nvPr/>
        </p:nvPicPr>
        <p:blipFill rotWithShape="1">
          <a:blip r:embed="rId4"/>
          <a:srcRect t="3450" b="57961"/>
          <a:stretch/>
        </p:blipFill>
        <p:spPr bwMode="auto">
          <a:xfrm>
            <a:off x="1333500" y="4533899"/>
            <a:ext cx="9525000" cy="2324101"/>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A600E2C-1004-4C8E-9129-E4EED1DEB716}"/>
              </a:ext>
            </a:extLst>
          </p:cNvPr>
          <p:cNvPicPr/>
          <p:nvPr/>
        </p:nvPicPr>
        <p:blipFill rotWithShape="1">
          <a:blip r:embed="rId5"/>
          <a:srcRect t="3900" b="58650"/>
          <a:stretch/>
        </p:blipFill>
        <p:spPr bwMode="auto">
          <a:xfrm>
            <a:off x="1333498" y="2324101"/>
            <a:ext cx="9525001" cy="2209798"/>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ACC04455-9963-4584-9B43-228B3F5426A9}"/>
              </a:ext>
            </a:extLst>
          </p:cNvPr>
          <p:cNvSpPr/>
          <p:nvPr/>
        </p:nvSpPr>
        <p:spPr>
          <a:xfrm>
            <a:off x="5844988" y="-125506"/>
            <a:ext cx="753035" cy="32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8EDCDD5-CA0A-4C75-9E59-22F19D334F03}"/>
              </a:ext>
            </a:extLst>
          </p:cNvPr>
          <p:cNvSpPr/>
          <p:nvPr/>
        </p:nvSpPr>
        <p:spPr>
          <a:xfrm>
            <a:off x="5342965" y="2198595"/>
            <a:ext cx="1219200" cy="329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2143DF9-FDB9-4676-967A-6BBAD2C275B0}"/>
              </a:ext>
            </a:extLst>
          </p:cNvPr>
          <p:cNvSpPr/>
          <p:nvPr/>
        </p:nvSpPr>
        <p:spPr>
          <a:xfrm>
            <a:off x="6015318" y="4450978"/>
            <a:ext cx="582705" cy="329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B6512B7-EEC1-472E-A132-C59BD7586F48}"/>
              </a:ext>
            </a:extLst>
          </p:cNvPr>
          <p:cNvSpPr txBox="1"/>
          <p:nvPr/>
        </p:nvSpPr>
        <p:spPr>
          <a:xfrm>
            <a:off x="7664824" y="833718"/>
            <a:ext cx="1712258" cy="646331"/>
          </a:xfrm>
          <a:prstGeom prst="rect">
            <a:avLst/>
          </a:prstGeom>
          <a:noFill/>
          <a:ln w="38100">
            <a:solidFill>
              <a:srgbClr val="FF0000"/>
            </a:solidFill>
          </a:ln>
        </p:spPr>
        <p:txBody>
          <a:bodyPr wrap="square" rtlCol="0">
            <a:spAutoFit/>
          </a:bodyPr>
          <a:lstStyle/>
          <a:p>
            <a:pPr algn="ctr"/>
            <a:r>
              <a:rPr lang="en-US" dirty="0">
                <a:solidFill>
                  <a:srgbClr val="FF0000"/>
                </a:solidFill>
              </a:rPr>
              <a:t>New student sorts</a:t>
            </a:r>
          </a:p>
        </p:txBody>
      </p:sp>
      <p:cxnSp>
        <p:nvCxnSpPr>
          <p:cNvPr id="10" name="Straight Arrow Connector 9">
            <a:extLst>
              <a:ext uri="{FF2B5EF4-FFF2-40B4-BE49-F238E27FC236}">
                <a16:creationId xmlns:a16="http://schemas.microsoft.com/office/drawing/2014/main" id="{8E178E60-8122-4506-9812-73E5B96ECDF6}"/>
              </a:ext>
            </a:extLst>
          </p:cNvPr>
          <p:cNvCxnSpPr/>
          <p:nvPr/>
        </p:nvCxnSpPr>
        <p:spPr>
          <a:xfrm flipH="1">
            <a:off x="7871012" y="1605555"/>
            <a:ext cx="62753" cy="49655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248B9F-BC20-4B23-9358-3A26355BE4CF}"/>
              </a:ext>
            </a:extLst>
          </p:cNvPr>
          <p:cNvCxnSpPr/>
          <p:nvPr/>
        </p:nvCxnSpPr>
        <p:spPr>
          <a:xfrm>
            <a:off x="9090212" y="1605555"/>
            <a:ext cx="0" cy="49655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C312DEA-6670-429A-8528-70CBC59DF1F8}"/>
              </a:ext>
            </a:extLst>
          </p:cNvPr>
          <p:cNvSpPr/>
          <p:nvPr/>
        </p:nvSpPr>
        <p:spPr>
          <a:xfrm>
            <a:off x="6266329" y="6284259"/>
            <a:ext cx="992837" cy="573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6129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12ED0A-563E-4D6D-AB80-50F0BAED0F42}"/>
              </a:ext>
            </a:extLst>
          </p:cNvPr>
          <p:cNvPicPr/>
          <p:nvPr/>
        </p:nvPicPr>
        <p:blipFill rotWithShape="1">
          <a:blip r:embed="rId3"/>
          <a:srcRect l="19701" t="13697" r="2276" b="40874"/>
          <a:stretch/>
        </p:blipFill>
        <p:spPr bwMode="auto">
          <a:xfrm>
            <a:off x="277905" y="493060"/>
            <a:ext cx="11788589" cy="5334000"/>
          </a:xfrm>
          <a:prstGeom prst="rect">
            <a:avLst/>
          </a:prstGeom>
          <a:ln>
            <a:solidFill>
              <a:schemeClr val="tx1"/>
            </a:solidFill>
          </a:ln>
          <a:extLst>
            <a:ext uri="{53640926-AAD7-44D8-BBD7-CCE9431645EC}">
              <a14:shadowObscured xmlns:a14="http://schemas.microsoft.com/office/drawing/2010/main"/>
            </a:ext>
          </a:extLst>
        </p:spPr>
      </p:pic>
      <p:cxnSp>
        <p:nvCxnSpPr>
          <p:cNvPr id="6" name="Straight Arrow Connector 5"/>
          <p:cNvCxnSpPr/>
          <p:nvPr/>
        </p:nvCxnSpPr>
        <p:spPr>
          <a:xfrm flipH="1">
            <a:off x="3741211" y="976990"/>
            <a:ext cx="1238596" cy="532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rotWithShape="1">
          <a:blip r:embed="rId4"/>
          <a:srcRect l="19231" t="38770" r="62051" b="49537"/>
          <a:stretch/>
        </p:blipFill>
        <p:spPr bwMode="auto">
          <a:xfrm>
            <a:off x="4050145" y="2723376"/>
            <a:ext cx="2595880" cy="1013460"/>
          </a:xfrm>
          <a:prstGeom prst="rect">
            <a:avLst/>
          </a:prstGeom>
          <a:ln>
            <a:solidFill>
              <a:srgbClr val="FF0000"/>
            </a:solidFill>
          </a:ln>
          <a:extLst>
            <a:ext uri="{53640926-AAD7-44D8-BBD7-CCE9431645EC}">
              <a14:shadowObscured xmlns:a14="http://schemas.microsoft.com/office/drawing/2010/main"/>
            </a:ext>
          </a:extLst>
        </p:spPr>
      </p:pic>
      <p:cxnSp>
        <p:nvCxnSpPr>
          <p:cNvPr id="8" name="Straight Arrow Connector 7"/>
          <p:cNvCxnSpPr>
            <a:cxnSpLocks/>
          </p:cNvCxnSpPr>
          <p:nvPr/>
        </p:nvCxnSpPr>
        <p:spPr>
          <a:xfrm flipH="1">
            <a:off x="6493055" y="3526715"/>
            <a:ext cx="13958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6493055" y="3173508"/>
            <a:ext cx="13127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F04458A-D1F2-4132-B214-377D572A44CD}"/>
              </a:ext>
            </a:extLst>
          </p:cNvPr>
          <p:cNvCxnSpPr/>
          <p:nvPr/>
        </p:nvCxnSpPr>
        <p:spPr>
          <a:xfrm>
            <a:off x="2832847" y="3056965"/>
            <a:ext cx="10847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82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740" b="1203"/>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cxnSp>
        <p:nvCxnSpPr>
          <p:cNvPr id="3" name="Straight Connector 2"/>
          <p:cNvCxnSpPr/>
          <p:nvPr/>
        </p:nvCxnSpPr>
        <p:spPr>
          <a:xfrm flipH="1">
            <a:off x="2892829" y="1546167"/>
            <a:ext cx="764771" cy="3000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42705" y="1537855"/>
            <a:ext cx="706582" cy="30673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90604" y="1546167"/>
            <a:ext cx="881149" cy="3000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790604" y="1537855"/>
            <a:ext cx="897774" cy="30673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259484" y="1995055"/>
            <a:ext cx="1039091" cy="1579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110716" y="1807535"/>
            <a:ext cx="2126512" cy="1701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7228" y="3225209"/>
            <a:ext cx="1360967" cy="1200329"/>
          </a:xfrm>
          <a:prstGeom prst="rect">
            <a:avLst/>
          </a:prstGeom>
          <a:noFill/>
          <a:ln>
            <a:solidFill>
              <a:srgbClr val="FF0000"/>
            </a:solidFill>
          </a:ln>
        </p:spPr>
        <p:txBody>
          <a:bodyPr wrap="square" rtlCol="0">
            <a:spAutoFit/>
          </a:bodyPr>
          <a:lstStyle/>
          <a:p>
            <a:r>
              <a:rPr lang="en-US" dirty="0">
                <a:solidFill>
                  <a:srgbClr val="FF0000"/>
                </a:solidFill>
              </a:rPr>
              <a:t>Password needs to be 8 characters long</a:t>
            </a:r>
          </a:p>
        </p:txBody>
      </p:sp>
      <p:cxnSp>
        <p:nvCxnSpPr>
          <p:cNvPr id="14" name="Straight Arrow Connector 13"/>
          <p:cNvCxnSpPr/>
          <p:nvPr/>
        </p:nvCxnSpPr>
        <p:spPr>
          <a:xfrm flipH="1" flipV="1">
            <a:off x="5429693" y="3508744"/>
            <a:ext cx="1807535" cy="4323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7F354A9-62FE-4871-85BE-6A2009D73160}"/>
              </a:ext>
            </a:extLst>
          </p:cNvPr>
          <p:cNvSpPr txBox="1"/>
          <p:nvPr/>
        </p:nvSpPr>
        <p:spPr>
          <a:xfrm>
            <a:off x="484094" y="1995055"/>
            <a:ext cx="2408735" cy="369332"/>
          </a:xfrm>
          <a:prstGeom prst="rect">
            <a:avLst/>
          </a:prstGeom>
          <a:noFill/>
          <a:ln w="38100">
            <a:solidFill>
              <a:srgbClr val="FF0000"/>
            </a:solidFill>
          </a:ln>
        </p:spPr>
        <p:txBody>
          <a:bodyPr wrap="square" rtlCol="0">
            <a:spAutoFit/>
          </a:bodyPr>
          <a:lstStyle/>
          <a:p>
            <a:r>
              <a:rPr lang="en-US" dirty="0">
                <a:solidFill>
                  <a:srgbClr val="FF0000"/>
                </a:solidFill>
              </a:rPr>
              <a:t>District student upload</a:t>
            </a:r>
          </a:p>
        </p:txBody>
      </p:sp>
      <p:sp>
        <p:nvSpPr>
          <p:cNvPr id="5" name="TextBox 4">
            <a:extLst>
              <a:ext uri="{FF2B5EF4-FFF2-40B4-BE49-F238E27FC236}">
                <a16:creationId xmlns:a16="http://schemas.microsoft.com/office/drawing/2014/main" id="{F494EA09-213F-4A26-8896-B7711DD6282E}"/>
              </a:ext>
            </a:extLst>
          </p:cNvPr>
          <p:cNvSpPr txBox="1"/>
          <p:nvPr/>
        </p:nvSpPr>
        <p:spPr>
          <a:xfrm>
            <a:off x="434218" y="3810000"/>
            <a:ext cx="2317294" cy="646331"/>
          </a:xfrm>
          <a:prstGeom prst="rect">
            <a:avLst/>
          </a:prstGeom>
          <a:noFill/>
          <a:ln w="38100">
            <a:solidFill>
              <a:srgbClr val="FF0000"/>
            </a:solidFill>
          </a:ln>
        </p:spPr>
        <p:txBody>
          <a:bodyPr wrap="square" rtlCol="0">
            <a:spAutoFit/>
          </a:bodyPr>
          <a:lstStyle/>
          <a:p>
            <a:r>
              <a:rPr lang="en-US" dirty="0">
                <a:solidFill>
                  <a:srgbClr val="FF0000"/>
                </a:solidFill>
              </a:rPr>
              <a:t>Building or teacher upload</a:t>
            </a:r>
          </a:p>
        </p:txBody>
      </p:sp>
    </p:spTree>
    <p:extLst>
      <p:ext uri="{BB962C8B-B14F-4D97-AF65-F5344CB8AC3E}">
        <p14:creationId xmlns:p14="http://schemas.microsoft.com/office/powerpoint/2010/main" val="2497482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786B7-DF24-4686-9F55-44FBA23B6715}"/>
              </a:ext>
            </a:extLst>
          </p:cNvPr>
          <p:cNvPicPr/>
          <p:nvPr/>
        </p:nvPicPr>
        <p:blipFill rotWithShape="1">
          <a:blip r:embed="rId3"/>
          <a:srcRect t="3900" b="58650"/>
          <a:stretch/>
        </p:blipFill>
        <p:spPr bwMode="auto">
          <a:xfrm>
            <a:off x="1212850" y="107576"/>
            <a:ext cx="9766300" cy="2286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96CF24E-BE68-48AD-AC02-4AFE46DF2525}"/>
              </a:ext>
            </a:extLst>
          </p:cNvPr>
          <p:cNvPicPr/>
          <p:nvPr/>
        </p:nvPicPr>
        <p:blipFill rotWithShape="1">
          <a:blip r:embed="rId4"/>
          <a:srcRect l="18628" t="12483" r="39727" b="20264"/>
          <a:stretch/>
        </p:blipFill>
        <p:spPr bwMode="auto">
          <a:xfrm>
            <a:off x="1353950" y="2581276"/>
            <a:ext cx="4067175" cy="4105275"/>
          </a:xfrm>
          <a:prstGeom prst="rect">
            <a:avLst/>
          </a:prstGeom>
          <a:ln>
            <a:solidFill>
              <a:schemeClr val="tx1"/>
            </a:solid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5C1914AF-5855-4659-AF10-619B311870FE}"/>
              </a:ext>
            </a:extLst>
          </p:cNvPr>
          <p:cNvCxnSpPr/>
          <p:nvPr/>
        </p:nvCxnSpPr>
        <p:spPr>
          <a:xfrm>
            <a:off x="6849035" y="1317812"/>
            <a:ext cx="0" cy="860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D052950-27A8-4142-943D-823E962FE9B8}"/>
              </a:ext>
            </a:extLst>
          </p:cNvPr>
          <p:cNvCxnSpPr>
            <a:cxnSpLocks/>
          </p:cNvCxnSpPr>
          <p:nvPr/>
        </p:nvCxnSpPr>
        <p:spPr>
          <a:xfrm flipH="1">
            <a:off x="5531224" y="2456329"/>
            <a:ext cx="1239653" cy="654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E84945B-70A9-4647-B4FA-29AB4F382BEE}"/>
              </a:ext>
            </a:extLst>
          </p:cNvPr>
          <p:cNvPicPr>
            <a:picLocks noChangeAspect="1"/>
          </p:cNvPicPr>
          <p:nvPr/>
        </p:nvPicPr>
        <p:blipFill>
          <a:blip r:embed="rId5"/>
          <a:stretch>
            <a:fillRect/>
          </a:stretch>
        </p:blipFill>
        <p:spPr>
          <a:xfrm>
            <a:off x="26877" y="3920748"/>
            <a:ext cx="12165123" cy="447737"/>
          </a:xfrm>
          <a:prstGeom prst="rect">
            <a:avLst/>
          </a:prstGeom>
        </p:spPr>
      </p:pic>
      <p:cxnSp>
        <p:nvCxnSpPr>
          <p:cNvPr id="8" name="Straight Arrow Connector 7">
            <a:extLst>
              <a:ext uri="{FF2B5EF4-FFF2-40B4-BE49-F238E27FC236}">
                <a16:creationId xmlns:a16="http://schemas.microsoft.com/office/drawing/2014/main" id="{81A3C997-D0F8-4F81-BCDA-481A913B9832}"/>
              </a:ext>
            </a:extLst>
          </p:cNvPr>
          <p:cNvCxnSpPr>
            <a:cxnSpLocks/>
          </p:cNvCxnSpPr>
          <p:nvPr/>
        </p:nvCxnSpPr>
        <p:spPr>
          <a:xfrm flipV="1">
            <a:off x="11102009" y="4253948"/>
            <a:ext cx="327991" cy="9245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87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60B553-3F51-4308-A1D7-CF65E3A917EE}"/>
              </a:ext>
            </a:extLst>
          </p:cNvPr>
          <p:cNvPicPr/>
          <p:nvPr/>
        </p:nvPicPr>
        <p:blipFill rotWithShape="1">
          <a:blip r:embed="rId3"/>
          <a:srcRect t="1248" r="1203" b="92510"/>
          <a:stretch/>
        </p:blipFill>
        <p:spPr bwMode="auto">
          <a:xfrm>
            <a:off x="1212850" y="127187"/>
            <a:ext cx="9766300" cy="381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71806AF-BE61-4A55-AA24-A6D1BB466FC6}"/>
              </a:ext>
            </a:extLst>
          </p:cNvPr>
          <p:cNvPicPr/>
          <p:nvPr/>
        </p:nvPicPr>
        <p:blipFill rotWithShape="1">
          <a:blip r:embed="rId4"/>
          <a:srcRect b="64735"/>
          <a:stretch/>
        </p:blipFill>
        <p:spPr bwMode="auto">
          <a:xfrm>
            <a:off x="1212850" y="559734"/>
            <a:ext cx="9766300" cy="215265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250A65A-48A0-4735-A96B-801081466E68}"/>
              </a:ext>
            </a:extLst>
          </p:cNvPr>
          <p:cNvPicPr/>
          <p:nvPr/>
        </p:nvPicPr>
        <p:blipFill rotWithShape="1">
          <a:blip r:embed="rId5"/>
          <a:srcRect l="18140" t="12015" r="1398" b="7001"/>
          <a:stretch/>
        </p:blipFill>
        <p:spPr bwMode="auto">
          <a:xfrm>
            <a:off x="2619375" y="2484120"/>
            <a:ext cx="6953250" cy="4373880"/>
          </a:xfrm>
          <a:prstGeom prst="rect">
            <a:avLst/>
          </a:prstGeom>
          <a:ln>
            <a:solidFill>
              <a:schemeClr val="tx1"/>
            </a:solid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02F11A2F-E9E1-4EE8-AD6F-80F74C7945B4}"/>
              </a:ext>
            </a:extLst>
          </p:cNvPr>
          <p:cNvSpPr/>
          <p:nvPr/>
        </p:nvSpPr>
        <p:spPr>
          <a:xfrm>
            <a:off x="2097742" y="0"/>
            <a:ext cx="5665694" cy="180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02DE36C3-E91C-47BF-AE05-E840066A6661}"/>
              </a:ext>
            </a:extLst>
          </p:cNvPr>
          <p:cNvCxnSpPr>
            <a:cxnSpLocks/>
          </p:cNvCxnSpPr>
          <p:nvPr/>
        </p:nvCxnSpPr>
        <p:spPr>
          <a:xfrm>
            <a:off x="7951694" y="1488141"/>
            <a:ext cx="2384612" cy="76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3FBBD9-E1BB-4168-8F14-F4563220AC49}"/>
              </a:ext>
            </a:extLst>
          </p:cNvPr>
          <p:cNvCxnSpPr/>
          <p:nvPr/>
        </p:nvCxnSpPr>
        <p:spPr>
          <a:xfrm flipH="1">
            <a:off x="9126071" y="3550024"/>
            <a:ext cx="1434353" cy="9592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81C89C-5D59-4186-B22D-7179860FFBD6}"/>
              </a:ext>
            </a:extLst>
          </p:cNvPr>
          <p:cNvCxnSpPr/>
          <p:nvPr/>
        </p:nvCxnSpPr>
        <p:spPr>
          <a:xfrm flipH="1">
            <a:off x="9144000" y="3550024"/>
            <a:ext cx="1470212" cy="2940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89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86A7AA-E59B-4DE9-824E-8BB37DDC9866}"/>
              </a:ext>
            </a:extLst>
          </p:cNvPr>
          <p:cNvPicPr/>
          <p:nvPr/>
        </p:nvPicPr>
        <p:blipFill>
          <a:blip r:embed="rId3"/>
          <a:stretch>
            <a:fillRect/>
          </a:stretch>
        </p:blipFill>
        <p:spPr>
          <a:xfrm>
            <a:off x="852487" y="0"/>
            <a:ext cx="10487025" cy="6858000"/>
          </a:xfrm>
          <a:prstGeom prst="rect">
            <a:avLst/>
          </a:prstGeom>
        </p:spPr>
      </p:pic>
    </p:spTree>
    <p:extLst>
      <p:ext uri="{BB962C8B-B14F-4D97-AF65-F5344CB8AC3E}">
        <p14:creationId xmlns:p14="http://schemas.microsoft.com/office/powerpoint/2010/main" val="3399247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3B736-CBE3-4FA9-998A-533DC0927F0E}"/>
              </a:ext>
            </a:extLst>
          </p:cNvPr>
          <p:cNvPicPr/>
          <p:nvPr/>
        </p:nvPicPr>
        <p:blipFill>
          <a:blip r:embed="rId3"/>
          <a:stretch>
            <a:fillRect/>
          </a:stretch>
        </p:blipFill>
        <p:spPr>
          <a:xfrm>
            <a:off x="795337" y="0"/>
            <a:ext cx="10601325" cy="6858000"/>
          </a:xfrm>
          <a:prstGeom prst="rect">
            <a:avLst/>
          </a:prstGeom>
        </p:spPr>
      </p:pic>
    </p:spTree>
    <p:extLst>
      <p:ext uri="{BB962C8B-B14F-4D97-AF65-F5344CB8AC3E}">
        <p14:creationId xmlns:p14="http://schemas.microsoft.com/office/powerpoint/2010/main" val="392409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44527-C8BA-48C6-B16C-127CA80B640C}"/>
              </a:ext>
            </a:extLst>
          </p:cNvPr>
          <p:cNvPicPr/>
          <p:nvPr/>
        </p:nvPicPr>
        <p:blipFill>
          <a:blip r:embed="rId3"/>
          <a:stretch>
            <a:fillRect/>
          </a:stretch>
        </p:blipFill>
        <p:spPr>
          <a:xfrm>
            <a:off x="976312" y="0"/>
            <a:ext cx="10239375" cy="6858000"/>
          </a:xfrm>
          <a:prstGeom prst="rect">
            <a:avLst/>
          </a:prstGeom>
        </p:spPr>
      </p:pic>
      <p:pic>
        <p:nvPicPr>
          <p:cNvPr id="4" name="Picture 3">
            <a:extLst>
              <a:ext uri="{FF2B5EF4-FFF2-40B4-BE49-F238E27FC236}">
                <a16:creationId xmlns:a16="http://schemas.microsoft.com/office/drawing/2014/main" id="{F6576D5F-FCB0-46AD-9D64-3FE2FE463FB0}"/>
              </a:ext>
            </a:extLst>
          </p:cNvPr>
          <p:cNvPicPr>
            <a:picLocks noChangeAspect="1"/>
          </p:cNvPicPr>
          <p:nvPr/>
        </p:nvPicPr>
        <p:blipFill>
          <a:blip r:embed="rId4"/>
          <a:stretch>
            <a:fillRect/>
          </a:stretch>
        </p:blipFill>
        <p:spPr>
          <a:xfrm>
            <a:off x="9278631" y="1563688"/>
            <a:ext cx="4229690" cy="1267002"/>
          </a:xfrm>
          <a:prstGeom prst="rect">
            <a:avLst/>
          </a:prstGeom>
          <a:ln>
            <a:solidFill>
              <a:srgbClr val="FF0000"/>
            </a:solidFill>
          </a:ln>
        </p:spPr>
      </p:pic>
      <p:cxnSp>
        <p:nvCxnSpPr>
          <p:cNvPr id="6" name="Straight Arrow Connector 5">
            <a:extLst>
              <a:ext uri="{FF2B5EF4-FFF2-40B4-BE49-F238E27FC236}">
                <a16:creationId xmlns:a16="http://schemas.microsoft.com/office/drawing/2014/main" id="{FA0604AB-9A23-4193-A2D3-94AC9E942DDE}"/>
              </a:ext>
            </a:extLst>
          </p:cNvPr>
          <p:cNvCxnSpPr>
            <a:cxnSpLocks/>
          </p:cNvCxnSpPr>
          <p:nvPr/>
        </p:nvCxnSpPr>
        <p:spPr>
          <a:xfrm flipH="1" flipV="1">
            <a:off x="3883511" y="2097742"/>
            <a:ext cx="5486400" cy="5701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322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C6520-7557-44A7-B327-A6182CB35608}"/>
              </a:ext>
            </a:extLst>
          </p:cNvPr>
          <p:cNvPicPr/>
          <p:nvPr/>
        </p:nvPicPr>
        <p:blipFill>
          <a:blip r:embed="rId3"/>
          <a:stretch>
            <a:fillRect/>
          </a:stretch>
        </p:blipFill>
        <p:spPr>
          <a:xfrm>
            <a:off x="804862" y="0"/>
            <a:ext cx="10582275" cy="6858000"/>
          </a:xfrm>
          <a:prstGeom prst="rect">
            <a:avLst/>
          </a:prstGeom>
        </p:spPr>
      </p:pic>
    </p:spTree>
    <p:extLst>
      <p:ext uri="{BB962C8B-B14F-4D97-AF65-F5344CB8AC3E}">
        <p14:creationId xmlns:p14="http://schemas.microsoft.com/office/powerpoint/2010/main" val="2214465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5B3BA-361D-4170-8AE0-F60E647425D0}"/>
              </a:ext>
            </a:extLst>
          </p:cNvPr>
          <p:cNvPicPr>
            <a:picLocks noChangeAspect="1"/>
          </p:cNvPicPr>
          <p:nvPr/>
        </p:nvPicPr>
        <p:blipFill>
          <a:blip r:embed="rId3"/>
          <a:stretch>
            <a:fillRect/>
          </a:stretch>
        </p:blipFill>
        <p:spPr>
          <a:xfrm>
            <a:off x="0" y="44124"/>
            <a:ext cx="12192000" cy="6769752"/>
          </a:xfrm>
          <a:prstGeom prst="rect">
            <a:avLst/>
          </a:prstGeom>
        </p:spPr>
      </p:pic>
    </p:spTree>
    <p:extLst>
      <p:ext uri="{BB962C8B-B14F-4D97-AF65-F5344CB8AC3E}">
        <p14:creationId xmlns:p14="http://schemas.microsoft.com/office/powerpoint/2010/main" val="241581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pic>
        <p:nvPicPr>
          <p:cNvPr id="26" name="Picture 25">
            <a:extLst>
              <a:ext uri="{FF2B5EF4-FFF2-40B4-BE49-F238E27FC236}">
                <a16:creationId xmlns:a16="http://schemas.microsoft.com/office/drawing/2014/main" id="{89A0E9C0-9D1E-4DA2-BDE4-D02E324C4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007" y="993875"/>
            <a:ext cx="914400" cy="1012945"/>
          </a:xfrm>
          <a:prstGeom prst="rect">
            <a:avLst/>
          </a:prstGeom>
        </p:spPr>
      </p:pic>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695" y="2773392"/>
            <a:ext cx="731520" cy="1078409"/>
          </a:xfrm>
          <a:prstGeom prst="rect">
            <a:avLst/>
          </a:prstGeom>
        </p:spPr>
      </p:pic>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 name="TextBox 2">
            <a:extLst>
              <a:ext uri="{FF2B5EF4-FFF2-40B4-BE49-F238E27FC236}">
                <a16:creationId xmlns:a16="http://schemas.microsoft.com/office/drawing/2014/main" id="{7173552A-403D-45EC-A19A-153A61F6146F}"/>
              </a:ext>
            </a:extLst>
          </p:cNvPr>
          <p:cNvSpPr txBox="1"/>
          <p:nvPr/>
        </p:nvSpPr>
        <p:spPr>
          <a:xfrm>
            <a:off x="1527245" y="1215953"/>
            <a:ext cx="10661515" cy="646331"/>
          </a:xfrm>
          <a:prstGeom prst="rect">
            <a:avLst/>
          </a:prstGeom>
          <a:noFill/>
        </p:spPr>
        <p:txBody>
          <a:bodyPr wrap="square" rtlCol="0">
            <a:spAutoFit/>
          </a:bodyPr>
          <a:lstStyle/>
          <a:p>
            <a:pPr algn="ctr"/>
            <a:r>
              <a:rPr lang="en-US" sz="3600" dirty="0">
                <a:highlight>
                  <a:srgbClr val="FFFF00"/>
                </a:highlight>
              </a:rPr>
              <a:t>Imbedding Career Exploration into your School</a:t>
            </a:r>
          </a:p>
        </p:txBody>
      </p:sp>
      <p:sp>
        <p:nvSpPr>
          <p:cNvPr id="4" name="TextBox 3">
            <a:extLst>
              <a:ext uri="{FF2B5EF4-FFF2-40B4-BE49-F238E27FC236}">
                <a16:creationId xmlns:a16="http://schemas.microsoft.com/office/drawing/2014/main" id="{BC42133A-B130-4E58-8F29-F0C01A86E89D}"/>
              </a:ext>
            </a:extLst>
          </p:cNvPr>
          <p:cNvSpPr txBox="1"/>
          <p:nvPr/>
        </p:nvSpPr>
        <p:spPr>
          <a:xfrm>
            <a:off x="1607678" y="2179146"/>
            <a:ext cx="4919582" cy="3939540"/>
          </a:xfrm>
          <a:prstGeom prst="rect">
            <a:avLst/>
          </a:prstGeom>
          <a:noFill/>
        </p:spPr>
        <p:txBody>
          <a:bodyPr wrap="square" rtlCol="0">
            <a:spAutoFit/>
          </a:bodyPr>
          <a:lstStyle/>
          <a:p>
            <a:pPr algn="ctr"/>
            <a:r>
              <a:rPr lang="en-US" sz="3600" dirty="0">
                <a:highlight>
                  <a:srgbClr val="FFFF00"/>
                </a:highlight>
              </a:rPr>
              <a:t>Benefits at Elementary Age</a:t>
            </a:r>
          </a:p>
          <a:p>
            <a:endParaRPr lang="en-US" dirty="0">
              <a:highlight>
                <a:srgbClr val="FFFF00"/>
              </a:highlight>
            </a:endParaRPr>
          </a:p>
          <a:p>
            <a:pPr marL="285750" indent="-285750">
              <a:buFont typeface="Wingdings" panose="05000000000000000000" pitchFamily="2" charset="2"/>
              <a:buChar char="ü"/>
            </a:pPr>
            <a:r>
              <a:rPr lang="en-US" sz="3200" dirty="0">
                <a:highlight>
                  <a:srgbClr val="FFFF00"/>
                </a:highlight>
              </a:rPr>
              <a:t>Peer Interaction</a:t>
            </a:r>
          </a:p>
          <a:p>
            <a:pPr marL="285750" indent="-285750">
              <a:buFont typeface="Wingdings" panose="05000000000000000000" pitchFamily="2" charset="2"/>
              <a:buChar char="ü"/>
            </a:pPr>
            <a:r>
              <a:rPr lang="en-US" sz="3200" dirty="0">
                <a:highlight>
                  <a:srgbClr val="FFFF00"/>
                </a:highlight>
              </a:rPr>
              <a:t>Communication</a:t>
            </a:r>
          </a:p>
          <a:p>
            <a:pPr marL="285750" indent="-285750">
              <a:buFont typeface="Wingdings" panose="05000000000000000000" pitchFamily="2" charset="2"/>
              <a:buChar char="ü"/>
            </a:pPr>
            <a:r>
              <a:rPr lang="en-US" sz="3200" dirty="0">
                <a:highlight>
                  <a:srgbClr val="FFFF00"/>
                </a:highlight>
              </a:rPr>
              <a:t>Balancing School, Work, and Family</a:t>
            </a:r>
          </a:p>
          <a:p>
            <a:pPr marL="285750" indent="-285750">
              <a:buFont typeface="Wingdings" panose="05000000000000000000" pitchFamily="2" charset="2"/>
              <a:buChar char="ü"/>
            </a:pPr>
            <a:r>
              <a:rPr lang="en-US" sz="3200" dirty="0">
                <a:highlight>
                  <a:srgbClr val="FFFF00"/>
                </a:highlight>
              </a:rPr>
              <a:t>Overall Ability to Plan</a:t>
            </a:r>
          </a:p>
        </p:txBody>
      </p:sp>
      <p:sp>
        <p:nvSpPr>
          <p:cNvPr id="5" name="TextBox 4">
            <a:extLst>
              <a:ext uri="{FF2B5EF4-FFF2-40B4-BE49-F238E27FC236}">
                <a16:creationId xmlns:a16="http://schemas.microsoft.com/office/drawing/2014/main" id="{9D9D1304-E4BC-4391-B5C0-BE67E6AE3E70}"/>
              </a:ext>
            </a:extLst>
          </p:cNvPr>
          <p:cNvSpPr txBox="1"/>
          <p:nvPr/>
        </p:nvSpPr>
        <p:spPr>
          <a:xfrm>
            <a:off x="6390861" y="2179146"/>
            <a:ext cx="5797898" cy="4339650"/>
          </a:xfrm>
          <a:prstGeom prst="rect">
            <a:avLst/>
          </a:prstGeom>
          <a:noFill/>
        </p:spPr>
        <p:txBody>
          <a:bodyPr wrap="square" rtlCol="0">
            <a:spAutoFit/>
          </a:bodyPr>
          <a:lstStyle/>
          <a:p>
            <a:r>
              <a:rPr lang="en-US" sz="3600" b="1" dirty="0"/>
              <a:t>Career Benefits Moving Through Secondary: </a:t>
            </a:r>
            <a:r>
              <a:rPr lang="en-US" sz="3600" dirty="0"/>
              <a:t>Students building CTE classes around their interests are more likely to secure:</a:t>
            </a:r>
          </a:p>
          <a:p>
            <a:pPr marL="742950" lvl="1" indent="-285750">
              <a:buFont typeface="Wingdings" panose="05000000000000000000" pitchFamily="2" charset="2"/>
              <a:buChar char="ü"/>
            </a:pPr>
            <a:r>
              <a:rPr lang="en-US" sz="3200" b="1" dirty="0"/>
              <a:t>Gainful employment</a:t>
            </a:r>
          </a:p>
          <a:p>
            <a:pPr marL="742950" lvl="1" indent="-285750">
              <a:buFont typeface="Wingdings" panose="05000000000000000000" pitchFamily="2" charset="2"/>
              <a:buChar char="ü"/>
            </a:pPr>
            <a:r>
              <a:rPr lang="en-US" sz="3200" b="1" dirty="0"/>
              <a:t>Personally, fulfilling employment</a:t>
            </a:r>
          </a:p>
        </p:txBody>
      </p:sp>
      <p:sp>
        <p:nvSpPr>
          <p:cNvPr id="6" name="TextBox 5">
            <a:extLst>
              <a:ext uri="{FF2B5EF4-FFF2-40B4-BE49-F238E27FC236}">
                <a16:creationId xmlns:a16="http://schemas.microsoft.com/office/drawing/2014/main" id="{562C652F-6163-4FF4-893D-EDC5FD8A6479}"/>
              </a:ext>
            </a:extLst>
          </p:cNvPr>
          <p:cNvSpPr txBox="1"/>
          <p:nvPr/>
        </p:nvSpPr>
        <p:spPr>
          <a:xfrm>
            <a:off x="1527245" y="68094"/>
            <a:ext cx="10661514" cy="830997"/>
          </a:xfrm>
          <a:prstGeom prst="rect">
            <a:avLst/>
          </a:prstGeom>
          <a:noFill/>
        </p:spPr>
        <p:txBody>
          <a:bodyPr wrap="square" rtlCol="0">
            <a:spAutoFit/>
          </a:bodyPr>
          <a:lstStyle/>
          <a:p>
            <a:pPr algn="ctr"/>
            <a:r>
              <a:rPr lang="en-US" sz="4800" b="1" dirty="0"/>
              <a:t>Why do Elementary Career Exploration?</a:t>
            </a:r>
          </a:p>
        </p:txBody>
      </p:sp>
    </p:spTree>
    <p:extLst>
      <p:ext uri="{BB962C8B-B14F-4D97-AF65-F5344CB8AC3E}">
        <p14:creationId xmlns:p14="http://schemas.microsoft.com/office/powerpoint/2010/main" val="3327859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45C28-FB83-4BBA-BA6D-ECF85B4DA5A8}"/>
              </a:ext>
            </a:extLst>
          </p:cNvPr>
          <p:cNvPicPr/>
          <p:nvPr/>
        </p:nvPicPr>
        <p:blipFill>
          <a:blip r:embed="rId3"/>
          <a:stretch>
            <a:fillRect/>
          </a:stretch>
        </p:blipFill>
        <p:spPr>
          <a:xfrm>
            <a:off x="900112" y="0"/>
            <a:ext cx="10391775" cy="6858000"/>
          </a:xfrm>
          <a:prstGeom prst="rect">
            <a:avLst/>
          </a:prstGeom>
        </p:spPr>
      </p:pic>
    </p:spTree>
    <p:extLst>
      <p:ext uri="{BB962C8B-B14F-4D97-AF65-F5344CB8AC3E}">
        <p14:creationId xmlns:p14="http://schemas.microsoft.com/office/powerpoint/2010/main" val="2424800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3176" b="47399"/>
          <a:stretch/>
        </p:blipFill>
        <p:spPr>
          <a:xfrm>
            <a:off x="274581" y="388882"/>
            <a:ext cx="11423433" cy="2100861"/>
          </a:xfrm>
          <a:prstGeom prst="rect">
            <a:avLst/>
          </a:prstGeom>
        </p:spPr>
      </p:pic>
      <p:pic>
        <p:nvPicPr>
          <p:cNvPr id="3" name="Picture 2"/>
          <p:cNvPicPr>
            <a:picLocks noChangeAspect="1"/>
          </p:cNvPicPr>
          <p:nvPr/>
        </p:nvPicPr>
        <p:blipFill rotWithShape="1">
          <a:blip r:embed="rId4"/>
          <a:srcRect t="11826" b="43826"/>
          <a:stretch/>
        </p:blipFill>
        <p:spPr>
          <a:xfrm>
            <a:off x="0" y="3478674"/>
            <a:ext cx="12192000" cy="3379326"/>
          </a:xfrm>
          <a:prstGeom prst="rect">
            <a:avLst/>
          </a:prstGeom>
        </p:spPr>
      </p:pic>
      <p:cxnSp>
        <p:nvCxnSpPr>
          <p:cNvPr id="5" name="Straight Arrow Connector 4"/>
          <p:cNvCxnSpPr/>
          <p:nvPr/>
        </p:nvCxnSpPr>
        <p:spPr>
          <a:xfrm flipH="1">
            <a:off x="4804756" y="2576945"/>
            <a:ext cx="2460568" cy="10474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0424160" y="1828800"/>
            <a:ext cx="174567" cy="5652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094807" y="2053244"/>
            <a:ext cx="1487978" cy="673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787236" y="2784764"/>
            <a:ext cx="1729048" cy="13217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267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501" r="31814" b="12211"/>
          <a:stretch/>
        </p:blipFill>
        <p:spPr>
          <a:xfrm>
            <a:off x="971459" y="73572"/>
            <a:ext cx="10095082" cy="6705600"/>
          </a:xfrm>
          <a:prstGeom prst="rect">
            <a:avLst/>
          </a:prstGeom>
        </p:spPr>
      </p:pic>
      <p:pic>
        <p:nvPicPr>
          <p:cNvPr id="3" name="Picture 2"/>
          <p:cNvPicPr>
            <a:picLocks noChangeAspect="1"/>
          </p:cNvPicPr>
          <p:nvPr/>
        </p:nvPicPr>
        <p:blipFill rotWithShape="1">
          <a:blip r:embed="rId4"/>
          <a:srcRect l="18473" t="36627" b="45192"/>
          <a:stretch/>
        </p:blipFill>
        <p:spPr>
          <a:xfrm>
            <a:off x="3930869" y="0"/>
            <a:ext cx="8261131" cy="1151400"/>
          </a:xfrm>
          <a:prstGeom prst="rect">
            <a:avLst/>
          </a:prstGeom>
        </p:spPr>
      </p:pic>
      <p:cxnSp>
        <p:nvCxnSpPr>
          <p:cNvPr id="5" name="Straight Arrow Connector 4"/>
          <p:cNvCxnSpPr/>
          <p:nvPr/>
        </p:nvCxnSpPr>
        <p:spPr>
          <a:xfrm flipH="1" flipV="1">
            <a:off x="11288684" y="756458"/>
            <a:ext cx="382385" cy="756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6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AB3920-615F-40ED-B89C-4BED55AE3E7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7A314465-17BD-46DC-AA0A-13D658861098}"/>
                </a:ext>
              </a:extLst>
            </p:cNvPr>
            <p:cNvPicPr>
              <a:picLocks noChangeAspect="1"/>
            </p:cNvPicPr>
            <p:nvPr/>
          </p:nvPicPr>
          <p:blipFill rotWithShape="1">
            <a:blip r:embed="rId3"/>
            <a:srcRect b="2055"/>
            <a:stretch/>
          </p:blipFill>
          <p:spPr>
            <a:xfrm>
              <a:off x="0" y="0"/>
              <a:ext cx="12192000" cy="6720840"/>
            </a:xfrm>
            <a:prstGeom prst="flowChartProcess">
              <a:avLst/>
            </a:prstGeom>
          </p:spPr>
        </p:pic>
        <p:pic>
          <p:nvPicPr>
            <p:cNvPr id="3" name="Picture 2">
              <a:extLst>
                <a:ext uri="{FF2B5EF4-FFF2-40B4-BE49-F238E27FC236}">
                  <a16:creationId xmlns:a16="http://schemas.microsoft.com/office/drawing/2014/main" id="{2B7EFA1F-3036-4B9A-927B-4B6FE3FEFD45}"/>
                </a:ext>
              </a:extLst>
            </p:cNvPr>
            <p:cNvPicPr>
              <a:picLocks noChangeAspect="1"/>
            </p:cNvPicPr>
            <p:nvPr/>
          </p:nvPicPr>
          <p:blipFill rotWithShape="1">
            <a:blip r:embed="rId4"/>
            <a:srcRect l="20000" t="14475" r="16790" b="415"/>
            <a:stretch/>
          </p:blipFill>
          <p:spPr>
            <a:xfrm>
              <a:off x="2981960" y="986790"/>
              <a:ext cx="9210040" cy="5871210"/>
            </a:xfrm>
            <a:prstGeom prst="flowChartProcess">
              <a:avLst/>
            </a:prstGeom>
          </p:spPr>
        </p:pic>
      </p:grpSp>
    </p:spTree>
    <p:extLst>
      <p:ext uri="{BB962C8B-B14F-4D97-AF65-F5344CB8AC3E}">
        <p14:creationId xmlns:p14="http://schemas.microsoft.com/office/powerpoint/2010/main" val="328892767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4A1A77-592B-441C-8B1E-6F436777DEF3}"/>
              </a:ext>
            </a:extLst>
          </p:cNvPr>
          <p:cNvPicPr>
            <a:picLocks noChangeAspect="1"/>
          </p:cNvPicPr>
          <p:nvPr/>
        </p:nvPicPr>
        <p:blipFill rotWithShape="1">
          <a:blip r:embed="rId3"/>
          <a:srcRect l="23897" t="5356" b="1833"/>
          <a:stretch/>
        </p:blipFill>
        <p:spPr>
          <a:xfrm>
            <a:off x="1120587" y="13992"/>
            <a:ext cx="9950825" cy="6830015"/>
          </a:xfrm>
          <a:prstGeom prst="rect">
            <a:avLst/>
          </a:prstGeom>
        </p:spPr>
      </p:pic>
      <p:cxnSp>
        <p:nvCxnSpPr>
          <p:cNvPr id="4" name="Straight Arrow Connector 3"/>
          <p:cNvCxnSpPr/>
          <p:nvPr/>
        </p:nvCxnSpPr>
        <p:spPr>
          <a:xfrm>
            <a:off x="7267379" y="1160232"/>
            <a:ext cx="1371600" cy="5403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18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8E2942-9E6B-447E-872C-B163CCD4D19E}"/>
              </a:ext>
            </a:extLst>
          </p:cNvPr>
          <p:cNvPicPr>
            <a:picLocks noChangeAspect="1"/>
          </p:cNvPicPr>
          <p:nvPr/>
        </p:nvPicPr>
        <p:blipFill rotWithShape="1">
          <a:blip r:embed="rId3"/>
          <a:srcRect l="23603" t="5321" b="7895"/>
          <a:stretch/>
        </p:blipFill>
        <p:spPr>
          <a:xfrm>
            <a:off x="823772" y="58270"/>
            <a:ext cx="10544455" cy="6741459"/>
          </a:xfrm>
          <a:prstGeom prst="rect">
            <a:avLst/>
          </a:prstGeom>
        </p:spPr>
      </p:pic>
    </p:spTree>
    <p:extLst>
      <p:ext uri="{BB962C8B-B14F-4D97-AF65-F5344CB8AC3E}">
        <p14:creationId xmlns:p14="http://schemas.microsoft.com/office/powerpoint/2010/main" val="390822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242" t="14721" r="18885" b="4785"/>
          <a:stretch/>
        </p:blipFill>
        <p:spPr>
          <a:xfrm>
            <a:off x="931025" y="26953"/>
            <a:ext cx="9371590" cy="6858000"/>
          </a:xfrm>
          <a:prstGeom prst="rect">
            <a:avLst/>
          </a:prstGeom>
        </p:spPr>
      </p:pic>
      <p:pic>
        <p:nvPicPr>
          <p:cNvPr id="3" name="Picture 2">
            <a:extLst>
              <a:ext uri="{FF2B5EF4-FFF2-40B4-BE49-F238E27FC236}">
                <a16:creationId xmlns:a16="http://schemas.microsoft.com/office/drawing/2014/main" id="{63516B51-B1B2-4BE8-83AD-712019B4A4B1}"/>
              </a:ext>
            </a:extLst>
          </p:cNvPr>
          <p:cNvPicPr>
            <a:picLocks noChangeAspect="1"/>
          </p:cNvPicPr>
          <p:nvPr/>
        </p:nvPicPr>
        <p:blipFill>
          <a:blip r:embed="rId4"/>
          <a:stretch>
            <a:fillRect/>
          </a:stretch>
        </p:blipFill>
        <p:spPr>
          <a:xfrm rot="566066">
            <a:off x="8214272" y="351907"/>
            <a:ext cx="3747710" cy="5101874"/>
          </a:xfrm>
          <a:prstGeom prst="rect">
            <a:avLst/>
          </a:prstGeom>
        </p:spPr>
      </p:pic>
      <p:pic>
        <p:nvPicPr>
          <p:cNvPr id="5" name="Picture 4">
            <a:extLst>
              <a:ext uri="{FF2B5EF4-FFF2-40B4-BE49-F238E27FC236}">
                <a16:creationId xmlns:a16="http://schemas.microsoft.com/office/drawing/2014/main" id="{A65132CC-9EC6-4FD7-8078-6121441E2BF0}"/>
              </a:ext>
            </a:extLst>
          </p:cNvPr>
          <p:cNvPicPr>
            <a:picLocks noChangeAspect="1"/>
          </p:cNvPicPr>
          <p:nvPr/>
        </p:nvPicPr>
        <p:blipFill>
          <a:blip r:embed="rId5"/>
          <a:stretch>
            <a:fillRect/>
          </a:stretch>
        </p:blipFill>
        <p:spPr>
          <a:xfrm rot="571552">
            <a:off x="7248029" y="1368356"/>
            <a:ext cx="4196532" cy="544802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9FAA6C6-ADF1-4D73-86A9-89ECEEDA7396}"/>
              </a:ext>
            </a:extLst>
          </p:cNvPr>
          <p:cNvPicPr>
            <a:picLocks noChangeAspect="1"/>
          </p:cNvPicPr>
          <p:nvPr/>
        </p:nvPicPr>
        <p:blipFill>
          <a:blip r:embed="rId6"/>
          <a:stretch>
            <a:fillRect/>
          </a:stretch>
        </p:blipFill>
        <p:spPr>
          <a:xfrm rot="523515">
            <a:off x="6324723" y="2672618"/>
            <a:ext cx="4572396" cy="5822185"/>
          </a:xfrm>
          <a:prstGeom prst="rect">
            <a:avLst/>
          </a:prstGeom>
          <a:ln>
            <a:solidFill>
              <a:schemeClr val="bg1">
                <a:lumMod val="85000"/>
              </a:schemeClr>
            </a:solidFill>
          </a:ln>
        </p:spPr>
      </p:pic>
    </p:spTree>
    <p:extLst>
      <p:ext uri="{BB962C8B-B14F-4D97-AF65-F5344CB8AC3E}">
        <p14:creationId xmlns:p14="http://schemas.microsoft.com/office/powerpoint/2010/main" val="7072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AF619-6D3A-4350-9D24-12899328C66F}"/>
              </a:ext>
            </a:extLst>
          </p:cNvPr>
          <p:cNvPicPr>
            <a:picLocks noChangeAspect="1"/>
          </p:cNvPicPr>
          <p:nvPr/>
        </p:nvPicPr>
        <p:blipFill>
          <a:blip r:embed="rId3"/>
          <a:stretch>
            <a:fillRect/>
          </a:stretch>
        </p:blipFill>
        <p:spPr>
          <a:xfrm>
            <a:off x="0" y="359597"/>
            <a:ext cx="12192000" cy="5815172"/>
          </a:xfrm>
          <a:prstGeom prst="rect">
            <a:avLst/>
          </a:prstGeom>
        </p:spPr>
      </p:pic>
    </p:spTree>
    <p:extLst>
      <p:ext uri="{BB962C8B-B14F-4D97-AF65-F5344CB8AC3E}">
        <p14:creationId xmlns:p14="http://schemas.microsoft.com/office/powerpoint/2010/main" val="148296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4724B-E47D-4DA2-BDA1-B6ED17BD8C40}"/>
              </a:ext>
            </a:extLst>
          </p:cNvPr>
          <p:cNvPicPr>
            <a:picLocks noChangeAspect="1"/>
          </p:cNvPicPr>
          <p:nvPr/>
        </p:nvPicPr>
        <p:blipFill rotWithShape="1">
          <a:blip r:embed="rId3"/>
          <a:srcRect l="17647" r="19607"/>
          <a:stretch/>
        </p:blipFill>
        <p:spPr>
          <a:xfrm>
            <a:off x="2653552" y="0"/>
            <a:ext cx="6884895" cy="6858000"/>
          </a:xfrm>
          <a:prstGeom prst="rect">
            <a:avLst/>
          </a:prstGeom>
        </p:spPr>
      </p:pic>
    </p:spTree>
    <p:extLst>
      <p:ext uri="{BB962C8B-B14F-4D97-AF65-F5344CB8AC3E}">
        <p14:creationId xmlns:p14="http://schemas.microsoft.com/office/powerpoint/2010/main" val="2740355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39D53-0BAC-4551-A84D-B6E42F35161D}"/>
              </a:ext>
            </a:extLst>
          </p:cNvPr>
          <p:cNvPicPr>
            <a:picLocks noChangeAspect="1"/>
          </p:cNvPicPr>
          <p:nvPr/>
        </p:nvPicPr>
        <p:blipFill rotWithShape="1">
          <a:blip r:embed="rId3"/>
          <a:srcRect t="83121"/>
          <a:stretch/>
        </p:blipFill>
        <p:spPr>
          <a:xfrm>
            <a:off x="0" y="5765800"/>
            <a:ext cx="12192000" cy="1092200"/>
          </a:xfrm>
          <a:prstGeom prst="rect">
            <a:avLst/>
          </a:prstGeom>
        </p:spPr>
      </p:pic>
      <p:pic>
        <p:nvPicPr>
          <p:cNvPr id="5" name="Picture 4">
            <a:extLst>
              <a:ext uri="{FF2B5EF4-FFF2-40B4-BE49-F238E27FC236}">
                <a16:creationId xmlns:a16="http://schemas.microsoft.com/office/drawing/2014/main" id="{0DBBFB90-5F9D-47C5-9843-314984935874}"/>
              </a:ext>
            </a:extLst>
          </p:cNvPr>
          <p:cNvPicPr>
            <a:picLocks noChangeAspect="1"/>
          </p:cNvPicPr>
          <p:nvPr/>
        </p:nvPicPr>
        <p:blipFill rotWithShape="1">
          <a:blip r:embed="rId4"/>
          <a:srcRect l="24278" t="4967" r="1342"/>
          <a:stretch/>
        </p:blipFill>
        <p:spPr>
          <a:xfrm>
            <a:off x="1457462" y="0"/>
            <a:ext cx="9537052" cy="6857999"/>
          </a:xfrm>
          <a:prstGeom prst="rect">
            <a:avLst/>
          </a:prstGeom>
        </p:spPr>
      </p:pic>
      <p:cxnSp>
        <p:nvCxnSpPr>
          <p:cNvPr id="7" name="Straight Arrow Connector 6"/>
          <p:cNvCxnSpPr/>
          <p:nvPr/>
        </p:nvCxnSpPr>
        <p:spPr>
          <a:xfrm>
            <a:off x="899209" y="2396605"/>
            <a:ext cx="798022" cy="3241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94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18" name="Group 17">
            <a:extLst>
              <a:ext uri="{FF2B5EF4-FFF2-40B4-BE49-F238E27FC236}">
                <a16:creationId xmlns:a16="http://schemas.microsoft.com/office/drawing/2014/main" id="{6884FACB-BEAC-4FC7-8C4B-F83BBFE04DE2}"/>
              </a:ext>
            </a:extLst>
          </p:cNvPr>
          <p:cNvGrpSpPr/>
          <p:nvPr/>
        </p:nvGrpSpPr>
        <p:grpSpPr>
          <a:xfrm>
            <a:off x="315007" y="884066"/>
            <a:ext cx="10957437" cy="1232562"/>
            <a:chOff x="315007" y="846359"/>
            <a:chExt cx="10957437" cy="1232562"/>
          </a:xfrm>
        </p:grpSpPr>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869137" y="846359"/>
              <a:ext cx="9403307" cy="123256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800"/>
                </a:spcAft>
              </a:pPr>
              <a:r>
                <a:rPr lang="en-US" sz="3200" dirty="0"/>
                <a:t>Galaxy uses the </a:t>
              </a:r>
              <a:r>
                <a:rPr lang="en-US" sz="3200" b="1" dirty="0"/>
                <a:t>power of play </a:t>
              </a:r>
              <a:r>
                <a:rPr lang="en-US" sz="3200" dirty="0"/>
                <a:t>to introduce concepts about work and broaden job vocabulary. </a:t>
              </a:r>
            </a:p>
          </p:txBody>
        </p:sp>
        <p:pic>
          <p:nvPicPr>
            <p:cNvPr id="26" name="Picture 25">
              <a:extLst>
                <a:ext uri="{FF2B5EF4-FFF2-40B4-BE49-F238E27FC236}">
                  <a16:creationId xmlns:a16="http://schemas.microsoft.com/office/drawing/2014/main" id="{89A0E9C0-9D1E-4DA2-BDE4-D02E324C4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gr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800"/>
                </a:spcAft>
              </a:pPr>
              <a:r>
                <a:rPr lang="en-US" sz="3200" dirty="0"/>
                <a:t>Designed by career development and elementary education </a:t>
              </a:r>
              <a:r>
                <a:rPr lang="en-US" sz="3200" b="1" dirty="0"/>
                <a:t>experts</a:t>
              </a:r>
              <a:r>
                <a:rPr lang="en-US" sz="3200" dirty="0"/>
                <a:t>.</a:t>
              </a: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800"/>
                </a:spcAft>
              </a:pPr>
              <a:r>
                <a:rPr lang="en-US" sz="3200" dirty="0"/>
                <a:t>Built on principles of </a:t>
              </a:r>
              <a:r>
                <a:rPr lang="en-US" sz="3200" b="1" dirty="0"/>
                <a:t>developing career awareness and exploration</a:t>
              </a:r>
              <a:r>
                <a:rPr lang="en-US" sz="3200" dirty="0"/>
                <a:t> appropriate for students in grades pre-K through 5.</a:t>
              </a:r>
            </a:p>
          </p:txBody>
        </p:sp>
      </p:grpSp>
    </p:spTree>
    <p:extLst>
      <p:ext uri="{BB962C8B-B14F-4D97-AF65-F5344CB8AC3E}">
        <p14:creationId xmlns:p14="http://schemas.microsoft.com/office/powerpoint/2010/main" val="14946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Brace 2"/>
          <p:cNvSpPr/>
          <p:nvPr/>
        </p:nvSpPr>
        <p:spPr>
          <a:xfrm flipH="1">
            <a:off x="359701" y="765097"/>
            <a:ext cx="1097280" cy="457167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ight Brace 3"/>
          <p:cNvSpPr/>
          <p:nvPr/>
        </p:nvSpPr>
        <p:spPr>
          <a:xfrm>
            <a:off x="11308596" y="765097"/>
            <a:ext cx="523703" cy="457167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017D4A-C529-47D0-BEE8-F1C84E3A0374}"/>
              </a:ext>
            </a:extLst>
          </p:cNvPr>
          <p:cNvPicPr>
            <a:picLocks noChangeAspect="1"/>
          </p:cNvPicPr>
          <p:nvPr/>
        </p:nvPicPr>
        <p:blipFill rotWithShape="1">
          <a:blip r:embed="rId3"/>
          <a:srcRect t="3127" b="4250"/>
          <a:stretch/>
        </p:blipFill>
        <p:spPr>
          <a:xfrm>
            <a:off x="1130159" y="852755"/>
            <a:ext cx="10229809" cy="4422372"/>
          </a:xfrm>
          <a:prstGeom prst="rect">
            <a:avLst/>
          </a:prstGeom>
        </p:spPr>
      </p:pic>
    </p:spTree>
    <p:extLst>
      <p:ext uri="{BB962C8B-B14F-4D97-AF65-F5344CB8AC3E}">
        <p14:creationId xmlns:p14="http://schemas.microsoft.com/office/powerpoint/2010/main" val="2562115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indoor&#10;&#10;Description generated with high confidence">
            <a:extLst>
              <a:ext uri="{FF2B5EF4-FFF2-40B4-BE49-F238E27FC236}">
                <a16:creationId xmlns:a16="http://schemas.microsoft.com/office/drawing/2014/main" id="{0F071E1D-2508-45D4-A0C4-E0B860D1F5B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sp>
        <p:nvSpPr>
          <p:cNvPr id="2" name="Title 1">
            <a:extLst>
              <a:ext uri="{FF2B5EF4-FFF2-40B4-BE49-F238E27FC236}">
                <a16:creationId xmlns:a16="http://schemas.microsoft.com/office/drawing/2014/main" id="{1191BAA1-4780-4534-AE06-B77C399034D4}"/>
              </a:ext>
            </a:extLst>
          </p:cNvPr>
          <p:cNvSpPr>
            <a:spLocks noGrp="1"/>
          </p:cNvSpPr>
          <p:nvPr>
            <p:ph type="title"/>
          </p:nvPr>
        </p:nvSpPr>
        <p:spPr>
          <a:xfrm>
            <a:off x="0" y="0"/>
            <a:ext cx="12192000" cy="6858000"/>
          </a:xfrm>
        </p:spPr>
        <p:txBody>
          <a:bodyPr>
            <a:noAutofit/>
          </a:bodyPr>
          <a:lstStyle/>
          <a:p>
            <a:pPr algn="ctr">
              <a:lnSpc>
                <a:spcPct val="110000"/>
              </a:lnSpc>
            </a:pPr>
            <a:r>
              <a:rPr lang="en-US" sz="8800" dirty="0">
                <a:solidFill>
                  <a:schemeClr val="bg1"/>
                </a:solidFill>
                <a:latin typeface="Lato Black" panose="020F0A02020204030203" pitchFamily="34" charset="0"/>
              </a:rPr>
              <a:t>Support</a:t>
            </a:r>
            <a:br>
              <a:rPr lang="en-US" sz="8800" dirty="0">
                <a:solidFill>
                  <a:schemeClr val="bg1"/>
                </a:solidFill>
                <a:latin typeface="Lato Black" panose="020F0A02020204030203" pitchFamily="34" charset="0"/>
              </a:rPr>
            </a:br>
            <a:r>
              <a:rPr lang="en-US" sz="8800" dirty="0">
                <a:solidFill>
                  <a:schemeClr val="bg1"/>
                </a:solidFill>
                <a:latin typeface="Lato Black" panose="020F0A02020204030203" pitchFamily="34" charset="0"/>
              </a:rPr>
              <a:t>For Parents</a:t>
            </a:r>
            <a:endParaRPr lang="en-US" sz="8800" dirty="0">
              <a:solidFill>
                <a:schemeClr val="bg1"/>
              </a:solidFill>
              <a:latin typeface="Lato" panose="020F0502020204030203" pitchFamily="34" charset="0"/>
            </a:endParaRPr>
          </a:p>
        </p:txBody>
      </p:sp>
    </p:spTree>
    <p:extLst>
      <p:ext uri="{BB962C8B-B14F-4D97-AF65-F5344CB8AC3E}">
        <p14:creationId xmlns:p14="http://schemas.microsoft.com/office/powerpoint/2010/main" val="2398749295"/>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79F0B10-5D1E-9A53-DDE9-29D0F4AC326F}"/>
              </a:ext>
            </a:extLst>
          </p:cNvPr>
          <p:cNvPicPr>
            <a:picLocks noChangeAspect="1"/>
          </p:cNvPicPr>
          <p:nvPr/>
        </p:nvPicPr>
        <p:blipFill>
          <a:blip r:embed="rId3"/>
          <a:stretch>
            <a:fillRect/>
          </a:stretch>
        </p:blipFill>
        <p:spPr>
          <a:xfrm>
            <a:off x="0" y="0"/>
            <a:ext cx="12192000" cy="6858000"/>
          </a:xfrm>
          <a:prstGeom prst="rect">
            <a:avLst/>
          </a:prstGeom>
        </p:spPr>
      </p:pic>
      <p:sp>
        <p:nvSpPr>
          <p:cNvPr id="9" name="Arrow: Left 8">
            <a:extLst>
              <a:ext uri="{FF2B5EF4-FFF2-40B4-BE49-F238E27FC236}">
                <a16:creationId xmlns:a16="http://schemas.microsoft.com/office/drawing/2014/main" id="{49886A05-AA24-462D-98EC-952443FCB590}"/>
              </a:ext>
            </a:extLst>
          </p:cNvPr>
          <p:cNvSpPr/>
          <p:nvPr/>
        </p:nvSpPr>
        <p:spPr>
          <a:xfrm>
            <a:off x="7051681" y="6307601"/>
            <a:ext cx="4266603" cy="424546"/>
          </a:xfrm>
          <a:prstGeom prst="leftArrow">
            <a:avLst>
              <a:gd name="adj1" fmla="val 34071"/>
              <a:gd name="adj2" fmla="val 91208"/>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70D0B6E-09C0-432E-A502-2378E08001CF}"/>
              </a:ext>
            </a:extLst>
          </p:cNvPr>
          <p:cNvSpPr txBox="1"/>
          <p:nvPr/>
        </p:nvSpPr>
        <p:spPr>
          <a:xfrm>
            <a:off x="3308279" y="46903"/>
            <a:ext cx="5774075" cy="646331"/>
          </a:xfrm>
          <a:prstGeom prst="rect">
            <a:avLst/>
          </a:prstGeom>
          <a:noFill/>
        </p:spPr>
        <p:txBody>
          <a:bodyPr wrap="square" rtlCol="0">
            <a:spAutoFit/>
          </a:bodyPr>
          <a:lstStyle/>
          <a:p>
            <a:pPr algn="ctr"/>
            <a:r>
              <a:rPr lang="en-US" sz="3600" dirty="0">
                <a:solidFill>
                  <a:schemeClr val="bg1"/>
                </a:solidFill>
              </a:rPr>
              <a:t>Galaxy.kuder.com</a:t>
            </a:r>
          </a:p>
        </p:txBody>
      </p:sp>
    </p:spTree>
    <p:extLst>
      <p:ext uri="{BB962C8B-B14F-4D97-AF65-F5344CB8AC3E}">
        <p14:creationId xmlns:p14="http://schemas.microsoft.com/office/powerpoint/2010/main" val="2927738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C898A0-E5CA-4FD3-B76A-A0B8E241AAD1}"/>
              </a:ext>
            </a:extLst>
          </p:cNvPr>
          <p:cNvGrpSpPr/>
          <p:nvPr/>
        </p:nvGrpSpPr>
        <p:grpSpPr>
          <a:xfrm>
            <a:off x="-1" y="0"/>
            <a:ext cx="12192001" cy="6858000"/>
            <a:chOff x="-1" y="0"/>
            <a:chExt cx="12192001" cy="6858000"/>
          </a:xfrm>
        </p:grpSpPr>
        <p:pic>
          <p:nvPicPr>
            <p:cNvPr id="2" name="Picture 1">
              <a:extLst>
                <a:ext uri="{FF2B5EF4-FFF2-40B4-BE49-F238E27FC236}">
                  <a16:creationId xmlns:a16="http://schemas.microsoft.com/office/drawing/2014/main" id="{D9C01AE8-44ED-4BAA-972A-D2FA0BB496C2}"/>
                </a:ext>
              </a:extLst>
            </p:cNvPr>
            <p:cNvPicPr>
              <a:picLocks noChangeAspect="1"/>
            </p:cNvPicPr>
            <p:nvPr/>
          </p:nvPicPr>
          <p:blipFill rotWithShape="1">
            <a:blip r:embed="rId3"/>
            <a:srcRect r="12778"/>
            <a:stretch/>
          </p:blipFill>
          <p:spPr>
            <a:xfrm>
              <a:off x="-1" y="0"/>
              <a:ext cx="12192001" cy="6858000"/>
            </a:xfrm>
            <a:prstGeom prst="rect">
              <a:avLst/>
            </a:prstGeom>
          </p:spPr>
        </p:pic>
        <p:pic>
          <p:nvPicPr>
            <p:cNvPr id="4" name="Picture 3">
              <a:extLst>
                <a:ext uri="{FF2B5EF4-FFF2-40B4-BE49-F238E27FC236}">
                  <a16:creationId xmlns:a16="http://schemas.microsoft.com/office/drawing/2014/main" id="{041659DF-9B61-464F-83F5-94BB9B9F0683}"/>
                </a:ext>
              </a:extLst>
            </p:cNvPr>
            <p:cNvPicPr>
              <a:picLocks noChangeAspect="1"/>
            </p:cNvPicPr>
            <p:nvPr/>
          </p:nvPicPr>
          <p:blipFill rotWithShape="1">
            <a:blip r:embed="rId3"/>
            <a:srcRect l="77176" r="1096" b="88254"/>
            <a:stretch/>
          </p:blipFill>
          <p:spPr>
            <a:xfrm>
              <a:off x="9154886" y="0"/>
              <a:ext cx="3037114" cy="805543"/>
            </a:xfrm>
            <a:prstGeom prst="rect">
              <a:avLst/>
            </a:prstGeom>
          </p:spPr>
        </p:pic>
      </p:grpSp>
    </p:spTree>
    <p:extLst>
      <p:ext uri="{BB962C8B-B14F-4D97-AF65-F5344CB8AC3E}">
        <p14:creationId xmlns:p14="http://schemas.microsoft.com/office/powerpoint/2010/main" val="283857726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1680" y="-17995"/>
            <a:ext cx="8129847" cy="6861250"/>
          </a:xfrm>
          <a:prstGeom prst="rect">
            <a:avLst/>
          </a:prstGeom>
        </p:spPr>
      </p:pic>
      <p:cxnSp>
        <p:nvCxnSpPr>
          <p:cNvPr id="3" name="Straight Arrow Connector 2"/>
          <p:cNvCxnSpPr/>
          <p:nvPr/>
        </p:nvCxnSpPr>
        <p:spPr>
          <a:xfrm flipV="1">
            <a:off x="931025" y="2984269"/>
            <a:ext cx="3433156" cy="166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31025" y="2984269"/>
            <a:ext cx="1662546" cy="290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931025" y="2984269"/>
            <a:ext cx="1720735" cy="955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22713" y="2959331"/>
            <a:ext cx="1670858" cy="20948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45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indoor&#10;&#10;Description generated with high confidence">
            <a:extLst>
              <a:ext uri="{FF2B5EF4-FFF2-40B4-BE49-F238E27FC236}">
                <a16:creationId xmlns:a16="http://schemas.microsoft.com/office/drawing/2014/main" id="{A63D88EC-21E6-487E-BBC7-1AEB32D38915}"/>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1"/>
            <a:ext cx="12192000" cy="1612901"/>
          </a:xfrm>
          <a:prstGeom prst="rect">
            <a:avLst/>
          </a:prstGeom>
        </p:spPr>
      </p:pic>
      <p:sp>
        <p:nvSpPr>
          <p:cNvPr id="2" name="Content Placeholder 1"/>
          <p:cNvSpPr>
            <a:spLocks noGrp="1"/>
          </p:cNvSpPr>
          <p:nvPr>
            <p:ph idx="1"/>
          </p:nvPr>
        </p:nvSpPr>
        <p:spPr>
          <a:xfrm>
            <a:off x="1163781" y="109893"/>
            <a:ext cx="9864436" cy="1503007"/>
          </a:xfrm>
        </p:spPr>
        <p:txBody>
          <a:bodyPr anchor="ctr" anchorCtr="0">
            <a:normAutofit/>
          </a:bodyPr>
          <a:lstStyle/>
          <a:p>
            <a:pPr algn="ctr"/>
            <a:r>
              <a:rPr lang="en-US" sz="7200" b="1" dirty="0"/>
              <a:t>Questions?</a:t>
            </a:r>
          </a:p>
        </p:txBody>
      </p:sp>
      <p:sp>
        <p:nvSpPr>
          <p:cNvPr id="10" name="Content Placeholder 1">
            <a:extLst>
              <a:ext uri="{FF2B5EF4-FFF2-40B4-BE49-F238E27FC236}">
                <a16:creationId xmlns:a16="http://schemas.microsoft.com/office/drawing/2014/main" id="{5154BF08-8E8E-4332-9947-C39EA6DA3AB8}"/>
              </a:ext>
            </a:extLst>
          </p:cNvPr>
          <p:cNvSpPr txBox="1">
            <a:spLocks/>
          </p:cNvSpPr>
          <p:nvPr/>
        </p:nvSpPr>
        <p:spPr>
          <a:xfrm>
            <a:off x="1606694" y="5473343"/>
            <a:ext cx="8618393" cy="1274764"/>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5867" kern="1200" cap="all" baseline="0">
                <a:solidFill>
                  <a:schemeClr val="bg1"/>
                </a:solidFill>
                <a:latin typeface="+mn-lt"/>
                <a:ea typeface="+mn-ea"/>
                <a:cs typeface="+mn-cs"/>
              </a:defRPr>
            </a:lvl1pPr>
            <a:lvl2pPr marL="609585"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3200" kern="1200">
                <a:solidFill>
                  <a:schemeClr val="bg1"/>
                </a:solidFill>
                <a:latin typeface="+mn-lt"/>
                <a:ea typeface="+mn-ea"/>
                <a:cs typeface="+mn-cs"/>
              </a:defRPr>
            </a:lvl2pPr>
            <a:lvl3pPr marL="1219170"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2667" kern="1200">
                <a:solidFill>
                  <a:schemeClr val="bg1"/>
                </a:solidFill>
                <a:latin typeface="+mn-lt"/>
                <a:ea typeface="+mn-ea"/>
                <a:cs typeface="+mn-cs"/>
              </a:defRPr>
            </a:lvl3pPr>
            <a:lvl4pPr marL="1828754"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2400" kern="1200">
                <a:solidFill>
                  <a:schemeClr val="bg1"/>
                </a:solidFill>
                <a:latin typeface="+mn-lt"/>
                <a:ea typeface="+mn-ea"/>
                <a:cs typeface="+mn-cs"/>
              </a:defRPr>
            </a:lvl4pPr>
            <a:lvl5pPr marL="2438339"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9pPr>
          </a:lstStyle>
          <a:p>
            <a:pPr algn="ctr"/>
            <a:endParaRPr lang="en-US" sz="6000" b="1" dirty="0">
              <a:solidFill>
                <a:schemeClr val="tx1"/>
              </a:solidFill>
            </a:endParaRPr>
          </a:p>
        </p:txBody>
      </p:sp>
      <p:pic>
        <p:nvPicPr>
          <p:cNvPr id="8" name="Picture 7" descr="A close up of graphics&#10;&#10;Description generated with high confidence">
            <a:extLst>
              <a:ext uri="{FF2B5EF4-FFF2-40B4-BE49-F238E27FC236}">
                <a16:creationId xmlns:a16="http://schemas.microsoft.com/office/drawing/2014/main" id="{3B003381-2763-4793-900E-ED0D1B7A93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913" y="1896036"/>
            <a:ext cx="8801325" cy="3687345"/>
          </a:xfrm>
          <a:prstGeom prst="rect">
            <a:avLst/>
          </a:prstGeom>
        </p:spPr>
      </p:pic>
    </p:spTree>
    <p:extLst>
      <p:ext uri="{BB962C8B-B14F-4D97-AF65-F5344CB8AC3E}">
        <p14:creationId xmlns:p14="http://schemas.microsoft.com/office/powerpoint/2010/main" val="4940655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C038EE-2732-40C0-ADA1-DB1E2FE40889}"/>
              </a:ext>
            </a:extLst>
          </p:cNvPr>
          <p:cNvSpPr>
            <a:spLocks noGrp="1"/>
          </p:cNvSpPr>
          <p:nvPr>
            <p:ph idx="1"/>
          </p:nvPr>
        </p:nvSpPr>
        <p:spPr>
          <a:xfrm>
            <a:off x="609600" y="2324911"/>
            <a:ext cx="10972800" cy="3801254"/>
          </a:xfrm>
        </p:spPr>
        <p:txBody>
          <a:bodyPr/>
          <a:lstStyle/>
          <a:p>
            <a:pPr algn="ctr"/>
            <a:r>
              <a:rPr lang="en-US" dirty="0">
                <a:solidFill>
                  <a:srgbClr val="FF0000"/>
                </a:solidFill>
              </a:rPr>
              <a:t>Student view</a:t>
            </a:r>
          </a:p>
        </p:txBody>
      </p:sp>
    </p:spTree>
    <p:extLst>
      <p:ext uri="{BB962C8B-B14F-4D97-AF65-F5344CB8AC3E}">
        <p14:creationId xmlns:p14="http://schemas.microsoft.com/office/powerpoint/2010/main" val="3610186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399F76-8A86-4B7D-AC13-B66C864E777D}"/>
              </a:ext>
            </a:extLst>
          </p:cNvPr>
          <p:cNvPicPr>
            <a:picLocks noChangeAspect="1"/>
          </p:cNvPicPr>
          <p:nvPr/>
        </p:nvPicPr>
        <p:blipFill>
          <a:blip r:embed="rId3"/>
          <a:stretch>
            <a:fillRect/>
          </a:stretch>
        </p:blipFill>
        <p:spPr>
          <a:xfrm>
            <a:off x="313518" y="328180"/>
            <a:ext cx="11564964" cy="6201640"/>
          </a:xfrm>
          <a:prstGeom prst="rect">
            <a:avLst/>
          </a:prstGeom>
        </p:spPr>
      </p:pic>
    </p:spTree>
    <p:extLst>
      <p:ext uri="{BB962C8B-B14F-4D97-AF65-F5344CB8AC3E}">
        <p14:creationId xmlns:p14="http://schemas.microsoft.com/office/powerpoint/2010/main" val="360703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63533-0343-4711-88F3-8F3B786F4176}"/>
              </a:ext>
            </a:extLst>
          </p:cNvPr>
          <p:cNvPicPr>
            <a:picLocks noChangeAspect="1"/>
          </p:cNvPicPr>
          <p:nvPr/>
        </p:nvPicPr>
        <p:blipFill>
          <a:blip r:embed="rId3"/>
          <a:stretch>
            <a:fillRect/>
          </a:stretch>
        </p:blipFill>
        <p:spPr>
          <a:xfrm>
            <a:off x="0" y="615461"/>
            <a:ext cx="12192000" cy="5627077"/>
          </a:xfrm>
          <a:prstGeom prst="rect">
            <a:avLst/>
          </a:prstGeom>
        </p:spPr>
      </p:pic>
      <p:cxnSp>
        <p:nvCxnSpPr>
          <p:cNvPr id="3" name="Straight Arrow Connector 2"/>
          <p:cNvCxnSpPr/>
          <p:nvPr/>
        </p:nvCxnSpPr>
        <p:spPr>
          <a:xfrm flipH="1">
            <a:off x="2317102" y="4073517"/>
            <a:ext cx="2992582" cy="3574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054462" y="1386358"/>
            <a:ext cx="2510444" cy="6151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583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81F4F-44C5-4784-92D8-6DD0BFE0C083}"/>
              </a:ext>
            </a:extLst>
          </p:cNvPr>
          <p:cNvSpPr>
            <a:spLocks noGrp="1"/>
          </p:cNvSpPr>
          <p:nvPr>
            <p:ph type="ctrTitle"/>
          </p:nvPr>
        </p:nvSpPr>
        <p:spPr>
          <a:xfrm>
            <a:off x="1524000" y="473725"/>
            <a:ext cx="9144000" cy="876423"/>
          </a:xfrm>
        </p:spPr>
        <p:txBody>
          <a:bodyPr>
            <a:normAutofit fontScale="90000"/>
          </a:bodyPr>
          <a:lstStyle/>
          <a:p>
            <a:br>
              <a:rPr lang="en-US" b="1" dirty="0"/>
            </a:br>
            <a:r>
              <a:rPr lang="en-US" b="1" dirty="0"/>
              <a:t>CURRICULUM</a:t>
            </a:r>
          </a:p>
        </p:txBody>
      </p:sp>
      <p:pic>
        <p:nvPicPr>
          <p:cNvPr id="5" name="Picture 4" descr="Logo, company name&#10;&#10;Description automatically generated">
            <a:extLst>
              <a:ext uri="{FF2B5EF4-FFF2-40B4-BE49-F238E27FC236}">
                <a16:creationId xmlns:a16="http://schemas.microsoft.com/office/drawing/2014/main" id="{E52AB0E5-1570-4C55-836A-77D452563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34" y="1607803"/>
            <a:ext cx="4802919" cy="4352997"/>
          </a:xfrm>
          <a:prstGeom prst="rect">
            <a:avLst/>
          </a:prstGeom>
        </p:spPr>
      </p:pic>
      <p:pic>
        <p:nvPicPr>
          <p:cNvPr id="7" name="Picture 6">
            <a:extLst>
              <a:ext uri="{FF2B5EF4-FFF2-40B4-BE49-F238E27FC236}">
                <a16:creationId xmlns:a16="http://schemas.microsoft.com/office/drawing/2014/main" id="{931FFD7A-2BF8-44A8-AF98-37C175D5F8C7}"/>
              </a:ext>
            </a:extLst>
          </p:cNvPr>
          <p:cNvPicPr>
            <a:picLocks noChangeAspect="1"/>
          </p:cNvPicPr>
          <p:nvPr/>
        </p:nvPicPr>
        <p:blipFill rotWithShape="1">
          <a:blip r:embed="rId5"/>
          <a:srcRect l="2488" t="19425" r="5609" b="26909"/>
          <a:stretch/>
        </p:blipFill>
        <p:spPr>
          <a:xfrm>
            <a:off x="6997780" y="1472001"/>
            <a:ext cx="4104238" cy="742386"/>
          </a:xfrm>
          <a:prstGeom prst="rect">
            <a:avLst/>
          </a:prstGeom>
        </p:spPr>
      </p:pic>
      <p:sp>
        <p:nvSpPr>
          <p:cNvPr id="8" name="TextBox 7">
            <a:extLst>
              <a:ext uri="{FF2B5EF4-FFF2-40B4-BE49-F238E27FC236}">
                <a16:creationId xmlns:a16="http://schemas.microsoft.com/office/drawing/2014/main" id="{1B9BE398-3BBE-48D8-BF6A-C3A07720DEDA}"/>
              </a:ext>
            </a:extLst>
          </p:cNvPr>
          <p:cNvSpPr txBox="1"/>
          <p:nvPr/>
        </p:nvSpPr>
        <p:spPr>
          <a:xfrm>
            <a:off x="7670707" y="3213934"/>
            <a:ext cx="275838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48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Grade </a:t>
            </a:r>
          </a:p>
        </p:txBody>
      </p:sp>
    </p:spTree>
    <p:extLst>
      <p:ext uri="{BB962C8B-B14F-4D97-AF65-F5344CB8AC3E}">
        <p14:creationId xmlns:p14="http://schemas.microsoft.com/office/powerpoint/2010/main" val="75990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2052824" y="1495703"/>
            <a:ext cx="9614901"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200"/>
              </a:spcAft>
            </a:pPr>
            <a:r>
              <a:rPr lang="en-US" sz="4400" b="1" dirty="0"/>
              <a:t>Promotes equity </a:t>
            </a:r>
            <a:r>
              <a:rPr lang="en-US" sz="4400" dirty="0"/>
              <a:t>by using an outer space theme — characters, aliens, and astronauts help </a:t>
            </a:r>
            <a:r>
              <a:rPr lang="en-US" sz="4400" b="1" dirty="0"/>
              <a:t>eliminate assumptions and stereotypes </a:t>
            </a:r>
            <a:r>
              <a:rPr lang="en-US" sz="4400" dirty="0"/>
              <a:t>about gender role, race, and prestige.</a:t>
            </a: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200"/>
              </a:spcAft>
            </a:pPr>
            <a:r>
              <a:rPr lang="en-US" sz="3200" dirty="0">
                <a:solidFill>
                  <a:schemeClr val="bg1"/>
                </a:solidFill>
                <a:latin typeface="Lato" panose="020F0502020204030203" pitchFamily="34" charset="0"/>
              </a:rPr>
              <a:t>PROMOTES</a:t>
            </a:r>
            <a:br>
              <a:rPr lang="en-US" sz="3200" dirty="0">
                <a:solidFill>
                  <a:schemeClr val="bg1"/>
                </a:solidFill>
                <a:latin typeface="Lato" panose="020F0502020204030203" pitchFamily="34" charset="0"/>
              </a:rPr>
            </a:br>
            <a:r>
              <a:rPr lang="en-US" sz="3200" dirty="0">
                <a:solidFill>
                  <a:schemeClr val="bg1"/>
                </a:solidFill>
                <a:latin typeface="Lato Black" panose="020F0A02020204030203" pitchFamily="34" charset="0"/>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Tree>
    <p:extLst>
      <p:ext uri="{BB962C8B-B14F-4D97-AF65-F5344CB8AC3E}">
        <p14:creationId xmlns:p14="http://schemas.microsoft.com/office/powerpoint/2010/main" val="22443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7ED2A1-BA1A-4E47-B46B-49A8D110FBFB}"/>
              </a:ext>
            </a:extLst>
          </p:cNvPr>
          <p:cNvSpPr>
            <a:spLocks noGrp="1"/>
          </p:cNvSpPr>
          <p:nvPr>
            <p:ph type="title"/>
          </p:nvPr>
        </p:nvSpPr>
        <p:spPr>
          <a:xfrm>
            <a:off x="838200" y="365125"/>
            <a:ext cx="10515600" cy="887173"/>
          </a:xfrm>
        </p:spPr>
        <p:txBody>
          <a:bodyPr/>
          <a:lstStyle/>
          <a:p>
            <a:r>
              <a:rPr lang="en-US" b="1" dirty="0"/>
              <a:t>Pre Lesson-Materials. 	11X17 Poster</a:t>
            </a:r>
          </a:p>
        </p:txBody>
      </p:sp>
      <p:pic>
        <p:nvPicPr>
          <p:cNvPr id="3" name="Picture 2">
            <a:extLst>
              <a:ext uri="{FF2B5EF4-FFF2-40B4-BE49-F238E27FC236}">
                <a16:creationId xmlns:a16="http://schemas.microsoft.com/office/drawing/2014/main" id="{CE994DCB-6682-4B67-BEAD-5DE0A662DA5D}"/>
              </a:ext>
            </a:extLst>
          </p:cNvPr>
          <p:cNvPicPr>
            <a:picLocks noChangeAspect="1"/>
          </p:cNvPicPr>
          <p:nvPr/>
        </p:nvPicPr>
        <p:blipFill>
          <a:blip r:embed="rId4"/>
          <a:stretch>
            <a:fillRect/>
          </a:stretch>
        </p:blipFill>
        <p:spPr>
          <a:xfrm>
            <a:off x="1946476" y="1119696"/>
            <a:ext cx="8299048" cy="5373179"/>
          </a:xfrm>
          <a:prstGeom prst="rect">
            <a:avLst/>
          </a:prstGeom>
        </p:spPr>
      </p:pic>
    </p:spTree>
    <p:extLst>
      <p:ext uri="{BB962C8B-B14F-4D97-AF65-F5344CB8AC3E}">
        <p14:creationId xmlns:p14="http://schemas.microsoft.com/office/powerpoint/2010/main" val="2685443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B6957162-3FC9-4933-AFA3-32EE9C33C8DC}"/>
              </a:ext>
            </a:extLst>
          </p:cNvPr>
          <p:cNvSpPr txBox="1">
            <a:spLocks/>
          </p:cNvSpPr>
          <p:nvPr/>
        </p:nvSpPr>
        <p:spPr>
          <a:xfrm>
            <a:off x="838200" y="464713"/>
            <a:ext cx="10515600" cy="887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Pre Lesson-Materials. 	PowerPoint</a:t>
            </a:r>
          </a:p>
        </p:txBody>
      </p:sp>
      <p:pic>
        <p:nvPicPr>
          <p:cNvPr id="3" name="Picture 2">
            <a:extLst>
              <a:ext uri="{FF2B5EF4-FFF2-40B4-BE49-F238E27FC236}">
                <a16:creationId xmlns:a16="http://schemas.microsoft.com/office/drawing/2014/main" id="{459CCD85-1B1A-4F1D-9E92-AC355E28A294}"/>
              </a:ext>
            </a:extLst>
          </p:cNvPr>
          <p:cNvPicPr>
            <a:picLocks noChangeAspect="1"/>
          </p:cNvPicPr>
          <p:nvPr/>
        </p:nvPicPr>
        <p:blipFill>
          <a:blip r:embed="rId4"/>
          <a:stretch>
            <a:fillRect/>
          </a:stretch>
        </p:blipFill>
        <p:spPr>
          <a:xfrm>
            <a:off x="838200" y="1149565"/>
            <a:ext cx="8099096" cy="5243722"/>
          </a:xfrm>
          <a:prstGeom prst="rect">
            <a:avLst/>
          </a:prstGeom>
        </p:spPr>
      </p:pic>
      <p:pic>
        <p:nvPicPr>
          <p:cNvPr id="6" name="Picture 5">
            <a:extLst>
              <a:ext uri="{FF2B5EF4-FFF2-40B4-BE49-F238E27FC236}">
                <a16:creationId xmlns:a16="http://schemas.microsoft.com/office/drawing/2014/main" id="{8593C0B9-A5E6-49E2-A012-FB1EA5D39D86}"/>
              </a:ext>
            </a:extLst>
          </p:cNvPr>
          <p:cNvPicPr>
            <a:picLocks noChangeAspect="1"/>
          </p:cNvPicPr>
          <p:nvPr/>
        </p:nvPicPr>
        <p:blipFill>
          <a:blip r:embed="rId5"/>
          <a:stretch>
            <a:fillRect/>
          </a:stretch>
        </p:blipFill>
        <p:spPr>
          <a:xfrm>
            <a:off x="3054631" y="1204080"/>
            <a:ext cx="6916115" cy="5134692"/>
          </a:xfrm>
          <a:prstGeom prst="rect">
            <a:avLst/>
          </a:prstGeom>
        </p:spPr>
      </p:pic>
      <p:pic>
        <p:nvPicPr>
          <p:cNvPr id="8" name="Picture 7">
            <a:extLst>
              <a:ext uri="{FF2B5EF4-FFF2-40B4-BE49-F238E27FC236}">
                <a16:creationId xmlns:a16="http://schemas.microsoft.com/office/drawing/2014/main" id="{992B3B17-D5A1-4533-907F-62A265F3C79E}"/>
              </a:ext>
            </a:extLst>
          </p:cNvPr>
          <p:cNvPicPr>
            <a:picLocks noChangeAspect="1"/>
          </p:cNvPicPr>
          <p:nvPr/>
        </p:nvPicPr>
        <p:blipFill>
          <a:blip r:embed="rId6"/>
          <a:stretch>
            <a:fillRect/>
          </a:stretch>
        </p:blipFill>
        <p:spPr>
          <a:xfrm>
            <a:off x="4742527" y="1548162"/>
            <a:ext cx="6611273" cy="4648849"/>
          </a:xfrm>
          <a:prstGeom prst="rect">
            <a:avLst/>
          </a:prstGeom>
        </p:spPr>
      </p:pic>
    </p:spTree>
    <p:extLst>
      <p:ext uri="{BB962C8B-B14F-4D97-AF65-F5344CB8AC3E}">
        <p14:creationId xmlns:p14="http://schemas.microsoft.com/office/powerpoint/2010/main" val="27009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72021313-BC4A-4A06-81C5-E4F1D23448F1}"/>
              </a:ext>
            </a:extLst>
          </p:cNvPr>
          <p:cNvSpPr>
            <a:spLocks noGrp="1"/>
          </p:cNvSpPr>
          <p:nvPr>
            <p:ph type="title"/>
          </p:nvPr>
        </p:nvSpPr>
        <p:spPr>
          <a:xfrm>
            <a:off x="838200" y="365125"/>
            <a:ext cx="10515600" cy="887173"/>
          </a:xfrm>
        </p:spPr>
        <p:txBody>
          <a:bodyPr/>
          <a:lstStyle/>
          <a:p>
            <a:r>
              <a:rPr lang="en-US" b="1" dirty="0"/>
              <a:t>Pre Lesson-Materials. 	Optional worksheet</a:t>
            </a:r>
          </a:p>
        </p:txBody>
      </p:sp>
      <p:pic>
        <p:nvPicPr>
          <p:cNvPr id="3" name="Picture 2">
            <a:extLst>
              <a:ext uri="{FF2B5EF4-FFF2-40B4-BE49-F238E27FC236}">
                <a16:creationId xmlns:a16="http://schemas.microsoft.com/office/drawing/2014/main" id="{18618588-0817-46F0-9C1F-8D5116ECBFAE}"/>
              </a:ext>
            </a:extLst>
          </p:cNvPr>
          <p:cNvPicPr>
            <a:picLocks noChangeAspect="1"/>
          </p:cNvPicPr>
          <p:nvPr/>
        </p:nvPicPr>
        <p:blipFill>
          <a:blip r:embed="rId4"/>
          <a:stretch>
            <a:fillRect/>
          </a:stretch>
        </p:blipFill>
        <p:spPr>
          <a:xfrm>
            <a:off x="1937961" y="1110342"/>
            <a:ext cx="4158039" cy="5382533"/>
          </a:xfrm>
          <a:prstGeom prst="rect">
            <a:avLst/>
          </a:prstGeom>
        </p:spPr>
      </p:pic>
      <p:pic>
        <p:nvPicPr>
          <p:cNvPr id="7" name="Picture 6">
            <a:extLst>
              <a:ext uri="{FF2B5EF4-FFF2-40B4-BE49-F238E27FC236}">
                <a16:creationId xmlns:a16="http://schemas.microsoft.com/office/drawing/2014/main" id="{3F5AE0B5-37BD-430A-8EC8-45A370857552}"/>
              </a:ext>
            </a:extLst>
          </p:cNvPr>
          <p:cNvPicPr>
            <a:picLocks noChangeAspect="1"/>
          </p:cNvPicPr>
          <p:nvPr/>
        </p:nvPicPr>
        <p:blipFill>
          <a:blip r:embed="rId5"/>
          <a:stretch>
            <a:fillRect/>
          </a:stretch>
        </p:blipFill>
        <p:spPr>
          <a:xfrm>
            <a:off x="6567520" y="1113582"/>
            <a:ext cx="3995854" cy="5379293"/>
          </a:xfrm>
          <a:prstGeom prst="rect">
            <a:avLst/>
          </a:prstGeom>
        </p:spPr>
      </p:pic>
    </p:spTree>
    <p:extLst>
      <p:ext uri="{BB962C8B-B14F-4D97-AF65-F5344CB8AC3E}">
        <p14:creationId xmlns:p14="http://schemas.microsoft.com/office/powerpoint/2010/main" val="1034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r>
              <a:rPr lang="en-US" b="1" dirty="0"/>
              <a:t>Pre-Launch Lesson Plans</a:t>
            </a:r>
          </a:p>
        </p:txBody>
      </p:sp>
      <p:pic>
        <p:nvPicPr>
          <p:cNvPr id="4" name="Picture 3">
            <a:extLst>
              <a:ext uri="{FF2B5EF4-FFF2-40B4-BE49-F238E27FC236}">
                <a16:creationId xmlns:a16="http://schemas.microsoft.com/office/drawing/2014/main" id="{1C2044E8-6011-4F4F-B9C6-A23EA97D79BD}"/>
              </a:ext>
            </a:extLst>
          </p:cNvPr>
          <p:cNvPicPr>
            <a:picLocks noChangeAspect="1"/>
          </p:cNvPicPr>
          <p:nvPr/>
        </p:nvPicPr>
        <p:blipFill>
          <a:blip r:embed="rId4"/>
          <a:stretch>
            <a:fillRect/>
          </a:stretch>
        </p:blipFill>
        <p:spPr>
          <a:xfrm>
            <a:off x="1413363" y="1274098"/>
            <a:ext cx="4164478" cy="5218777"/>
          </a:xfrm>
          <a:prstGeom prst="rect">
            <a:avLst/>
          </a:prstGeom>
        </p:spPr>
      </p:pic>
      <p:pic>
        <p:nvPicPr>
          <p:cNvPr id="8" name="Picture 7">
            <a:extLst>
              <a:ext uri="{FF2B5EF4-FFF2-40B4-BE49-F238E27FC236}">
                <a16:creationId xmlns:a16="http://schemas.microsoft.com/office/drawing/2014/main" id="{00E9B743-133B-4379-A33D-B36F962DB64E}"/>
              </a:ext>
            </a:extLst>
          </p:cNvPr>
          <p:cNvPicPr>
            <a:picLocks noChangeAspect="1"/>
          </p:cNvPicPr>
          <p:nvPr/>
        </p:nvPicPr>
        <p:blipFill>
          <a:blip r:embed="rId5"/>
          <a:stretch>
            <a:fillRect/>
          </a:stretch>
        </p:blipFill>
        <p:spPr>
          <a:xfrm>
            <a:off x="3190470" y="1274098"/>
            <a:ext cx="5654448" cy="5218777"/>
          </a:xfrm>
          <a:prstGeom prst="rect">
            <a:avLst/>
          </a:prstGeom>
        </p:spPr>
      </p:pic>
      <p:pic>
        <p:nvPicPr>
          <p:cNvPr id="10" name="Picture 9">
            <a:extLst>
              <a:ext uri="{FF2B5EF4-FFF2-40B4-BE49-F238E27FC236}">
                <a16:creationId xmlns:a16="http://schemas.microsoft.com/office/drawing/2014/main" id="{9AEAABEE-67FF-4732-9A72-2A6DE1EAF78D}"/>
              </a:ext>
            </a:extLst>
          </p:cNvPr>
          <p:cNvPicPr>
            <a:picLocks noChangeAspect="1"/>
          </p:cNvPicPr>
          <p:nvPr/>
        </p:nvPicPr>
        <p:blipFill>
          <a:blip r:embed="rId6"/>
          <a:stretch>
            <a:fillRect/>
          </a:stretch>
        </p:blipFill>
        <p:spPr>
          <a:xfrm>
            <a:off x="6501872" y="1274097"/>
            <a:ext cx="4070913" cy="5218777"/>
          </a:xfrm>
          <a:prstGeom prst="rect">
            <a:avLst/>
          </a:prstGeom>
        </p:spPr>
      </p:pic>
    </p:spTree>
    <p:extLst>
      <p:ext uri="{BB962C8B-B14F-4D97-AF65-F5344CB8AC3E}">
        <p14:creationId xmlns:p14="http://schemas.microsoft.com/office/powerpoint/2010/main" val="30639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861791"/>
          </a:xfrm>
        </p:spPr>
        <p:txBody>
          <a:bodyPr/>
          <a:lstStyle/>
          <a:p>
            <a:r>
              <a:rPr lang="en-US" b="1" dirty="0"/>
              <a:t>Lesson Plans</a:t>
            </a:r>
          </a:p>
        </p:txBody>
      </p:sp>
      <p:pic>
        <p:nvPicPr>
          <p:cNvPr id="4" name="Picture 3">
            <a:extLst>
              <a:ext uri="{FF2B5EF4-FFF2-40B4-BE49-F238E27FC236}">
                <a16:creationId xmlns:a16="http://schemas.microsoft.com/office/drawing/2014/main" id="{7F86A106-4345-483B-B198-F69478D9CAE1}"/>
              </a:ext>
            </a:extLst>
          </p:cNvPr>
          <p:cNvPicPr>
            <a:picLocks noChangeAspect="1"/>
          </p:cNvPicPr>
          <p:nvPr/>
        </p:nvPicPr>
        <p:blipFill rotWithShape="1">
          <a:blip r:embed="rId4"/>
          <a:srcRect l="2852" t="2374" b="6900"/>
          <a:stretch/>
        </p:blipFill>
        <p:spPr>
          <a:xfrm>
            <a:off x="2246811" y="1058442"/>
            <a:ext cx="9104813" cy="5434434"/>
          </a:xfrm>
          <a:prstGeom prst="rect">
            <a:avLst/>
          </a:prstGeom>
        </p:spPr>
      </p:pic>
    </p:spTree>
    <p:extLst>
      <p:ext uri="{BB962C8B-B14F-4D97-AF65-F5344CB8AC3E}">
        <p14:creationId xmlns:p14="http://schemas.microsoft.com/office/powerpoint/2010/main" val="1163496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709E-144A-445F-8A05-D57D364A1165}"/>
              </a:ext>
            </a:extLst>
          </p:cNvPr>
          <p:cNvSpPr>
            <a:spLocks noGrp="1"/>
          </p:cNvSpPr>
          <p:nvPr>
            <p:ph type="title"/>
          </p:nvPr>
        </p:nvSpPr>
        <p:spPr/>
        <p:txBody>
          <a:bodyPr/>
          <a:lstStyle/>
          <a:p>
            <a:r>
              <a:rPr lang="en-US" b="1" dirty="0"/>
              <a:t>Reading List			Found with Lessons Plans</a:t>
            </a:r>
          </a:p>
        </p:txBody>
      </p:sp>
      <p:pic>
        <p:nvPicPr>
          <p:cNvPr id="4" name="Picture 3">
            <a:extLst>
              <a:ext uri="{FF2B5EF4-FFF2-40B4-BE49-F238E27FC236}">
                <a16:creationId xmlns:a16="http://schemas.microsoft.com/office/drawing/2014/main" id="{A4DAF5E5-3DFD-4FF3-A5D8-0650E76930F0}"/>
              </a:ext>
            </a:extLst>
          </p:cNvPr>
          <p:cNvPicPr>
            <a:picLocks noChangeAspect="1"/>
          </p:cNvPicPr>
          <p:nvPr/>
        </p:nvPicPr>
        <p:blipFill>
          <a:blip r:embed="rId4"/>
          <a:stretch>
            <a:fillRect/>
          </a:stretch>
        </p:blipFill>
        <p:spPr>
          <a:xfrm>
            <a:off x="841463" y="1690688"/>
            <a:ext cx="10512337" cy="1736979"/>
          </a:xfrm>
          <a:prstGeom prst="rect">
            <a:avLst/>
          </a:prstGeom>
        </p:spPr>
      </p:pic>
      <p:pic>
        <p:nvPicPr>
          <p:cNvPr id="8" name="Picture 7">
            <a:extLst>
              <a:ext uri="{FF2B5EF4-FFF2-40B4-BE49-F238E27FC236}">
                <a16:creationId xmlns:a16="http://schemas.microsoft.com/office/drawing/2014/main" id="{E501D505-C6F5-4EFF-A6E0-337EC70EA2CF}"/>
              </a:ext>
            </a:extLst>
          </p:cNvPr>
          <p:cNvPicPr>
            <a:picLocks noChangeAspect="1"/>
          </p:cNvPicPr>
          <p:nvPr/>
        </p:nvPicPr>
        <p:blipFill>
          <a:blip r:embed="rId5"/>
          <a:stretch>
            <a:fillRect/>
          </a:stretch>
        </p:blipFill>
        <p:spPr>
          <a:xfrm>
            <a:off x="818605" y="3384980"/>
            <a:ext cx="10512336" cy="1752056"/>
          </a:xfrm>
          <a:prstGeom prst="rect">
            <a:avLst/>
          </a:prstGeom>
        </p:spPr>
      </p:pic>
      <p:pic>
        <p:nvPicPr>
          <p:cNvPr id="11" name="Picture 10">
            <a:extLst>
              <a:ext uri="{FF2B5EF4-FFF2-40B4-BE49-F238E27FC236}">
                <a16:creationId xmlns:a16="http://schemas.microsoft.com/office/drawing/2014/main" id="{3908F268-359A-4D3E-A0D6-D2B5DADBFDA9}"/>
              </a:ext>
            </a:extLst>
          </p:cNvPr>
          <p:cNvPicPr>
            <a:picLocks noChangeAspect="1"/>
          </p:cNvPicPr>
          <p:nvPr/>
        </p:nvPicPr>
        <p:blipFill>
          <a:blip r:embed="rId6"/>
          <a:stretch>
            <a:fillRect/>
          </a:stretch>
        </p:blipFill>
        <p:spPr>
          <a:xfrm>
            <a:off x="1476103" y="1392093"/>
            <a:ext cx="5573898" cy="4603758"/>
          </a:xfrm>
          <a:prstGeom prst="rect">
            <a:avLst/>
          </a:prstGeom>
        </p:spPr>
      </p:pic>
      <p:pic>
        <p:nvPicPr>
          <p:cNvPr id="13" name="Picture 12">
            <a:extLst>
              <a:ext uri="{FF2B5EF4-FFF2-40B4-BE49-F238E27FC236}">
                <a16:creationId xmlns:a16="http://schemas.microsoft.com/office/drawing/2014/main" id="{DF9BFA8B-94E7-408A-8154-B79A6DC775EF}"/>
              </a:ext>
            </a:extLst>
          </p:cNvPr>
          <p:cNvPicPr>
            <a:picLocks noChangeAspect="1"/>
          </p:cNvPicPr>
          <p:nvPr/>
        </p:nvPicPr>
        <p:blipFill>
          <a:blip r:embed="rId7"/>
          <a:stretch>
            <a:fillRect/>
          </a:stretch>
        </p:blipFill>
        <p:spPr>
          <a:xfrm>
            <a:off x="6335487" y="1812066"/>
            <a:ext cx="3605348" cy="4722220"/>
          </a:xfrm>
          <a:prstGeom prst="rect">
            <a:avLst/>
          </a:prstGeom>
        </p:spPr>
      </p:pic>
    </p:spTree>
    <p:extLst>
      <p:ext uri="{BB962C8B-B14F-4D97-AF65-F5344CB8AC3E}">
        <p14:creationId xmlns:p14="http://schemas.microsoft.com/office/powerpoint/2010/main" val="17359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EB87-EFF0-42A6-915A-4A289699FF78}"/>
              </a:ext>
            </a:extLst>
          </p:cNvPr>
          <p:cNvSpPr>
            <a:spLocks noGrp="1"/>
          </p:cNvSpPr>
          <p:nvPr>
            <p:ph type="title"/>
          </p:nvPr>
        </p:nvSpPr>
        <p:spPr>
          <a:xfrm>
            <a:off x="838200" y="365126"/>
            <a:ext cx="10515600" cy="873366"/>
          </a:xfrm>
        </p:spPr>
        <p:txBody>
          <a:bodyPr/>
          <a:lstStyle/>
          <a:p>
            <a:r>
              <a:rPr lang="en-US" b="1" dirty="0"/>
              <a:t>2</a:t>
            </a:r>
            <a:r>
              <a:rPr lang="en-US" b="1" baseline="30000" dirty="0"/>
              <a:t>nd</a:t>
            </a:r>
            <a:r>
              <a:rPr lang="en-US" b="1" dirty="0"/>
              <a:t> Badge Worksheets</a:t>
            </a:r>
          </a:p>
        </p:txBody>
      </p:sp>
      <p:pic>
        <p:nvPicPr>
          <p:cNvPr id="4" name="Picture 3">
            <a:extLst>
              <a:ext uri="{FF2B5EF4-FFF2-40B4-BE49-F238E27FC236}">
                <a16:creationId xmlns:a16="http://schemas.microsoft.com/office/drawing/2014/main" id="{EDDAFB0D-A141-41DE-932B-25AEF71DF7F5}"/>
              </a:ext>
            </a:extLst>
          </p:cNvPr>
          <p:cNvPicPr>
            <a:picLocks noChangeAspect="1"/>
          </p:cNvPicPr>
          <p:nvPr/>
        </p:nvPicPr>
        <p:blipFill>
          <a:blip r:embed="rId4"/>
          <a:stretch>
            <a:fillRect/>
          </a:stretch>
        </p:blipFill>
        <p:spPr>
          <a:xfrm>
            <a:off x="1609163" y="1094800"/>
            <a:ext cx="4486837" cy="5619508"/>
          </a:xfrm>
          <a:prstGeom prst="rect">
            <a:avLst/>
          </a:prstGeom>
        </p:spPr>
      </p:pic>
      <p:pic>
        <p:nvPicPr>
          <p:cNvPr id="8" name="Picture 7">
            <a:extLst>
              <a:ext uri="{FF2B5EF4-FFF2-40B4-BE49-F238E27FC236}">
                <a16:creationId xmlns:a16="http://schemas.microsoft.com/office/drawing/2014/main" id="{C5ADDBAB-F968-4D96-B942-F633E48FF188}"/>
              </a:ext>
            </a:extLst>
          </p:cNvPr>
          <p:cNvPicPr>
            <a:picLocks noChangeAspect="1"/>
          </p:cNvPicPr>
          <p:nvPr/>
        </p:nvPicPr>
        <p:blipFill>
          <a:blip r:embed="rId5"/>
          <a:stretch>
            <a:fillRect/>
          </a:stretch>
        </p:blipFill>
        <p:spPr>
          <a:xfrm>
            <a:off x="6572381" y="1202131"/>
            <a:ext cx="4305037" cy="5548539"/>
          </a:xfrm>
          <a:prstGeom prst="rect">
            <a:avLst/>
          </a:prstGeom>
        </p:spPr>
      </p:pic>
    </p:spTree>
    <p:extLst>
      <p:ext uri="{BB962C8B-B14F-4D97-AF65-F5344CB8AC3E}">
        <p14:creationId xmlns:p14="http://schemas.microsoft.com/office/powerpoint/2010/main" val="30410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a:xfrm>
            <a:off x="7091423" y="2235200"/>
            <a:ext cx="4193894" cy="2387600"/>
          </a:xfrm>
        </p:spPr>
        <p:txBody>
          <a:bodyPr/>
          <a:lstStyle/>
          <a:p>
            <a:r>
              <a:rPr lang="en-US" b="1" dirty="0"/>
              <a:t>Occupations Cards</a:t>
            </a:r>
          </a:p>
        </p:txBody>
      </p:sp>
      <p:pic>
        <p:nvPicPr>
          <p:cNvPr id="4" name="Picture 3">
            <a:extLst>
              <a:ext uri="{FF2B5EF4-FFF2-40B4-BE49-F238E27FC236}">
                <a16:creationId xmlns:a16="http://schemas.microsoft.com/office/drawing/2014/main" id="{46F1A3C1-E9D0-4265-B210-D6D5B50E3DBD}"/>
              </a:ext>
            </a:extLst>
          </p:cNvPr>
          <p:cNvPicPr>
            <a:picLocks noChangeAspect="1"/>
          </p:cNvPicPr>
          <p:nvPr/>
        </p:nvPicPr>
        <p:blipFill>
          <a:blip r:embed="rId4"/>
          <a:stretch>
            <a:fillRect/>
          </a:stretch>
        </p:blipFill>
        <p:spPr>
          <a:xfrm>
            <a:off x="1827085" y="378822"/>
            <a:ext cx="4805871" cy="6100355"/>
          </a:xfrm>
          <a:prstGeom prst="rect">
            <a:avLst/>
          </a:prstGeom>
        </p:spPr>
      </p:pic>
    </p:spTree>
    <p:extLst>
      <p:ext uri="{BB962C8B-B14F-4D97-AF65-F5344CB8AC3E}">
        <p14:creationId xmlns:p14="http://schemas.microsoft.com/office/powerpoint/2010/main" val="3884665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91E3-FDA7-4170-9B0A-83E2CED0BD10}"/>
              </a:ext>
            </a:extLst>
          </p:cNvPr>
          <p:cNvSpPr>
            <a:spLocks noGrp="1"/>
          </p:cNvSpPr>
          <p:nvPr>
            <p:ph type="title"/>
          </p:nvPr>
        </p:nvSpPr>
        <p:spPr/>
        <p:txBody>
          <a:bodyPr/>
          <a:lstStyle/>
          <a:p>
            <a:r>
              <a:rPr lang="en-US" b="1" dirty="0"/>
              <a:t>Occupations PowerPoint</a:t>
            </a:r>
          </a:p>
        </p:txBody>
      </p:sp>
      <p:pic>
        <p:nvPicPr>
          <p:cNvPr id="4" name="Picture 3">
            <a:extLst>
              <a:ext uri="{FF2B5EF4-FFF2-40B4-BE49-F238E27FC236}">
                <a16:creationId xmlns:a16="http://schemas.microsoft.com/office/drawing/2014/main" id="{2B68DF4F-5106-4450-BAED-A0678C39F296}"/>
              </a:ext>
            </a:extLst>
          </p:cNvPr>
          <p:cNvPicPr>
            <a:picLocks noChangeAspect="1"/>
          </p:cNvPicPr>
          <p:nvPr/>
        </p:nvPicPr>
        <p:blipFill>
          <a:blip r:embed="rId4"/>
          <a:stretch>
            <a:fillRect/>
          </a:stretch>
        </p:blipFill>
        <p:spPr>
          <a:xfrm>
            <a:off x="838200" y="1241518"/>
            <a:ext cx="7881082" cy="4989463"/>
          </a:xfrm>
          <a:prstGeom prst="rect">
            <a:avLst/>
          </a:prstGeom>
        </p:spPr>
      </p:pic>
      <p:pic>
        <p:nvPicPr>
          <p:cNvPr id="8" name="Picture 7">
            <a:extLst>
              <a:ext uri="{FF2B5EF4-FFF2-40B4-BE49-F238E27FC236}">
                <a16:creationId xmlns:a16="http://schemas.microsoft.com/office/drawing/2014/main" id="{D6116A09-EB06-4657-9D4E-5971C4A304A6}"/>
              </a:ext>
            </a:extLst>
          </p:cNvPr>
          <p:cNvPicPr>
            <a:picLocks noChangeAspect="1"/>
          </p:cNvPicPr>
          <p:nvPr/>
        </p:nvPicPr>
        <p:blipFill>
          <a:blip r:embed="rId5"/>
          <a:stretch>
            <a:fillRect/>
          </a:stretch>
        </p:blipFill>
        <p:spPr>
          <a:xfrm>
            <a:off x="873046" y="2090058"/>
            <a:ext cx="10598775" cy="2717074"/>
          </a:xfrm>
          <a:prstGeom prst="rect">
            <a:avLst/>
          </a:prstGeom>
        </p:spPr>
      </p:pic>
    </p:spTree>
    <p:extLst>
      <p:ext uri="{BB962C8B-B14F-4D97-AF65-F5344CB8AC3E}">
        <p14:creationId xmlns:p14="http://schemas.microsoft.com/office/powerpoint/2010/main" val="10092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C223-CB41-4FA0-AABC-1F72E66A4498}"/>
              </a:ext>
            </a:extLst>
          </p:cNvPr>
          <p:cNvSpPr>
            <a:spLocks noGrp="1"/>
          </p:cNvSpPr>
          <p:nvPr>
            <p:ph type="title"/>
          </p:nvPr>
        </p:nvSpPr>
        <p:spPr>
          <a:xfrm>
            <a:off x="8941622" y="1949507"/>
            <a:ext cx="2811683" cy="2152891"/>
          </a:xfrm>
        </p:spPr>
        <p:txBody>
          <a:bodyPr>
            <a:normAutofit/>
          </a:bodyPr>
          <a:lstStyle/>
          <a:p>
            <a:pPr algn="ctr"/>
            <a:r>
              <a:rPr lang="en-US" b="1" dirty="0"/>
              <a:t>Combined PowerPoint option</a:t>
            </a:r>
          </a:p>
        </p:txBody>
      </p:sp>
      <p:pic>
        <p:nvPicPr>
          <p:cNvPr id="6" name="Picture 5">
            <a:extLst>
              <a:ext uri="{FF2B5EF4-FFF2-40B4-BE49-F238E27FC236}">
                <a16:creationId xmlns:a16="http://schemas.microsoft.com/office/drawing/2014/main" id="{29CE8E93-4FBD-485D-B9DD-A40C916AAA6C}"/>
              </a:ext>
            </a:extLst>
          </p:cNvPr>
          <p:cNvPicPr>
            <a:picLocks noChangeAspect="1"/>
          </p:cNvPicPr>
          <p:nvPr/>
        </p:nvPicPr>
        <p:blipFill>
          <a:blip r:embed="rId4"/>
          <a:stretch>
            <a:fillRect/>
          </a:stretch>
        </p:blipFill>
        <p:spPr>
          <a:xfrm>
            <a:off x="752464" y="401449"/>
            <a:ext cx="7811590" cy="5249008"/>
          </a:xfrm>
          <a:prstGeom prst="rect">
            <a:avLst/>
          </a:prstGeom>
        </p:spPr>
      </p:pic>
      <p:pic>
        <p:nvPicPr>
          <p:cNvPr id="10" name="Picture 9">
            <a:extLst>
              <a:ext uri="{FF2B5EF4-FFF2-40B4-BE49-F238E27FC236}">
                <a16:creationId xmlns:a16="http://schemas.microsoft.com/office/drawing/2014/main" id="{164BD5D7-47F3-4EC3-B1A5-57D57CC06C36}"/>
              </a:ext>
            </a:extLst>
          </p:cNvPr>
          <p:cNvPicPr>
            <a:picLocks noChangeAspect="1"/>
          </p:cNvPicPr>
          <p:nvPr/>
        </p:nvPicPr>
        <p:blipFill>
          <a:blip r:embed="rId5"/>
          <a:stretch>
            <a:fillRect/>
          </a:stretch>
        </p:blipFill>
        <p:spPr>
          <a:xfrm>
            <a:off x="1525407" y="1274889"/>
            <a:ext cx="7201905" cy="5182323"/>
          </a:xfrm>
          <a:prstGeom prst="rect">
            <a:avLst/>
          </a:prstGeom>
        </p:spPr>
      </p:pic>
      <p:pic>
        <p:nvPicPr>
          <p:cNvPr id="12" name="Picture 11">
            <a:extLst>
              <a:ext uri="{FF2B5EF4-FFF2-40B4-BE49-F238E27FC236}">
                <a16:creationId xmlns:a16="http://schemas.microsoft.com/office/drawing/2014/main" id="{6A197D6B-39E8-4800-9557-B0F6044E1F82}"/>
              </a:ext>
            </a:extLst>
          </p:cNvPr>
          <p:cNvPicPr>
            <a:picLocks noChangeAspect="1"/>
          </p:cNvPicPr>
          <p:nvPr/>
        </p:nvPicPr>
        <p:blipFill>
          <a:blip r:embed="rId6"/>
          <a:stretch>
            <a:fillRect/>
          </a:stretch>
        </p:blipFill>
        <p:spPr>
          <a:xfrm>
            <a:off x="3385759" y="1742839"/>
            <a:ext cx="5420481" cy="3372321"/>
          </a:xfrm>
          <a:prstGeom prst="rect">
            <a:avLst/>
          </a:prstGeom>
        </p:spPr>
      </p:pic>
      <p:pic>
        <p:nvPicPr>
          <p:cNvPr id="14" name="Picture 13">
            <a:extLst>
              <a:ext uri="{FF2B5EF4-FFF2-40B4-BE49-F238E27FC236}">
                <a16:creationId xmlns:a16="http://schemas.microsoft.com/office/drawing/2014/main" id="{A2B9E32F-371B-4602-8B5C-EA2C44626958}"/>
              </a:ext>
            </a:extLst>
          </p:cNvPr>
          <p:cNvPicPr>
            <a:picLocks noChangeAspect="1"/>
          </p:cNvPicPr>
          <p:nvPr/>
        </p:nvPicPr>
        <p:blipFill>
          <a:blip r:embed="rId7"/>
          <a:stretch>
            <a:fillRect/>
          </a:stretch>
        </p:blipFill>
        <p:spPr>
          <a:xfrm>
            <a:off x="791510" y="3890700"/>
            <a:ext cx="10608978" cy="2565851"/>
          </a:xfrm>
          <a:prstGeom prst="rect">
            <a:avLst/>
          </a:prstGeom>
        </p:spPr>
      </p:pic>
    </p:spTree>
    <p:extLst>
      <p:ext uri="{BB962C8B-B14F-4D97-AF65-F5344CB8AC3E}">
        <p14:creationId xmlns:p14="http://schemas.microsoft.com/office/powerpoint/2010/main" val="15500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indoor&#10;&#10;Description generated with high confidence">
            <a:extLst>
              <a:ext uri="{FF2B5EF4-FFF2-40B4-BE49-F238E27FC236}">
                <a16:creationId xmlns:a16="http://schemas.microsoft.com/office/drawing/2014/main" id="{F497D9E5-4B71-4C28-BBB3-5EC7E880C75F}"/>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93FBB3C-4120-4BD4-B6F5-8B41C70A04BE}"/>
              </a:ext>
            </a:extLst>
          </p:cNvPr>
          <p:cNvGrpSpPr/>
          <p:nvPr/>
        </p:nvGrpSpPr>
        <p:grpSpPr>
          <a:xfrm>
            <a:off x="6263640" y="1188719"/>
            <a:ext cx="5760720" cy="5669280"/>
            <a:chOff x="598503" y="1475416"/>
            <a:chExt cx="5448566" cy="5376264"/>
          </a:xfrm>
        </p:grpSpPr>
        <p:pic>
          <p:nvPicPr>
            <p:cNvPr id="12" name="Picture 11">
              <a:extLst>
                <a:ext uri="{FF2B5EF4-FFF2-40B4-BE49-F238E27FC236}">
                  <a16:creationId xmlns:a16="http://schemas.microsoft.com/office/drawing/2014/main" id="{51939A30-DFFB-47C6-9AE0-4EAA674FD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701" y="2736880"/>
              <a:ext cx="3008170" cy="4114800"/>
            </a:xfrm>
            <a:prstGeom prst="rect">
              <a:avLst/>
            </a:prstGeom>
          </p:spPr>
        </p:pic>
        <p:pic>
          <p:nvPicPr>
            <p:cNvPr id="25" name="Picture 24" descr="A close up of a logo&#10;&#10;Description generated with high confidence">
              <a:extLst>
                <a:ext uri="{FF2B5EF4-FFF2-40B4-BE49-F238E27FC236}">
                  <a16:creationId xmlns:a16="http://schemas.microsoft.com/office/drawing/2014/main" id="{C8063FDA-B8BB-4914-B2AA-4F27928564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47987" y="1475416"/>
              <a:ext cx="731520" cy="731520"/>
            </a:xfrm>
            <a:prstGeom prst="rect">
              <a:avLst/>
            </a:prstGeom>
          </p:spPr>
        </p:pic>
        <p:pic>
          <p:nvPicPr>
            <p:cNvPr id="26" name="Picture 25">
              <a:extLst>
                <a:ext uri="{FF2B5EF4-FFF2-40B4-BE49-F238E27FC236}">
                  <a16:creationId xmlns:a16="http://schemas.microsoft.com/office/drawing/2014/main" id="{5089201B-2F59-464C-B6AF-28735FB655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15549" y="3063239"/>
              <a:ext cx="731520" cy="731520"/>
            </a:xfrm>
            <a:prstGeom prst="rect">
              <a:avLst/>
            </a:prstGeom>
          </p:spPr>
        </p:pic>
        <p:pic>
          <p:nvPicPr>
            <p:cNvPr id="27" name="Picture 26">
              <a:extLst>
                <a:ext uri="{FF2B5EF4-FFF2-40B4-BE49-F238E27FC236}">
                  <a16:creationId xmlns:a16="http://schemas.microsoft.com/office/drawing/2014/main" id="{4BAD2187-B73A-4550-B981-486CA694DC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68563" y="2010407"/>
              <a:ext cx="731520" cy="731521"/>
            </a:xfrm>
            <a:prstGeom prst="rect">
              <a:avLst/>
            </a:prstGeom>
          </p:spPr>
        </p:pic>
        <p:pic>
          <p:nvPicPr>
            <p:cNvPr id="28" name="Picture 27" descr="A close up of a logo&#10;&#10;Description generated with high confidence">
              <a:extLst>
                <a:ext uri="{FF2B5EF4-FFF2-40B4-BE49-F238E27FC236}">
                  <a16:creationId xmlns:a16="http://schemas.microsoft.com/office/drawing/2014/main" id="{C5254273-A488-4D09-8228-0F322CB7007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30023" y="1977544"/>
              <a:ext cx="731520" cy="731520"/>
            </a:xfrm>
            <a:prstGeom prst="rect">
              <a:avLst/>
            </a:prstGeom>
          </p:spPr>
        </p:pic>
        <p:pic>
          <p:nvPicPr>
            <p:cNvPr id="29" name="Picture 28" descr="A close up of a logo&#10;&#10;Description generated with high confidence">
              <a:extLst>
                <a:ext uri="{FF2B5EF4-FFF2-40B4-BE49-F238E27FC236}">
                  <a16:creationId xmlns:a16="http://schemas.microsoft.com/office/drawing/2014/main" id="{30621629-0D0A-4D02-9F81-D9858D05D3F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98503" y="3063239"/>
              <a:ext cx="731520" cy="731520"/>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id="{4E7CAD9F-BB4E-4C78-A0B5-96E7689A03C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602707" y="1475416"/>
              <a:ext cx="731520" cy="731520"/>
            </a:xfrm>
            <a:prstGeom prst="rect">
              <a:avLst/>
            </a:prstGeom>
          </p:spPr>
        </p:pic>
      </p:grpSp>
      <p:sp>
        <p:nvSpPr>
          <p:cNvPr id="31" name="Title 3">
            <a:extLst>
              <a:ext uri="{FF2B5EF4-FFF2-40B4-BE49-F238E27FC236}">
                <a16:creationId xmlns:a16="http://schemas.microsoft.com/office/drawing/2014/main" id="{984F8D30-26BF-4416-B183-10F3E952D733}"/>
              </a:ext>
            </a:extLst>
          </p:cNvPr>
          <p:cNvSpPr>
            <a:spLocks noGrp="1"/>
          </p:cNvSpPr>
          <p:nvPr>
            <p:ph type="title"/>
          </p:nvPr>
        </p:nvSpPr>
        <p:spPr>
          <a:xfrm>
            <a:off x="167640" y="-1"/>
            <a:ext cx="5760721" cy="6858000"/>
          </a:xfrm>
          <a:solidFill>
            <a:srgbClr val="000000">
              <a:alpha val="58039"/>
            </a:srgbClr>
          </a:solidFill>
        </p:spPr>
        <p:txBody>
          <a:bodyPr>
            <a:noAutofit/>
          </a:bodyPr>
          <a:lstStyle/>
          <a:p>
            <a:pPr algn="ctr">
              <a:lnSpc>
                <a:spcPct val="100000"/>
              </a:lnSpc>
              <a:spcBef>
                <a:spcPts val="1200"/>
              </a:spcBef>
              <a:spcAft>
                <a:spcPts val="2400"/>
              </a:spcAft>
            </a:pPr>
            <a:r>
              <a:rPr lang="en-US" sz="6000" b="1" dirty="0">
                <a:solidFill>
                  <a:schemeClr val="bg1"/>
                </a:solidFill>
                <a:latin typeface="+mn-lt"/>
              </a:rPr>
              <a:t>What are the Holland work environments</a:t>
            </a:r>
            <a:r>
              <a:rPr lang="en-US" sz="6000" b="1" cap="all" dirty="0">
                <a:solidFill>
                  <a:schemeClr val="bg1"/>
                </a:solidFill>
                <a:latin typeface="+mn-lt"/>
              </a:rPr>
              <a:t>?</a:t>
            </a:r>
            <a:br>
              <a:rPr lang="en-US" sz="6000" b="1" cap="all" dirty="0">
                <a:solidFill>
                  <a:schemeClr val="bg1"/>
                </a:solidFill>
                <a:latin typeface="+mn-lt"/>
              </a:rPr>
            </a:br>
            <a:br>
              <a:rPr lang="en-US" sz="1400" cap="all" dirty="0">
                <a:solidFill>
                  <a:schemeClr val="bg1"/>
                </a:solidFill>
                <a:latin typeface="+mn-lt"/>
              </a:rPr>
            </a:br>
            <a:r>
              <a:rPr lang="en-US" sz="2400" b="0" i="1" cap="none" dirty="0">
                <a:solidFill>
                  <a:schemeClr val="bg1"/>
                </a:solidFill>
                <a:latin typeface="+mn-lt"/>
              </a:rPr>
              <a:t>John Holland’s Theory of Vocational Choice</a:t>
            </a:r>
            <a:endParaRPr lang="en-US" sz="3600" b="0" i="1" cap="none" dirty="0">
              <a:solidFill>
                <a:schemeClr val="bg1"/>
              </a:solidFill>
              <a:latin typeface="+mn-lt"/>
            </a:endParaRPr>
          </a:p>
        </p:txBody>
      </p:sp>
    </p:spTree>
    <p:extLst>
      <p:ext uri="{BB962C8B-B14F-4D97-AF65-F5344CB8AC3E}">
        <p14:creationId xmlns:p14="http://schemas.microsoft.com/office/powerpoint/2010/main" val="689541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pPr algn="ctr"/>
            <a:r>
              <a:rPr lang="en-US" b="1" dirty="0"/>
              <a:t>Additional support for Lesson Plan</a:t>
            </a:r>
          </a:p>
        </p:txBody>
      </p:sp>
      <p:sp>
        <p:nvSpPr>
          <p:cNvPr id="6" name="TextBox 5">
            <a:extLst>
              <a:ext uri="{FF2B5EF4-FFF2-40B4-BE49-F238E27FC236}">
                <a16:creationId xmlns:a16="http://schemas.microsoft.com/office/drawing/2014/main" id="{2EE5F127-472D-46B3-84EF-9E6E0E30E5A5}"/>
              </a:ext>
            </a:extLst>
          </p:cNvPr>
          <p:cNvSpPr txBox="1"/>
          <p:nvPr/>
        </p:nvSpPr>
        <p:spPr>
          <a:xfrm>
            <a:off x="5308467" y="3609071"/>
            <a:ext cx="23250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9" name="TextBox 8">
            <a:extLst>
              <a:ext uri="{FF2B5EF4-FFF2-40B4-BE49-F238E27FC236}">
                <a16:creationId xmlns:a16="http://schemas.microsoft.com/office/drawing/2014/main" id="{557468BF-5240-4553-BAD0-4EEA6ADE9AC1}"/>
              </a:ext>
            </a:extLst>
          </p:cNvPr>
          <p:cNvSpPr txBox="1"/>
          <p:nvPr/>
        </p:nvSpPr>
        <p:spPr>
          <a:xfrm>
            <a:off x="8944421" y="2129407"/>
            <a:ext cx="216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Game info</a:t>
            </a:r>
          </a:p>
        </p:txBody>
      </p:sp>
      <p:pic>
        <p:nvPicPr>
          <p:cNvPr id="4" name="Picture 3">
            <a:extLst>
              <a:ext uri="{FF2B5EF4-FFF2-40B4-BE49-F238E27FC236}">
                <a16:creationId xmlns:a16="http://schemas.microsoft.com/office/drawing/2014/main" id="{2FB98553-B2C1-4EE7-92BD-24C9ACB50661}"/>
              </a:ext>
            </a:extLst>
          </p:cNvPr>
          <p:cNvPicPr>
            <a:picLocks noChangeAspect="1"/>
          </p:cNvPicPr>
          <p:nvPr/>
        </p:nvPicPr>
        <p:blipFill>
          <a:blip r:embed="rId4"/>
          <a:stretch>
            <a:fillRect/>
          </a:stretch>
        </p:blipFill>
        <p:spPr>
          <a:xfrm>
            <a:off x="1296057" y="1342662"/>
            <a:ext cx="3903045" cy="5054093"/>
          </a:xfrm>
          <a:prstGeom prst="rect">
            <a:avLst/>
          </a:prstGeom>
        </p:spPr>
      </p:pic>
      <p:pic>
        <p:nvPicPr>
          <p:cNvPr id="10" name="Picture 9">
            <a:extLst>
              <a:ext uri="{FF2B5EF4-FFF2-40B4-BE49-F238E27FC236}">
                <a16:creationId xmlns:a16="http://schemas.microsoft.com/office/drawing/2014/main" id="{CAD867F2-BAEF-4F84-944F-501407C62600}"/>
              </a:ext>
            </a:extLst>
          </p:cNvPr>
          <p:cNvPicPr>
            <a:picLocks noChangeAspect="1"/>
          </p:cNvPicPr>
          <p:nvPr/>
        </p:nvPicPr>
        <p:blipFill>
          <a:blip r:embed="rId5"/>
          <a:stretch>
            <a:fillRect/>
          </a:stretch>
        </p:blipFill>
        <p:spPr>
          <a:xfrm>
            <a:off x="2725442" y="1230914"/>
            <a:ext cx="6201640" cy="5277587"/>
          </a:xfrm>
          <a:prstGeom prst="rect">
            <a:avLst/>
          </a:prstGeom>
        </p:spPr>
      </p:pic>
      <p:pic>
        <p:nvPicPr>
          <p:cNvPr id="15" name="Picture 14">
            <a:extLst>
              <a:ext uri="{FF2B5EF4-FFF2-40B4-BE49-F238E27FC236}">
                <a16:creationId xmlns:a16="http://schemas.microsoft.com/office/drawing/2014/main" id="{EF17FE02-41D4-4F81-9008-04F901E345EE}"/>
              </a:ext>
            </a:extLst>
          </p:cNvPr>
          <p:cNvPicPr>
            <a:picLocks noChangeAspect="1"/>
          </p:cNvPicPr>
          <p:nvPr/>
        </p:nvPicPr>
        <p:blipFill>
          <a:blip r:embed="rId6"/>
          <a:stretch>
            <a:fillRect/>
          </a:stretch>
        </p:blipFill>
        <p:spPr>
          <a:xfrm>
            <a:off x="995422" y="626875"/>
            <a:ext cx="10648709" cy="4605455"/>
          </a:xfrm>
          <a:prstGeom prst="rect">
            <a:avLst/>
          </a:prstGeom>
        </p:spPr>
      </p:pic>
      <p:sp>
        <p:nvSpPr>
          <p:cNvPr id="14" name="TextBox 13">
            <a:extLst>
              <a:ext uri="{FF2B5EF4-FFF2-40B4-BE49-F238E27FC236}">
                <a16:creationId xmlns:a16="http://schemas.microsoft.com/office/drawing/2014/main" id="{1E2F7110-B7AC-4520-A036-01C145345CEC}"/>
              </a:ext>
            </a:extLst>
          </p:cNvPr>
          <p:cNvSpPr txBox="1"/>
          <p:nvPr/>
        </p:nvSpPr>
        <p:spPr>
          <a:xfrm>
            <a:off x="8303350" y="5232330"/>
            <a:ext cx="305045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Questions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 Statements</a:t>
            </a:r>
          </a:p>
        </p:txBody>
      </p:sp>
    </p:spTree>
    <p:extLst>
      <p:ext uri="{BB962C8B-B14F-4D97-AF65-F5344CB8AC3E}">
        <p14:creationId xmlns:p14="http://schemas.microsoft.com/office/powerpoint/2010/main" val="36928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9D29CB-CB30-4692-9295-9FD7C931782C}"/>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sp>
        <p:nvSpPr>
          <p:cNvPr id="11" name="TextBox 10">
            <a:extLst>
              <a:ext uri="{FF2B5EF4-FFF2-40B4-BE49-F238E27FC236}">
                <a16:creationId xmlns:a16="http://schemas.microsoft.com/office/drawing/2014/main" id="{0AD62CC9-8B1B-42C1-952F-E23D386BA87C}"/>
              </a:ext>
            </a:extLst>
          </p:cNvPr>
          <p:cNvSpPr txBox="1"/>
          <p:nvPr/>
        </p:nvSpPr>
        <p:spPr>
          <a:xfrm>
            <a:off x="1507520" y="1981090"/>
            <a:ext cx="334227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Oklahoma Academic Standards for 2</a:t>
            </a:r>
            <a:r>
              <a:rPr kumimoji="0" lang="en-US" sz="36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Grade</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6F4B6B8-BC45-4D0A-A7FF-8AC22C7184AB}"/>
              </a:ext>
            </a:extLst>
          </p:cNvPr>
          <p:cNvPicPr>
            <a:picLocks noChangeAspect="1"/>
          </p:cNvPicPr>
          <p:nvPr/>
        </p:nvPicPr>
        <p:blipFill>
          <a:blip r:embed="rId4"/>
          <a:stretch>
            <a:fillRect/>
          </a:stretch>
        </p:blipFill>
        <p:spPr>
          <a:xfrm>
            <a:off x="4805933" y="1332410"/>
            <a:ext cx="3844919" cy="5160465"/>
          </a:xfrm>
          <a:prstGeom prst="rect">
            <a:avLst/>
          </a:prstGeom>
        </p:spPr>
      </p:pic>
    </p:spTree>
    <p:extLst>
      <p:ext uri="{BB962C8B-B14F-4D97-AF65-F5344CB8AC3E}">
        <p14:creationId xmlns:p14="http://schemas.microsoft.com/office/powerpoint/2010/main" val="623538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3CBC9-F2FB-44F5-8FF3-F4ABCA8162F3}"/>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A092DE55-BB05-4303-86A0-5A1287BAF0EB}"/>
              </a:ext>
            </a:extLst>
          </p:cNvPr>
          <p:cNvPicPr>
            <a:picLocks noChangeAspect="1"/>
          </p:cNvPicPr>
          <p:nvPr/>
        </p:nvPicPr>
        <p:blipFill>
          <a:blip r:embed="rId4"/>
          <a:stretch>
            <a:fillRect/>
          </a:stretch>
        </p:blipFill>
        <p:spPr>
          <a:xfrm>
            <a:off x="1028184" y="1587247"/>
            <a:ext cx="7392432" cy="4258269"/>
          </a:xfrm>
          <a:prstGeom prst="rect">
            <a:avLst/>
          </a:prstGeom>
        </p:spPr>
      </p:pic>
      <p:pic>
        <p:nvPicPr>
          <p:cNvPr id="3" name="Picture 2">
            <a:extLst>
              <a:ext uri="{FF2B5EF4-FFF2-40B4-BE49-F238E27FC236}">
                <a16:creationId xmlns:a16="http://schemas.microsoft.com/office/drawing/2014/main" id="{EC6EE59B-2C2E-41AF-8944-B38FC535999C}"/>
              </a:ext>
            </a:extLst>
          </p:cNvPr>
          <p:cNvPicPr>
            <a:picLocks noChangeAspect="1"/>
          </p:cNvPicPr>
          <p:nvPr/>
        </p:nvPicPr>
        <p:blipFill>
          <a:blip r:embed="rId5"/>
          <a:stretch>
            <a:fillRect/>
          </a:stretch>
        </p:blipFill>
        <p:spPr>
          <a:xfrm>
            <a:off x="4585062" y="1350516"/>
            <a:ext cx="6675120" cy="5142359"/>
          </a:xfrm>
          <a:prstGeom prst="rect">
            <a:avLst/>
          </a:prstGeom>
        </p:spPr>
      </p:pic>
    </p:spTree>
    <p:extLst>
      <p:ext uri="{BB962C8B-B14F-4D97-AF65-F5344CB8AC3E}">
        <p14:creationId xmlns:p14="http://schemas.microsoft.com/office/powerpoint/2010/main" val="268813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2E9D67-B7D7-4BE2-BC38-89C52D4EA28D}"/>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CB4F073C-E1BE-482A-B83E-C296F4F9B54E}"/>
              </a:ext>
            </a:extLst>
          </p:cNvPr>
          <p:cNvPicPr>
            <a:picLocks noChangeAspect="1"/>
          </p:cNvPicPr>
          <p:nvPr/>
        </p:nvPicPr>
        <p:blipFill>
          <a:blip r:embed="rId4"/>
          <a:stretch>
            <a:fillRect/>
          </a:stretch>
        </p:blipFill>
        <p:spPr>
          <a:xfrm>
            <a:off x="838200" y="1475022"/>
            <a:ext cx="9519994" cy="5115779"/>
          </a:xfrm>
          <a:prstGeom prst="rect">
            <a:avLst/>
          </a:prstGeom>
        </p:spPr>
      </p:pic>
      <p:pic>
        <p:nvPicPr>
          <p:cNvPr id="8" name="Picture 7">
            <a:extLst>
              <a:ext uri="{FF2B5EF4-FFF2-40B4-BE49-F238E27FC236}">
                <a16:creationId xmlns:a16="http://schemas.microsoft.com/office/drawing/2014/main" id="{F64278DB-59DE-411C-BAF9-0A84226E7649}"/>
              </a:ext>
            </a:extLst>
          </p:cNvPr>
          <p:cNvPicPr>
            <a:picLocks noChangeAspect="1"/>
          </p:cNvPicPr>
          <p:nvPr/>
        </p:nvPicPr>
        <p:blipFill>
          <a:blip r:embed="rId5"/>
          <a:stretch>
            <a:fillRect/>
          </a:stretch>
        </p:blipFill>
        <p:spPr>
          <a:xfrm>
            <a:off x="2927342" y="0"/>
            <a:ext cx="8426458" cy="6858000"/>
          </a:xfrm>
          <a:prstGeom prst="rect">
            <a:avLst/>
          </a:prstGeom>
        </p:spPr>
      </p:pic>
    </p:spTree>
    <p:extLst>
      <p:ext uri="{BB962C8B-B14F-4D97-AF65-F5344CB8AC3E}">
        <p14:creationId xmlns:p14="http://schemas.microsoft.com/office/powerpoint/2010/main" val="246626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980349"/>
          </a:xfrm>
        </p:spPr>
        <p:txBody>
          <a:bodyPr/>
          <a:lstStyle/>
          <a:p>
            <a:r>
              <a:rPr lang="en-US" b="1" dirty="0"/>
              <a:t>Post- Launch Lesson Plans</a:t>
            </a:r>
          </a:p>
        </p:txBody>
      </p:sp>
      <p:pic>
        <p:nvPicPr>
          <p:cNvPr id="4" name="Picture 3">
            <a:extLst>
              <a:ext uri="{FF2B5EF4-FFF2-40B4-BE49-F238E27FC236}">
                <a16:creationId xmlns:a16="http://schemas.microsoft.com/office/drawing/2014/main" id="{A8CBA1B0-A91B-4D55-94FD-6F098C4C12CA}"/>
              </a:ext>
            </a:extLst>
          </p:cNvPr>
          <p:cNvPicPr>
            <a:picLocks noChangeAspect="1"/>
          </p:cNvPicPr>
          <p:nvPr/>
        </p:nvPicPr>
        <p:blipFill>
          <a:blip r:embed="rId4"/>
          <a:stretch>
            <a:fillRect/>
          </a:stretch>
        </p:blipFill>
        <p:spPr>
          <a:xfrm>
            <a:off x="1612121" y="1071154"/>
            <a:ext cx="4280661" cy="5421721"/>
          </a:xfrm>
          <a:prstGeom prst="rect">
            <a:avLst/>
          </a:prstGeom>
        </p:spPr>
      </p:pic>
      <p:pic>
        <p:nvPicPr>
          <p:cNvPr id="8" name="Picture 7">
            <a:extLst>
              <a:ext uri="{FF2B5EF4-FFF2-40B4-BE49-F238E27FC236}">
                <a16:creationId xmlns:a16="http://schemas.microsoft.com/office/drawing/2014/main" id="{AE1B2593-F76A-454B-A353-EBAAFDE22728}"/>
              </a:ext>
            </a:extLst>
          </p:cNvPr>
          <p:cNvPicPr>
            <a:picLocks noChangeAspect="1"/>
          </p:cNvPicPr>
          <p:nvPr/>
        </p:nvPicPr>
        <p:blipFill>
          <a:blip r:embed="rId5"/>
          <a:stretch>
            <a:fillRect/>
          </a:stretch>
        </p:blipFill>
        <p:spPr>
          <a:xfrm>
            <a:off x="5539192" y="1195615"/>
            <a:ext cx="5696745" cy="5172797"/>
          </a:xfrm>
          <a:prstGeom prst="rect">
            <a:avLst/>
          </a:prstGeom>
        </p:spPr>
      </p:pic>
    </p:spTree>
    <p:extLst>
      <p:ext uri="{BB962C8B-B14F-4D97-AF65-F5344CB8AC3E}">
        <p14:creationId xmlns:p14="http://schemas.microsoft.com/office/powerpoint/2010/main" val="27808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B7477-48B0-44E0-9186-E713E03A7359}"/>
              </a:ext>
            </a:extLst>
          </p:cNvPr>
          <p:cNvSpPr>
            <a:spLocks noGrp="1"/>
          </p:cNvSpPr>
          <p:nvPr>
            <p:ph type="title"/>
          </p:nvPr>
        </p:nvSpPr>
        <p:spPr/>
        <p:txBody>
          <a:bodyPr/>
          <a:lstStyle/>
          <a:p>
            <a:pPr algn="ctr"/>
            <a:r>
              <a:rPr lang="en-US" b="1" dirty="0"/>
              <a:t>Other Elementary Career Curriculum</a:t>
            </a:r>
          </a:p>
        </p:txBody>
      </p:sp>
      <p:pic>
        <p:nvPicPr>
          <p:cNvPr id="3" name="Picture 2">
            <a:extLst>
              <a:ext uri="{FF2B5EF4-FFF2-40B4-BE49-F238E27FC236}">
                <a16:creationId xmlns:a16="http://schemas.microsoft.com/office/drawing/2014/main" id="{7E617A89-B41A-4647-A205-4BED356B477A}"/>
              </a:ext>
            </a:extLst>
          </p:cNvPr>
          <p:cNvPicPr>
            <a:picLocks noChangeAspect="1"/>
          </p:cNvPicPr>
          <p:nvPr/>
        </p:nvPicPr>
        <p:blipFill>
          <a:blip r:embed="rId4"/>
          <a:stretch>
            <a:fillRect/>
          </a:stretch>
        </p:blipFill>
        <p:spPr>
          <a:xfrm>
            <a:off x="2370778" y="1425989"/>
            <a:ext cx="3443614" cy="5043074"/>
          </a:xfrm>
          <a:prstGeom prst="rect">
            <a:avLst/>
          </a:prstGeom>
        </p:spPr>
      </p:pic>
      <p:pic>
        <p:nvPicPr>
          <p:cNvPr id="6" name="Picture 5">
            <a:extLst>
              <a:ext uri="{FF2B5EF4-FFF2-40B4-BE49-F238E27FC236}">
                <a16:creationId xmlns:a16="http://schemas.microsoft.com/office/drawing/2014/main" id="{6EBAE760-9D9B-4D11-A5FA-469BBD5927BF}"/>
              </a:ext>
            </a:extLst>
          </p:cNvPr>
          <p:cNvPicPr>
            <a:picLocks noChangeAspect="1"/>
          </p:cNvPicPr>
          <p:nvPr/>
        </p:nvPicPr>
        <p:blipFill>
          <a:blip r:embed="rId5"/>
          <a:stretch>
            <a:fillRect/>
          </a:stretch>
        </p:blipFill>
        <p:spPr>
          <a:xfrm>
            <a:off x="4286580" y="1632533"/>
            <a:ext cx="5632672" cy="3810714"/>
          </a:xfrm>
          <a:prstGeom prst="rect">
            <a:avLst/>
          </a:prstGeom>
        </p:spPr>
      </p:pic>
    </p:spTree>
    <p:extLst>
      <p:ext uri="{BB962C8B-B14F-4D97-AF65-F5344CB8AC3E}">
        <p14:creationId xmlns:p14="http://schemas.microsoft.com/office/powerpoint/2010/main" val="177659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E865B8-B61F-42AB-8978-BBF17586A858}"/>
              </a:ext>
            </a:extLst>
          </p:cNvPr>
          <p:cNvSpPr>
            <a:spLocks noGrp="1"/>
          </p:cNvSpPr>
          <p:nvPr>
            <p:ph type="title"/>
          </p:nvPr>
        </p:nvSpPr>
        <p:spPr>
          <a:xfrm>
            <a:off x="838200" y="365125"/>
            <a:ext cx="10515600" cy="952695"/>
          </a:xfrm>
        </p:spPr>
        <p:txBody>
          <a:bodyPr/>
          <a:lstStyle/>
          <a:p>
            <a:pPr algn="ctr"/>
            <a:r>
              <a:rPr lang="en-US" b="1" dirty="0"/>
              <a:t>Guest Speaker Activity</a:t>
            </a:r>
          </a:p>
        </p:txBody>
      </p:sp>
      <p:pic>
        <p:nvPicPr>
          <p:cNvPr id="3" name="Picture 2">
            <a:extLst>
              <a:ext uri="{FF2B5EF4-FFF2-40B4-BE49-F238E27FC236}">
                <a16:creationId xmlns:a16="http://schemas.microsoft.com/office/drawing/2014/main" id="{03287C9B-26EF-4242-BAE7-DFD7621BEA32}"/>
              </a:ext>
            </a:extLst>
          </p:cNvPr>
          <p:cNvPicPr>
            <a:picLocks noChangeAspect="1"/>
          </p:cNvPicPr>
          <p:nvPr/>
        </p:nvPicPr>
        <p:blipFill rotWithShape="1">
          <a:blip r:embed="rId4"/>
          <a:srcRect l="1302" t="3290" r="2766" b="3857"/>
          <a:stretch/>
        </p:blipFill>
        <p:spPr>
          <a:xfrm>
            <a:off x="1751620" y="1133062"/>
            <a:ext cx="8688760" cy="5359813"/>
          </a:xfrm>
          <a:prstGeom prst="rect">
            <a:avLst/>
          </a:prstGeom>
        </p:spPr>
      </p:pic>
      <p:pic>
        <p:nvPicPr>
          <p:cNvPr id="6" name="Picture 5">
            <a:extLst>
              <a:ext uri="{FF2B5EF4-FFF2-40B4-BE49-F238E27FC236}">
                <a16:creationId xmlns:a16="http://schemas.microsoft.com/office/drawing/2014/main" id="{A36DCC2C-EA38-4D8F-BBB2-3F9343E41C4D}"/>
              </a:ext>
            </a:extLst>
          </p:cNvPr>
          <p:cNvPicPr>
            <a:picLocks noChangeAspect="1"/>
          </p:cNvPicPr>
          <p:nvPr/>
        </p:nvPicPr>
        <p:blipFill>
          <a:blip r:embed="rId5"/>
          <a:stretch>
            <a:fillRect/>
          </a:stretch>
        </p:blipFill>
        <p:spPr>
          <a:xfrm>
            <a:off x="3590575" y="232916"/>
            <a:ext cx="5010849" cy="6392167"/>
          </a:xfrm>
          <a:prstGeom prst="rect">
            <a:avLst/>
          </a:prstGeom>
        </p:spPr>
      </p:pic>
    </p:spTree>
    <p:extLst>
      <p:ext uri="{BB962C8B-B14F-4D97-AF65-F5344CB8AC3E}">
        <p14:creationId xmlns:p14="http://schemas.microsoft.com/office/powerpoint/2010/main" val="42661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C58E4C-0F22-4F1A-9633-96C83E99BEA8}"/>
              </a:ext>
            </a:extLst>
          </p:cNvPr>
          <p:cNvSpPr>
            <a:spLocks noGrp="1"/>
          </p:cNvSpPr>
          <p:nvPr>
            <p:ph type="title"/>
          </p:nvPr>
        </p:nvSpPr>
        <p:spPr>
          <a:xfrm>
            <a:off x="838200" y="365126"/>
            <a:ext cx="10515600" cy="857388"/>
          </a:xfrm>
        </p:spPr>
        <p:txBody>
          <a:bodyPr/>
          <a:lstStyle/>
          <a:p>
            <a:pPr algn="ctr"/>
            <a:r>
              <a:rPr lang="en-US" b="1" dirty="0"/>
              <a:t>Education and Career Planning for Life </a:t>
            </a:r>
          </a:p>
        </p:txBody>
      </p:sp>
      <p:pic>
        <p:nvPicPr>
          <p:cNvPr id="4" name="Picture 3">
            <a:extLst>
              <a:ext uri="{FF2B5EF4-FFF2-40B4-BE49-F238E27FC236}">
                <a16:creationId xmlns:a16="http://schemas.microsoft.com/office/drawing/2014/main" id="{3E10B250-CB39-493D-B208-E015133BD34A}"/>
              </a:ext>
            </a:extLst>
          </p:cNvPr>
          <p:cNvPicPr>
            <a:picLocks noChangeAspect="1"/>
          </p:cNvPicPr>
          <p:nvPr/>
        </p:nvPicPr>
        <p:blipFill>
          <a:blip r:embed="rId4"/>
          <a:stretch>
            <a:fillRect/>
          </a:stretch>
        </p:blipFill>
        <p:spPr>
          <a:xfrm>
            <a:off x="966788" y="993912"/>
            <a:ext cx="4926154" cy="5498962"/>
          </a:xfrm>
          <a:prstGeom prst="rect">
            <a:avLst/>
          </a:prstGeom>
        </p:spPr>
      </p:pic>
      <p:pic>
        <p:nvPicPr>
          <p:cNvPr id="7" name="Picture 6">
            <a:extLst>
              <a:ext uri="{FF2B5EF4-FFF2-40B4-BE49-F238E27FC236}">
                <a16:creationId xmlns:a16="http://schemas.microsoft.com/office/drawing/2014/main" id="{620334D3-CE7B-4DC8-ABA2-66B146A128A1}"/>
              </a:ext>
            </a:extLst>
          </p:cNvPr>
          <p:cNvPicPr>
            <a:picLocks noChangeAspect="1"/>
          </p:cNvPicPr>
          <p:nvPr/>
        </p:nvPicPr>
        <p:blipFill>
          <a:blip r:embed="rId5"/>
          <a:stretch>
            <a:fillRect/>
          </a:stretch>
        </p:blipFill>
        <p:spPr>
          <a:xfrm>
            <a:off x="3527804" y="993913"/>
            <a:ext cx="4936183" cy="5498962"/>
          </a:xfrm>
          <a:prstGeom prst="rect">
            <a:avLst/>
          </a:prstGeom>
        </p:spPr>
      </p:pic>
      <p:pic>
        <p:nvPicPr>
          <p:cNvPr id="9" name="Picture 8">
            <a:extLst>
              <a:ext uri="{FF2B5EF4-FFF2-40B4-BE49-F238E27FC236}">
                <a16:creationId xmlns:a16="http://schemas.microsoft.com/office/drawing/2014/main" id="{27845B92-6C52-41FF-8F86-B870CB40EE71}"/>
              </a:ext>
            </a:extLst>
          </p:cNvPr>
          <p:cNvPicPr>
            <a:picLocks noChangeAspect="1"/>
          </p:cNvPicPr>
          <p:nvPr/>
        </p:nvPicPr>
        <p:blipFill>
          <a:blip r:embed="rId6"/>
          <a:stretch>
            <a:fillRect/>
          </a:stretch>
        </p:blipFill>
        <p:spPr>
          <a:xfrm>
            <a:off x="6249638" y="993912"/>
            <a:ext cx="4975574" cy="5498962"/>
          </a:xfrm>
          <a:prstGeom prst="rect">
            <a:avLst/>
          </a:prstGeom>
        </p:spPr>
      </p:pic>
    </p:spTree>
    <p:extLst>
      <p:ext uri="{BB962C8B-B14F-4D97-AF65-F5344CB8AC3E}">
        <p14:creationId xmlns:p14="http://schemas.microsoft.com/office/powerpoint/2010/main" val="25802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528571" cy="6857998"/>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162811" y="2554223"/>
            <a:ext cx="731519" cy="73152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162811" y="5725667"/>
            <a:ext cx="731519" cy="731519"/>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1162811" y="4668011"/>
            <a:ext cx="731519" cy="731519"/>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1162811" y="1496567"/>
            <a:ext cx="731519" cy="731520"/>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1162811" y="438912"/>
            <a:ext cx="731519" cy="731520"/>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1162811" y="3610355"/>
            <a:ext cx="731519" cy="731519"/>
          </a:xfrm>
          <a:prstGeom prst="rect">
            <a:avLst/>
          </a:prstGeom>
          <a:blipFill>
            <a:blip r:embed="rId8" cstate="print"/>
            <a:stretch>
              <a:fillRect/>
            </a:stretch>
          </a:blipFill>
        </p:spPr>
        <p:txBody>
          <a:bodyPr wrap="square" lIns="0" tIns="0" rIns="0" bIns="0" rtlCol="0"/>
          <a:lstStyle/>
          <a:p>
            <a:endParaRPr dirty="0"/>
          </a:p>
        </p:txBody>
      </p:sp>
      <p:sp>
        <p:nvSpPr>
          <p:cNvPr id="9" name="object 9"/>
          <p:cNvSpPr txBox="1">
            <a:spLocks noGrp="1"/>
          </p:cNvSpPr>
          <p:nvPr>
            <p:ph type="title"/>
          </p:nvPr>
        </p:nvSpPr>
        <p:spPr>
          <a:xfrm>
            <a:off x="2100198" y="383539"/>
            <a:ext cx="3951604" cy="696595"/>
          </a:xfrm>
          <a:prstGeom prst="rect">
            <a:avLst/>
          </a:prstGeom>
        </p:spPr>
        <p:txBody>
          <a:bodyPr vert="horz" wrap="square" lIns="0" tIns="13335" rIns="0" bIns="0" rtlCol="0">
            <a:spAutoFit/>
          </a:bodyPr>
          <a:lstStyle/>
          <a:p>
            <a:pPr marL="12700">
              <a:lnSpc>
                <a:spcPct val="100000"/>
              </a:lnSpc>
              <a:spcBef>
                <a:spcPts val="105"/>
              </a:spcBef>
            </a:pPr>
            <a:r>
              <a:rPr sz="4400" spc="-10" dirty="0">
                <a:solidFill>
                  <a:srgbClr val="000000"/>
                </a:solidFill>
              </a:rPr>
              <a:t>Ongoing</a:t>
            </a:r>
            <a:r>
              <a:rPr sz="4400" spc="-45" dirty="0">
                <a:solidFill>
                  <a:srgbClr val="000000"/>
                </a:solidFill>
              </a:rPr>
              <a:t> </a:t>
            </a:r>
            <a:r>
              <a:rPr sz="4400" spc="-5" dirty="0">
                <a:solidFill>
                  <a:srgbClr val="000000"/>
                </a:solidFill>
              </a:rPr>
              <a:t>Support</a:t>
            </a:r>
            <a:endParaRPr sz="4400" dirty="0"/>
          </a:p>
        </p:txBody>
      </p:sp>
      <p:sp>
        <p:nvSpPr>
          <p:cNvPr id="10" name="object 10"/>
          <p:cNvSpPr/>
          <p:nvPr/>
        </p:nvSpPr>
        <p:spPr>
          <a:xfrm>
            <a:off x="2346960" y="1200911"/>
            <a:ext cx="1496567" cy="1496568"/>
          </a:xfrm>
          <a:prstGeom prst="rect">
            <a:avLst/>
          </a:prstGeom>
          <a:blipFill>
            <a:blip r:embed="rId9" cstate="print"/>
            <a:stretch>
              <a:fillRect/>
            </a:stretch>
          </a:blipFill>
        </p:spPr>
        <p:txBody>
          <a:bodyPr wrap="square" lIns="0" tIns="0" rIns="0" bIns="0" rtlCol="0"/>
          <a:lstStyle/>
          <a:p>
            <a:endParaRPr dirty="0"/>
          </a:p>
        </p:txBody>
      </p:sp>
      <p:sp>
        <p:nvSpPr>
          <p:cNvPr id="11" name="object 11"/>
          <p:cNvSpPr/>
          <p:nvPr/>
        </p:nvSpPr>
        <p:spPr>
          <a:xfrm>
            <a:off x="8206740" y="1405127"/>
            <a:ext cx="1066800" cy="1066800"/>
          </a:xfrm>
          <a:prstGeom prst="rect">
            <a:avLst/>
          </a:prstGeom>
          <a:blipFill>
            <a:blip r:embed="rId10" cstate="print"/>
            <a:stretch>
              <a:fillRect/>
            </a:stretch>
          </a:blipFill>
        </p:spPr>
        <p:txBody>
          <a:bodyPr wrap="square" lIns="0" tIns="0" rIns="0" bIns="0" rtlCol="0"/>
          <a:lstStyle/>
          <a:p>
            <a:endParaRPr dirty="0"/>
          </a:p>
        </p:txBody>
      </p:sp>
      <p:sp>
        <p:nvSpPr>
          <p:cNvPr id="12" name="object 12"/>
          <p:cNvSpPr txBox="1"/>
          <p:nvPr/>
        </p:nvSpPr>
        <p:spPr>
          <a:xfrm>
            <a:off x="8312022" y="1610613"/>
            <a:ext cx="2864485" cy="2005036"/>
          </a:xfrm>
          <a:prstGeom prst="rect">
            <a:avLst/>
          </a:prstGeom>
        </p:spPr>
        <p:txBody>
          <a:bodyPr vert="horz" wrap="square" lIns="0" tIns="12065" rIns="0" bIns="0" rtlCol="0">
            <a:spAutoFit/>
          </a:bodyPr>
          <a:lstStyle/>
          <a:p>
            <a:pPr marL="1202055" marR="490220" indent="-106680">
              <a:lnSpc>
                <a:spcPct val="100000"/>
              </a:lnSpc>
              <a:spcBef>
                <a:spcPts val="95"/>
              </a:spcBef>
            </a:pPr>
            <a:r>
              <a:rPr sz="2500" b="1" spc="-10" dirty="0">
                <a:solidFill>
                  <a:srgbClr val="FF9900"/>
                </a:solidFill>
                <a:latin typeface="Calibri"/>
                <a:cs typeface="Calibri"/>
              </a:rPr>
              <a:t>Cu</a:t>
            </a:r>
            <a:r>
              <a:rPr sz="2500" b="1" spc="-30" dirty="0">
                <a:solidFill>
                  <a:srgbClr val="FF9900"/>
                </a:solidFill>
                <a:latin typeface="Calibri"/>
                <a:cs typeface="Calibri"/>
              </a:rPr>
              <a:t>st</a:t>
            </a:r>
            <a:r>
              <a:rPr sz="2500" b="1" spc="-5" dirty="0">
                <a:solidFill>
                  <a:srgbClr val="FF9900"/>
                </a:solidFill>
                <a:latin typeface="Calibri"/>
                <a:cs typeface="Calibri"/>
              </a:rPr>
              <a:t>omer  Support</a:t>
            </a:r>
            <a:endParaRPr sz="2500" dirty="0">
              <a:latin typeface="Calibri"/>
              <a:cs typeface="Calibri"/>
            </a:endParaRPr>
          </a:p>
          <a:p>
            <a:pPr marL="12700">
              <a:lnSpc>
                <a:spcPct val="100000"/>
              </a:lnSpc>
              <a:spcBef>
                <a:spcPts val="925"/>
              </a:spcBef>
            </a:pPr>
            <a:r>
              <a:rPr sz="1800" b="1" spc="-5" dirty="0">
                <a:solidFill>
                  <a:srgbClr val="3A3838"/>
                </a:solidFill>
                <a:latin typeface="Calibri"/>
                <a:cs typeface="Calibri"/>
              </a:rPr>
              <a:t>Kuder Client</a:t>
            </a:r>
            <a:r>
              <a:rPr sz="1800" b="1" spc="-50" dirty="0">
                <a:solidFill>
                  <a:srgbClr val="3A3838"/>
                </a:solidFill>
                <a:latin typeface="Calibri"/>
                <a:cs typeface="Calibri"/>
              </a:rPr>
              <a:t> </a:t>
            </a:r>
            <a:r>
              <a:rPr sz="1800" b="1" spc="-10" dirty="0">
                <a:solidFill>
                  <a:srgbClr val="3A3838"/>
                </a:solidFill>
                <a:latin typeface="Calibri"/>
                <a:cs typeface="Calibri"/>
              </a:rPr>
              <a:t>Engagement</a:t>
            </a:r>
            <a:endParaRPr sz="1800" dirty="0">
              <a:latin typeface="Calibri"/>
              <a:cs typeface="Calibri"/>
            </a:endParaRPr>
          </a:p>
          <a:p>
            <a:pPr marL="12700">
              <a:lnSpc>
                <a:spcPct val="100000"/>
              </a:lnSpc>
              <a:spcBef>
                <a:spcPts val="5"/>
              </a:spcBef>
            </a:pPr>
            <a:r>
              <a:rPr sz="1800" dirty="0">
                <a:solidFill>
                  <a:srgbClr val="3A3838"/>
                </a:solidFill>
                <a:latin typeface="Calibri"/>
                <a:cs typeface="Calibri"/>
              </a:rPr>
              <a:t>877.999.6227</a:t>
            </a:r>
            <a:endParaRPr sz="1800" dirty="0">
              <a:latin typeface="Calibri"/>
              <a:cs typeface="Calibri"/>
            </a:endParaRPr>
          </a:p>
          <a:p>
            <a:pPr marL="12700">
              <a:lnSpc>
                <a:spcPct val="100000"/>
              </a:lnSpc>
            </a:pPr>
            <a:r>
              <a:rPr sz="1800" spc="-15" dirty="0">
                <a:solidFill>
                  <a:srgbClr val="3A3838"/>
                </a:solidFill>
                <a:latin typeface="Calibri"/>
                <a:cs typeface="Calibri"/>
                <a:hlinkClick r:id="rId11"/>
              </a:rPr>
              <a:t>clientengagement@kuder.com</a:t>
            </a:r>
            <a:endParaRPr lang="en-US" sz="1800" spc="-15" dirty="0">
              <a:solidFill>
                <a:srgbClr val="3A3838"/>
              </a:solidFill>
              <a:latin typeface="Calibri"/>
              <a:cs typeface="Calibri"/>
            </a:endParaRPr>
          </a:p>
          <a:p>
            <a:pPr marL="12700" algn="ctr">
              <a:lnSpc>
                <a:spcPct val="100000"/>
              </a:lnSpc>
            </a:pPr>
            <a:r>
              <a:rPr lang="en-US" spc="-15" dirty="0">
                <a:solidFill>
                  <a:srgbClr val="3A3838"/>
                </a:solidFill>
                <a:latin typeface="Calibri"/>
                <a:cs typeface="Calibri"/>
              </a:rPr>
              <a:t>M-F 7:00am to 5:00pm </a:t>
            </a:r>
            <a:endParaRPr sz="1800" dirty="0">
              <a:latin typeface="Calibri"/>
              <a:cs typeface="Calibri"/>
            </a:endParaRPr>
          </a:p>
        </p:txBody>
      </p:sp>
      <p:sp>
        <p:nvSpPr>
          <p:cNvPr id="13" name="object 13"/>
          <p:cNvSpPr txBox="1"/>
          <p:nvPr/>
        </p:nvSpPr>
        <p:spPr>
          <a:xfrm>
            <a:off x="2415666" y="3199891"/>
            <a:ext cx="4962525" cy="536044"/>
          </a:xfrm>
          <a:prstGeom prst="rect">
            <a:avLst/>
          </a:prstGeom>
        </p:spPr>
        <p:txBody>
          <a:bodyPr vert="horz" wrap="square" lIns="0" tIns="12700" rIns="0" bIns="0" rtlCol="0">
            <a:spAutoFit/>
          </a:bodyPr>
          <a:lstStyle/>
          <a:p>
            <a:pPr marL="12700">
              <a:lnSpc>
                <a:spcPct val="100000"/>
              </a:lnSpc>
            </a:pPr>
            <a:endParaRPr lang="en-US" sz="1600" spc="-10" dirty="0">
              <a:solidFill>
                <a:srgbClr val="3A3838"/>
              </a:solidFill>
              <a:latin typeface="Calibri"/>
              <a:cs typeface="Calibri"/>
            </a:endParaRPr>
          </a:p>
          <a:p>
            <a:pPr marL="12700">
              <a:lnSpc>
                <a:spcPct val="100000"/>
              </a:lnSpc>
            </a:pPr>
            <a:endParaRPr sz="1800" dirty="0">
              <a:latin typeface="Calibri"/>
              <a:cs typeface="Calibri"/>
            </a:endParaRPr>
          </a:p>
        </p:txBody>
      </p:sp>
      <p:sp>
        <p:nvSpPr>
          <p:cNvPr id="14" name="object 14"/>
          <p:cNvSpPr txBox="1"/>
          <p:nvPr/>
        </p:nvSpPr>
        <p:spPr>
          <a:xfrm>
            <a:off x="2415667" y="1540510"/>
            <a:ext cx="4962525" cy="1511300"/>
          </a:xfrm>
          <a:prstGeom prst="rect">
            <a:avLst/>
          </a:prstGeom>
        </p:spPr>
        <p:txBody>
          <a:bodyPr vert="horz" wrap="square" lIns="0" tIns="12065" rIns="0" bIns="0" rtlCol="0">
            <a:spAutoFit/>
          </a:bodyPr>
          <a:lstStyle/>
          <a:p>
            <a:pPr marL="1574165" marR="2201545" indent="-128270">
              <a:lnSpc>
                <a:spcPct val="100000"/>
              </a:lnSpc>
              <a:spcBef>
                <a:spcPts val="95"/>
              </a:spcBef>
            </a:pPr>
            <a:r>
              <a:rPr sz="2500" b="1" spc="-5" dirty="0">
                <a:solidFill>
                  <a:srgbClr val="FF9900"/>
                </a:solidFill>
                <a:latin typeface="Calibri"/>
                <a:cs typeface="Calibri"/>
              </a:rPr>
              <a:t>Hand</a:t>
            </a:r>
            <a:r>
              <a:rPr sz="2500" b="1" dirty="0">
                <a:solidFill>
                  <a:srgbClr val="FF9900"/>
                </a:solidFill>
                <a:latin typeface="Calibri"/>
                <a:cs typeface="Calibri"/>
              </a:rPr>
              <a:t>s</a:t>
            </a:r>
            <a:r>
              <a:rPr sz="2500" b="1" spc="-5" dirty="0">
                <a:solidFill>
                  <a:srgbClr val="FF9900"/>
                </a:solidFill>
                <a:latin typeface="Calibri"/>
                <a:cs typeface="Calibri"/>
              </a:rPr>
              <a:t>-</a:t>
            </a:r>
            <a:r>
              <a:rPr sz="2500" b="1" spc="-10" dirty="0">
                <a:solidFill>
                  <a:srgbClr val="FF9900"/>
                </a:solidFill>
                <a:latin typeface="Calibri"/>
                <a:cs typeface="Calibri"/>
              </a:rPr>
              <a:t>On  </a:t>
            </a:r>
            <a:r>
              <a:rPr sz="2500" b="1" spc="-30" dirty="0">
                <a:solidFill>
                  <a:srgbClr val="FF9900"/>
                </a:solidFill>
                <a:latin typeface="Calibri"/>
                <a:cs typeface="Calibri"/>
              </a:rPr>
              <a:t>Training</a:t>
            </a:r>
            <a:endParaRPr sz="2500" dirty="0">
              <a:latin typeface="Calibri"/>
              <a:cs typeface="Calibri"/>
            </a:endParaRPr>
          </a:p>
          <a:p>
            <a:pPr marL="12700">
              <a:lnSpc>
                <a:spcPct val="100000"/>
              </a:lnSpc>
              <a:spcBef>
                <a:spcPts val="1380"/>
              </a:spcBef>
            </a:pPr>
            <a:r>
              <a:rPr sz="1800" b="1" spc="-5" dirty="0">
                <a:latin typeface="Calibri"/>
                <a:cs typeface="Calibri"/>
              </a:rPr>
              <a:t>Nathan </a:t>
            </a:r>
            <a:r>
              <a:rPr sz="1800" b="1" spc="-10" dirty="0">
                <a:latin typeface="Calibri"/>
                <a:cs typeface="Calibri"/>
              </a:rPr>
              <a:t>Brubaker </a:t>
            </a:r>
            <a:r>
              <a:rPr sz="1800" b="1" dirty="0">
                <a:latin typeface="Calibri"/>
                <a:cs typeface="Calibri"/>
              </a:rPr>
              <a:t>–</a:t>
            </a:r>
            <a:r>
              <a:rPr sz="1800" b="1" spc="-25" dirty="0">
                <a:latin typeface="Calibri"/>
                <a:cs typeface="Calibri"/>
              </a:rPr>
              <a:t> </a:t>
            </a:r>
            <a:r>
              <a:rPr sz="1800" b="1" spc="-10" dirty="0">
                <a:latin typeface="Calibri"/>
                <a:cs typeface="Calibri"/>
              </a:rPr>
              <a:t>Galaxy</a:t>
            </a:r>
            <a:r>
              <a:rPr lang="en-US" sz="1800" b="1" spc="-10" dirty="0">
                <a:latin typeface="Calibri"/>
                <a:cs typeface="Calibri"/>
              </a:rPr>
              <a:t>/OKCareerGuide/C2B</a:t>
            </a:r>
            <a:endParaRPr sz="1800" dirty="0">
              <a:latin typeface="Calibri"/>
              <a:cs typeface="Calibri"/>
            </a:endParaRPr>
          </a:p>
          <a:p>
            <a:pPr marL="12700">
              <a:lnSpc>
                <a:spcPct val="100000"/>
              </a:lnSpc>
            </a:pPr>
            <a:r>
              <a:rPr sz="1800" dirty="0">
                <a:latin typeface="Calibri"/>
                <a:cs typeface="Calibri"/>
              </a:rPr>
              <a:t>405.743.5113 |</a:t>
            </a:r>
            <a:r>
              <a:rPr sz="1800" spc="-75" dirty="0">
                <a:latin typeface="Calibri"/>
                <a:cs typeface="Calibri"/>
              </a:rPr>
              <a:t> </a:t>
            </a:r>
            <a:r>
              <a:rPr sz="1800" spc="-5" dirty="0">
                <a:latin typeface="Calibri"/>
                <a:cs typeface="Calibri"/>
                <a:hlinkClick r:id="rId12"/>
              </a:rPr>
              <a:t>Nathan.Brubaker@careertech.ok.gov</a:t>
            </a:r>
            <a:endParaRPr sz="1800" dirty="0">
              <a:latin typeface="Calibri"/>
              <a:cs typeface="Calibri"/>
            </a:endParaRPr>
          </a:p>
        </p:txBody>
      </p:sp>
    </p:spTree>
    <p:extLst>
      <p:ext uri="{BB962C8B-B14F-4D97-AF65-F5344CB8AC3E}">
        <p14:creationId xmlns:p14="http://schemas.microsoft.com/office/powerpoint/2010/main" val="421060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p:txBody>
          <a:bodyPr>
            <a:normAutofit/>
          </a:bodyPr>
          <a:lstStyle/>
          <a:p>
            <a:pPr algn="ctr"/>
            <a:r>
              <a:rPr lang="en-US" sz="5000" b="1" dirty="0"/>
              <a:t>Questions? Concerns! Snide remarks…</a:t>
            </a:r>
            <a:r>
              <a:rPr lang="en-US" sz="5000" b="1" dirty="0">
                <a:hlinkClick r:id="rId4"/>
              </a:rPr>
              <a:t>…</a:t>
            </a:r>
            <a:endParaRPr lang="en-US" sz="5000" b="1" dirty="0"/>
          </a:p>
        </p:txBody>
      </p:sp>
      <p:pic>
        <p:nvPicPr>
          <p:cNvPr id="4" name="Content Placeholder 4" descr="Quizzical burrowing owl looking forward">
            <a:extLst>
              <a:ext uri="{FF2B5EF4-FFF2-40B4-BE49-F238E27FC236}">
                <a16:creationId xmlns:a16="http://schemas.microsoft.com/office/drawing/2014/main" id="{94586DE5-6FA7-43F1-8FE7-7B75D0D5052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1815465"/>
            <a:ext cx="6262501" cy="4351338"/>
          </a:xfrm>
        </p:spPr>
      </p:pic>
    </p:spTree>
    <p:extLst>
      <p:ext uri="{BB962C8B-B14F-4D97-AF65-F5344CB8AC3E}">
        <p14:creationId xmlns:p14="http://schemas.microsoft.com/office/powerpoint/2010/main" val="390644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indoor&#10;&#10;Description generated with high confidence">
            <a:extLst>
              <a:ext uri="{FF2B5EF4-FFF2-40B4-BE49-F238E27FC236}">
                <a16:creationId xmlns:a16="http://schemas.microsoft.com/office/drawing/2014/main" id="{7FD4A6C4-1556-4B20-A80E-4262C2000D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5" name="Content Placeholder 4">
            <a:extLst>
              <a:ext uri="{FF2B5EF4-FFF2-40B4-BE49-F238E27FC236}">
                <a16:creationId xmlns:a16="http://schemas.microsoft.com/office/drawing/2014/main" id="{BC878632-78E5-42DC-B9B3-4644A61007F1}"/>
              </a:ext>
            </a:extLst>
          </p:cNvPr>
          <p:cNvSpPr txBox="1">
            <a:spLocks/>
          </p:cNvSpPr>
          <p:nvPr/>
        </p:nvSpPr>
        <p:spPr>
          <a:xfrm>
            <a:off x="3686175" y="4924424"/>
            <a:ext cx="4105275" cy="2047876"/>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10000"/>
              </a:lnSpc>
              <a:spcAft>
                <a:spcPts val="1200"/>
              </a:spcAft>
            </a:pPr>
            <a:endParaRPr lang="en-US" dirty="0">
              <a:latin typeface="Lato" panose="020F0502020204030203" pitchFamily="34" charset="0"/>
            </a:endParaRPr>
          </a:p>
        </p:txBody>
      </p:sp>
      <p:pic>
        <p:nvPicPr>
          <p:cNvPr id="41" name="Picture 40" descr="A group of colorful signs&#10;&#10;Description automatically generated with low confidence">
            <a:extLst>
              <a:ext uri="{FF2B5EF4-FFF2-40B4-BE49-F238E27FC236}">
                <a16:creationId xmlns:a16="http://schemas.microsoft.com/office/drawing/2014/main" id="{0357E343-CAC7-45D8-B805-E79227BAEA4D}"/>
              </a:ext>
            </a:extLst>
          </p:cNvPr>
          <p:cNvPicPr>
            <a:picLocks noChangeAspect="1"/>
          </p:cNvPicPr>
          <p:nvPr/>
        </p:nvPicPr>
        <p:blipFill rotWithShape="1">
          <a:blip r:embed="rId5"/>
          <a:srcRect l="11639" r="4275"/>
          <a:stretch/>
        </p:blipFill>
        <p:spPr>
          <a:xfrm>
            <a:off x="3157057" y="78507"/>
            <a:ext cx="6707078" cy="6413722"/>
          </a:xfrm>
          <a:prstGeom prst="rect">
            <a:avLst/>
          </a:prstGeom>
        </p:spPr>
      </p:pic>
      <p:grpSp>
        <p:nvGrpSpPr>
          <p:cNvPr id="42" name="Group 41">
            <a:extLst>
              <a:ext uri="{FF2B5EF4-FFF2-40B4-BE49-F238E27FC236}">
                <a16:creationId xmlns:a16="http://schemas.microsoft.com/office/drawing/2014/main" id="{2EFD175D-C771-4021-9827-14E82A75CC59}"/>
              </a:ext>
            </a:extLst>
          </p:cNvPr>
          <p:cNvGrpSpPr/>
          <p:nvPr/>
        </p:nvGrpSpPr>
        <p:grpSpPr>
          <a:xfrm>
            <a:off x="759890" y="510600"/>
            <a:ext cx="731520" cy="6018791"/>
            <a:chOff x="394130" y="454164"/>
            <a:chExt cx="731520" cy="6018791"/>
          </a:xfrm>
        </p:grpSpPr>
        <p:pic>
          <p:nvPicPr>
            <p:cNvPr id="43" name="Picture 42" descr="A close up of a logo&#10;&#10;Description generated with high confidence">
              <a:extLst>
                <a:ext uri="{FF2B5EF4-FFF2-40B4-BE49-F238E27FC236}">
                  <a16:creationId xmlns:a16="http://schemas.microsoft.com/office/drawing/2014/main" id="{62F637D8-1E58-4988-867A-64E40CF8B3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4130" y="2569072"/>
              <a:ext cx="731520" cy="731520"/>
            </a:xfrm>
            <a:prstGeom prst="rect">
              <a:avLst/>
            </a:prstGeom>
          </p:spPr>
        </p:pic>
        <p:pic>
          <p:nvPicPr>
            <p:cNvPr id="44" name="Picture 43">
              <a:extLst>
                <a:ext uri="{FF2B5EF4-FFF2-40B4-BE49-F238E27FC236}">
                  <a16:creationId xmlns:a16="http://schemas.microsoft.com/office/drawing/2014/main" id="{595F12F1-0BF3-469A-8FF1-3A382111A8D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4130" y="5741435"/>
              <a:ext cx="731520" cy="731520"/>
            </a:xfrm>
            <a:prstGeom prst="rect">
              <a:avLst/>
            </a:prstGeom>
          </p:spPr>
        </p:pic>
        <p:pic>
          <p:nvPicPr>
            <p:cNvPr id="45" name="Picture 44">
              <a:extLst>
                <a:ext uri="{FF2B5EF4-FFF2-40B4-BE49-F238E27FC236}">
                  <a16:creationId xmlns:a16="http://schemas.microsoft.com/office/drawing/2014/main" id="{1BBC7E7D-BBDD-42D3-96FB-5C77A431347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30" y="4683980"/>
              <a:ext cx="731520" cy="731521"/>
            </a:xfrm>
            <a:prstGeom prst="rect">
              <a:avLst/>
            </a:prstGeom>
          </p:spPr>
        </p:pic>
        <p:pic>
          <p:nvPicPr>
            <p:cNvPr id="46" name="Picture 45" descr="A close up of a logo&#10;&#10;Description generated with high confidence">
              <a:extLst>
                <a:ext uri="{FF2B5EF4-FFF2-40B4-BE49-F238E27FC236}">
                  <a16:creationId xmlns:a16="http://schemas.microsoft.com/office/drawing/2014/main" id="{81E8E5BF-6072-466E-A1C9-E67F66D2543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130" y="1511618"/>
              <a:ext cx="731520" cy="731520"/>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48C5CA52-6397-48E7-9378-532ACAF64EC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130" y="454164"/>
              <a:ext cx="731520" cy="731520"/>
            </a:xfrm>
            <a:prstGeom prst="rect">
              <a:avLst/>
            </a:prstGeom>
          </p:spPr>
        </p:pic>
        <p:pic>
          <p:nvPicPr>
            <p:cNvPr id="48" name="Picture 47" descr="A close up of a logo&#10;&#10;Description generated with high confidence">
              <a:extLst>
                <a:ext uri="{FF2B5EF4-FFF2-40B4-BE49-F238E27FC236}">
                  <a16:creationId xmlns:a16="http://schemas.microsoft.com/office/drawing/2014/main" id="{A4E13C3A-7B80-46DD-9F83-969001D1272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4130" y="3626526"/>
              <a:ext cx="731520" cy="731520"/>
            </a:xfrm>
            <a:prstGeom prst="rect">
              <a:avLst/>
            </a:prstGeom>
          </p:spPr>
        </p:pic>
      </p:grpSp>
    </p:spTree>
    <p:extLst>
      <p:ext uri="{BB962C8B-B14F-4D97-AF65-F5344CB8AC3E}">
        <p14:creationId xmlns:p14="http://schemas.microsoft.com/office/powerpoint/2010/main" val="3020430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Admin live look</a:t>
            </a:r>
          </a:p>
        </p:txBody>
      </p:sp>
    </p:spTree>
    <p:extLst>
      <p:ext uri="{BB962C8B-B14F-4D97-AF65-F5344CB8AC3E}">
        <p14:creationId xmlns:p14="http://schemas.microsoft.com/office/powerpoint/2010/main" val="3127225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6" y="167640"/>
            <a:ext cx="11850624" cy="6626352"/>
          </a:xfrm>
        </p:spPr>
        <p:txBody>
          <a:bodyPr>
            <a:normAutofit lnSpcReduction="10000"/>
          </a:bodyPr>
          <a:lstStyle/>
          <a:p>
            <a:r>
              <a:rPr lang="en-US" sz="5200" dirty="0">
                <a:solidFill>
                  <a:schemeClr val="tx1"/>
                </a:solidFill>
              </a:rPr>
              <a:t>First Name:__________</a:t>
            </a:r>
          </a:p>
          <a:p>
            <a:r>
              <a:rPr lang="en-US" sz="5200" dirty="0">
                <a:solidFill>
                  <a:schemeClr val="tx1"/>
                </a:solidFill>
              </a:rPr>
              <a:t>Last Name: ______________</a:t>
            </a:r>
          </a:p>
          <a:p>
            <a:r>
              <a:rPr lang="en-US" sz="5200" dirty="0">
                <a:solidFill>
                  <a:schemeClr val="tx1"/>
                </a:solidFill>
              </a:rPr>
              <a:t>Email [real or other]: ________</a:t>
            </a:r>
          </a:p>
          <a:p>
            <a:r>
              <a:rPr lang="en-US" sz="5200" dirty="0">
                <a:solidFill>
                  <a:schemeClr val="tx1"/>
                </a:solidFill>
              </a:rPr>
              <a:t>Password: ____________</a:t>
            </a:r>
          </a:p>
          <a:p>
            <a:r>
              <a:rPr lang="en-US" sz="5200" dirty="0">
                <a:solidFill>
                  <a:schemeClr val="tx1"/>
                </a:solidFill>
              </a:rPr>
              <a:t>Level of Admin:_____________</a:t>
            </a:r>
          </a:p>
          <a:p>
            <a:r>
              <a:rPr lang="en-US" sz="3600">
                <a:solidFill>
                  <a:schemeClr val="tx1"/>
                </a:solidFill>
              </a:rPr>
              <a:t>                                  District or </a:t>
            </a:r>
            <a:r>
              <a:rPr lang="en-US" sz="3600" dirty="0">
                <a:solidFill>
                  <a:schemeClr val="tx1"/>
                </a:solidFill>
              </a:rPr>
              <a:t>Principal</a:t>
            </a:r>
            <a:r>
              <a:rPr lang="en-US" sz="3600">
                <a:solidFill>
                  <a:schemeClr val="tx1"/>
                </a:solidFill>
              </a:rPr>
              <a:t>/counselor</a:t>
            </a:r>
            <a:endParaRPr lang="en-US" sz="3600" i="1" strike="sngStrike" dirty="0">
              <a:solidFill>
                <a:schemeClr val="tx1"/>
              </a:solidFill>
            </a:endParaRPr>
          </a:p>
          <a:p>
            <a:r>
              <a:rPr lang="en-US" sz="3600" dirty="0">
                <a:solidFill>
                  <a:schemeClr val="tx1"/>
                </a:solidFill>
              </a:rPr>
              <a:t>                         </a:t>
            </a:r>
          </a:p>
          <a:p>
            <a:r>
              <a:rPr lang="en-US" sz="5200" dirty="0">
                <a:solidFill>
                  <a:schemeClr val="tx1"/>
                </a:solidFill>
              </a:rPr>
              <a:t>Principal/counselor or </a:t>
            </a:r>
            <a:r>
              <a:rPr lang="en-US" sz="5200" i="1" strike="sngStrike" dirty="0">
                <a:solidFill>
                  <a:schemeClr val="tx1"/>
                </a:solidFill>
              </a:rPr>
              <a:t>teacher</a:t>
            </a:r>
            <a:r>
              <a:rPr lang="en-US" sz="5200" dirty="0">
                <a:solidFill>
                  <a:schemeClr val="tx1"/>
                </a:solidFill>
              </a:rPr>
              <a:t> will need a </a:t>
            </a:r>
            <a:r>
              <a:rPr lang="en-US" sz="5200" b="1" u="sng" dirty="0">
                <a:solidFill>
                  <a:schemeClr val="tx1"/>
                </a:solidFill>
              </a:rPr>
              <a:t>site or </a:t>
            </a:r>
            <a:r>
              <a:rPr lang="en-US" sz="4800" b="1" u="sng" dirty="0">
                <a:solidFill>
                  <a:schemeClr val="tx1"/>
                </a:solidFill>
              </a:rPr>
              <a:t>building name</a:t>
            </a:r>
            <a:r>
              <a:rPr lang="en-US" sz="3600" dirty="0">
                <a:solidFill>
                  <a:schemeClr val="tx1"/>
                </a:solidFill>
              </a:rPr>
              <a:t>: ____________</a:t>
            </a:r>
          </a:p>
        </p:txBody>
      </p:sp>
    </p:spTree>
    <p:extLst>
      <p:ext uri="{BB962C8B-B14F-4D97-AF65-F5344CB8AC3E}">
        <p14:creationId xmlns:p14="http://schemas.microsoft.com/office/powerpoint/2010/main" val="3019479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B018D-8C00-4754-8BB1-AF4BD8E04A94}"/>
              </a:ext>
            </a:extLst>
          </p:cNvPr>
          <p:cNvPicPr>
            <a:picLocks noChangeAspect="1"/>
          </p:cNvPicPr>
          <p:nvPr/>
        </p:nvPicPr>
        <p:blipFill>
          <a:blip r:embed="rId3"/>
          <a:stretch>
            <a:fillRect/>
          </a:stretch>
        </p:blipFill>
        <p:spPr>
          <a:xfrm>
            <a:off x="1756757" y="128127"/>
            <a:ext cx="8678486" cy="6601746"/>
          </a:xfrm>
          <a:prstGeom prst="rect">
            <a:avLst/>
          </a:prstGeom>
        </p:spPr>
      </p:pic>
    </p:spTree>
    <p:extLst>
      <p:ext uri="{BB962C8B-B14F-4D97-AF65-F5344CB8AC3E}">
        <p14:creationId xmlns:p14="http://schemas.microsoft.com/office/powerpoint/2010/main" val="3526764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F745-FC27-4D7E-AD43-E5439175A8F7}"/>
              </a:ext>
            </a:extLst>
          </p:cNvPr>
          <p:cNvSpPr>
            <a:spLocks noGrp="1"/>
          </p:cNvSpPr>
          <p:nvPr>
            <p:ph type="title"/>
          </p:nvPr>
        </p:nvSpPr>
        <p:spPr/>
        <p:txBody>
          <a:bodyPr/>
          <a:lstStyle/>
          <a:p>
            <a:pPr algn="ctr"/>
            <a:r>
              <a:rPr lang="en-US" dirty="0"/>
              <a:t>Break</a:t>
            </a:r>
          </a:p>
        </p:txBody>
      </p:sp>
      <p:sp>
        <p:nvSpPr>
          <p:cNvPr id="3" name="Content Placeholder 2">
            <a:extLst>
              <a:ext uri="{FF2B5EF4-FFF2-40B4-BE49-F238E27FC236}">
                <a16:creationId xmlns:a16="http://schemas.microsoft.com/office/drawing/2014/main" id="{3938D829-B912-4FB1-A52E-1B55233D6C2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54173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3205165"/>
            <a:ext cx="9614901"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Counselors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introduce to students;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students 	complete as part of counseling sessions.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Galaxy is available to students in the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library/media center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play.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STEM/STEAM teachers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provide Galaxy in 	their 	classrooms.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Technology teachers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share Galaxy with students 	in their classrooms.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Sharing galaxy with students</a:t>
            </a:r>
          </a:p>
        </p:txBody>
      </p:sp>
    </p:spTree>
    <p:extLst>
      <p:ext uri="{BB962C8B-B14F-4D97-AF65-F5344CB8AC3E}">
        <p14:creationId xmlns:p14="http://schemas.microsoft.com/office/powerpoint/2010/main" val="3590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936652" y="2666333"/>
            <a:ext cx="9614901"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Introduction &amp; Exploration</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Students play the planets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&amp; learn about Galaxy through using the system.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Educators’ Role: provide opportunities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for students to play Galaxy.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1: Galaxy at your school</a:t>
            </a:r>
          </a:p>
        </p:txBody>
      </p:sp>
    </p:spTree>
    <p:extLst>
      <p:ext uri="{BB962C8B-B14F-4D97-AF65-F5344CB8AC3E}">
        <p14:creationId xmlns:p14="http://schemas.microsoft.com/office/powerpoint/2010/main" val="263758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869137" y="3470226"/>
            <a:ext cx="9933038" cy="95844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Students play in Galaxy planets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independently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once they have completed class work.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Students play in Galaxy planets during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Center time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when they visit the computer/tablet station.  </a:t>
            </a:r>
          </a:p>
          <a:p>
            <a:pPr marL="457200" marR="0" lvl="0" indent="-457200" algn="l" defTabSz="914400" rtl="0" eaLnBrk="1" fontAlgn="auto" latinLnBrk="0" hangingPunct="1">
              <a:lnSpc>
                <a:spcPts val="3500"/>
              </a:lnSpc>
              <a:spcBef>
                <a:spcPts val="1000"/>
              </a:spcBef>
              <a:spcAft>
                <a:spcPts val="1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Each students’ account saves their progress. Can log 	in and continue working.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970976" y="397665"/>
            <a:ext cx="10130407" cy="1274764"/>
          </a:xfrm>
          <a:prstGeom prst="rect">
            <a:avLst/>
          </a:prstGeom>
        </p:spPr>
        <p:txBody>
          <a:bodyPr vert="horz" lIns="91440" tIns="45720" rIns="91440" bIns="45720" rtlCol="0" anchor="ctr" anchorCtr="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Success Strategy 1: Sharing with students</a:t>
            </a:r>
          </a:p>
        </p:txBody>
      </p:sp>
    </p:spTree>
    <p:extLst>
      <p:ext uri="{BB962C8B-B14F-4D97-AF65-F5344CB8AC3E}">
        <p14:creationId xmlns:p14="http://schemas.microsoft.com/office/powerpoint/2010/main" val="934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 calcmode="lin" valueType="num">
                                      <p:cBhvr additive="base">
                                        <p:cTn id="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anim calcmode="lin" valueType="num">
                                      <p:cBhvr additive="base">
                                        <p:cTn id="13"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anim calcmode="lin" valueType="num">
                                      <p:cBhvr additive="base">
                                        <p:cTn id="17"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607677" y="3560804"/>
            <a:ext cx="10395021" cy="111432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Counselors introduce students to Galaxy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during class school counseling time.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How Counselors/Career Coaches introduce Galaxy</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Counselors show the video for the first planet – Planet R.</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Students return to their workstations to start the planets.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770452" y="40035"/>
            <a:ext cx="10130407" cy="1274764"/>
          </a:xfrm>
          <a:prstGeom prst="rect">
            <a:avLst/>
          </a:prstGeom>
        </p:spPr>
        <p:txBody>
          <a:bodyPr vert="horz" lIns="91440" tIns="45720" rIns="91440" bIns="45720" rtlCol="0" anchor="ctr" anchorCtr="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1 or 2: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Counselor/Career Coach + Teacher </a:t>
            </a:r>
          </a:p>
        </p:txBody>
      </p:sp>
    </p:spTree>
    <p:extLst>
      <p:ext uri="{BB962C8B-B14F-4D97-AF65-F5344CB8AC3E}">
        <p14:creationId xmlns:p14="http://schemas.microsoft.com/office/powerpoint/2010/main" val="15461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607678" y="3055939"/>
            <a:ext cx="10395021" cy="111432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Counselors/Career Coaches introducing Videos to Students </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Introduce Students to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New Vocabulary Words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the Planet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(refer to the Student Views and Lesson Plans for that planet) </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Show the video; Pause for discussion: </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are we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seeing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video? </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are we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hearing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Note vocabulary word(s)</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tools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are you seeing in the video? </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do you see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people working together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33695" y="4411738"/>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Tree>
    <p:extLst>
      <p:ext uri="{BB962C8B-B14F-4D97-AF65-F5344CB8AC3E}">
        <p14:creationId xmlns:p14="http://schemas.microsoft.com/office/powerpoint/2010/main" val="270814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3" end="3"/>
                                            </p:txEl>
                                          </p:spTgt>
                                        </p:tgtEl>
                                        <p:attrNameLst>
                                          <p:attrName>style.visibility</p:attrName>
                                        </p:attrNameLst>
                                      </p:cBhvr>
                                      <p:to>
                                        <p:strVal val="visible"/>
                                      </p:to>
                                    </p:set>
                                    <p:anim calcmode="lin" valueType="num">
                                      <p:cBhvr additive="base">
                                        <p:cTn id="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anim calcmode="lin" valueType="num">
                                      <p:cBhvr additive="base">
                                        <p:cTn id="1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xEl>
                                              <p:pRg st="5" end="5"/>
                                            </p:txEl>
                                          </p:spTgt>
                                        </p:tgtEl>
                                        <p:attrNameLst>
                                          <p:attrName>style.visibility</p:attrName>
                                        </p:attrNameLst>
                                      </p:cBhvr>
                                      <p:to>
                                        <p:strVal val="visible"/>
                                      </p:to>
                                    </p:set>
                                    <p:animEffect transition="in" filter="fade">
                                      <p:cBhvr>
                                        <p:cTn id="19" dur="1000"/>
                                        <p:tgtEl>
                                          <p:spTgt spid="24">
                                            <p:txEl>
                                              <p:pRg st="5" end="5"/>
                                            </p:txEl>
                                          </p:spTgt>
                                        </p:tgtEl>
                                      </p:cBhvr>
                                    </p:animEffect>
                                    <p:anim calcmode="lin" valueType="num">
                                      <p:cBhvr>
                                        <p:cTn id="20"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xEl>
                                              <p:pRg st="6" end="6"/>
                                            </p:txEl>
                                          </p:spTgt>
                                        </p:tgtEl>
                                        <p:attrNameLst>
                                          <p:attrName>style.visibility</p:attrName>
                                        </p:attrNameLst>
                                      </p:cBhvr>
                                      <p:to>
                                        <p:strVal val="visible"/>
                                      </p:to>
                                    </p:set>
                                    <p:animEffect transition="in" filter="fade">
                                      <p:cBhvr>
                                        <p:cTn id="24" dur="1000"/>
                                        <p:tgtEl>
                                          <p:spTgt spid="24">
                                            <p:txEl>
                                              <p:pRg st="6" end="6"/>
                                            </p:txEl>
                                          </p:spTgt>
                                        </p:tgtEl>
                                      </p:cBhvr>
                                    </p:animEffect>
                                    <p:anim calcmode="lin" valueType="num">
                                      <p:cBhvr>
                                        <p:cTn id="25"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4">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xEl>
                                              <p:pRg st="7" end="7"/>
                                            </p:txEl>
                                          </p:spTgt>
                                        </p:tgtEl>
                                        <p:attrNameLst>
                                          <p:attrName>style.visibility</p:attrName>
                                        </p:attrNameLst>
                                      </p:cBhvr>
                                      <p:to>
                                        <p:strVal val="visible"/>
                                      </p:to>
                                    </p:set>
                                    <p:animEffect transition="in" filter="fade">
                                      <p:cBhvr>
                                        <p:cTn id="29" dur="1000"/>
                                        <p:tgtEl>
                                          <p:spTgt spid="24">
                                            <p:txEl>
                                              <p:pRg st="7" end="7"/>
                                            </p:txEl>
                                          </p:spTgt>
                                        </p:tgtEl>
                                      </p:cBhvr>
                                    </p:animEffect>
                                    <p:anim calcmode="lin" valueType="num">
                                      <p:cBhvr>
                                        <p:cTn id="30" dur="10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4">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xEl>
                                              <p:pRg st="8" end="8"/>
                                            </p:txEl>
                                          </p:spTgt>
                                        </p:tgtEl>
                                        <p:attrNameLst>
                                          <p:attrName>style.visibility</p:attrName>
                                        </p:attrNameLst>
                                      </p:cBhvr>
                                      <p:to>
                                        <p:strVal val="visible"/>
                                      </p:to>
                                    </p:set>
                                    <p:animEffect transition="in" filter="fade">
                                      <p:cBhvr>
                                        <p:cTn id="34" dur="1000"/>
                                        <p:tgtEl>
                                          <p:spTgt spid="24">
                                            <p:txEl>
                                              <p:pRg st="8" end="8"/>
                                            </p:txEl>
                                          </p:spTgt>
                                        </p:tgtEl>
                                      </p:cBhvr>
                                    </p:animEffect>
                                    <p:anim calcmode="lin" valueType="num">
                                      <p:cBhvr>
                                        <p:cTn id="35" dur="10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2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770452" y="3621569"/>
            <a:ext cx="10395021" cy="111432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Materials to Support: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Log into Your Educator Portal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1) Access the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Student View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in your admin account to show videos, share the game &amp; complete activities together as a class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2) Click on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Downloadable Resources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(in your educator portal).  Print off the Galaxy Badge Worksheets.  Make copies for students to color throughout the year as they complete each planet.  Please stress they won’t complete the first planet that day you meet with them, but </a:t>
            </a:r>
            <a:r>
              <a:rPr kumimoji="0" lang="en-US" sz="2600" b="0" i="1" u="sng" strike="noStrike" kern="1200" cap="none" spc="0" normalizeH="0" baseline="0" noProof="0" dirty="0">
                <a:ln>
                  <a:noFill/>
                </a:ln>
                <a:solidFill>
                  <a:prstClr val="black"/>
                </a:solidFill>
                <a:effectLst/>
                <a:uLnTx/>
                <a:uFillTx/>
                <a:latin typeface="Calibri" panose="020F0502020204030204"/>
                <a:ea typeface="+mn-ea"/>
                <a:cs typeface="+mn-cs"/>
              </a:rPr>
              <a:t>Over the Year</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3) In your educator portal, click on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Lesson Plans</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Select the Grade Level you need. You have pre and post launch lesson plans for each planet.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770452" y="40035"/>
            <a:ext cx="10130407" cy="1274764"/>
          </a:xfrm>
          <a:prstGeom prst="rect">
            <a:avLst/>
          </a:prstGeom>
        </p:spPr>
        <p:txBody>
          <a:bodyPr vert="horz" lIns="91440" tIns="45720" rIns="91440" bIns="45720" rtlCol="0" anchor="ctr" anchorCtr="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Counselors/Career Coaches introducing Galaxy during Counseling time. </a:t>
            </a:r>
          </a:p>
        </p:txBody>
      </p:sp>
    </p:spTree>
    <p:extLst>
      <p:ext uri="{BB962C8B-B14F-4D97-AF65-F5344CB8AC3E}">
        <p14:creationId xmlns:p14="http://schemas.microsoft.com/office/powerpoint/2010/main" val="1269673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0C57-D5EC-4D59-A2A4-1DCAE3D8E7C2}"/>
              </a:ext>
            </a:extLst>
          </p:cNvPr>
          <p:cNvSpPr>
            <a:spLocks noGrp="1"/>
          </p:cNvSpPr>
          <p:nvPr>
            <p:ph type="title"/>
          </p:nvPr>
        </p:nvSpPr>
        <p:spPr>
          <a:xfrm>
            <a:off x="0" y="365125"/>
            <a:ext cx="12192000" cy="836951"/>
          </a:xfrm>
        </p:spPr>
        <p:txBody>
          <a:bodyPr>
            <a:normAutofit/>
          </a:bodyPr>
          <a:lstStyle/>
          <a:p>
            <a:pPr algn="ctr"/>
            <a:r>
              <a:rPr lang="en-US" sz="3600" b="1" dirty="0"/>
              <a:t>You can help them find ways of seeing the 6 environments</a:t>
            </a:r>
          </a:p>
        </p:txBody>
      </p:sp>
      <p:pic>
        <p:nvPicPr>
          <p:cNvPr id="5" name="Picture 4">
            <a:extLst>
              <a:ext uri="{FF2B5EF4-FFF2-40B4-BE49-F238E27FC236}">
                <a16:creationId xmlns:a16="http://schemas.microsoft.com/office/drawing/2014/main" id="{D56C0F46-7B58-4F51-BBEE-271CDE54B355}"/>
              </a:ext>
            </a:extLst>
          </p:cNvPr>
          <p:cNvPicPr/>
          <p:nvPr/>
        </p:nvPicPr>
        <p:blipFill>
          <a:blip r:embed="rId3"/>
          <a:stretch>
            <a:fillRect/>
          </a:stretch>
        </p:blipFill>
        <p:spPr>
          <a:xfrm>
            <a:off x="0" y="1562100"/>
            <a:ext cx="12192000" cy="5295900"/>
          </a:xfrm>
          <a:prstGeom prst="rect">
            <a:avLst/>
          </a:prstGeom>
        </p:spPr>
      </p:pic>
    </p:spTree>
    <p:extLst>
      <p:ext uri="{BB962C8B-B14F-4D97-AF65-F5344CB8AC3E}">
        <p14:creationId xmlns:p14="http://schemas.microsoft.com/office/powerpoint/2010/main" val="924193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2069660" y="3692490"/>
            <a:ext cx="9933038" cy="95844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Imbedding Career Exploration into your School</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Lesson Plans, Badge Worksheets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Career Days, Guest Speakers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Books &amp; Magazines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Sending home parent letters &amp; resources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970976" y="39766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2: Galaxy at your school</a:t>
            </a:r>
          </a:p>
        </p:txBody>
      </p:sp>
    </p:spTree>
    <p:extLst>
      <p:ext uri="{BB962C8B-B14F-4D97-AF65-F5344CB8AC3E}">
        <p14:creationId xmlns:p14="http://schemas.microsoft.com/office/powerpoint/2010/main" val="22772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animEffect transition="in" filter="wipe(down)">
                                      <p:cBhvr>
                                        <p:cTn id="7" dur="500"/>
                                        <p:tgtEl>
                                          <p:spTgt spid="2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3" end="3"/>
                                            </p:txEl>
                                          </p:spTgt>
                                        </p:tgtEl>
                                        <p:attrNameLst>
                                          <p:attrName>style.visibility</p:attrName>
                                        </p:attrNameLst>
                                      </p:cBhvr>
                                      <p:to>
                                        <p:strVal val="visible"/>
                                      </p:to>
                                    </p:set>
                                    <p:animEffect transition="in" filter="wipe(down)">
                                      <p:cBhvr>
                                        <p:cTn id="12" dur="500"/>
                                        <p:tgtEl>
                                          <p:spTgt spid="2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animEffect transition="in" filter="wipe(down)">
                                      <p:cBhvr>
                                        <p:cTn id="17" dur="500"/>
                                        <p:tgtEl>
                                          <p:spTgt spid="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5" end="5"/>
                                            </p:txEl>
                                          </p:spTgt>
                                        </p:tgtEl>
                                        <p:attrNameLst>
                                          <p:attrName>style.visibility</p:attrName>
                                        </p:attrNameLst>
                                      </p:cBhvr>
                                      <p:to>
                                        <p:strVal val="visible"/>
                                      </p:to>
                                    </p:set>
                                    <p:animEffect transition="in" filter="wipe(down)">
                                      <p:cBhvr>
                                        <p:cTn id="22"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3506653"/>
            <a:ext cx="10566690"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Pick up to 6 days: Assign one planet to each day</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Students play that day’s planet (approx. 20 min)</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Invite in guest speakers (workers) for that planet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Partner with your Librarian: provide books 	related to that planet</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Guest speakers can read a book to students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748340" y="40035"/>
            <a:ext cx="10434891"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Success Strategy 2: Career Days</a:t>
            </a:r>
          </a:p>
        </p:txBody>
      </p:sp>
    </p:spTree>
    <p:extLst>
      <p:ext uri="{BB962C8B-B14F-4D97-AF65-F5344CB8AC3E}">
        <p14:creationId xmlns:p14="http://schemas.microsoft.com/office/powerpoint/2010/main" val="146128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913564"/>
            <a:ext cx="10417533" cy="550316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dirty="0"/>
              <a:t>Begin your session by watching a selected video as a group. Pause the video periodically to engage students in discussions about what they see and hear. Encourage students to take note of any new words they encounter, fostering vocabulary development alongside career exploration. Utilize a structured approach to introduce and reinforce new vocabulary, ensuring comprehension and retention among students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96191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003336"/>
                </a:solidFill>
                <a:effectLst/>
                <a:latin typeface="ibm-plex-sans"/>
              </a:rPr>
              <a:t>Activity 1: Watching and Reflecting</a:t>
            </a:r>
          </a:p>
        </p:txBody>
      </p:sp>
    </p:spTree>
    <p:extLst>
      <p:ext uri="{BB962C8B-B14F-4D97-AF65-F5344CB8AC3E}">
        <p14:creationId xmlns:p14="http://schemas.microsoft.com/office/powerpoint/2010/main" val="85839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1157591"/>
            <a:ext cx="10441749" cy="5660374"/>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400" dirty="0"/>
              <a:t>Following the video viewing, prompt students with reflective questions to deepen their understanding and critical thinking skills. Encourage small group discussions where students can share their observations and insights. Explore topics such as tools used in different professions, attire and safety gear, teamwork dynamics, and environmental sounds captured in the video. These discussions provide opportunities for students to expand their awareness of various career fields and the skills required within them.</a:t>
            </a:r>
            <a:endParaRPr kumimoji="0" lang="en-US" sz="3400" b="1" i="0" u="none" strike="noStrike" kern="1200" cap="none" spc="0" normalizeH="0" baseline="0" noProof="0" dirty="0">
              <a:ln>
                <a:noFill/>
              </a:ln>
              <a:solidFill>
                <a:prstClr val="black"/>
              </a:solidFill>
              <a:effectLst/>
              <a:uLnTx/>
              <a:uFillTx/>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1274764"/>
          </a:xfrm>
          <a:prstGeom prst="rect">
            <a:avLst/>
          </a:prstGeom>
        </p:spPr>
        <p:txBody>
          <a:bodyPr vert="horz" lIns="91440" tIns="45720" rIns="91440" bIns="45720"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003336"/>
                </a:solidFill>
                <a:effectLst/>
                <a:latin typeface="ibm-plex-sans"/>
              </a:rPr>
              <a:t>Activity 2: Promoting Reflection and Discussion</a:t>
            </a:r>
          </a:p>
        </p:txBody>
      </p:sp>
    </p:spTree>
    <p:extLst>
      <p:ext uri="{BB962C8B-B14F-4D97-AF65-F5344CB8AC3E}">
        <p14:creationId xmlns:p14="http://schemas.microsoft.com/office/powerpoint/2010/main" val="316503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992221"/>
            <a:ext cx="10436988" cy="560313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dirty="0"/>
              <a:t>Empower students to articulate their thoughts and aspirations through “I” statements. Review a series of statements related to career exploration and invite students to share their responses. Encourage active participation by selecting students to respond to each statement, fostering a supportive and inclusive learning environment. By expressing their thoughts and ideas, students gain confidence in discussing their career interests and goals.</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560662" y="40035"/>
            <a:ext cx="10622570" cy="106891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003336"/>
                </a:solidFill>
                <a:effectLst/>
                <a:latin typeface="ibm-plex-sans"/>
              </a:rPr>
              <a:t>Activity 3: Empowering Student Expression</a:t>
            </a:r>
          </a:p>
        </p:txBody>
      </p:sp>
    </p:spTree>
    <p:extLst>
      <p:ext uri="{BB962C8B-B14F-4D97-AF65-F5344CB8AC3E}">
        <p14:creationId xmlns:p14="http://schemas.microsoft.com/office/powerpoint/2010/main" val="8021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748340" y="1147865"/>
            <a:ext cx="10216681" cy="5171304"/>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dirty="0"/>
              <a:t>Conclude the session by encouraging students to embark on independent Galaxy exploration. Provide students with the opportunity to navigate the platform at their own pace, either individually or in pairs. This independent exploration allows students to delve deeper into areas of interest, furthering their engagement with career exploration beyond the classroom setting.</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560662" y="40035"/>
            <a:ext cx="10622570" cy="873529"/>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003336"/>
                </a:solidFill>
                <a:effectLst/>
                <a:latin typeface="ibm-plex-sans"/>
              </a:rPr>
              <a:t>Suggested Activity: Independent Exploration</a:t>
            </a:r>
          </a:p>
        </p:txBody>
      </p:sp>
    </p:spTree>
    <p:extLst>
      <p:ext uri="{BB962C8B-B14F-4D97-AF65-F5344CB8AC3E}">
        <p14:creationId xmlns:p14="http://schemas.microsoft.com/office/powerpoint/2010/main" val="31864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748340" y="913564"/>
            <a:ext cx="10216681" cy="569151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b="0" i="0" dirty="0">
                <a:solidFill>
                  <a:srgbClr val="003336"/>
                </a:solidFill>
                <a:effectLst/>
                <a:latin typeface="libre-franklin"/>
              </a:rPr>
              <a:t>By incorporating these strategies and activities, educators can effectively utilize Kuder Galaxy to guide elementary students through early career exploration. Through interactive video sessions, reflective discussions, and independent exploration, students can discover a world of possibilities and begin envisioning their future career paths. Start your journey with Galaxy today and inspire the next generation of aspiring professionals!</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560662" y="40035"/>
            <a:ext cx="10622570" cy="873529"/>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003336"/>
                </a:solidFill>
                <a:effectLst/>
                <a:latin typeface="ibm-plex-sans"/>
              </a:rPr>
              <a:t>Suggested Activity: Independent Exploration</a:t>
            </a:r>
          </a:p>
        </p:txBody>
      </p:sp>
    </p:spTree>
    <p:extLst>
      <p:ext uri="{BB962C8B-B14F-4D97-AF65-F5344CB8AC3E}">
        <p14:creationId xmlns:p14="http://schemas.microsoft.com/office/powerpoint/2010/main" val="41926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970976" y="3949449"/>
            <a:ext cx="9933038" cy="95844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Imbedding Career Exploration into your School</a:t>
            </a:r>
            <a:endPar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Why?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Childhood is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Critical Stage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process of lifelong career development. Children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develop an awareness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the world around them 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who they are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relation to others. Career Exploration &amp; Planning builds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Hope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SEL Benefits as Age: </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Peer Interactions </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Communicating</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Balancing School, Work, and Family</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Overall Ability to Plan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970976" y="39766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2: Galaxy at your school</a:t>
            </a:r>
          </a:p>
        </p:txBody>
      </p:sp>
      <p:sp>
        <p:nvSpPr>
          <p:cNvPr id="2" name="TextBox 1">
            <a:extLst>
              <a:ext uri="{FF2B5EF4-FFF2-40B4-BE49-F238E27FC236}">
                <a16:creationId xmlns:a16="http://schemas.microsoft.com/office/drawing/2014/main" id="{1E4EE0B0-4798-4241-B7AC-45B02DACAB5C}"/>
              </a:ext>
            </a:extLst>
          </p:cNvPr>
          <p:cNvSpPr txBox="1"/>
          <p:nvPr/>
        </p:nvSpPr>
        <p:spPr>
          <a:xfrm>
            <a:off x="1869137" y="4409115"/>
            <a:ext cx="5446063"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Career Benefits moving through Secondary: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Students building CTE classes around their interests are more likely to secure: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gainful employment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personally fulfilling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24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1C22-0EEC-460B-9EDD-558B6CB52337}"/>
              </a:ext>
            </a:extLst>
          </p:cNvPr>
          <p:cNvSpPr>
            <a:spLocks noGrp="1"/>
          </p:cNvSpPr>
          <p:nvPr>
            <p:ph type="title"/>
          </p:nvPr>
        </p:nvSpPr>
        <p:spPr/>
        <p:txBody>
          <a:bodyPr/>
          <a:lstStyle/>
          <a:p>
            <a:r>
              <a:rPr lang="en-US" dirty="0"/>
              <a:t>Presentation titles</a:t>
            </a:r>
            <a:br>
              <a:rPr lang="en-US" dirty="0"/>
            </a:br>
            <a:endParaRPr lang="en-US" dirty="0"/>
          </a:p>
        </p:txBody>
      </p:sp>
      <p:sp>
        <p:nvSpPr>
          <p:cNvPr id="3" name="Content Placeholder 2">
            <a:extLst>
              <a:ext uri="{FF2B5EF4-FFF2-40B4-BE49-F238E27FC236}">
                <a16:creationId xmlns:a16="http://schemas.microsoft.com/office/drawing/2014/main" id="{F003BF52-BD84-4798-AAF1-FB211428F8D5}"/>
              </a:ext>
            </a:extLst>
          </p:cNvPr>
          <p:cNvSpPr>
            <a:spLocks noGrp="1"/>
          </p:cNvSpPr>
          <p:nvPr>
            <p:ph idx="1"/>
          </p:nvPr>
        </p:nvSpPr>
        <p:spPr/>
        <p:txBody>
          <a:bodyPr>
            <a:noAutofit/>
          </a:bodyPr>
          <a:lstStyle/>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Gaze: Explore Your Career Cosmos"</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Trails: Navigating Your Career Constellation"</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Quest: Charting Your Professional Frontier"</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"Galactic Endeavors: Journeying Through Career Stars"</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Drift: Finding Your Career Celestial"</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Guide: Mapping Your Professional Universe"</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"Galactic Odyssey: Discovering Your Career Nebulae"</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Compass: Directing Your Professional Path"</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"Galactic Routes: Pioneering Your Career Galaxy"</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Explorer: Venturing into Professional Space"</a:t>
            </a:r>
            <a:endParaRPr lang="en-US" sz="3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26068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p:txBody>
          <a:bodyPr>
            <a:normAutofit fontScale="90000"/>
          </a:bodyPr>
          <a:lstStyle/>
          <a:p>
            <a:r>
              <a:rPr lang="en-US" dirty="0"/>
              <a:t>Questions</a:t>
            </a:r>
            <a:br>
              <a:rPr lang="en-US" dirty="0"/>
            </a:br>
            <a:r>
              <a:rPr lang="en-US" dirty="0"/>
              <a:t>????????????????????????????</a:t>
            </a:r>
          </a:p>
        </p:txBody>
      </p:sp>
    </p:spTree>
    <p:extLst>
      <p:ext uri="{BB962C8B-B14F-4D97-AF65-F5344CB8AC3E}">
        <p14:creationId xmlns:p14="http://schemas.microsoft.com/office/powerpoint/2010/main" val="219632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7408</TotalTime>
  <Words>5606</Words>
  <Application>Microsoft Office PowerPoint</Application>
  <PresentationFormat>Widescreen</PresentationFormat>
  <Paragraphs>609</Paragraphs>
  <Slides>99</Slides>
  <Notes>95</Notes>
  <HiddenSlides>8</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99</vt:i4>
      </vt:variant>
    </vt:vector>
  </HeadingPairs>
  <TitlesOfParts>
    <vt:vector size="112" baseType="lpstr">
      <vt:lpstr>Aptos</vt:lpstr>
      <vt:lpstr>Arial</vt:lpstr>
      <vt:lpstr>Calibri</vt:lpstr>
      <vt:lpstr>Calibri Light</vt:lpstr>
      <vt:lpstr>ibm-plex-sans</vt:lpstr>
      <vt:lpstr>Lato</vt:lpstr>
      <vt:lpstr>Lato Black</vt:lpstr>
      <vt:lpstr>libre-franklin</vt:lpstr>
      <vt:lpstr>Open Sans</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What are the Holland work environments?  John Holland’s Theory of Vocational Choice</vt:lpstr>
      <vt:lpstr>PowerPoint Presentation</vt:lpstr>
      <vt:lpstr>You can help them find ways of seeing the 6 environments</vt:lpstr>
      <vt:lpstr>Primary HOLLAND Type of Each Character                      (PreK-K)</vt:lpstr>
      <vt:lpstr>Intermediate HOLLAND Type of Each Character (Look who works at schools!)                      </vt:lpstr>
      <vt:lpstr>Which kind of Holland Helper are YOU today?  </vt:lpstr>
      <vt:lpstr>PowerPoint Presentation</vt:lpstr>
      <vt:lpstr>GRADE LEVEL CHARACTERS &amp; THEMES</vt:lpstr>
      <vt:lpstr>This is explained in the Quick Guide</vt:lpstr>
      <vt:lpstr>Support For Students / The Galaxy Explorers</vt:lpstr>
      <vt:lpstr>PowerPoint Presentation</vt:lpstr>
      <vt:lpstr>PowerPoint Presentation</vt:lpstr>
      <vt:lpstr>PowerPoint Presentation</vt:lpstr>
      <vt:lpstr>PowerPoint Presentation</vt:lpstr>
      <vt:lpstr>PowerPoint Presentation</vt:lpstr>
      <vt:lpstr>PowerPoint Presentation</vt:lpstr>
      <vt:lpstr>Support For Administrators, Teachers, &amp; Counselors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For Parents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CURRICULUM</vt:lpstr>
      <vt:lpstr>Pre Lesson-Materials.  11X17 Poster</vt:lpstr>
      <vt:lpstr>PowerPoint Presentation</vt:lpstr>
      <vt:lpstr>Pre Lesson-Materials.  Optional worksheet</vt:lpstr>
      <vt:lpstr>Pre-Launch Lesson Plans</vt:lpstr>
      <vt:lpstr>Lesson Plans</vt:lpstr>
      <vt:lpstr>Reading List   Found with Lessons Plans</vt:lpstr>
      <vt:lpstr>2nd Badge Worksheets</vt:lpstr>
      <vt:lpstr>Occupations Cards</vt:lpstr>
      <vt:lpstr>Occupations PowerPoint</vt:lpstr>
      <vt:lpstr>Combined PowerPoint option</vt:lpstr>
      <vt:lpstr>Additional support for Lesson Plan</vt:lpstr>
      <vt:lpstr>Additional support for Lesson Plan</vt:lpstr>
      <vt:lpstr>Additional support for Lesson Plan</vt:lpstr>
      <vt:lpstr>Additional support for Lesson Plan</vt:lpstr>
      <vt:lpstr>Post- Launch Lesson Plans</vt:lpstr>
      <vt:lpstr>Other Elementary Career Curriculum</vt:lpstr>
      <vt:lpstr>Guest Speaker Activity</vt:lpstr>
      <vt:lpstr>Education and Career Planning for Life </vt:lpstr>
      <vt:lpstr>Ongoing Support</vt:lpstr>
      <vt:lpstr>Questions? Concerns! Snide remarks……</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 titles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Harrington</dc:creator>
  <cp:lastModifiedBy>Nathan Brubaker</cp:lastModifiedBy>
  <cp:revision>99</cp:revision>
  <cp:lastPrinted>2024-05-28T13:43:38Z</cp:lastPrinted>
  <dcterms:modified xsi:type="dcterms:W3CDTF">2026-05-27T20:19:01Z</dcterms:modified>
</cp:coreProperties>
</file>