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Oswald"/>
      <p:regular r:id="rId15"/>
      <p:bold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Oswald-regular.fntdata"/><Relationship Id="rId14" Type="http://schemas.openxmlformats.org/officeDocument/2006/relationships/slide" Target="slides/slide9.xml"/><Relationship Id="rId16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4240e1f0cb_0_15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" name="Google Shape;80;g14240e1f0cb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79c7737843_0_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g379c773784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d275f93189_1_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g3d275f93189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ddc9155ebc_0_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3" name="Google Shape;103;g3ddc9155ebc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ddc9155ebc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9" name="Google Shape;109;g3ddc9155eb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d275f93189_1_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5" name="Google Shape;115;g3d275f93189_1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d275f93189_1_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g3d275f93189_1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ddc9155ebc_0_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g3ddc9155ebc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79c7737843_0_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379c7737843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showMasterSp="0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0" y="-1078"/>
            <a:ext cx="9144000" cy="11442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12;p2"/>
          <p:cNvGrpSpPr/>
          <p:nvPr/>
        </p:nvGrpSpPr>
        <p:grpSpPr>
          <a:xfrm>
            <a:off x="0" y="-1078"/>
            <a:ext cx="649181" cy="5144627"/>
            <a:chOff x="0" y="-1438"/>
            <a:chExt cx="649181" cy="6859503"/>
          </a:xfrm>
        </p:grpSpPr>
        <p:sp>
          <p:nvSpPr>
            <p:cNvPr id="13" name="Google Shape;13;p2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" name="Google Shape;15;p2"/>
          <p:cNvGrpSpPr/>
          <p:nvPr/>
        </p:nvGrpSpPr>
        <p:grpSpPr>
          <a:xfrm flipH="1">
            <a:off x="8494492" y="0"/>
            <a:ext cx="649181" cy="5144627"/>
            <a:chOff x="0" y="-1438"/>
            <a:chExt cx="649181" cy="6859503"/>
          </a:xfrm>
        </p:grpSpPr>
        <p:sp>
          <p:nvSpPr>
            <p:cNvPr id="16" name="Google Shape;16;p2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" name="Google Shape;18;p2"/>
          <p:cNvSpPr/>
          <p:nvPr/>
        </p:nvSpPr>
        <p:spPr>
          <a:xfrm>
            <a:off x="0" y="4743450"/>
            <a:ext cx="9144000" cy="401100"/>
          </a:xfrm>
          <a:prstGeom prst="rect">
            <a:avLst/>
          </a:prstGeom>
          <a:solidFill>
            <a:schemeClr val="dk1">
              <a:alpha val="1451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 txBox="1"/>
          <p:nvPr>
            <p:ph type="title"/>
          </p:nvPr>
        </p:nvSpPr>
        <p:spPr>
          <a:xfrm>
            <a:off x="457200" y="189550"/>
            <a:ext cx="8229600" cy="964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indent="-228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indent="-228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indent="-228600" lvl="3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3"/>
          <p:cNvSpPr/>
          <p:nvPr/>
        </p:nvSpPr>
        <p:spPr>
          <a:xfrm>
            <a:off x="0" y="1200150"/>
            <a:ext cx="9144000" cy="2743200"/>
          </a:xfrm>
          <a:prstGeom prst="rect">
            <a:avLst/>
          </a:prstGeom>
          <a:solidFill>
            <a:schemeClr val="dk1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" name="Google Shape;24;p3"/>
          <p:cNvGrpSpPr/>
          <p:nvPr/>
        </p:nvGrpSpPr>
        <p:grpSpPr>
          <a:xfrm>
            <a:off x="0" y="-1078"/>
            <a:ext cx="1827408" cy="5144627"/>
            <a:chOff x="0" y="-1438"/>
            <a:chExt cx="798030" cy="6859503"/>
          </a:xfrm>
        </p:grpSpPr>
        <p:sp>
          <p:nvSpPr>
            <p:cNvPr id="25" name="Google Shape;25;p3"/>
            <p:cNvSpPr/>
            <p:nvPr/>
          </p:nvSpPr>
          <p:spPr>
            <a:xfrm>
              <a:off x="0" y="-1438"/>
              <a:ext cx="798030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3"/>
            <p:cNvSpPr/>
            <p:nvPr/>
          </p:nvSpPr>
          <p:spPr>
            <a:xfrm>
              <a:off x="0" y="0"/>
              <a:ext cx="399015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" name="Google Shape;27;p3"/>
          <p:cNvGrpSpPr/>
          <p:nvPr/>
        </p:nvGrpSpPr>
        <p:grpSpPr>
          <a:xfrm flipH="1">
            <a:off x="7316590" y="0"/>
            <a:ext cx="1827408" cy="5144627"/>
            <a:chOff x="0" y="-1438"/>
            <a:chExt cx="798030" cy="6859503"/>
          </a:xfrm>
        </p:grpSpPr>
        <p:sp>
          <p:nvSpPr>
            <p:cNvPr id="28" name="Google Shape;28;p3"/>
            <p:cNvSpPr/>
            <p:nvPr/>
          </p:nvSpPr>
          <p:spPr>
            <a:xfrm>
              <a:off x="0" y="-1438"/>
              <a:ext cx="798030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0" y="0"/>
              <a:ext cx="399015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" name="Google Shape;30;p3"/>
          <p:cNvSpPr txBox="1"/>
          <p:nvPr>
            <p:ph type="ctrTitle"/>
          </p:nvPr>
        </p:nvSpPr>
        <p:spPr>
          <a:xfrm>
            <a:off x="685800" y="1568184"/>
            <a:ext cx="7772400" cy="1238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1" name="Google Shape;31;p3"/>
          <p:cNvSpPr txBox="1"/>
          <p:nvPr>
            <p:ph idx="1" type="subTitle"/>
          </p:nvPr>
        </p:nvSpPr>
        <p:spPr>
          <a:xfrm>
            <a:off x="685800" y="2914650"/>
            <a:ext cx="7772400" cy="6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>
                <a:solidFill>
                  <a:schemeClr val="lt2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>
                <a:solidFill>
                  <a:schemeClr val="lt2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400"/>
              <a:buNone/>
              <a:defRPr sz="24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showMasterSp="0" type="twoColTx">
  <p:cSld name="TITLE_AND_TWO_COLUMNS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/>
          <p:nvPr/>
        </p:nvSpPr>
        <p:spPr>
          <a:xfrm>
            <a:off x="0" y="-1078"/>
            <a:ext cx="9144000" cy="11442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" name="Google Shape;35;p4"/>
          <p:cNvGrpSpPr/>
          <p:nvPr/>
        </p:nvGrpSpPr>
        <p:grpSpPr>
          <a:xfrm>
            <a:off x="0" y="-1078"/>
            <a:ext cx="649181" cy="5144627"/>
            <a:chOff x="0" y="-1438"/>
            <a:chExt cx="649181" cy="6859503"/>
          </a:xfrm>
        </p:grpSpPr>
        <p:sp>
          <p:nvSpPr>
            <p:cNvPr id="36" name="Google Shape;36;p4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8" name="Google Shape;38;p4"/>
          <p:cNvGrpSpPr/>
          <p:nvPr/>
        </p:nvGrpSpPr>
        <p:grpSpPr>
          <a:xfrm flipH="1">
            <a:off x="8494492" y="0"/>
            <a:ext cx="649181" cy="5144627"/>
            <a:chOff x="0" y="-1438"/>
            <a:chExt cx="649181" cy="6859503"/>
          </a:xfrm>
        </p:grpSpPr>
        <p:sp>
          <p:nvSpPr>
            <p:cNvPr id="39" name="Google Shape;39;p4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6378">
                <a:alpha val="941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4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1" name="Google Shape;41;p4"/>
          <p:cNvSpPr/>
          <p:nvPr/>
        </p:nvSpPr>
        <p:spPr>
          <a:xfrm>
            <a:off x="0" y="4743450"/>
            <a:ext cx="9144000" cy="401100"/>
          </a:xfrm>
          <a:prstGeom prst="rect">
            <a:avLst/>
          </a:prstGeom>
          <a:solidFill>
            <a:schemeClr val="dk1">
              <a:alpha val="1451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43" name="Google Shape;43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indent="-228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indent="-228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indent="-228600" lvl="3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4" name="Google Shape;44;p4"/>
          <p:cNvSpPr txBox="1"/>
          <p:nvPr>
            <p:ph idx="2" type="body"/>
          </p:nvPr>
        </p:nvSpPr>
        <p:spPr>
          <a:xfrm>
            <a:off x="4692273" y="1200150"/>
            <a:ext cx="39945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indent="-2286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indent="-228600" lvl="2" marL="1371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indent="-228600" lvl="3" marL="1828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5" name="Google Shape;45;p4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showMasterSp="0" type="titleOnly">
  <p:cSld name="TITLE_ONL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/>
          <p:nvPr/>
        </p:nvSpPr>
        <p:spPr>
          <a:xfrm>
            <a:off x="0" y="-1078"/>
            <a:ext cx="9144000" cy="11442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8" name="Google Shape;48;p5"/>
          <p:cNvGrpSpPr/>
          <p:nvPr/>
        </p:nvGrpSpPr>
        <p:grpSpPr>
          <a:xfrm>
            <a:off x="0" y="-1078"/>
            <a:ext cx="649181" cy="5144627"/>
            <a:chOff x="0" y="-1438"/>
            <a:chExt cx="649181" cy="6859503"/>
          </a:xfrm>
        </p:grpSpPr>
        <p:sp>
          <p:nvSpPr>
            <p:cNvPr id="49" name="Google Shape;49;p5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" name="Google Shape;50;p5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" name="Google Shape;51;p5"/>
          <p:cNvGrpSpPr/>
          <p:nvPr/>
        </p:nvGrpSpPr>
        <p:grpSpPr>
          <a:xfrm flipH="1">
            <a:off x="8494492" y="0"/>
            <a:ext cx="649181" cy="5144627"/>
            <a:chOff x="0" y="-1438"/>
            <a:chExt cx="649181" cy="6859503"/>
          </a:xfrm>
        </p:grpSpPr>
        <p:sp>
          <p:nvSpPr>
            <p:cNvPr id="52" name="Google Shape;52;p5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" name="Google Shape;53;p5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" name="Google Shape;54;p5"/>
          <p:cNvSpPr/>
          <p:nvPr/>
        </p:nvSpPr>
        <p:spPr>
          <a:xfrm>
            <a:off x="0" y="4743450"/>
            <a:ext cx="9144000" cy="401100"/>
          </a:xfrm>
          <a:prstGeom prst="rect">
            <a:avLst/>
          </a:prstGeom>
          <a:solidFill>
            <a:schemeClr val="dk1">
              <a:alpha val="1451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 showMasterSp="0">
  <p:cSld name="Caption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6"/>
          <p:cNvSpPr/>
          <p:nvPr/>
        </p:nvSpPr>
        <p:spPr>
          <a:xfrm>
            <a:off x="0" y="-1078"/>
            <a:ext cx="9144000" cy="11442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9" name="Google Shape;59;p6"/>
          <p:cNvGrpSpPr/>
          <p:nvPr/>
        </p:nvGrpSpPr>
        <p:grpSpPr>
          <a:xfrm>
            <a:off x="0" y="-1078"/>
            <a:ext cx="649181" cy="5144627"/>
            <a:chOff x="0" y="-1438"/>
            <a:chExt cx="649181" cy="6859503"/>
          </a:xfrm>
        </p:grpSpPr>
        <p:sp>
          <p:nvSpPr>
            <p:cNvPr id="60" name="Google Shape;60;p6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6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6"/>
          <p:cNvGrpSpPr/>
          <p:nvPr/>
        </p:nvGrpSpPr>
        <p:grpSpPr>
          <a:xfrm flipH="1">
            <a:off x="8494492" y="0"/>
            <a:ext cx="649181" cy="5144627"/>
            <a:chOff x="0" y="-1438"/>
            <a:chExt cx="649181" cy="6859503"/>
          </a:xfrm>
        </p:grpSpPr>
        <p:sp>
          <p:nvSpPr>
            <p:cNvPr id="63" name="Google Shape;63;p6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6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5" name="Google Shape;65;p6"/>
          <p:cNvSpPr/>
          <p:nvPr/>
        </p:nvSpPr>
        <p:spPr>
          <a:xfrm>
            <a:off x="0" y="4743450"/>
            <a:ext cx="9144000" cy="401100"/>
          </a:xfrm>
          <a:prstGeom prst="rect">
            <a:avLst/>
          </a:prstGeom>
          <a:solidFill>
            <a:schemeClr val="dk1">
              <a:alpha val="1451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6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None/>
              <a:defRPr sz="1800">
                <a:solidFill>
                  <a:schemeClr val="lt2"/>
                </a:solidFill>
              </a:defRPr>
            </a:lvl1pPr>
            <a:lvl2pPr indent="-228600" lvl="1" marL="9144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  <a:defRPr/>
            </a:lvl2pPr>
            <a:lvl3pPr indent="-228600" lvl="2" marL="13716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1800"/>
              <a:buNone/>
              <a:defRPr/>
            </a:lvl3pPr>
            <a:lvl4pPr indent="-228600" lvl="3" marL="1828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indent="-228600" lvl="4" marL="22860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indent="-228600" lvl="5" marL="27432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indent="-228600" lvl="6" marL="32004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indent="-228600" lvl="7" marL="36576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indent="-228600" lvl="8" marL="411480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67" name="Google Shape;67;p6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7"/>
          <p:cNvSpPr/>
          <p:nvPr/>
        </p:nvSpPr>
        <p:spPr>
          <a:xfrm>
            <a:off x="0" y="-1078"/>
            <a:ext cx="9144000" cy="1144200"/>
          </a:xfrm>
          <a:prstGeom prst="rect">
            <a:avLst/>
          </a:prstGeom>
          <a:solidFill>
            <a:schemeClr val="dk2">
              <a:alpha val="2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0" name="Google Shape;70;p7"/>
          <p:cNvGrpSpPr/>
          <p:nvPr/>
        </p:nvGrpSpPr>
        <p:grpSpPr>
          <a:xfrm>
            <a:off x="0" y="-1078"/>
            <a:ext cx="649181" cy="5144627"/>
            <a:chOff x="0" y="-1438"/>
            <a:chExt cx="649181" cy="6859503"/>
          </a:xfrm>
        </p:grpSpPr>
        <p:sp>
          <p:nvSpPr>
            <p:cNvPr id="71" name="Google Shape;71;p7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7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3" name="Google Shape;73;p7"/>
          <p:cNvGrpSpPr/>
          <p:nvPr/>
        </p:nvGrpSpPr>
        <p:grpSpPr>
          <a:xfrm flipH="1">
            <a:off x="8494492" y="0"/>
            <a:ext cx="649181" cy="5144627"/>
            <a:chOff x="0" y="-1438"/>
            <a:chExt cx="649181" cy="6859503"/>
          </a:xfrm>
        </p:grpSpPr>
        <p:sp>
          <p:nvSpPr>
            <p:cNvPr id="74" name="Google Shape;74;p7"/>
            <p:cNvSpPr/>
            <p:nvPr/>
          </p:nvSpPr>
          <p:spPr>
            <a:xfrm>
              <a:off x="0" y="-1438"/>
              <a:ext cx="649181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7"/>
            <p:cNvSpPr/>
            <p:nvPr/>
          </p:nvSpPr>
          <p:spPr>
            <a:xfrm>
              <a:off x="0" y="0"/>
              <a:ext cx="500332" cy="6858065"/>
            </a:xfrm>
            <a:custGeom>
              <a:rect b="b" l="l" r="r" t="t"/>
              <a:pathLst>
                <a:path extrusionOk="0" h="6875253" w="500332">
                  <a:moveTo>
                    <a:pt x="0" y="0"/>
                  </a:moveTo>
                  <a:lnTo>
                    <a:pt x="500332" y="0"/>
                  </a:lnTo>
                  <a:lnTo>
                    <a:pt x="301925" y="6875253"/>
                  </a:lnTo>
                  <a:lnTo>
                    <a:pt x="0" y="68752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2">
                <a:alpha val="9410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6" name="Google Shape;76;p7"/>
          <p:cNvSpPr/>
          <p:nvPr/>
        </p:nvSpPr>
        <p:spPr>
          <a:xfrm>
            <a:off x="0" y="4743450"/>
            <a:ext cx="9144000" cy="401100"/>
          </a:xfrm>
          <a:prstGeom prst="rect">
            <a:avLst/>
          </a:prstGeom>
          <a:solidFill>
            <a:schemeClr val="dk1">
              <a:alpha val="1451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7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1pPr>
            <a:lvl2pPr indent="0" lvl="1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2pPr>
            <a:lvl3pPr indent="0" lvl="2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3pPr>
            <a:lvl4pPr indent="0" lvl="3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4pPr>
            <a:lvl5pPr indent="0" lvl="4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5pPr>
            <a:lvl6pPr indent="0" lvl="5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6pPr>
            <a:lvl7pPr indent="0" lvl="6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7pPr>
            <a:lvl8pPr indent="0" lvl="7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8pPr>
            <a:lvl9pPr indent="0" lvl="8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8.jp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i="0" sz="3600" u="none" cap="none" strike="noStrike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600"/>
              <a:buFont typeface="Trebuchet MS"/>
              <a:buNone/>
              <a:defRPr b="1" sz="3600">
                <a:solidFill>
                  <a:schemeClr val="lt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Trebuchet MS"/>
              <a:buNone/>
              <a:defRPr b="0" i="0" sz="3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Trebuchet MS"/>
              <a:buNone/>
              <a:defRPr b="0" i="0" sz="2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Trebuchet MS"/>
              <a:buNone/>
              <a:defRPr b="0" i="0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Trebuchet MS"/>
              <a:buNone/>
              <a:defRPr b="0" i="0" sz="13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7200" y="205975"/>
            <a:ext cx="914400" cy="112395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jp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6" Type="http://schemas.openxmlformats.org/officeDocument/2006/relationships/image" Target="../media/image5.png"/><Relationship Id="rId7" Type="http://schemas.openxmlformats.org/officeDocument/2006/relationships/image" Target="../media/image1.png"/><Relationship Id="rId8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jpg"/><Relationship Id="rId4" Type="http://schemas.openxmlformats.org/officeDocument/2006/relationships/hyperlink" Target="https://docs.google.com/document/d/1vAp9mFRdiGHNaYGWMVtOXs9dkGddyHTU7dS1fpyZUpU/edit?usp=sharing" TargetMode="External"/><Relationship Id="rId5" Type="http://schemas.openxmlformats.org/officeDocument/2006/relationships/hyperlink" Target="https://drive.google.com/file/d/1T4Crubw2EaeH0kQbqg2x6C_FBWWyuXg9/view?usp=sharing" TargetMode="External"/><Relationship Id="rId6" Type="http://schemas.openxmlformats.org/officeDocument/2006/relationships/hyperlink" Target="https://docs.google.com/document/d/1IwIc_aOS9Pgj-oGIGwHMCuaR_ygZEUyuNuRRzHEWmUk/edit?usp=sharing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8"/>
          <p:cNvSpPr txBox="1"/>
          <p:nvPr/>
        </p:nvSpPr>
        <p:spPr>
          <a:xfrm>
            <a:off x="25000" y="59450"/>
            <a:ext cx="9144000" cy="9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5th Grade District Career Day</a:t>
            </a:r>
            <a:endParaRPr sz="46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83" name="Google Shape;83;p8"/>
          <p:cNvSpPr txBox="1"/>
          <p:nvPr/>
        </p:nvSpPr>
        <p:spPr>
          <a:xfrm>
            <a:off x="130525" y="1004900"/>
            <a:ext cx="7830600" cy="38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  <p:pic>
        <p:nvPicPr>
          <p:cNvPr id="84" name="Google Shape;84;p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63350" y="958700"/>
            <a:ext cx="3273624" cy="20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49388" y="899175"/>
            <a:ext cx="2143125" cy="21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06875" y="3205200"/>
            <a:ext cx="1444600" cy="144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83000" y="3103875"/>
            <a:ext cx="1752725" cy="1752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8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974772" y="3365425"/>
            <a:ext cx="2384925" cy="1001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9"/>
          <p:cNvSpPr txBox="1"/>
          <p:nvPr/>
        </p:nvSpPr>
        <p:spPr>
          <a:xfrm>
            <a:off x="25000" y="59450"/>
            <a:ext cx="9144000" cy="6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94" name="Google Shape;94;p9"/>
          <p:cNvSpPr txBox="1"/>
          <p:nvPr/>
        </p:nvSpPr>
        <p:spPr>
          <a:xfrm>
            <a:off x="140100" y="675950"/>
            <a:ext cx="7830600" cy="36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 u="sng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WELCOME </a:t>
            </a:r>
            <a:endParaRPr sz="7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&amp; </a:t>
            </a:r>
            <a:endParaRPr sz="7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INTRODUCTIONS</a:t>
            </a:r>
            <a:endParaRPr sz="7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0"/>
          <p:cNvSpPr txBox="1"/>
          <p:nvPr/>
        </p:nvSpPr>
        <p:spPr>
          <a:xfrm>
            <a:off x="25000" y="59450"/>
            <a:ext cx="9144000" cy="9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0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0" name="Google Shape;100;p10"/>
          <p:cNvSpPr txBox="1"/>
          <p:nvPr/>
        </p:nvSpPr>
        <p:spPr>
          <a:xfrm>
            <a:off x="140100" y="736850"/>
            <a:ext cx="6529200" cy="328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100" u="sng">
              <a:solidFill>
                <a:srgbClr val="000099"/>
              </a:solidFill>
              <a:highlight>
                <a:schemeClr val="lt1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>
                <a:solidFill>
                  <a:srgbClr val="000099"/>
                </a:solidFill>
                <a:highlight>
                  <a:schemeClr val="lt1"/>
                </a:highlight>
                <a:latin typeface="Trebuchet MS"/>
                <a:ea typeface="Trebuchet MS"/>
                <a:cs typeface="Trebuchet MS"/>
                <a:sym typeface="Trebuchet MS"/>
              </a:rPr>
              <a:t>CAREER DAY</a:t>
            </a:r>
            <a:endParaRPr sz="6600">
              <a:solidFill>
                <a:srgbClr val="000099"/>
              </a:solidFill>
              <a:highlight>
                <a:schemeClr val="lt1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600">
                <a:solidFill>
                  <a:srgbClr val="000099"/>
                </a:solidFill>
                <a:highlight>
                  <a:schemeClr val="lt1"/>
                </a:highlight>
                <a:latin typeface="Trebuchet MS"/>
                <a:ea typeface="Trebuchet MS"/>
                <a:cs typeface="Trebuchet MS"/>
                <a:sym typeface="Trebuchet MS"/>
              </a:rPr>
              <a:t> May 13th</a:t>
            </a:r>
            <a:endParaRPr sz="8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1"/>
          <p:cNvSpPr txBox="1"/>
          <p:nvPr/>
        </p:nvSpPr>
        <p:spPr>
          <a:xfrm>
            <a:off x="25000" y="59450"/>
            <a:ext cx="9144000" cy="61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Career Fair- Preparing Students/Before Arrival</a:t>
            </a:r>
            <a:endParaRPr sz="30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06" name="Google Shape;106;p11"/>
          <p:cNvSpPr txBox="1"/>
          <p:nvPr/>
        </p:nvSpPr>
        <p:spPr>
          <a:xfrm>
            <a:off x="140100" y="675950"/>
            <a:ext cx="7830600" cy="437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 u="sng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Be sure you have completed all activities with Galaxy, interest inventory &amp; passports via deadlines</a:t>
            </a:r>
            <a:endParaRPr sz="1600" u="sng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All sites need to bring sack lunches (home from school)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label bags, lunches, water bottles, etc with students names and hand out bags to students (this is to keep their items in)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be sure all students are wearing a name tag.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bring a sharpie with you to The Hub.  Students will receive a cup for the free drinks there.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Bathrooms -  Be sure bathroom breaks are done before loading busses.  We do not want a lot of bathroom breaks going on during the career fair portion of the day.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Be ready to load busses when they arrive (we are on a tight timeline)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Stay on time schedule for all areas throughout the day.</a:t>
            </a:r>
            <a:endParaRPr sz="9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prepare students on behavior, how each area will work, schedule, bathrooms etc before you arrive.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Behavior -  If students choose to not behave, they may lose the afternoon activity privileges.  Please remind students they are representing their school and Stillwater Public Schools.  Best behavior is expected!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  Theater #4 will be reserved for teachers if you need to remove students for any reason or have a calm space.  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200"/>
              <a:buFont typeface="Oswald"/>
              <a:buChar char="●"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Pass out passports to students.  Please remind students that passports must be stamped and completed to attend afternoon activities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</a:t>
            </a:r>
            <a:r>
              <a:rPr lang="en" sz="1200" u="sng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Go over the following Passport information with students early in the week before Career Day:</a:t>
            </a:r>
            <a:endParaRPr sz="1200" u="sng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           Mark their top two galaxy’s from the interest inventory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           Mark the careers they are interested in under their top two galaxy’s (4 must be in their top two 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           galaxy’s but the 5th one can be free choice).  PLEASE DO THIS BEFORE CAREER DAY!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           They will visit 5 career presentations (see schedule above)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               Must get a sticker in their passport for each presentation attended</a:t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2"/>
          <p:cNvSpPr txBox="1"/>
          <p:nvPr/>
        </p:nvSpPr>
        <p:spPr>
          <a:xfrm>
            <a:off x="0" y="59450"/>
            <a:ext cx="9144000" cy="78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A</a:t>
            </a:r>
            <a:r>
              <a:rPr lang="en" sz="32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M - Career Fair &amp; Passports</a:t>
            </a:r>
            <a:endParaRPr sz="32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2" name="Google Shape;112;p12"/>
          <p:cNvSpPr txBox="1"/>
          <p:nvPr/>
        </p:nvSpPr>
        <p:spPr>
          <a:xfrm>
            <a:off x="140100" y="702050"/>
            <a:ext cx="7830600" cy="43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04800" lvl="0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Oswald"/>
              <a:buChar char="●"/>
            </a:pPr>
            <a:r>
              <a:rPr lang="en" sz="1200" u="sng">
                <a:solidFill>
                  <a:schemeClr val="hlink"/>
                </a:solidFill>
                <a:latin typeface="Oswald"/>
                <a:ea typeface="Oswald"/>
                <a:cs typeface="Oswald"/>
                <a:sym typeface="Oswald"/>
                <a:hlinkClick r:id="rId4"/>
              </a:rPr>
              <a:t>Detailed Final Schedule of Event</a:t>
            </a:r>
            <a:r>
              <a:rPr lang="en" sz="12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- This schedule is finalized.</a:t>
            </a:r>
            <a:endParaRPr/>
          </a:p>
          <a:p>
            <a:pPr indent="-311150" lvl="0" marL="914400" rtl="0" algn="l">
              <a:spcBef>
                <a:spcPts val="0"/>
              </a:spcBef>
              <a:spcAft>
                <a:spcPts val="0"/>
              </a:spcAft>
              <a:buSzPts val="1300"/>
              <a:buFont typeface="Oswald"/>
              <a:buChar char="●"/>
            </a:pPr>
            <a:r>
              <a:rPr lang="en" sz="1300" u="sng">
                <a:solidFill>
                  <a:schemeClr val="hlink"/>
                </a:solidFill>
                <a:latin typeface="Oswald"/>
                <a:ea typeface="Oswald"/>
                <a:cs typeface="Oswald"/>
                <a:sym typeface="Oswald"/>
                <a:hlinkClick r:id="rId5"/>
              </a:rPr>
              <a:t>Career Fair Map</a:t>
            </a:r>
            <a:endParaRPr sz="13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11150" lvl="0" marL="914400" rtl="0" algn="l">
              <a:spcBef>
                <a:spcPts val="0"/>
              </a:spcBef>
              <a:spcAft>
                <a:spcPts val="0"/>
              </a:spcAft>
              <a:buSzPts val="1300"/>
              <a:buFont typeface="Oswald"/>
              <a:buChar char="●"/>
            </a:pPr>
            <a:r>
              <a:rPr lang="en" sz="1300" u="sng">
                <a:solidFill>
                  <a:schemeClr val="hlink"/>
                </a:solidFill>
                <a:latin typeface="Oswald"/>
                <a:ea typeface="Oswald"/>
                <a:cs typeface="Oswald"/>
                <a:sym typeface="Oswald"/>
                <a:hlinkClick r:id="rId6"/>
              </a:rPr>
              <a:t>Career Day Volunteer Assignments</a:t>
            </a:r>
            <a:r>
              <a:rPr lang="en" sz="13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- Please check to see where you are assigned.  All personnel is assigned somewhere!</a:t>
            </a:r>
            <a:endParaRPr sz="13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Upon arrival you will enter the outside covered area of The Hub ( Do not enter the inside of the Hub).  This is on the south end of the Hub.  Matt has been notified of this, but please follow up with your drivers!</a:t>
            </a:r>
            <a:endParaRPr sz="13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T</a:t>
            </a:r>
            <a:r>
              <a:rPr lang="en" sz="13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eachers will roam via the galaxy’s and help students.  No specific assignments.  If students need to use the bathroom, you will need to </a:t>
            </a:r>
            <a:r>
              <a:rPr lang="en" sz="13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escort</a:t>
            </a:r>
            <a:r>
              <a:rPr lang="en" sz="13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them.</a:t>
            </a:r>
            <a:endParaRPr sz="13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 u="sng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go over the following information with students:</a:t>
            </a:r>
            <a:endParaRPr sz="1700" u="sng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Booths will be set up by Galaxy with at least 8 careers in each 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500"/>
              <a:buFont typeface="Oswald"/>
              <a:buChar char="●"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Galaxies will be color coded in the booths and in passports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500"/>
              <a:buFont typeface="Oswald"/>
              <a:buChar char="●"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The career booths for each galaxy will be in one area (see map)!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500"/>
              <a:buFont typeface="Oswald"/>
              <a:buChar char="●"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12 spots per booth per session - Once they are filled, students will need to choose something else 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500"/>
              <a:buFont typeface="Oswald"/>
              <a:buChar char="●"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15 minute presentation - 5 minutes for rotation- There will be a noise/music to let them know when to rotate.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500"/>
              <a:buFont typeface="Oswald"/>
              <a:buChar char="●"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Virtual Headsets will be an option for a booth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2385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500"/>
              <a:buFont typeface="Oswald"/>
              <a:buChar char="●"/>
            </a:pPr>
            <a:r>
              <a:rPr lang="en" sz="15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Bathrooms - limited as needed during this time (bathrooms behind the food truck area)</a:t>
            </a:r>
            <a:endParaRPr sz="15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3"/>
          <p:cNvSpPr txBox="1"/>
          <p:nvPr/>
        </p:nvSpPr>
        <p:spPr>
          <a:xfrm>
            <a:off x="25000" y="59450"/>
            <a:ext cx="9144000" cy="9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LUNCH</a:t>
            </a:r>
            <a:endParaRPr sz="46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8" name="Google Shape;118;p13"/>
          <p:cNvSpPr txBox="1"/>
          <p:nvPr/>
        </p:nvSpPr>
        <p:spPr>
          <a:xfrm>
            <a:off x="140100" y="893525"/>
            <a:ext cx="7830600" cy="39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00"/>
              <a:buFont typeface="Oswald"/>
              <a:buChar char="●"/>
            </a:pPr>
            <a:r>
              <a:rPr lang="en" sz="18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Students will move inside for lunch at their designated time on the schedule.</a:t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00"/>
              <a:buFont typeface="Oswald"/>
              <a:buChar char="●"/>
            </a:pPr>
            <a:r>
              <a:rPr lang="en" sz="18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There are lots of table/chairs/booths in the middle area.  Find a place for your class/site to distribute lunches/eat</a:t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00"/>
              <a:buFont typeface="Oswald"/>
              <a:buChar char="●"/>
            </a:pPr>
            <a:r>
              <a:rPr lang="en" sz="18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The Hub is giving each student a free drink.  It would be helpful to write their name on the cups.  There will be volunteers at each fountain to fill cups!</a:t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00"/>
              <a:buFont typeface="Oswald"/>
              <a:buChar char="●"/>
            </a:pPr>
            <a:r>
              <a:rPr lang="en" sz="18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do bathroom breaks before afternoon activities begin</a:t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800"/>
              <a:buFont typeface="Oswald"/>
              <a:buChar char="●"/>
            </a:pPr>
            <a:r>
              <a:rPr lang="en" sz="18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be sure and pick up trash and throw it away before proceeding to afternoon activities</a:t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4"/>
          <p:cNvSpPr txBox="1"/>
          <p:nvPr/>
        </p:nvSpPr>
        <p:spPr>
          <a:xfrm>
            <a:off x="25000" y="59450"/>
            <a:ext cx="91440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PM</a:t>
            </a:r>
            <a:r>
              <a:rPr lang="en" sz="45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 - Activities</a:t>
            </a:r>
            <a:endParaRPr sz="45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4" name="Google Shape;124;p14"/>
          <p:cNvSpPr txBox="1"/>
          <p:nvPr/>
        </p:nvSpPr>
        <p:spPr>
          <a:xfrm>
            <a:off x="72525" y="831900"/>
            <a:ext cx="7728300" cy="41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After lunch - students will have a set time allotment to do The Hub activities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**Students must have demonstrated good behavior and completed their passport to attend the activity sessions.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**  All teachers and school personnel will be assigned to an area to work!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Activity Options - 1 Hour 5 minutes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 u="sng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Arcade</a:t>
            </a: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 - Students will receive a card and they will have a time allotment on the card to play games if they choose.  Once their time allotment expires, they can move to a different activity.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 u="sng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Bowling</a:t>
            </a: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-  If they choose bowling, they can play one game.  There will be 4-5 students in each lane.  </a:t>
            </a: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Once their game ends, they can move to a different activity.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 u="sng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Pickleball </a:t>
            </a: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-  The indoor Pickleball courts will be available.  There are 4 students to each court.  Paddles and balls will be provided.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9144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 u="sng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Movie </a:t>
            </a: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-  We will have a movie for each group that comes through.  If they choose to do 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the movie, they will go into the movie theater at the start of the movie.  They need to 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stay for the entire </a:t>
            </a: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activity time. 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/>
          <p:nvPr/>
        </p:nvSpPr>
        <p:spPr>
          <a:xfrm>
            <a:off x="25000" y="59450"/>
            <a:ext cx="9144000" cy="82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u="sng">
                <a:solidFill>
                  <a:srgbClr val="000099"/>
                </a:solidFill>
                <a:highlight>
                  <a:srgbClr val="FFFFFF"/>
                </a:highlight>
                <a:latin typeface="Trebuchet MS"/>
                <a:ea typeface="Trebuchet MS"/>
                <a:cs typeface="Trebuchet MS"/>
                <a:sym typeface="Trebuchet MS"/>
              </a:rPr>
              <a:t>MISC.</a:t>
            </a:r>
            <a:endParaRPr sz="45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0" name="Google Shape;130;p15"/>
          <p:cNvSpPr txBox="1"/>
          <p:nvPr/>
        </p:nvSpPr>
        <p:spPr>
          <a:xfrm>
            <a:off x="72525" y="831900"/>
            <a:ext cx="7728300" cy="41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Please watch the time in the afternoon.  We will have groups overlapping and you will need to know when to line your class up and be ready to depart! (Announcement???)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Mandi and Diane will be roaming to help with anything needed, answer questions, etc…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The Hub has been so generous to let us use their beautiful facility!  We need to leave it better than we found it!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SzPts val="1600"/>
              <a:buFont typeface="Oswald"/>
              <a:buChar char="●"/>
            </a:pPr>
            <a:r>
              <a:rPr lang="en" sz="1600">
                <a:solidFill>
                  <a:srgbClr val="000099"/>
                </a:solidFill>
                <a:latin typeface="Oswald"/>
                <a:ea typeface="Oswald"/>
                <a:cs typeface="Oswald"/>
                <a:sym typeface="Oswald"/>
              </a:rPr>
              <a:t>No extra money for games, concessions, etc.  </a:t>
            </a:r>
            <a:endParaRPr sz="1600">
              <a:solidFill>
                <a:srgbClr val="000099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F497D"/>
              </a:solidFill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6"/>
          <p:cNvSpPr txBox="1"/>
          <p:nvPr/>
        </p:nvSpPr>
        <p:spPr>
          <a:xfrm>
            <a:off x="25000" y="59450"/>
            <a:ext cx="9144000" cy="9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600" u="sng">
              <a:solidFill>
                <a:srgbClr val="000099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>
              <a:solidFill>
                <a:srgbClr val="FFFFFF"/>
              </a:solidFill>
              <a:highlight>
                <a:srgbClr val="0000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6" name="Google Shape;136;p16"/>
          <p:cNvSpPr txBox="1"/>
          <p:nvPr/>
        </p:nvSpPr>
        <p:spPr>
          <a:xfrm>
            <a:off x="69100" y="971600"/>
            <a:ext cx="7830600" cy="385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600" u="sng">
              <a:solidFill>
                <a:srgbClr val="000099"/>
              </a:solidFill>
              <a:highlight>
                <a:schemeClr val="lt1"/>
              </a:highlight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900" u="sng">
                <a:solidFill>
                  <a:srgbClr val="000099"/>
                </a:solidFill>
                <a:highlight>
                  <a:schemeClr val="lt1"/>
                </a:highlight>
                <a:latin typeface="Trebuchet MS"/>
                <a:ea typeface="Trebuchet MS"/>
                <a:cs typeface="Trebuchet MS"/>
                <a:sym typeface="Trebuchet MS"/>
              </a:rPr>
              <a:t>Questions </a:t>
            </a:r>
            <a:endParaRPr sz="2700"/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potlight">
  <a:themeElements>
    <a:clrScheme name="Custom 439">
      <a:dk1>
        <a:srgbClr val="000000"/>
      </a:dk1>
      <a:lt1>
        <a:srgbClr val="FFFFFF"/>
      </a:lt1>
      <a:dk2>
        <a:srgbClr val="5C6E95"/>
      </a:dk2>
      <a:lt2>
        <a:srgbClr val="ACB4C2"/>
      </a:lt2>
      <a:accent1>
        <a:srgbClr val="667E50"/>
      </a:accent1>
      <a:accent2>
        <a:srgbClr val="CFBF73"/>
      </a:accent2>
      <a:accent3>
        <a:srgbClr val="8C7C82"/>
      </a:accent3>
      <a:accent4>
        <a:srgbClr val="9ABF87"/>
      </a:accent4>
      <a:accent5>
        <a:srgbClr val="CF9462"/>
      </a:accent5>
      <a:accent6>
        <a:srgbClr val="A25642"/>
      </a:accent6>
      <a:hlink>
        <a:srgbClr val="5173A5"/>
      </a:hlink>
      <a:folHlink>
        <a:srgbClr val="687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