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True Typewriter" charset="1" panose="02060704040205020404"/>
      <p:regular r:id="rId22"/>
    </p:embeddedFont>
    <p:embeddedFont>
      <p:font typeface="Courier Prime Bold" charset="1" panose="00000809000000000000"/>
      <p:regular r:id="rId23"/>
    </p:embeddedFont>
    <p:embeddedFont>
      <p:font typeface="Canva Sans" charset="1" panose="020B0503030501040103"/>
      <p:regular r:id="rId24"/>
    </p:embeddedFont>
    <p:embeddedFont>
      <p:font typeface="Canva Sans Bold" charset="1" panose="020B0803030501040103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docs.google.com/spreadsheets/d/1OKjL4WgadYJH5mPSdHSR1DnyhrTBzE4EfD5WV3WWnug/edit?usp=sharing" TargetMode="External" Type="http://schemas.openxmlformats.org/officeDocument/2006/relationships/hyperlink"/><Relationship Id="rId3" Target="https://docs.google.com/spreadsheets/d/1E5hlhuInefKik5Bw3ER9cOfnKtW4cT2Yx_L7cEW4B1I/edit?usp=sharing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0410470">
            <a:off x="473869" y="996684"/>
            <a:ext cx="9257483" cy="2642590"/>
          </a:xfrm>
          <a:custGeom>
            <a:avLst/>
            <a:gdLst/>
            <a:ahLst/>
            <a:cxnLst/>
            <a:rect r="r" b="b" t="t" l="l"/>
            <a:pathLst>
              <a:path h="2642590" w="9257483">
                <a:moveTo>
                  <a:pt x="0" y="0"/>
                </a:moveTo>
                <a:lnTo>
                  <a:pt x="9257483" y="0"/>
                </a:lnTo>
                <a:lnTo>
                  <a:pt x="9257483" y="2642590"/>
                </a:lnTo>
                <a:lnTo>
                  <a:pt x="0" y="26425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1636127" y="8795618"/>
            <a:ext cx="3940589" cy="1032273"/>
          </a:xfrm>
          <a:custGeom>
            <a:avLst/>
            <a:gdLst/>
            <a:ahLst/>
            <a:cxnLst/>
            <a:rect r="r" b="b" t="t" l="l"/>
            <a:pathLst>
              <a:path h="1032273" w="3940589">
                <a:moveTo>
                  <a:pt x="0" y="0"/>
                </a:moveTo>
                <a:lnTo>
                  <a:pt x="3940588" y="0"/>
                </a:lnTo>
                <a:lnTo>
                  <a:pt x="3940588" y="1032272"/>
                </a:lnTo>
                <a:lnTo>
                  <a:pt x="0" y="1032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76715" y="7629341"/>
            <a:ext cx="2332554" cy="2332554"/>
          </a:xfrm>
          <a:custGeom>
            <a:avLst/>
            <a:gdLst/>
            <a:ahLst/>
            <a:cxnLst/>
            <a:rect r="r" b="b" t="t" l="l"/>
            <a:pathLst>
              <a:path h="2332554" w="2332554">
                <a:moveTo>
                  <a:pt x="0" y="0"/>
                </a:moveTo>
                <a:lnTo>
                  <a:pt x="2332555" y="0"/>
                </a:lnTo>
                <a:lnTo>
                  <a:pt x="2332555" y="2332554"/>
                </a:lnTo>
                <a:lnTo>
                  <a:pt x="0" y="23325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917644" y="459975"/>
            <a:ext cx="5991626" cy="5991626"/>
          </a:xfrm>
          <a:custGeom>
            <a:avLst/>
            <a:gdLst/>
            <a:ahLst/>
            <a:cxnLst/>
            <a:rect r="r" b="b" t="t" l="l"/>
            <a:pathLst>
              <a:path h="5991626" w="5991626">
                <a:moveTo>
                  <a:pt x="0" y="0"/>
                </a:moveTo>
                <a:lnTo>
                  <a:pt x="5991626" y="0"/>
                </a:lnTo>
                <a:lnTo>
                  <a:pt x="5991626" y="5991625"/>
                </a:lnTo>
                <a:lnTo>
                  <a:pt x="0" y="59916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180382" y="1036725"/>
            <a:ext cx="11300870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YEAR LONG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80382" y="2456804"/>
            <a:ext cx="11300870" cy="2184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PLANNING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180382" y="5067300"/>
            <a:ext cx="6542755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Courier Prime Bold"/>
                <a:ea typeface="Courier Prime Bold"/>
                <a:cs typeface="Courier Prime Bold"/>
                <a:sym typeface="Courier Prime Bold"/>
              </a:rPr>
              <a:t>Your FCCLA Chapter &amp;                  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ourier Prime Bold"/>
                <a:ea typeface="Courier Prime Bold"/>
                <a:cs typeface="Courier Prime Bold"/>
                <a:sym typeface="Courier Prime Bold"/>
              </a:rPr>
              <a:t>FCS Basics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10410470">
            <a:off x="7182928" y="380464"/>
            <a:ext cx="6840631" cy="1952689"/>
          </a:xfrm>
          <a:custGeom>
            <a:avLst/>
            <a:gdLst/>
            <a:ahLst/>
            <a:cxnLst/>
            <a:rect r="r" b="b" t="t" l="l"/>
            <a:pathLst>
              <a:path h="1952689" w="6840631">
                <a:moveTo>
                  <a:pt x="0" y="0"/>
                </a:moveTo>
                <a:lnTo>
                  <a:pt x="6840632" y="0"/>
                </a:lnTo>
                <a:lnTo>
                  <a:pt x="6840632" y="1952690"/>
                </a:lnTo>
                <a:lnTo>
                  <a:pt x="0" y="19526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80382" y="212732"/>
            <a:ext cx="15078918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PLANNING FCS BASICS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180382" y="2659035"/>
            <a:ext cx="2165490" cy="548574"/>
            <a:chOff x="0" y="0"/>
            <a:chExt cx="483426" cy="12246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SUN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332620" y="2659035"/>
            <a:ext cx="2165490" cy="548574"/>
            <a:chOff x="0" y="0"/>
            <a:chExt cx="483426" cy="12246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strike="noStrike" u="none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MON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484858" y="2659035"/>
            <a:ext cx="2165490" cy="548574"/>
            <a:chOff x="0" y="0"/>
            <a:chExt cx="483426" cy="12246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TUE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8637096" y="2659035"/>
            <a:ext cx="2165490" cy="548574"/>
            <a:chOff x="0" y="0"/>
            <a:chExt cx="483426" cy="12246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WED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0789334" y="2659035"/>
            <a:ext cx="2165490" cy="548574"/>
            <a:chOff x="0" y="0"/>
            <a:chExt cx="483426" cy="122464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THU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941572" y="2659035"/>
            <a:ext cx="2165490" cy="548574"/>
            <a:chOff x="0" y="0"/>
            <a:chExt cx="483426" cy="122464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FRI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5093810" y="2659035"/>
            <a:ext cx="2165490" cy="548574"/>
            <a:chOff x="0" y="0"/>
            <a:chExt cx="483426" cy="12246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83426" cy="122464"/>
            </a:xfrm>
            <a:custGeom>
              <a:avLst/>
              <a:gdLst/>
              <a:ahLst/>
              <a:cxnLst/>
              <a:rect r="r" b="b" t="t" l="l"/>
              <a:pathLst>
                <a:path h="122464" w="483426">
                  <a:moveTo>
                    <a:pt x="0" y="0"/>
                  </a:moveTo>
                  <a:lnTo>
                    <a:pt x="483426" y="0"/>
                  </a:lnTo>
                  <a:lnTo>
                    <a:pt x="483426" y="122464"/>
                  </a:lnTo>
                  <a:lnTo>
                    <a:pt x="0" y="12246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76200"/>
              <a:ext cx="483426" cy="1986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SAT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2180382" y="3474309"/>
            <a:ext cx="4914087" cy="6145446"/>
            <a:chOff x="0" y="0"/>
            <a:chExt cx="1097025" cy="137191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097025" cy="1371914"/>
            </a:xfrm>
            <a:custGeom>
              <a:avLst/>
              <a:gdLst/>
              <a:ahLst/>
              <a:cxnLst/>
              <a:rect r="r" b="b" t="t" l="l"/>
              <a:pathLst>
                <a:path h="1371914" w="1097025">
                  <a:moveTo>
                    <a:pt x="0" y="0"/>
                  </a:moveTo>
                  <a:lnTo>
                    <a:pt x="1097025" y="0"/>
                  </a:lnTo>
                  <a:lnTo>
                    <a:pt x="1097025" y="1371914"/>
                  </a:lnTo>
                  <a:lnTo>
                    <a:pt x="0" y="137191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66675"/>
              <a:ext cx="1097025" cy="1438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345213" y="3474309"/>
            <a:ext cx="4914087" cy="6145446"/>
            <a:chOff x="0" y="0"/>
            <a:chExt cx="1097025" cy="1371914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097025" cy="1371914"/>
            </a:xfrm>
            <a:custGeom>
              <a:avLst/>
              <a:gdLst/>
              <a:ahLst/>
              <a:cxnLst/>
              <a:rect r="r" b="b" t="t" l="l"/>
              <a:pathLst>
                <a:path h="1371914" w="1097025">
                  <a:moveTo>
                    <a:pt x="0" y="0"/>
                  </a:moveTo>
                  <a:lnTo>
                    <a:pt x="1097025" y="0"/>
                  </a:lnTo>
                  <a:lnTo>
                    <a:pt x="1097025" y="1371914"/>
                  </a:lnTo>
                  <a:lnTo>
                    <a:pt x="0" y="137191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66675"/>
              <a:ext cx="1097025" cy="1438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7094469" y="3474309"/>
            <a:ext cx="5250743" cy="6145446"/>
            <a:chOff x="0" y="0"/>
            <a:chExt cx="1172180" cy="137191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172180" cy="1371914"/>
            </a:xfrm>
            <a:custGeom>
              <a:avLst/>
              <a:gdLst/>
              <a:ahLst/>
              <a:cxnLst/>
              <a:rect r="r" b="b" t="t" l="l"/>
              <a:pathLst>
                <a:path h="1371914" w="1172180">
                  <a:moveTo>
                    <a:pt x="0" y="0"/>
                  </a:moveTo>
                  <a:lnTo>
                    <a:pt x="1172180" y="0"/>
                  </a:lnTo>
                  <a:lnTo>
                    <a:pt x="1172180" y="1371914"/>
                  </a:lnTo>
                  <a:lnTo>
                    <a:pt x="0" y="137191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66675"/>
              <a:ext cx="1172180" cy="1438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2434071" y="3647939"/>
            <a:ext cx="4424632" cy="5428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The intro class for all FCS students.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“A little bit of everything.”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There’s something here for every type of student.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7447447" y="3647939"/>
            <a:ext cx="4424632" cy="6028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Curriculum available...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OkACTE CIMC</a:t>
            </a:r>
          </a:p>
          <a:p>
            <a:pPr algn="l"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Link on next slide</a:t>
            </a:r>
          </a:p>
          <a:p>
            <a:pPr algn="l"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Email Specialist</a:t>
            </a: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Goodheart Wilcox</a:t>
            </a:r>
          </a:p>
          <a:p>
            <a:pPr algn="l"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Link on next slide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583338" y="3639587"/>
            <a:ext cx="4424632" cy="2428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Standards &amp; Pacing Guides available...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CTYou.org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9576" y="4198545"/>
            <a:ext cx="16829724" cy="5895986"/>
          </a:xfrm>
          <a:custGeom>
            <a:avLst/>
            <a:gdLst/>
            <a:ahLst/>
            <a:cxnLst/>
            <a:rect r="r" b="b" t="t" l="l"/>
            <a:pathLst>
              <a:path h="5895986" w="16829724">
                <a:moveTo>
                  <a:pt x="0" y="0"/>
                </a:moveTo>
                <a:lnTo>
                  <a:pt x="16829724" y="0"/>
                </a:lnTo>
                <a:lnTo>
                  <a:pt x="16829724" y="5895986"/>
                </a:lnTo>
                <a:lnTo>
                  <a:pt x="0" y="5895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06" t="-2670" r="0" b="-89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200308" y="0"/>
            <a:ext cx="6492616" cy="8030313"/>
          </a:xfrm>
          <a:custGeom>
            <a:avLst/>
            <a:gdLst/>
            <a:ahLst/>
            <a:cxnLst/>
            <a:rect r="r" b="b" t="t" l="l"/>
            <a:pathLst>
              <a:path h="8030313" w="6492616">
                <a:moveTo>
                  <a:pt x="0" y="0"/>
                </a:moveTo>
                <a:lnTo>
                  <a:pt x="6492616" y="0"/>
                </a:lnTo>
                <a:lnTo>
                  <a:pt x="6492616" y="8030313"/>
                </a:lnTo>
                <a:lnTo>
                  <a:pt x="0" y="803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576" t="-2895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94508" y="448310"/>
            <a:ext cx="620305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https://www.g-w.com/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94508" y="1518528"/>
            <a:ext cx="10905800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https://oklahoma.gov/careertech/educators/curriculum/catalog.html</a:t>
            </a:r>
          </a:p>
          <a:p>
            <a:pPr algn="just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80382" y="212732"/>
            <a:ext cx="11300870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CTYOU.ORG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180382" y="2327564"/>
            <a:ext cx="1130087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https://ctyou.org/ 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2180382" y="3282921"/>
            <a:ext cx="14842329" cy="6145446"/>
            <a:chOff x="0" y="0"/>
            <a:chExt cx="3313414" cy="137191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313414" cy="1371914"/>
            </a:xfrm>
            <a:custGeom>
              <a:avLst/>
              <a:gdLst/>
              <a:ahLst/>
              <a:cxnLst/>
              <a:rect r="r" b="b" t="t" l="l"/>
              <a:pathLst>
                <a:path h="1371914" w="3313414">
                  <a:moveTo>
                    <a:pt x="0" y="0"/>
                  </a:moveTo>
                  <a:lnTo>
                    <a:pt x="3313414" y="0"/>
                  </a:lnTo>
                  <a:lnTo>
                    <a:pt x="3313414" y="1371914"/>
                  </a:lnTo>
                  <a:lnTo>
                    <a:pt x="0" y="137191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66675"/>
              <a:ext cx="3313414" cy="1438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635496" y="3537527"/>
            <a:ext cx="12949119" cy="3810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&gt;Course Categories</a:t>
            </a:r>
          </a:p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&gt;FCS</a:t>
            </a:r>
          </a:p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&gt;FCS Courses &amp; Curriculum Res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737373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    [You can also find the CIMC digital resource here]</a:t>
            </a:r>
          </a:p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&gt;FCS Course Resources, Pacing Guides, and Standards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9545" y="769556"/>
            <a:ext cx="17714212" cy="8672155"/>
          </a:xfrm>
          <a:custGeom>
            <a:avLst/>
            <a:gdLst/>
            <a:ahLst/>
            <a:cxnLst/>
            <a:rect r="r" b="b" t="t" l="l"/>
            <a:pathLst>
              <a:path h="8672155" w="17714212">
                <a:moveTo>
                  <a:pt x="0" y="0"/>
                </a:moveTo>
                <a:lnTo>
                  <a:pt x="17714212" y="0"/>
                </a:lnTo>
                <a:lnTo>
                  <a:pt x="17714212" y="8672155"/>
                </a:lnTo>
                <a:lnTo>
                  <a:pt x="0" y="8672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80382" y="212732"/>
            <a:ext cx="10965776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GOALS OVERVIEW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180382" y="2115939"/>
            <a:ext cx="10572580" cy="556599"/>
            <a:chOff x="0" y="0"/>
            <a:chExt cx="2360231" cy="1242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360231" cy="124256"/>
            </a:xfrm>
            <a:custGeom>
              <a:avLst/>
              <a:gdLst/>
              <a:ahLst/>
              <a:cxnLst/>
              <a:rect r="r" b="b" t="t" l="l"/>
              <a:pathLst>
                <a:path h="124256" w="2360231">
                  <a:moveTo>
                    <a:pt x="0" y="0"/>
                  </a:moveTo>
                  <a:lnTo>
                    <a:pt x="2360231" y="0"/>
                  </a:lnTo>
                  <a:lnTo>
                    <a:pt x="2360231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0"/>
              <a:ext cx="2360231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REMEMBER...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180382" y="2884823"/>
            <a:ext cx="15094116" cy="7226052"/>
            <a:chOff x="0" y="0"/>
            <a:chExt cx="3369623" cy="16131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369623" cy="1613150"/>
            </a:xfrm>
            <a:custGeom>
              <a:avLst/>
              <a:gdLst/>
              <a:ahLst/>
              <a:cxnLst/>
              <a:rect r="r" b="b" t="t" l="l"/>
              <a:pathLst>
                <a:path h="1613150" w="3369623">
                  <a:moveTo>
                    <a:pt x="0" y="0"/>
                  </a:moveTo>
                  <a:lnTo>
                    <a:pt x="3369623" y="0"/>
                  </a:lnTo>
                  <a:lnTo>
                    <a:pt x="3369623" y="1613150"/>
                  </a:lnTo>
                  <a:lnTo>
                    <a:pt x="0" y="1613150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66675"/>
              <a:ext cx="3369623" cy="1679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10410470">
            <a:off x="1310962" y="1933419"/>
            <a:ext cx="3228672" cy="921639"/>
          </a:xfrm>
          <a:custGeom>
            <a:avLst/>
            <a:gdLst/>
            <a:ahLst/>
            <a:cxnLst/>
            <a:rect r="r" b="b" t="t" l="l"/>
            <a:pathLst>
              <a:path h="921639" w="3228672">
                <a:moveTo>
                  <a:pt x="0" y="0"/>
                </a:moveTo>
                <a:lnTo>
                  <a:pt x="3228672" y="0"/>
                </a:lnTo>
                <a:lnTo>
                  <a:pt x="3228672" y="921640"/>
                </a:lnTo>
                <a:lnTo>
                  <a:pt x="0" y="9216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370781" y="2891757"/>
            <a:ext cx="14505444" cy="7089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606" indent="-431803" lvl="1">
              <a:lnSpc>
                <a:spcPts val="5600"/>
              </a:lnSpc>
              <a:buAutoNum type="arabi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Utilize your officer team</a:t>
            </a:r>
          </a:p>
          <a:p>
            <a:pPr algn="l" marL="863606" indent="-431803" lvl="1">
              <a:lnSpc>
                <a:spcPts val="5600"/>
              </a:lnSpc>
              <a:buAutoNum type="arabi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Keep an Adviser Binder</a:t>
            </a:r>
          </a:p>
          <a:p>
            <a:pPr algn="l" marL="863606" indent="-431803" lvl="1">
              <a:lnSpc>
                <a:spcPts val="5600"/>
              </a:lnSpc>
              <a:buAutoNum type="arabi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Take it one month at a time</a:t>
            </a:r>
          </a:p>
          <a:p>
            <a:pPr algn="l" marL="863606" indent="-431803" lvl="1">
              <a:lnSpc>
                <a:spcPts val="5600"/>
              </a:lnSpc>
              <a:buAutoNum type="arabi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Explore CTYou.org</a:t>
            </a:r>
          </a:p>
          <a:p>
            <a:pPr algn="l" marL="863606" indent="-431803" lvl="1">
              <a:lnSpc>
                <a:spcPts val="5600"/>
              </a:lnSpc>
              <a:buAutoNum type="arabi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Other helpful lesson sites...</a:t>
            </a:r>
          </a:p>
          <a:p>
            <a:pPr algn="l" marL="1727212" indent="-575737" lvl="2">
              <a:lnSpc>
                <a:spcPts val="5600"/>
              </a:lnSpc>
              <a:buAutoNum type="alphaL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Familyconsumersciences.com</a:t>
            </a:r>
          </a:p>
          <a:p>
            <a:pPr algn="l" marL="1727212" indent="-575737" lvl="2">
              <a:lnSpc>
                <a:spcPts val="5600"/>
              </a:lnSpc>
              <a:buAutoNum type="alphaL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Teacherspayteachers.com</a:t>
            </a:r>
          </a:p>
          <a:p>
            <a:pPr algn="l" marL="1727212" indent="-575737" lvl="2">
              <a:lnSpc>
                <a:spcPts val="5600"/>
              </a:lnSpc>
              <a:buAutoNum type="alphaL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FCCLAinc.org  [Check out the Hub for teaching resources]</a:t>
            </a:r>
          </a:p>
          <a:p>
            <a:pPr algn="l" marL="1727212" indent="-575737" lvl="2">
              <a:lnSpc>
                <a:spcPts val="5600"/>
              </a:lnSpc>
              <a:buAutoNum type="alphaL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Oklahoma.agclassroom.org</a:t>
            </a:r>
          </a:p>
          <a:p>
            <a:pPr algn="l" marL="1727212" indent="-575737" lvl="2">
              <a:lnSpc>
                <a:spcPts val="5600"/>
              </a:lnSpc>
              <a:buAutoNum type="alphaLcPeriod" startAt="1"/>
            </a:pPr>
            <a:r>
              <a:rPr lang="en-US" sz="4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agclassroom.org  [National Ag in the Classroom site]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0410470">
            <a:off x="473869" y="996684"/>
            <a:ext cx="9257483" cy="2642590"/>
          </a:xfrm>
          <a:custGeom>
            <a:avLst/>
            <a:gdLst/>
            <a:ahLst/>
            <a:cxnLst/>
            <a:rect r="r" b="b" t="t" l="l"/>
            <a:pathLst>
              <a:path h="2642590" w="9257483">
                <a:moveTo>
                  <a:pt x="0" y="0"/>
                </a:moveTo>
                <a:lnTo>
                  <a:pt x="9257483" y="0"/>
                </a:lnTo>
                <a:lnTo>
                  <a:pt x="9257483" y="2642590"/>
                </a:lnTo>
                <a:lnTo>
                  <a:pt x="0" y="26425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1636127" y="8795618"/>
            <a:ext cx="3940589" cy="1032273"/>
          </a:xfrm>
          <a:custGeom>
            <a:avLst/>
            <a:gdLst/>
            <a:ahLst/>
            <a:cxnLst/>
            <a:rect r="r" b="b" t="t" l="l"/>
            <a:pathLst>
              <a:path h="1032273" w="3940589">
                <a:moveTo>
                  <a:pt x="0" y="0"/>
                </a:moveTo>
                <a:lnTo>
                  <a:pt x="3940588" y="0"/>
                </a:lnTo>
                <a:lnTo>
                  <a:pt x="3940588" y="1032272"/>
                </a:lnTo>
                <a:lnTo>
                  <a:pt x="0" y="1032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76715" y="7629341"/>
            <a:ext cx="2332554" cy="2332554"/>
          </a:xfrm>
          <a:custGeom>
            <a:avLst/>
            <a:gdLst/>
            <a:ahLst/>
            <a:cxnLst/>
            <a:rect r="r" b="b" t="t" l="l"/>
            <a:pathLst>
              <a:path h="2332554" w="2332554">
                <a:moveTo>
                  <a:pt x="0" y="0"/>
                </a:moveTo>
                <a:lnTo>
                  <a:pt x="2332555" y="0"/>
                </a:lnTo>
                <a:lnTo>
                  <a:pt x="2332555" y="2332554"/>
                </a:lnTo>
                <a:lnTo>
                  <a:pt x="0" y="23325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917644" y="481798"/>
            <a:ext cx="5991626" cy="5991626"/>
          </a:xfrm>
          <a:custGeom>
            <a:avLst/>
            <a:gdLst/>
            <a:ahLst/>
            <a:cxnLst/>
            <a:rect r="r" b="b" t="t" l="l"/>
            <a:pathLst>
              <a:path h="5991626" w="5991626">
                <a:moveTo>
                  <a:pt x="0" y="0"/>
                </a:moveTo>
                <a:lnTo>
                  <a:pt x="5991626" y="0"/>
                </a:lnTo>
                <a:lnTo>
                  <a:pt x="5991626" y="5991626"/>
                </a:lnTo>
                <a:lnTo>
                  <a:pt x="0" y="59916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180382" y="1036725"/>
            <a:ext cx="11300870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YEAR LONG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80382" y="2456804"/>
            <a:ext cx="11300870" cy="2184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PLANNING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180382" y="5067300"/>
            <a:ext cx="11131545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Courier Prime Bold"/>
                <a:ea typeface="Courier Prime Bold"/>
                <a:cs typeface="Courier Prime Bold"/>
                <a:sym typeface="Courier Prime Bold"/>
              </a:rPr>
              <a:t>Audrey Rice</a:t>
            </a:r>
          </a:p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Courier Prime Bold"/>
                <a:ea typeface="Courier Prime Bold"/>
                <a:cs typeface="Courier Prime Bold"/>
                <a:sym typeface="Courier Prime Bold"/>
              </a:rPr>
              <a:t>arice@minco.k12.ok.us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1835" y="2858974"/>
            <a:ext cx="5070574" cy="688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b="true" sz="4000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2" tooltip="https://docs.google.com/spreadsheets/d/1OKjL4WgadYJH5mPSdHSR1DnyhrTBzE4EfD5WV3WWnug/edit?usp=sharing"/>
              </a:rPr>
              <a:t>Member Point Sheet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139238" y="4274503"/>
            <a:ext cx="9525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871835" y="3941718"/>
            <a:ext cx="7377261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b="true" sz="4000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docs.google.com/spreadsheets/d/1E5hlhuInefKik5Bw3ER9cOfnKtW4cT2Yx_L7cEW4B1I/edit?usp=sharing"/>
              </a:rPr>
              <a:t>Graduation Cords Point Sheet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71835" y="583556"/>
            <a:ext cx="6748760" cy="1680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Added Info...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71835" y="6202997"/>
            <a:ext cx="14336657" cy="1773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 point sheet is a great way to hold members accountable and give them incentive to participate.  However... this may not be something you feel like tackling your first year. 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80382" y="212732"/>
            <a:ext cx="10283126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ABOUT ME... 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10410470">
            <a:off x="13528876" y="968349"/>
            <a:ext cx="3682800" cy="1051272"/>
          </a:xfrm>
          <a:custGeom>
            <a:avLst/>
            <a:gdLst/>
            <a:ahLst/>
            <a:cxnLst/>
            <a:rect r="r" b="b" t="t" l="l"/>
            <a:pathLst>
              <a:path h="1051272" w="3682800">
                <a:moveTo>
                  <a:pt x="0" y="0"/>
                </a:moveTo>
                <a:lnTo>
                  <a:pt x="3682800" y="0"/>
                </a:lnTo>
                <a:lnTo>
                  <a:pt x="3682800" y="1051272"/>
                </a:lnTo>
                <a:lnTo>
                  <a:pt x="0" y="10512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501132" y="544916"/>
            <a:ext cx="8388064" cy="1754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3365"/>
              </a:lnSpc>
            </a:pPr>
            <a:r>
              <a:rPr lang="en-US" sz="9547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AND MY SCHOOL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2180382" y="4327187"/>
            <a:ext cx="6963618" cy="4920147"/>
            <a:chOff x="0" y="0"/>
            <a:chExt cx="1554564" cy="109837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54564" cy="1098378"/>
            </a:xfrm>
            <a:custGeom>
              <a:avLst/>
              <a:gdLst/>
              <a:ahLst/>
              <a:cxnLst/>
              <a:rect r="r" b="b" t="t" l="l"/>
              <a:pathLst>
                <a:path h="1098378" w="1554564">
                  <a:moveTo>
                    <a:pt x="0" y="0"/>
                  </a:moveTo>
                  <a:lnTo>
                    <a:pt x="1554564" y="0"/>
                  </a:lnTo>
                  <a:lnTo>
                    <a:pt x="1554564" y="1098378"/>
                  </a:lnTo>
                  <a:lnTo>
                    <a:pt x="0" y="1098378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1554564" cy="11650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180382" y="2680524"/>
            <a:ext cx="6963618" cy="1485097"/>
            <a:chOff x="0" y="0"/>
            <a:chExt cx="1554564" cy="33153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554564" cy="331534"/>
            </a:xfrm>
            <a:custGeom>
              <a:avLst/>
              <a:gdLst/>
              <a:ahLst/>
              <a:cxnLst/>
              <a:rect r="r" b="b" t="t" l="l"/>
              <a:pathLst>
                <a:path h="331534" w="1554564">
                  <a:moveTo>
                    <a:pt x="0" y="0"/>
                  </a:moveTo>
                  <a:lnTo>
                    <a:pt x="1554564" y="0"/>
                  </a:lnTo>
                  <a:lnTo>
                    <a:pt x="1554564" y="331534"/>
                  </a:lnTo>
                  <a:lnTo>
                    <a:pt x="0" y="33153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114300"/>
              <a:ext cx="1554564" cy="445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99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2413308" y="2933675"/>
            <a:ext cx="6087823" cy="920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AUDREY</a:t>
            </a:r>
            <a:r>
              <a:rPr lang="en-US" sz="4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RICE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70455" y="4429723"/>
            <a:ext cx="6595701" cy="429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6</a:t>
            </a: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th</a:t>
            </a: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year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Minco High School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Oklahoma State - Design, Housing, and Merchandising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Alternative Certification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Preps/Courses - FCS Basics, Human Growth &amp; Development, Interior Design, and Hospitality &amp; Tourism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629441" y="4312122"/>
            <a:ext cx="6963618" cy="4920147"/>
            <a:chOff x="0" y="0"/>
            <a:chExt cx="1554564" cy="109837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554564" cy="1098378"/>
            </a:xfrm>
            <a:custGeom>
              <a:avLst/>
              <a:gdLst/>
              <a:ahLst/>
              <a:cxnLst/>
              <a:rect r="r" b="b" t="t" l="l"/>
              <a:pathLst>
                <a:path h="1098378" w="1554564">
                  <a:moveTo>
                    <a:pt x="0" y="0"/>
                  </a:moveTo>
                  <a:lnTo>
                    <a:pt x="1554564" y="0"/>
                  </a:lnTo>
                  <a:lnTo>
                    <a:pt x="1554564" y="1098378"/>
                  </a:lnTo>
                  <a:lnTo>
                    <a:pt x="0" y="1098378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66675"/>
              <a:ext cx="1554564" cy="11650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9629441" y="2665460"/>
            <a:ext cx="6963618" cy="1485097"/>
            <a:chOff x="0" y="0"/>
            <a:chExt cx="1554564" cy="331534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554564" cy="331534"/>
            </a:xfrm>
            <a:custGeom>
              <a:avLst/>
              <a:gdLst/>
              <a:ahLst/>
              <a:cxnLst/>
              <a:rect r="r" b="b" t="t" l="l"/>
              <a:pathLst>
                <a:path h="331534" w="1554564">
                  <a:moveTo>
                    <a:pt x="0" y="0"/>
                  </a:moveTo>
                  <a:lnTo>
                    <a:pt x="1554564" y="0"/>
                  </a:lnTo>
                  <a:lnTo>
                    <a:pt x="1554564" y="331534"/>
                  </a:lnTo>
                  <a:lnTo>
                    <a:pt x="0" y="331534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114300"/>
              <a:ext cx="1554564" cy="445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99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9629441" y="4693482"/>
            <a:ext cx="6595701" cy="322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35 miles SW of OKC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Approx. 185 students in the HS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8-20 students per FCS class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60-70 FCCLA members annually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5-7 local officers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Other CTSOs - FFA &amp; BPA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067339" y="2872210"/>
            <a:ext cx="6087823" cy="93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MINCO HIGH SCHOOL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10410470">
            <a:off x="1548148" y="696617"/>
            <a:ext cx="5914211" cy="1688239"/>
          </a:xfrm>
          <a:custGeom>
            <a:avLst/>
            <a:gdLst/>
            <a:ahLst/>
            <a:cxnLst/>
            <a:rect r="r" b="b" t="t" l="l"/>
            <a:pathLst>
              <a:path h="1688239" w="5914211">
                <a:moveTo>
                  <a:pt x="0" y="0"/>
                </a:moveTo>
                <a:lnTo>
                  <a:pt x="5914211" y="0"/>
                </a:lnTo>
                <a:lnTo>
                  <a:pt x="5914211" y="1688238"/>
                </a:lnTo>
                <a:lnTo>
                  <a:pt x="0" y="16882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80382" y="212732"/>
            <a:ext cx="14147764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TODAY’S TO DO LIST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180382" y="3038205"/>
            <a:ext cx="14432559" cy="6498708"/>
            <a:chOff x="0" y="0"/>
            <a:chExt cx="3221936" cy="145077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221936" cy="1450777"/>
            </a:xfrm>
            <a:custGeom>
              <a:avLst/>
              <a:gdLst/>
              <a:ahLst/>
              <a:cxnLst/>
              <a:rect r="r" b="b" t="t" l="l"/>
              <a:pathLst>
                <a:path h="1450777" w="3221936">
                  <a:moveTo>
                    <a:pt x="0" y="0"/>
                  </a:moveTo>
                  <a:lnTo>
                    <a:pt x="3221936" y="0"/>
                  </a:lnTo>
                  <a:lnTo>
                    <a:pt x="3221936" y="1450777"/>
                  </a:lnTo>
                  <a:lnTo>
                    <a:pt x="0" y="1450777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66675"/>
              <a:ext cx="3221936" cy="1517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304353" y="3054180"/>
            <a:ext cx="13899822" cy="5974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36320" indent="-518160" lvl="1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Tips on</a:t>
            </a:r>
            <a:r>
              <a:rPr lang="en-US" sz="48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planning your chapter’s year</a:t>
            </a:r>
          </a:p>
          <a:p>
            <a:pPr algn="l" marL="1036320" indent="-518160" lvl="1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Collaborating &amp; communicating with </a:t>
            </a:r>
            <a:r>
              <a:rPr lang="en-US" sz="48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your officer team &amp; chapter members</a:t>
            </a:r>
          </a:p>
          <a:p>
            <a:pPr algn="l" marL="1036320" indent="-518160" lvl="1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Utilizing CTYou for course ideas &amp; lesson planning</a:t>
            </a:r>
          </a:p>
          <a:p>
            <a:pPr algn="l" marL="1036320" indent="-518160" lvl="1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What Minco HS’s FCS Basics year looks like</a:t>
            </a:r>
          </a:p>
          <a:p>
            <a:pPr algn="ctr">
              <a:lnSpc>
                <a:spcPts val="671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180382" y="2659035"/>
            <a:ext cx="3787111" cy="556599"/>
            <a:chOff x="0" y="0"/>
            <a:chExt cx="845438" cy="12425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AUGUST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944318" y="2659035"/>
            <a:ext cx="3787111" cy="556599"/>
            <a:chOff x="0" y="0"/>
            <a:chExt cx="845438" cy="12425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SEPTEMBER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708253" y="2659035"/>
            <a:ext cx="3787111" cy="556599"/>
            <a:chOff x="0" y="0"/>
            <a:chExt cx="845438" cy="12425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OCTOBER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472189" y="2659035"/>
            <a:ext cx="3787111" cy="556599"/>
            <a:chOff x="0" y="0"/>
            <a:chExt cx="845438" cy="12425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NOVEMBER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180382" y="3345702"/>
            <a:ext cx="3787111" cy="1430198"/>
            <a:chOff x="0" y="0"/>
            <a:chExt cx="845438" cy="31927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5944318" y="3345702"/>
            <a:ext cx="3787111" cy="1430198"/>
            <a:chOff x="0" y="0"/>
            <a:chExt cx="845438" cy="319279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9708253" y="3345702"/>
            <a:ext cx="3787111" cy="1430198"/>
            <a:chOff x="0" y="0"/>
            <a:chExt cx="845438" cy="31927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3472189" y="3345702"/>
            <a:ext cx="3787111" cy="1430198"/>
            <a:chOff x="0" y="0"/>
            <a:chExt cx="845438" cy="319279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2191969" y="4901537"/>
            <a:ext cx="3787111" cy="556599"/>
            <a:chOff x="0" y="0"/>
            <a:chExt cx="845438" cy="12425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DECEMBER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5955905" y="4901537"/>
            <a:ext cx="3787111" cy="556599"/>
            <a:chOff x="0" y="0"/>
            <a:chExt cx="845438" cy="12425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JANUARY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719841" y="4901537"/>
            <a:ext cx="3787111" cy="556599"/>
            <a:chOff x="0" y="0"/>
            <a:chExt cx="845438" cy="12425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FEBRUARY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483777" y="4901537"/>
            <a:ext cx="3787111" cy="556599"/>
            <a:chOff x="0" y="0"/>
            <a:chExt cx="845438" cy="124256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MARCH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2191969" y="5588203"/>
            <a:ext cx="3787111" cy="1430198"/>
            <a:chOff x="0" y="0"/>
            <a:chExt cx="845438" cy="319279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5955905" y="5588203"/>
            <a:ext cx="3787111" cy="1430198"/>
            <a:chOff x="0" y="0"/>
            <a:chExt cx="845438" cy="319279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9719841" y="5588203"/>
            <a:ext cx="3787111" cy="1430198"/>
            <a:chOff x="0" y="0"/>
            <a:chExt cx="845438" cy="319279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3483777" y="5588203"/>
            <a:ext cx="3787111" cy="1430198"/>
            <a:chOff x="0" y="0"/>
            <a:chExt cx="845438" cy="319279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2203557" y="7144038"/>
            <a:ext cx="3787111" cy="556599"/>
            <a:chOff x="0" y="0"/>
            <a:chExt cx="845438" cy="12425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APRIL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5967493" y="7144038"/>
            <a:ext cx="3787111" cy="556599"/>
            <a:chOff x="0" y="0"/>
            <a:chExt cx="845438" cy="124256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MAY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731429" y="7144038"/>
            <a:ext cx="3787111" cy="556599"/>
            <a:chOff x="0" y="0"/>
            <a:chExt cx="845438" cy="1242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JUNE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3495364" y="7144038"/>
            <a:ext cx="3787111" cy="556599"/>
            <a:chOff x="0" y="0"/>
            <a:chExt cx="845438" cy="124256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845438" cy="124256"/>
            </a:xfrm>
            <a:custGeom>
              <a:avLst/>
              <a:gdLst/>
              <a:ahLst/>
              <a:cxnLst/>
              <a:rect r="r" b="b" t="t" l="l"/>
              <a:pathLst>
                <a:path h="124256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124256"/>
                  </a:lnTo>
                  <a:lnTo>
                    <a:pt x="0" y="124256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95250"/>
              <a:ext cx="845438" cy="2195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True Typewriter"/>
                  <a:ea typeface="True Typewriter"/>
                  <a:cs typeface="True Typewriter"/>
                  <a:sym typeface="True Typewriter"/>
                </a:rPr>
                <a:t>JULY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2203557" y="7830705"/>
            <a:ext cx="3787111" cy="1430198"/>
            <a:chOff x="0" y="0"/>
            <a:chExt cx="845438" cy="319279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5967493" y="7830705"/>
            <a:ext cx="3787111" cy="1430198"/>
            <a:chOff x="0" y="0"/>
            <a:chExt cx="845438" cy="319279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9731429" y="7830705"/>
            <a:ext cx="3787111" cy="1430198"/>
            <a:chOff x="0" y="0"/>
            <a:chExt cx="845438" cy="319279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13495364" y="7830705"/>
            <a:ext cx="3787111" cy="1430198"/>
            <a:chOff x="0" y="0"/>
            <a:chExt cx="845438" cy="319279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845438" cy="319279"/>
            </a:xfrm>
            <a:custGeom>
              <a:avLst/>
              <a:gdLst/>
              <a:ahLst/>
              <a:cxnLst/>
              <a:rect r="r" b="b" t="t" l="l"/>
              <a:pathLst>
                <a:path h="319279" w="845438">
                  <a:moveTo>
                    <a:pt x="0" y="0"/>
                  </a:moveTo>
                  <a:lnTo>
                    <a:pt x="845438" y="0"/>
                  </a:lnTo>
                  <a:lnTo>
                    <a:pt x="845438" y="319279"/>
                  </a:lnTo>
                  <a:lnTo>
                    <a:pt x="0" y="319279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66675"/>
              <a:ext cx="845438" cy="385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6" id="86"/>
          <p:cNvSpPr/>
          <p:nvPr/>
        </p:nvSpPr>
        <p:spPr>
          <a:xfrm flipH="false" flipV="false" rot="0">
            <a:off x="5070809" y="689180"/>
            <a:ext cx="4368335" cy="1144325"/>
          </a:xfrm>
          <a:custGeom>
            <a:avLst/>
            <a:gdLst/>
            <a:ahLst/>
            <a:cxnLst/>
            <a:rect r="r" b="b" t="t" l="l"/>
            <a:pathLst>
              <a:path h="1144325" w="4368335">
                <a:moveTo>
                  <a:pt x="0" y="0"/>
                </a:moveTo>
                <a:lnTo>
                  <a:pt x="4368335" y="0"/>
                </a:lnTo>
                <a:lnTo>
                  <a:pt x="4368335" y="1144325"/>
                </a:lnTo>
                <a:lnTo>
                  <a:pt x="0" y="1144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7" id="87"/>
          <p:cNvSpPr txBox="true"/>
          <p:nvPr/>
        </p:nvSpPr>
        <p:spPr>
          <a:xfrm rot="0">
            <a:off x="2171319" y="42945"/>
            <a:ext cx="11300870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YOUR       YEAR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94156" y="2256657"/>
            <a:ext cx="15055067" cy="7745995"/>
            <a:chOff x="0" y="0"/>
            <a:chExt cx="3360905" cy="172922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360905" cy="1729222"/>
            </a:xfrm>
            <a:custGeom>
              <a:avLst/>
              <a:gdLst/>
              <a:ahLst/>
              <a:cxnLst/>
              <a:rect r="r" b="b" t="t" l="l"/>
              <a:pathLst>
                <a:path h="1729222" w="3360905">
                  <a:moveTo>
                    <a:pt x="0" y="0"/>
                  </a:moveTo>
                  <a:lnTo>
                    <a:pt x="3360905" y="0"/>
                  </a:lnTo>
                  <a:lnTo>
                    <a:pt x="3360905" y="1729222"/>
                  </a:lnTo>
                  <a:lnTo>
                    <a:pt x="0" y="1729222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3360905" cy="17958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5070809" y="689180"/>
            <a:ext cx="4368335" cy="1144325"/>
          </a:xfrm>
          <a:custGeom>
            <a:avLst/>
            <a:gdLst/>
            <a:ahLst/>
            <a:cxnLst/>
            <a:rect r="r" b="b" t="t" l="l"/>
            <a:pathLst>
              <a:path h="1144325" w="4368335">
                <a:moveTo>
                  <a:pt x="0" y="0"/>
                </a:moveTo>
                <a:lnTo>
                  <a:pt x="4368335" y="0"/>
                </a:lnTo>
                <a:lnTo>
                  <a:pt x="4368335" y="1144325"/>
                </a:lnTo>
                <a:lnTo>
                  <a:pt x="0" y="1144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171319" y="42945"/>
            <a:ext cx="11300870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YOUR       YEAR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12268" y="2458085"/>
            <a:ext cx="14573169" cy="7228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AutoNum type="arabicPeriod" startAt="1"/>
            </a:pPr>
            <a:r>
              <a:rPr lang="en-US" sz="3399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Gather ALL your calendars</a:t>
            </a:r>
          </a:p>
          <a:p>
            <a:pPr algn="l" marL="1468119" indent="-489373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Regional Date Sheet from your Program Specialist</a:t>
            </a:r>
          </a:p>
          <a:p>
            <a:pPr algn="l" marL="1468119" indent="-489373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Master Calendar from your school [Sports schedules, homecomings, Band, other CTSOs, breaks, etc.]</a:t>
            </a:r>
          </a:p>
          <a:p>
            <a:pPr algn="l" marL="1468119" indent="-489373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Personal</a:t>
            </a:r>
          </a:p>
          <a:p>
            <a:pPr algn="l" marL="734059" indent="-367030" lvl="1">
              <a:lnSpc>
                <a:spcPts val="4759"/>
              </a:lnSpc>
              <a:buAutoNum type="arabicPeriod" startAt="1"/>
            </a:pPr>
            <a:r>
              <a:rPr lang="en-US" sz="3399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Blank Program of Work</a:t>
            </a:r>
          </a:p>
          <a:p>
            <a:pPr algn="l" marL="1468119" indent="-489373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CTYou &gt; Course Categories &gt; FCS &gt; 5 Year Comp. Programs &gt; Program Evals &gt; FCCLA Chapter Program of Work</a:t>
            </a:r>
          </a:p>
          <a:p>
            <a:pPr algn="l" marL="734059" indent="-367030" lvl="1">
              <a:lnSpc>
                <a:spcPts val="4759"/>
              </a:lnSpc>
              <a:buAutoNum type="arabicPeriod" startAt="1"/>
            </a:pPr>
            <a:r>
              <a:rPr lang="en-US" sz="3399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FCCLA Adviser Binder</a:t>
            </a:r>
          </a:p>
          <a:p>
            <a:pPr algn="l" marL="1468119" indent="-489373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All things FCCLA</a:t>
            </a:r>
          </a:p>
          <a:p>
            <a:pPr algn="l" marL="1468119" indent="-489373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Master FCCLA Calendar, Medical Forms, Fundraiser Info, Chapter Meeting Info, Impact Hours, Event Flyers, etc.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171319" y="2224452"/>
            <a:ext cx="15055067" cy="7745995"/>
            <a:chOff x="0" y="0"/>
            <a:chExt cx="3360905" cy="172922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360905" cy="1729222"/>
            </a:xfrm>
            <a:custGeom>
              <a:avLst/>
              <a:gdLst/>
              <a:ahLst/>
              <a:cxnLst/>
              <a:rect r="r" b="b" t="t" l="l"/>
              <a:pathLst>
                <a:path h="1729222" w="3360905">
                  <a:moveTo>
                    <a:pt x="0" y="0"/>
                  </a:moveTo>
                  <a:lnTo>
                    <a:pt x="3360905" y="0"/>
                  </a:lnTo>
                  <a:lnTo>
                    <a:pt x="3360905" y="1729222"/>
                  </a:lnTo>
                  <a:lnTo>
                    <a:pt x="0" y="1729222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3360905" cy="17958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5070809" y="689180"/>
            <a:ext cx="4368335" cy="1144325"/>
          </a:xfrm>
          <a:custGeom>
            <a:avLst/>
            <a:gdLst/>
            <a:ahLst/>
            <a:cxnLst/>
            <a:rect r="r" b="b" t="t" l="l"/>
            <a:pathLst>
              <a:path h="1144325" w="4368335">
                <a:moveTo>
                  <a:pt x="0" y="0"/>
                </a:moveTo>
                <a:lnTo>
                  <a:pt x="4368335" y="0"/>
                </a:lnTo>
                <a:lnTo>
                  <a:pt x="4368335" y="1144325"/>
                </a:lnTo>
                <a:lnTo>
                  <a:pt x="0" y="1144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171319" y="42945"/>
            <a:ext cx="11300870" cy="218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593"/>
              </a:lnSpc>
              <a:spcBef>
                <a:spcPct val="0"/>
              </a:spcBef>
            </a:pPr>
            <a:r>
              <a:rPr lang="en-US" sz="11852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YOUR       YEAR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12268" y="2477135"/>
            <a:ext cx="14573169" cy="6900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4199"/>
              </a:lnSpc>
              <a:buAutoNum type="arabicPeriod" startAt="1"/>
            </a:pPr>
            <a:r>
              <a:rPr lang="en-US" sz="2999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Meet w/Your Officer Team</a:t>
            </a:r>
          </a:p>
          <a:p>
            <a:pPr algn="l" marL="1295397" indent="-431799" lvl="2">
              <a:lnSpc>
                <a:spcPts val="4199"/>
              </a:lnSpc>
              <a:buAutoNum type="alphaLcPeriod" startAt="1"/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In person</a:t>
            </a:r>
          </a:p>
          <a:p>
            <a:pPr algn="l" marL="1295397" indent="-431799" lvl="2">
              <a:lnSpc>
                <a:spcPts val="4199"/>
              </a:lnSpc>
              <a:buAutoNum type="alphaLcPeriod" startAt="1"/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Tell them to bring their ideas.</a:t>
            </a:r>
          </a:p>
          <a:p>
            <a:pPr algn="l" marL="1295397" indent="-431799" lvl="2">
              <a:lnSpc>
                <a:spcPts val="4199"/>
              </a:lnSpc>
              <a:buAutoNum type="alphaLcPeriod" startAt="1"/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Together, you will collaborate and set up your entire year’s calendar. [For the most part].</a:t>
            </a:r>
          </a:p>
          <a:p>
            <a:pPr algn="l" marL="1295397" indent="-431799" lvl="2">
              <a:lnSpc>
                <a:spcPts val="4199"/>
              </a:lnSpc>
              <a:buAutoNum type="alphaLcPeriod" startAt="1"/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Try your best to schedule around your officer team.  </a:t>
            </a:r>
          </a:p>
          <a:p>
            <a:pPr algn="l" marL="647698" indent="-323849" lvl="1">
              <a:lnSpc>
                <a:spcPts val="4199"/>
              </a:lnSpc>
              <a:buAutoNum type="arabicPeriod" startAt="1"/>
            </a:pPr>
            <a:r>
              <a:rPr lang="en-US" sz="2999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Set Your Dates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    a. Choose a consistent day/time for chapter meetings.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    b. Start with August/Sept. and work your way through each month.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    c. Set dates for the </a:t>
            </a:r>
            <a:r>
              <a:rPr lang="en-US" sz="2999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major </a:t>
            </a: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events.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       Meetings, fundraisers, social events, community service activities, 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       etc.</a:t>
            </a:r>
          </a:p>
          <a:p>
            <a:pPr algn="l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180168" y="2509244"/>
            <a:ext cx="743409" cy="642632"/>
            <a:chOff x="0" y="0"/>
            <a:chExt cx="161748" cy="13982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1748" cy="139821"/>
            </a:xfrm>
            <a:custGeom>
              <a:avLst/>
              <a:gdLst/>
              <a:ahLst/>
              <a:cxnLst/>
              <a:rect r="r" b="b" t="t" l="l"/>
              <a:pathLst>
                <a:path h="139821" w="161748">
                  <a:moveTo>
                    <a:pt x="0" y="0"/>
                  </a:moveTo>
                  <a:lnTo>
                    <a:pt x="161748" y="0"/>
                  </a:lnTo>
                  <a:lnTo>
                    <a:pt x="161748" y="139821"/>
                  </a:lnTo>
                  <a:lnTo>
                    <a:pt x="0" y="139821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114300"/>
              <a:ext cx="161748" cy="2541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9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180168" y="3351901"/>
            <a:ext cx="743409" cy="6003107"/>
            <a:chOff x="0" y="0"/>
            <a:chExt cx="161748" cy="130612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61748" cy="1306128"/>
            </a:xfrm>
            <a:custGeom>
              <a:avLst/>
              <a:gdLst/>
              <a:ahLst/>
              <a:cxnLst/>
              <a:rect r="r" b="b" t="t" l="l"/>
              <a:pathLst>
                <a:path h="1306128" w="161748">
                  <a:moveTo>
                    <a:pt x="0" y="0"/>
                  </a:moveTo>
                  <a:lnTo>
                    <a:pt x="161748" y="0"/>
                  </a:lnTo>
                  <a:lnTo>
                    <a:pt x="161748" y="1306128"/>
                  </a:lnTo>
                  <a:lnTo>
                    <a:pt x="0" y="1306128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161748" cy="13728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236852" y="3368863"/>
            <a:ext cx="12133425" cy="5986145"/>
            <a:chOff x="0" y="0"/>
            <a:chExt cx="2120642" cy="10462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120642" cy="1046240"/>
            </a:xfrm>
            <a:custGeom>
              <a:avLst/>
              <a:gdLst/>
              <a:ahLst/>
              <a:cxnLst/>
              <a:rect r="r" b="b" t="t" l="l"/>
              <a:pathLst>
                <a:path h="1046240" w="2120642">
                  <a:moveTo>
                    <a:pt x="0" y="0"/>
                  </a:moveTo>
                  <a:lnTo>
                    <a:pt x="2120642" y="0"/>
                  </a:lnTo>
                  <a:lnTo>
                    <a:pt x="2120642" y="1046240"/>
                  </a:lnTo>
                  <a:lnTo>
                    <a:pt x="0" y="1046240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2120642" cy="1103390"/>
            </a:xfrm>
            <a:prstGeom prst="rect">
              <a:avLst/>
            </a:prstGeom>
          </p:spPr>
          <p:txBody>
            <a:bodyPr anchor="ctr" rtlCol="false" tIns="48491" lIns="48491" bIns="48491" rIns="48491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3236852" y="2509244"/>
            <a:ext cx="12133425" cy="642632"/>
            <a:chOff x="0" y="0"/>
            <a:chExt cx="2120642" cy="11231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120642" cy="112317"/>
            </a:xfrm>
            <a:custGeom>
              <a:avLst/>
              <a:gdLst/>
              <a:ahLst/>
              <a:cxnLst/>
              <a:rect r="r" b="b" t="t" l="l"/>
              <a:pathLst>
                <a:path h="112317" w="2120642">
                  <a:moveTo>
                    <a:pt x="0" y="0"/>
                  </a:moveTo>
                  <a:lnTo>
                    <a:pt x="2120642" y="0"/>
                  </a:lnTo>
                  <a:lnTo>
                    <a:pt x="2120642" y="112317"/>
                  </a:lnTo>
                  <a:lnTo>
                    <a:pt x="0" y="112317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114300"/>
              <a:ext cx="2120642" cy="226617"/>
            </a:xfrm>
            <a:prstGeom prst="rect">
              <a:avLst/>
            </a:prstGeom>
          </p:spPr>
          <p:txBody>
            <a:bodyPr anchor="ctr" rtlCol="false" tIns="48491" lIns="48491" bIns="48491" rIns="48491"/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3865348" y="248439"/>
            <a:ext cx="3500107" cy="2041729"/>
          </a:xfrm>
          <a:custGeom>
            <a:avLst/>
            <a:gdLst/>
            <a:ahLst/>
            <a:cxnLst/>
            <a:rect r="r" b="b" t="t" l="l"/>
            <a:pathLst>
              <a:path h="2041729" w="3500107">
                <a:moveTo>
                  <a:pt x="0" y="0"/>
                </a:moveTo>
                <a:lnTo>
                  <a:pt x="3500107" y="0"/>
                </a:lnTo>
                <a:lnTo>
                  <a:pt x="3500107" y="2041730"/>
                </a:lnTo>
                <a:lnTo>
                  <a:pt x="0" y="2041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2180382" y="774707"/>
            <a:ext cx="11300870" cy="1514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25"/>
              </a:lnSpc>
            </a:pPr>
            <a:r>
              <a:rPr lang="en-US" sz="11138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MANAGING OFFICERS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236852" y="3364929"/>
            <a:ext cx="12133425" cy="5895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Meet frequently</a:t>
            </a:r>
          </a:p>
          <a:p>
            <a:pPr algn="l" marL="1295423" indent="-431808" lvl="2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At least once per month, as an entire group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Start a GroupMe or other communication thread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Send them weekly reminders of upcoming events</a:t>
            </a:r>
          </a:p>
          <a:p>
            <a:pPr algn="l" marL="1295423" indent="-431808" lvl="2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GroupMe message, FCCLA bulletin board, etc.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Use them as your “go-to” in whichever classes you have them</a:t>
            </a:r>
          </a:p>
          <a:p>
            <a:pPr algn="l" marL="1295423" indent="-431808" lvl="2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Most will JUMP at the opportunity to complete small chapter tasks during class.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Ask them their opinions &amp; ideas frequently [And use those ideas]</a:t>
            </a:r>
          </a:p>
          <a:p>
            <a:pPr algn="l" marL="1295423" indent="-431808" lvl="2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The most involved they are in the chapter decision making, the more invested they’ll be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180168" y="2509244"/>
            <a:ext cx="743409" cy="642632"/>
            <a:chOff x="0" y="0"/>
            <a:chExt cx="161748" cy="13982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1748" cy="139821"/>
            </a:xfrm>
            <a:custGeom>
              <a:avLst/>
              <a:gdLst/>
              <a:ahLst/>
              <a:cxnLst/>
              <a:rect r="r" b="b" t="t" l="l"/>
              <a:pathLst>
                <a:path h="139821" w="161748">
                  <a:moveTo>
                    <a:pt x="0" y="0"/>
                  </a:moveTo>
                  <a:lnTo>
                    <a:pt x="161748" y="0"/>
                  </a:lnTo>
                  <a:lnTo>
                    <a:pt x="161748" y="139821"/>
                  </a:lnTo>
                  <a:lnTo>
                    <a:pt x="0" y="139821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114300"/>
              <a:ext cx="161748" cy="2541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9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180168" y="3351901"/>
            <a:ext cx="743409" cy="6003107"/>
            <a:chOff x="0" y="0"/>
            <a:chExt cx="161748" cy="130612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61748" cy="1306128"/>
            </a:xfrm>
            <a:custGeom>
              <a:avLst/>
              <a:gdLst/>
              <a:ahLst/>
              <a:cxnLst/>
              <a:rect r="r" b="b" t="t" l="l"/>
              <a:pathLst>
                <a:path h="1306128" w="161748">
                  <a:moveTo>
                    <a:pt x="0" y="0"/>
                  </a:moveTo>
                  <a:lnTo>
                    <a:pt x="161748" y="0"/>
                  </a:lnTo>
                  <a:lnTo>
                    <a:pt x="161748" y="1306128"/>
                  </a:lnTo>
                  <a:lnTo>
                    <a:pt x="0" y="1306128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161748" cy="13728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236852" y="3368863"/>
            <a:ext cx="12133425" cy="5986145"/>
            <a:chOff x="0" y="0"/>
            <a:chExt cx="2120642" cy="10462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120642" cy="1046240"/>
            </a:xfrm>
            <a:custGeom>
              <a:avLst/>
              <a:gdLst/>
              <a:ahLst/>
              <a:cxnLst/>
              <a:rect r="r" b="b" t="t" l="l"/>
              <a:pathLst>
                <a:path h="1046240" w="2120642">
                  <a:moveTo>
                    <a:pt x="0" y="0"/>
                  </a:moveTo>
                  <a:lnTo>
                    <a:pt x="2120642" y="0"/>
                  </a:lnTo>
                  <a:lnTo>
                    <a:pt x="2120642" y="1046240"/>
                  </a:lnTo>
                  <a:lnTo>
                    <a:pt x="0" y="1046240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2120642" cy="1103390"/>
            </a:xfrm>
            <a:prstGeom prst="rect">
              <a:avLst/>
            </a:prstGeom>
          </p:spPr>
          <p:txBody>
            <a:bodyPr anchor="ctr" rtlCol="false" tIns="48491" lIns="48491" bIns="48491" rIns="48491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3236852" y="2509244"/>
            <a:ext cx="12133425" cy="642632"/>
            <a:chOff x="0" y="0"/>
            <a:chExt cx="2120642" cy="11231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120642" cy="112317"/>
            </a:xfrm>
            <a:custGeom>
              <a:avLst/>
              <a:gdLst/>
              <a:ahLst/>
              <a:cxnLst/>
              <a:rect r="r" b="b" t="t" l="l"/>
              <a:pathLst>
                <a:path h="112317" w="2120642">
                  <a:moveTo>
                    <a:pt x="0" y="0"/>
                  </a:moveTo>
                  <a:lnTo>
                    <a:pt x="2120642" y="0"/>
                  </a:lnTo>
                  <a:lnTo>
                    <a:pt x="2120642" y="112317"/>
                  </a:lnTo>
                  <a:lnTo>
                    <a:pt x="0" y="112317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114300"/>
              <a:ext cx="2120642" cy="226617"/>
            </a:xfrm>
            <a:prstGeom prst="rect">
              <a:avLst/>
            </a:prstGeom>
          </p:spPr>
          <p:txBody>
            <a:bodyPr anchor="ctr" rtlCol="false" tIns="48491" lIns="48491" bIns="48491" rIns="48491"/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3865348" y="248439"/>
            <a:ext cx="3500107" cy="2041729"/>
          </a:xfrm>
          <a:custGeom>
            <a:avLst/>
            <a:gdLst/>
            <a:ahLst/>
            <a:cxnLst/>
            <a:rect r="r" b="b" t="t" l="l"/>
            <a:pathLst>
              <a:path h="2041729" w="3500107">
                <a:moveTo>
                  <a:pt x="0" y="0"/>
                </a:moveTo>
                <a:lnTo>
                  <a:pt x="3500107" y="0"/>
                </a:lnTo>
                <a:lnTo>
                  <a:pt x="3500107" y="2041730"/>
                </a:lnTo>
                <a:lnTo>
                  <a:pt x="0" y="2041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2180382" y="774707"/>
            <a:ext cx="11300870" cy="1514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25"/>
              </a:lnSpc>
            </a:pPr>
            <a:r>
              <a:rPr lang="en-US" sz="11138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MANAGING MEMBERS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236852" y="3355404"/>
            <a:ext cx="12133425" cy="5840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G</a:t>
            </a:r>
            <a:r>
              <a:rPr lang="en-US" sz="33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ive FCCLA updates in EVERY CLASS - EVERY PERIOD.</a:t>
            </a:r>
          </a:p>
          <a:p>
            <a:pPr algn="l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Start a local </a:t>
            </a:r>
            <a:r>
              <a:rPr lang="en-US" sz="33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FCCLA Google Classroom</a:t>
            </a:r>
            <a:r>
              <a:rPr lang="en-US" sz="33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 or similar page to share any &amp; all announcements to ALL MEMBERS.</a:t>
            </a:r>
          </a:p>
          <a:p>
            <a:pPr algn="l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Create an FCCLA bulletin board in your just outside of your room.</a:t>
            </a:r>
          </a:p>
          <a:p>
            <a:pPr algn="l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 u="sng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RECOGNIZE members for their accomplishments</a:t>
            </a:r>
            <a:r>
              <a:rPr lang="en-US" sz="33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, new things they are trying, places they’ve been able to visit, etc.</a:t>
            </a:r>
          </a:p>
          <a:p>
            <a:pPr algn="l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You will likely gain more than a handful of members just by sharing FCCLA updates frequently.  Many students have FOMO... </a:t>
            </a:r>
          </a:p>
          <a:p>
            <a:pPr algn="l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Ask them their opinions &amp; ideas too!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28700" cy="10287000"/>
            <a:chOff x="0" y="0"/>
            <a:chExt cx="27093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EFCF1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7093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1707" y="1028700"/>
            <a:ext cx="465285" cy="46528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10410470">
            <a:off x="1316084" y="53505"/>
            <a:ext cx="5157850" cy="1472332"/>
          </a:xfrm>
          <a:custGeom>
            <a:avLst/>
            <a:gdLst/>
            <a:ahLst/>
            <a:cxnLst/>
            <a:rect r="r" b="b" t="t" l="l"/>
            <a:pathLst>
              <a:path h="1472332" w="5157850">
                <a:moveTo>
                  <a:pt x="0" y="0"/>
                </a:moveTo>
                <a:lnTo>
                  <a:pt x="5157850" y="0"/>
                </a:lnTo>
                <a:lnTo>
                  <a:pt x="5157850" y="1472331"/>
                </a:lnTo>
                <a:lnTo>
                  <a:pt x="0" y="1472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80382" y="122897"/>
            <a:ext cx="15248243" cy="1514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25"/>
              </a:lnSpc>
            </a:pPr>
            <a:r>
              <a:rPr lang="en-US" sz="11138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TOP 10 TIPS &amp; REMINDERS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81707" y="4910857"/>
            <a:ext cx="465285" cy="46528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81707" y="8795618"/>
            <a:ext cx="465285" cy="46528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2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180382" y="1637419"/>
            <a:ext cx="15078918" cy="8502352"/>
            <a:chOff x="0" y="0"/>
            <a:chExt cx="2635446" cy="148601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35446" cy="1486015"/>
            </a:xfrm>
            <a:custGeom>
              <a:avLst/>
              <a:gdLst/>
              <a:ahLst/>
              <a:cxnLst/>
              <a:rect r="r" b="b" t="t" l="l"/>
              <a:pathLst>
                <a:path h="1486015" w="2635446">
                  <a:moveTo>
                    <a:pt x="0" y="0"/>
                  </a:moveTo>
                  <a:lnTo>
                    <a:pt x="2635446" y="0"/>
                  </a:lnTo>
                  <a:lnTo>
                    <a:pt x="2635446" y="1486015"/>
                  </a:lnTo>
                  <a:lnTo>
                    <a:pt x="0" y="1486015"/>
                  </a:lnTo>
                  <a:close/>
                </a:path>
              </a:pathLst>
            </a:custGeom>
            <a:solidFill>
              <a:srgbClr val="FEFC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2635446" cy="1543165"/>
            </a:xfrm>
            <a:prstGeom prst="rect">
              <a:avLst/>
            </a:prstGeom>
          </p:spPr>
          <p:txBody>
            <a:bodyPr anchor="ctr" rtlCol="false" tIns="48491" lIns="48491" bIns="48491" rIns="48491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180382" y="1523119"/>
            <a:ext cx="14577456" cy="793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Other events &amp; ideas WILL pop up... That’s ok!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It’s IMPOSSIBLE to plan around everything... That’s ok!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Utilize your officer team - Make them do the work.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Become BFFs with your finance clerk - Work closely with them and they will be willing to work with you.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Monthly To Do List - Purchase Orders needed, DEADLINES, registrations, transportation requests, etc.  TAKE IT ONE MONTH AT A TIME, if you need to.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u="sng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DO NOT MISS DEADLINES!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Only stay after hours 1-3X per week to knock out lesson planning, the administrative side of things, etc.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u="sng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AVOID THE BURNOUT!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Talk to your Mentor Teacher.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>
                <a:solidFill>
                  <a:srgbClr val="EF233C"/>
                </a:solidFill>
                <a:latin typeface="True Typewriter"/>
                <a:ea typeface="True Typewriter"/>
                <a:cs typeface="True Typewriter"/>
                <a:sym typeface="True Typewriter"/>
              </a:rPr>
              <a:t>You’ll find your niche.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5149176" y="7148176"/>
            <a:ext cx="3138824" cy="3138824"/>
          </a:xfrm>
          <a:custGeom>
            <a:avLst/>
            <a:gdLst/>
            <a:ahLst/>
            <a:cxnLst/>
            <a:rect r="r" b="b" t="t" l="l"/>
            <a:pathLst>
              <a:path h="3138824" w="3138824">
                <a:moveTo>
                  <a:pt x="0" y="0"/>
                </a:moveTo>
                <a:lnTo>
                  <a:pt x="3138824" y="0"/>
                </a:lnTo>
                <a:lnTo>
                  <a:pt x="3138824" y="3138824"/>
                </a:lnTo>
                <a:lnTo>
                  <a:pt x="0" y="31388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DAHPbA6PsSI</dc:identifier>
  <dcterms:modified xsi:type="dcterms:W3CDTF">2011-08-01T06:04:30Z</dcterms:modified>
  <cp:revision>1</cp:revision>
  <dc:title>YEAR LONG</dc:title>
</cp:coreProperties>
</file>