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Arimo" panose="020B0604020202020204" charset="0"/>
      <p:regular r:id="rId23"/>
    </p:embeddedFont>
    <p:embeddedFont>
      <p:font typeface="Kapsalon Print" panose="020B0604020202020204" charset="0"/>
      <p:regular r:id="rId24"/>
    </p:embeddedFont>
    <p:embeddedFont>
      <p:font typeface="Monarda"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C740A0-3FC7-4308-974B-12DACA714CC4}" v="4" dt="2026-07-21T14:49:06.5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7" d="100"/>
          <a:sy n="57" d="100"/>
        </p:scale>
        <p:origin x="387" y="6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p:scale>
          <a:sx n="68" d="100"/>
          <a:sy n="68" d="100"/>
        </p:scale>
        <p:origin x="2873"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Maker" userId="6e45be24-ce68-474e-a836-7f72eb872243" providerId="ADAL" clId="{5121AB08-55F1-4484-821B-83061508F0D5}"/>
    <pc:docChg chg="mod modSld">
      <pc:chgData name="Jessica Maker" userId="6e45be24-ce68-474e-a836-7f72eb872243" providerId="ADAL" clId="{5121AB08-55F1-4484-821B-83061508F0D5}" dt="2026-07-21T14:48:44.423" v="3"/>
      <pc:docMkLst>
        <pc:docMk/>
      </pc:docMkLst>
      <pc:sldChg chg="modTransition">
        <pc:chgData name="Jessica Maker" userId="6e45be24-ce68-474e-a836-7f72eb872243" providerId="ADAL" clId="{5121AB08-55F1-4484-821B-83061508F0D5}" dt="2026-07-21T14:46:06.999" v="2"/>
        <pc:sldMkLst>
          <pc:docMk/>
          <pc:sldMk cId="0" sldId="256"/>
        </pc:sldMkLst>
      </pc:sldChg>
      <pc:sldChg chg="modTransition">
        <pc:chgData name="Jessica Maker" userId="6e45be24-ce68-474e-a836-7f72eb872243" providerId="ADAL" clId="{5121AB08-55F1-4484-821B-83061508F0D5}" dt="2026-07-21T14:46:06.999" v="2"/>
        <pc:sldMkLst>
          <pc:docMk/>
          <pc:sldMk cId="0" sldId="257"/>
        </pc:sldMkLst>
      </pc:sldChg>
      <pc:sldChg chg="modTransition">
        <pc:chgData name="Jessica Maker" userId="6e45be24-ce68-474e-a836-7f72eb872243" providerId="ADAL" clId="{5121AB08-55F1-4484-821B-83061508F0D5}" dt="2026-07-21T14:46:06.999" v="2"/>
        <pc:sldMkLst>
          <pc:docMk/>
          <pc:sldMk cId="0" sldId="258"/>
        </pc:sldMkLst>
      </pc:sldChg>
      <pc:sldChg chg="modTransition">
        <pc:chgData name="Jessica Maker" userId="6e45be24-ce68-474e-a836-7f72eb872243" providerId="ADAL" clId="{5121AB08-55F1-4484-821B-83061508F0D5}" dt="2026-07-21T14:46:06.999" v="2"/>
        <pc:sldMkLst>
          <pc:docMk/>
          <pc:sldMk cId="0" sldId="259"/>
        </pc:sldMkLst>
      </pc:sldChg>
      <pc:sldChg chg="modTransition">
        <pc:chgData name="Jessica Maker" userId="6e45be24-ce68-474e-a836-7f72eb872243" providerId="ADAL" clId="{5121AB08-55F1-4484-821B-83061508F0D5}" dt="2026-07-21T14:46:06.999" v="2"/>
        <pc:sldMkLst>
          <pc:docMk/>
          <pc:sldMk cId="0" sldId="260"/>
        </pc:sldMkLst>
      </pc:sldChg>
      <pc:sldChg chg="modTransition">
        <pc:chgData name="Jessica Maker" userId="6e45be24-ce68-474e-a836-7f72eb872243" providerId="ADAL" clId="{5121AB08-55F1-4484-821B-83061508F0D5}" dt="2026-07-21T14:46:06.999" v="2"/>
        <pc:sldMkLst>
          <pc:docMk/>
          <pc:sldMk cId="0" sldId="261"/>
        </pc:sldMkLst>
      </pc:sldChg>
      <pc:sldChg chg="modTransition">
        <pc:chgData name="Jessica Maker" userId="6e45be24-ce68-474e-a836-7f72eb872243" providerId="ADAL" clId="{5121AB08-55F1-4484-821B-83061508F0D5}" dt="2026-07-21T14:46:06.999" v="2"/>
        <pc:sldMkLst>
          <pc:docMk/>
          <pc:sldMk cId="0" sldId="262"/>
        </pc:sldMkLst>
      </pc:sldChg>
      <pc:sldChg chg="modTransition">
        <pc:chgData name="Jessica Maker" userId="6e45be24-ce68-474e-a836-7f72eb872243" providerId="ADAL" clId="{5121AB08-55F1-4484-821B-83061508F0D5}" dt="2026-07-21T14:46:06.999" v="2"/>
        <pc:sldMkLst>
          <pc:docMk/>
          <pc:sldMk cId="0" sldId="263"/>
        </pc:sldMkLst>
      </pc:sldChg>
      <pc:sldChg chg="modTransition">
        <pc:chgData name="Jessica Maker" userId="6e45be24-ce68-474e-a836-7f72eb872243" providerId="ADAL" clId="{5121AB08-55F1-4484-821B-83061508F0D5}" dt="2026-07-21T14:46:06.999" v="2"/>
        <pc:sldMkLst>
          <pc:docMk/>
          <pc:sldMk cId="0" sldId="264"/>
        </pc:sldMkLst>
      </pc:sldChg>
      <pc:sldChg chg="modTransition">
        <pc:chgData name="Jessica Maker" userId="6e45be24-ce68-474e-a836-7f72eb872243" providerId="ADAL" clId="{5121AB08-55F1-4484-821B-83061508F0D5}" dt="2026-07-21T14:46:06.999" v="2"/>
        <pc:sldMkLst>
          <pc:docMk/>
          <pc:sldMk cId="0" sldId="265"/>
        </pc:sldMkLst>
      </pc:sldChg>
      <pc:sldChg chg="modTransition">
        <pc:chgData name="Jessica Maker" userId="6e45be24-ce68-474e-a836-7f72eb872243" providerId="ADAL" clId="{5121AB08-55F1-4484-821B-83061508F0D5}" dt="2026-07-21T14:46:06.999" v="2"/>
        <pc:sldMkLst>
          <pc:docMk/>
          <pc:sldMk cId="0" sldId="266"/>
        </pc:sldMkLst>
      </pc:sldChg>
      <pc:sldChg chg="modTransition">
        <pc:chgData name="Jessica Maker" userId="6e45be24-ce68-474e-a836-7f72eb872243" providerId="ADAL" clId="{5121AB08-55F1-4484-821B-83061508F0D5}" dt="2026-07-21T14:46:06.999" v="2"/>
        <pc:sldMkLst>
          <pc:docMk/>
          <pc:sldMk cId="0" sldId="267"/>
        </pc:sldMkLst>
      </pc:sldChg>
      <pc:sldChg chg="modTransition">
        <pc:chgData name="Jessica Maker" userId="6e45be24-ce68-474e-a836-7f72eb872243" providerId="ADAL" clId="{5121AB08-55F1-4484-821B-83061508F0D5}" dt="2026-07-21T14:46:06.999" v="2"/>
        <pc:sldMkLst>
          <pc:docMk/>
          <pc:sldMk cId="0" sldId="268"/>
        </pc:sldMkLst>
      </pc:sldChg>
      <pc:sldChg chg="modTransition">
        <pc:chgData name="Jessica Maker" userId="6e45be24-ce68-474e-a836-7f72eb872243" providerId="ADAL" clId="{5121AB08-55F1-4484-821B-83061508F0D5}" dt="2026-07-21T14:46:06.999" v="2"/>
        <pc:sldMkLst>
          <pc:docMk/>
          <pc:sldMk cId="0" sldId="269"/>
        </pc:sldMkLst>
      </pc:sldChg>
      <pc:sldChg chg="modTransition">
        <pc:chgData name="Jessica Maker" userId="6e45be24-ce68-474e-a836-7f72eb872243" providerId="ADAL" clId="{5121AB08-55F1-4484-821B-83061508F0D5}" dt="2026-07-21T14:46:06.999" v="2"/>
        <pc:sldMkLst>
          <pc:docMk/>
          <pc:sldMk cId="0" sldId="270"/>
        </pc:sldMkLst>
      </pc:sldChg>
      <pc:sldChg chg="modTransition">
        <pc:chgData name="Jessica Maker" userId="6e45be24-ce68-474e-a836-7f72eb872243" providerId="ADAL" clId="{5121AB08-55F1-4484-821B-83061508F0D5}" dt="2026-07-21T14:46:06.999" v="2"/>
        <pc:sldMkLst>
          <pc:docMk/>
          <pc:sldMk cId="0" sldId="271"/>
        </pc:sldMkLst>
      </pc:sldChg>
      <pc:sldChg chg="modTransition">
        <pc:chgData name="Jessica Maker" userId="6e45be24-ce68-474e-a836-7f72eb872243" providerId="ADAL" clId="{5121AB08-55F1-4484-821B-83061508F0D5}" dt="2026-07-21T14:46:06.999" v="2"/>
        <pc:sldMkLst>
          <pc:docMk/>
          <pc:sldMk cId="0" sldId="272"/>
        </pc:sldMkLst>
      </pc:sldChg>
      <pc:sldChg chg="modTransition">
        <pc:chgData name="Jessica Maker" userId="6e45be24-ce68-474e-a836-7f72eb872243" providerId="ADAL" clId="{5121AB08-55F1-4484-821B-83061508F0D5}" dt="2026-07-21T14:46:06.999" v="2"/>
        <pc:sldMkLst>
          <pc:docMk/>
          <pc:sldMk cId="0" sldId="273"/>
        </pc:sldMkLst>
      </pc:sldChg>
      <pc:sldChg chg="modTransition">
        <pc:chgData name="Jessica Maker" userId="6e45be24-ce68-474e-a836-7f72eb872243" providerId="ADAL" clId="{5121AB08-55F1-4484-821B-83061508F0D5}" dt="2026-07-21T14:46:06.999" v="2"/>
        <pc:sldMkLst>
          <pc:docMk/>
          <pc:sldMk cId="0" sldId="27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F6B4DE-45C3-ABD4-0549-834C5D8D26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5DF05AA-65FC-0F42-19EE-0FDFF0BE98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3EC12C-5E2B-473D-AEF3-90280031EFDF}" type="datetimeFigureOut">
              <a:rPr lang="en-US" smtClean="0"/>
              <a:t>7/21/2026</a:t>
            </a:fld>
            <a:endParaRPr lang="en-US"/>
          </a:p>
        </p:txBody>
      </p:sp>
      <p:sp>
        <p:nvSpPr>
          <p:cNvPr id="4" name="Footer Placeholder 3">
            <a:extLst>
              <a:ext uri="{FF2B5EF4-FFF2-40B4-BE49-F238E27FC236}">
                <a16:creationId xmlns:a16="http://schemas.microsoft.com/office/drawing/2014/main" id="{32B5B67E-3319-2857-9E09-E51C8268B8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D07D4D4-B760-221A-C3F6-3F72C3ADE1F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40764A-0A58-4BD8-AFE0-BB11941B63E3}" type="slidenum">
              <a:rPr lang="en-US" smtClean="0"/>
              <a:t>‹#›</a:t>
            </a:fld>
            <a:endParaRPr lang="en-US"/>
          </a:p>
        </p:txBody>
      </p:sp>
    </p:spTree>
    <p:extLst>
      <p:ext uri="{BB962C8B-B14F-4D97-AF65-F5344CB8AC3E}">
        <p14:creationId xmlns:p14="http://schemas.microsoft.com/office/powerpoint/2010/main" val="8329419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Other polls: Never Sewed, Some Experience, Pretty Advanced. </a:t>
            </a:r>
          </a:p>
          <a:p>
            <a:endParaRPr lang="en-US"/>
          </a:p>
          <a:p>
            <a:r>
              <a:rPr lang="en-US"/>
              <a:t>Range on what will be taught: </a:t>
            </a:r>
          </a:p>
          <a:p>
            <a:r>
              <a:rPr lang="en-US"/>
              <a:t>Some will not teach sewing</a:t>
            </a:r>
          </a:p>
          <a:p>
            <a:r>
              <a:rPr lang="en-US"/>
              <a:t>5th-7th- Maybe just handsewing</a:t>
            </a:r>
          </a:p>
          <a:p>
            <a:r>
              <a:rPr lang="en-US"/>
              <a:t>8th-10th- Machine sew </a:t>
            </a:r>
          </a:p>
          <a:p>
            <a:r>
              <a:rPr lang="en-US"/>
              <a:t>11th-12th- More advanced skills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Wawak is my favorite for notions! This is what professionals use. </a:t>
            </a:r>
          </a:p>
          <a:p>
            <a:endParaRPr lang="en-US"/>
          </a:p>
          <a:p>
            <a:r>
              <a:rPr lang="en-US"/>
              <a:t>Amazon can have great deals for bulk ordering of supplies. I've had luck with fabric, too. You just never know. </a:t>
            </a:r>
          </a:p>
          <a:p>
            <a:endParaRPr lang="en-US"/>
          </a:p>
          <a:p>
            <a:r>
              <a:rPr lang="en-US"/>
              <a:t>Prarie Quilt is great for precut projects kits. </a:t>
            </a:r>
          </a:p>
          <a:p>
            <a:endParaRPr lang="en-US"/>
          </a:p>
          <a:p>
            <a:r>
              <a:rPr lang="en-US"/>
              <a:t>I don't have any Southeast Ok suggestions, so sorry!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 will have students of all abilities in your classroom. Every student deserves a learning opportunity that fits their needs, challenges them, and excites them!</a:t>
            </a:r>
          </a:p>
          <a:p>
            <a:endParaRPr lang="en-US"/>
          </a:p>
          <a:p>
            <a:r>
              <a:rPr lang="en-US"/>
              <a:t>To fit the needs of students, sometimes you just need to get a little creative! What is the intended learning outcome? What are ways that can be done?  </a:t>
            </a:r>
          </a:p>
          <a:p>
            <a:endParaRPr lang="en-US"/>
          </a:p>
          <a:p>
            <a:r>
              <a:rPr lang="en-US"/>
              <a:t>Textured tape and document camera for visual impairments</a:t>
            </a:r>
          </a:p>
          <a:p>
            <a:endParaRPr lang="en-US"/>
          </a:p>
          <a:p>
            <a:r>
              <a:rPr lang="en-US"/>
              <a:t>Tape a pencil under foot pedal, or machines with speed control</a:t>
            </a:r>
          </a:p>
          <a:p>
            <a:endParaRPr lang="en-US"/>
          </a:p>
          <a:p>
            <a:r>
              <a:rPr lang="en-US"/>
              <a:t>Shelby's story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My story with sewing started with my Grandma. She learned to sew in Home Ec in school. When I was growing up, she started sewing dance costumes for my studio to pay for my competitive dance. I started making My Size Barbie costumes with scraps on the floor. I took a home ec class in middle school and learned to sew a pillow. In college, we took classes with the fashion design students. I cried every single day. When I had my daughter, I wanted to try so I just started, as terrible as I was, I just needed to keep trying. I joined FB groups and watched a lot of videos and kept going. Eventually I started teaching fashion design and it was my FAVORITE. Now I dabble in side work. Picture is of my great grandma's scrap book.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are all careers possible in Oklahoma today. </a:t>
            </a:r>
          </a:p>
          <a:p>
            <a:endParaRPr lang="en-US"/>
          </a:p>
          <a:p>
            <a:r>
              <a:rPr lang="en-US"/>
              <a:t>Designer- Not just apparel, but speciality as well such as costumes for sports. </a:t>
            </a:r>
          </a:p>
          <a:p>
            <a:endParaRPr lang="en-US"/>
          </a:p>
          <a:p>
            <a:r>
              <a:rPr lang="en-US"/>
              <a:t>Upholstery- Boat and Automotive</a:t>
            </a:r>
          </a:p>
          <a:p>
            <a:endParaRPr lang="en-US"/>
          </a:p>
          <a:p>
            <a:r>
              <a:rPr lang="en-US"/>
              <a:t>With Etsy and other online opportunities,  pattern designing and handmade items are opportunities for people to work from home. </a:t>
            </a:r>
          </a:p>
          <a:p>
            <a:endParaRPr lang="en-US"/>
          </a:p>
          <a:p>
            <a:r>
              <a:rPr lang="en-US"/>
              <a:t>The film industry in Oklahoma is growing and growing. Costume designers are needed on sets. </a:t>
            </a:r>
          </a:p>
          <a:p>
            <a:endParaRPr lang="en-US"/>
          </a:p>
          <a:p>
            <a:r>
              <a:rPr lang="en-US"/>
              <a:t>Did you know, all military textiles have to be made in the United States? </a:t>
            </a:r>
          </a:p>
          <a:p>
            <a:endParaRPr lang="en-US"/>
          </a:p>
          <a:p>
            <a:r>
              <a:rPr lang="en-US"/>
              <a:t>The textile industry is in great need!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Start by assessing your inventory and what your needs are. </a:t>
            </a:r>
          </a:p>
          <a:p>
            <a:endParaRPr lang="en-US"/>
          </a:p>
          <a:p>
            <a:r>
              <a:rPr lang="en-US"/>
              <a:t>Plan your workflow- How many students will you have? Do you have enough machines? It's totally okay to share machines. If your machines don't have desginated space, will you be taking out and putting away each day? Think about electricity and where cords will be. Where will students cut and iron? </a:t>
            </a:r>
          </a:p>
          <a:p>
            <a:endParaRPr lang="en-US"/>
          </a:p>
          <a:p>
            <a:r>
              <a:rPr lang="en-US"/>
              <a:t>Establish procedures: You will hear your name 1,000,000 times! If you normally have bags, where will they go? How will students get your assistance? (Board Method) Where will supplies be? How will you handle scraps? How will you handle the fabric chaos? You will have early finishers, what will they do? Always spend 5 minutes cleaning up.  </a:t>
            </a:r>
          </a:p>
          <a:p>
            <a:endParaRPr lang="en-US"/>
          </a:p>
          <a:p>
            <a:r>
              <a:rPr lang="en-US"/>
              <a:t>Assess your machine situation. Is everything in working order?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Managing the fabric chaos can be tough! The bin method and folded on a shelf are the most typical I see. File cabinets might be a good option. Fabric storage really depends on how often it will be utilized and what your storage capacity is. </a:t>
            </a:r>
          </a:p>
          <a:p>
            <a:endParaRPr lang="en-US"/>
          </a:p>
          <a:p>
            <a:r>
              <a:rPr lang="en-US"/>
              <a:t>You might find that you are walking into a "collection" with much more than you will ever need. Be on the cautious side whenever someone has a donation, don't be afraid to ask questions so you don't end up with more of a task than you want. Thread and fabric wears out. </a:t>
            </a:r>
          </a:p>
          <a:p>
            <a:endParaRPr lang="en-US"/>
          </a:p>
          <a:p>
            <a:r>
              <a:rPr lang="en-US"/>
              <a:t>Having clear procedures for scrap fabrics will help!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Again lots of ways to store supplies. </a:t>
            </a:r>
          </a:p>
          <a:p>
            <a:endParaRPr lang="en-US"/>
          </a:p>
          <a:p>
            <a:r>
              <a:rPr lang="en-US"/>
              <a:t>How often will they be utilized? </a:t>
            </a:r>
          </a:p>
          <a:p>
            <a:endParaRPr lang="en-US"/>
          </a:p>
          <a:p>
            <a:r>
              <a:rPr lang="en-US"/>
              <a:t>Some supplies you might want to check off each day, maybe students have to check out and check in sewing needles each day. You could make a felt hanging cloth with numbers next to needles. Assign students a number and easily see which needles are missing. </a:t>
            </a:r>
          </a:p>
          <a:p>
            <a:endParaRPr lang="en-US"/>
          </a:p>
          <a:p>
            <a:r>
              <a:rPr lang="en-US"/>
              <a:t>I like to visualize supplies! I wanted to make sure all of my gingher sissors were put away each day hanging on my peg board. </a:t>
            </a:r>
          </a:p>
          <a:p>
            <a:endParaRPr lang="en-US"/>
          </a:p>
          <a:p>
            <a:r>
              <a:rPr lang="en-US"/>
              <a:t>Maybe you would prefer students having their own set of supplies. I liked this to-go container idea. Very cost efficient. I utilized these zipper bags a lot in the classroom. Students could keep unfinished projects in them.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starting any sewing, all students should pass their sewing safety tests with 100%. This should be repeated for all students every year. Save these test results because they are part of your program evaluation. </a:t>
            </a:r>
          </a:p>
          <a:p>
            <a:endParaRPr lang="en-US"/>
          </a:p>
          <a:p>
            <a:r>
              <a:rPr lang="en-US"/>
              <a:t>Safety needs to be reinforced, constantly. The most important thing they learn is safety! </a:t>
            </a:r>
          </a:p>
          <a:p>
            <a:endParaRPr lang="en-US"/>
          </a:p>
          <a:p>
            <a:r>
              <a:rPr lang="en-US"/>
              <a:t>Practice what you preach! They are looking to you to show the way. If your saying don't put pins in your mouth, don't do it!</a:t>
            </a:r>
          </a:p>
          <a:p>
            <a:endParaRPr lang="en-US"/>
          </a:p>
          <a:p>
            <a:r>
              <a:rPr lang="en-US"/>
              <a:t>What could go wrong? </a:t>
            </a:r>
          </a:p>
          <a:p>
            <a:r>
              <a:rPr lang="en-US"/>
              <a:t>Needle in finger</a:t>
            </a:r>
          </a:p>
          <a:p>
            <a:r>
              <a:rPr lang="en-US"/>
              <a:t>Needle in eye</a:t>
            </a:r>
          </a:p>
          <a:p>
            <a:r>
              <a:rPr lang="en-US"/>
              <a:t>If someone helps, machine is off or person get ups from the machine so there is no accidental pressing of the foot pedal. </a:t>
            </a:r>
          </a:p>
          <a:p>
            <a:r>
              <a:rPr lang="en-US"/>
              <a:t>Burns from iron</a:t>
            </a:r>
          </a:p>
          <a:p>
            <a:r>
              <a:rPr lang="en-US"/>
              <a:t>goofing around</a:t>
            </a:r>
          </a:p>
          <a:p>
            <a:endParaRPr lang="en-US"/>
          </a:p>
          <a:p>
            <a:r>
              <a:rPr lang="en-US"/>
              <a:t>If students were intentionally being unsafe, there sewing privileges were removed. This was part of my syllabus signed.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License to Sew is a fun way to teach sewing. Start by getting their safety permit (safety test), teach machine identification and how to thread the machine (User test), then let them practice on paper lines (drivers test). </a:t>
            </a:r>
          </a:p>
          <a:p>
            <a:endParaRPr lang="en-US"/>
          </a:p>
          <a:p>
            <a:r>
              <a:rPr lang="en-US"/>
              <a:t>I suggest for any project to have a breakdown of the project with examples visible with the step-by-step. Follow along videos are also a great resource that way they can rewind and go at their speed. </a:t>
            </a:r>
          </a:p>
          <a:p>
            <a:endParaRPr lang="en-US"/>
          </a:p>
          <a:p>
            <a:r>
              <a:rPr lang="en-US"/>
              <a:t>Utilize games to do review- any of the instructional game sites such as kahoot, gimkit, blooket. Or do class games such as bingo or heads up.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starting any sewing, all students should pass their sewing safety tests with 100%. This should be repeated for all students every year. Save these test results because they are part of your program evaluation. </a:t>
            </a:r>
          </a:p>
          <a:p>
            <a:endParaRPr lang="en-US"/>
          </a:p>
          <a:p>
            <a:r>
              <a:rPr lang="en-US"/>
              <a:t>Safety needs to be reinforced, constantly. The most important thing they learn is safety! </a:t>
            </a:r>
          </a:p>
          <a:p>
            <a:endParaRPr lang="en-US"/>
          </a:p>
          <a:p>
            <a:r>
              <a:rPr lang="en-US"/>
              <a:t>Practice what you preach! They are looking to you to show the way. If your saying don't put pins in your mouth, don't do it!</a:t>
            </a:r>
          </a:p>
          <a:p>
            <a:endParaRPr lang="en-US"/>
          </a:p>
          <a:p>
            <a:r>
              <a:rPr lang="en-US"/>
              <a:t>What could go wrong? </a:t>
            </a:r>
          </a:p>
          <a:p>
            <a:r>
              <a:rPr lang="en-US"/>
              <a:t>Needle in finger</a:t>
            </a:r>
          </a:p>
          <a:p>
            <a:r>
              <a:rPr lang="en-US"/>
              <a:t>Needle in eye</a:t>
            </a:r>
          </a:p>
          <a:p>
            <a:r>
              <a:rPr lang="en-US"/>
              <a:t>If someone helps, machine is off or person get ups from the machine so there is no accidental pressing of the foot pedal. </a:t>
            </a:r>
          </a:p>
          <a:p>
            <a:r>
              <a:rPr lang="en-US"/>
              <a:t>Burns from iron</a:t>
            </a:r>
          </a:p>
          <a:p>
            <a:r>
              <a:rPr lang="en-US"/>
              <a:t>goofing around</a:t>
            </a:r>
          </a:p>
          <a:p>
            <a:endParaRPr lang="en-US"/>
          </a:p>
          <a:p>
            <a:r>
              <a:rPr lang="en-US"/>
              <a:t>If students were intentionally being unsafe, there sewing privileges were removed. This was part of my syllabus signed.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hyperlink" Target="https://drive.google.com/drive/folders/1MlXSJQYmfZSUstifDKPx_ggpUovNBSMV?usp=sharing" TargetMode="External"/><Relationship Id="rId3" Type="http://schemas.openxmlformats.org/officeDocument/2006/relationships/image" Target="../media/image1.svg"/><Relationship Id="rId7" Type="http://schemas.openxmlformats.org/officeDocument/2006/relationships/image" Target="../media/image11.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2.sv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10.svg"/><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sv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svg"/><Relationship Id="rId7" Type="http://schemas.openxmlformats.org/officeDocument/2006/relationships/image" Target="../media/image34.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10.svg"/><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8" Type="http://schemas.openxmlformats.org/officeDocument/2006/relationships/hyperlink" Target="https://www.madeformermaids.com/product-category/freebies/" TargetMode="External"/><Relationship Id="rId3" Type="http://schemas.openxmlformats.org/officeDocument/2006/relationships/image" Target="../media/image2.svg"/><Relationship Id="rId7" Type="http://schemas.openxmlformats.org/officeDocument/2006/relationships/hyperlink" Target="https://www.patternsforpirates.com/product-category/freebies/" TargetMode="External"/><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hyperlink" Target="https://sewcanshe.com/free-sewing-patterns-for-an-absolute-beginner/" TargetMode="External"/><Relationship Id="rId5" Type="http://schemas.openxmlformats.org/officeDocument/2006/relationships/image" Target="../media/image10.svg"/><Relationship Id="rId10" Type="http://schemas.openxmlformats.org/officeDocument/2006/relationships/hyperlink" Target="https://blog.moodfabrics.com/category/free-sewing-patterns/" TargetMode="External"/><Relationship Id="rId4" Type="http://schemas.openxmlformats.org/officeDocument/2006/relationships/image" Target="../media/image9.svg"/><Relationship Id="rId9" Type="http://schemas.openxmlformats.org/officeDocument/2006/relationships/hyperlink" Target="https://ckcpatterns.com/free-patterns/"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svg"/><Relationship Id="rId7" Type="http://schemas.openxmlformats.org/officeDocument/2006/relationships/image" Target="../media/image20.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svg"/><Relationship Id="rId10" Type="http://schemas.openxmlformats.org/officeDocument/2006/relationships/hyperlink" Target="https://www.inclusivesewing.com/blog/adaptive-sewing-designers" TargetMode="External"/><Relationship Id="rId4" Type="http://schemas.openxmlformats.org/officeDocument/2006/relationships/image" Target="../media/image2.svg"/><Relationship Id="rId9" Type="http://schemas.openxmlformats.org/officeDocument/2006/relationships/hyperlink" Target="https://blog.closetcorepatterns.com/adaptive-sewing-equipment-guide-tools-and-tips-for-sewing-with-disabilities-with-sophie-hine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8" Type="http://schemas.openxmlformats.org/officeDocument/2006/relationships/hyperlink" Target="https://drive.google.com/file/d/1ZRI8aJbYk9hsmqVP_MBMEXWDWjXjJN5g/view" TargetMode="External"/><Relationship Id="rId3" Type="http://schemas.openxmlformats.org/officeDocument/2006/relationships/image" Target="../media/image2.svg"/><Relationship Id="rId7" Type="http://schemas.openxmlformats.org/officeDocument/2006/relationships/hyperlink" Target="https://drive.google.com/file/d/1D8qHf2EFmWtWGaiMjcxEBoVLpohX_yVe/view?fbclid=IwY2xjawTLocdleHRuA2FlbQIxMABicmlkETE4dzlFRWVQRzdFbUdZdXpPc3J0YwZhcHBfaWQQMjIyMDM5MTc4ODIwMDg5MgABHrjCsIItQKWLPZS2LB6r2wB3DHqiMlxNNkAiIexGfMOEdRlx2ynpkuJgrITp_aem_43LHvg2urpA1e_bCdfIcZw" TargetMode="External"/><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hyperlink" Target="https://beginnersewingprojects.com/sewing-practice-sheets/" TargetMode="External"/><Relationship Id="rId5" Type="http://schemas.openxmlformats.org/officeDocument/2006/relationships/image" Target="../media/image19.svg"/><Relationship Id="rId10" Type="http://schemas.openxmlformats.org/officeDocument/2006/relationships/hyperlink" Target="https://www.facebook.com/reel/1570636997484807" TargetMode="External"/><Relationship Id="rId4" Type="http://schemas.openxmlformats.org/officeDocument/2006/relationships/image" Target="../media/image18.svg"/><Relationship Id="rId9" Type="http://schemas.openxmlformats.org/officeDocument/2006/relationships/hyperlink" Target="https://www.canva.com/design/DAGoGNDLTvQ/FRYQ0js_Dkpyw-Sd1mKdOg/view?utm_content=DAGoGNDLTvQ&amp;utm_campaign=designshare&amp;utm_medium=link&amp;utm_source=publishsharelink&amp;mode=preview&amp;fbclid=IwY2xjawTLpgVleHRuA2FlbQIxMABicmlkETE4dzlFRWVQRzdFbUdZdXpPc3J0YwZhcHBfaWQQMjIyMDM5MTc4ODIwMDg5MgABHoWmjQkWmaMCQqVHObbaiSzhg1FDTWyIKSfn5ghQsEqSqb0DvHqzwKfEplcd_aem_a17Av8BzxIbWXCBaEtcgSw"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video" Target="http://www.youtube.com/@zoehongteaches" TargetMode="External"/><Relationship Id="rId7" Type="http://schemas.openxmlformats.org/officeDocument/2006/relationships/image" Target="../media/image2.svg"/><Relationship Id="rId2" Type="http://schemas.openxmlformats.org/officeDocument/2006/relationships/video" Target="http://www.youtube.com/@sewshowwithshae" TargetMode="External"/><Relationship Id="rId1" Type="http://schemas.openxmlformats.org/officeDocument/2006/relationships/video" Target="http://www.youtube.com/@CorneliusQuiring" TargetMode="External"/><Relationship Id="rId6" Type="http://schemas.openxmlformats.org/officeDocument/2006/relationships/image" Target="../media/image1.svg"/><Relationship Id="rId11" Type="http://schemas.openxmlformats.org/officeDocument/2006/relationships/image" Target="../media/image37.jpeg"/><Relationship Id="rId5" Type="http://schemas.openxmlformats.org/officeDocument/2006/relationships/slideLayout" Target="../slideLayouts/slideLayout7.xml"/><Relationship Id="rId10" Type="http://schemas.openxmlformats.org/officeDocument/2006/relationships/image" Target="../media/image20.svg"/><Relationship Id="rId4" Type="http://schemas.openxmlformats.org/officeDocument/2006/relationships/video" Target="https://youtu.be/QhZTc1x1-pM?si=WQvB9irJyzrF2c32" TargetMode="External"/><Relationship Id="rId9" Type="http://schemas.openxmlformats.org/officeDocument/2006/relationships/image" Target="../media/image19.sv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6.svg"/><Relationship Id="rId3" Type="http://schemas.openxmlformats.org/officeDocument/2006/relationships/image" Target="../media/image1.svg"/><Relationship Id="rId7" Type="http://schemas.openxmlformats.org/officeDocument/2006/relationships/image" Target="../media/image11.svg"/><Relationship Id="rId12" Type="http://schemas.openxmlformats.org/officeDocument/2006/relationships/image" Target="../media/image1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4.svg"/><Relationship Id="rId5" Type="http://schemas.openxmlformats.org/officeDocument/2006/relationships/image" Target="../media/image9.svg"/><Relationship Id="rId10" Type="http://schemas.openxmlformats.org/officeDocument/2006/relationships/image" Target="../media/image13.svg"/><Relationship Id="rId4" Type="http://schemas.openxmlformats.org/officeDocument/2006/relationships/image" Target="../media/image2.svg"/><Relationship Id="rId9" Type="http://schemas.openxmlformats.org/officeDocument/2006/relationships/image" Target="../media/image12.svg"/></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svg"/><Relationship Id="rId7"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2.svg"/><Relationship Id="rId9" Type="http://schemas.openxmlformats.org/officeDocument/2006/relationships/image" Target="../media/image21.jpe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sv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svg"/><Relationship Id="rId7"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hyperlink" Target="https://youtu.be/VhkEbsVsGcw?is=SpI5a32t7PDa8fLy" TargetMode="External"/><Relationship Id="rId5" Type="http://schemas.openxmlformats.org/officeDocument/2006/relationships/image" Target="../media/image9.svg"/><Relationship Id="rId10" Type="http://schemas.openxmlformats.org/officeDocument/2006/relationships/image" Target="../media/image24.png"/><Relationship Id="rId4" Type="http://schemas.openxmlformats.org/officeDocument/2006/relationships/image" Target="../media/image2.sv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svg"/><Relationship Id="rId7" Type="http://schemas.openxmlformats.org/officeDocument/2006/relationships/image" Target="../media/image11.svg"/><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28.png"/><Relationship Id="rId5" Type="http://schemas.openxmlformats.org/officeDocument/2006/relationships/image" Target="../media/image9.svg"/><Relationship Id="rId10" Type="http://schemas.openxmlformats.org/officeDocument/2006/relationships/image" Target="../media/image27.png"/><Relationship Id="rId4" Type="http://schemas.openxmlformats.org/officeDocument/2006/relationships/image" Target="../media/image2.sv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sv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3"/>
                  </a:ext>
                </a:extLst>
              </a:blip>
              <a:stretch>
                <a:fillRect t="-47797"/>
              </a:stretch>
            </a:blipFill>
          </p:spPr>
          <p:txBody>
            <a:bodyPr/>
            <a:lstStyle/>
            <a:p>
              <a:endParaRPr lang="en-US"/>
            </a:p>
          </p:txBody>
        </p:sp>
      </p:grpSp>
      <p:sp>
        <p:nvSpPr>
          <p:cNvPr id="8" name="Freeform 8"/>
          <p:cNvSpPr/>
          <p:nvPr/>
        </p:nvSpPr>
        <p:spPr>
          <a:xfrm>
            <a:off x="13120892" y="673646"/>
            <a:ext cx="4596724" cy="2360871"/>
          </a:xfrm>
          <a:custGeom>
            <a:avLst/>
            <a:gdLst/>
            <a:ahLst/>
            <a:cxnLst/>
            <a:rect l="l" t="t" r="r" b="b"/>
            <a:pathLst>
              <a:path w="4596724" h="2360871">
                <a:moveTo>
                  <a:pt x="0" y="0"/>
                </a:moveTo>
                <a:lnTo>
                  <a:pt x="4596723" y="0"/>
                </a:lnTo>
                <a:lnTo>
                  <a:pt x="4596723" y="2360870"/>
                </a:lnTo>
                <a:lnTo>
                  <a:pt x="0" y="23608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rot="-582898">
            <a:off x="257598" y="6650118"/>
            <a:ext cx="3707025" cy="3368097"/>
          </a:xfrm>
          <a:custGeom>
            <a:avLst/>
            <a:gdLst/>
            <a:ahLst/>
            <a:cxnLst/>
            <a:rect l="l" t="t" r="r" b="b"/>
            <a:pathLst>
              <a:path w="3707025" h="3368097">
                <a:moveTo>
                  <a:pt x="0" y="0"/>
                </a:moveTo>
                <a:lnTo>
                  <a:pt x="3707025" y="0"/>
                </a:lnTo>
                <a:lnTo>
                  <a:pt x="3707025" y="3368098"/>
                </a:lnTo>
                <a:lnTo>
                  <a:pt x="0" y="3368098"/>
                </a:lnTo>
                <a:lnTo>
                  <a:pt x="0" y="0"/>
                </a:lnTo>
                <a:close/>
              </a:path>
            </a:pathLst>
          </a:custGeom>
          <a:blipFill>
            <a:blip r:embed="rId5"/>
            <a:stretch>
              <a:fillRect/>
            </a:stretch>
          </a:blipFill>
        </p:spPr>
        <p:txBody>
          <a:bodyPr/>
          <a:lstStyle/>
          <a:p>
            <a:endParaRPr lang="en-US"/>
          </a:p>
        </p:txBody>
      </p:sp>
      <p:sp>
        <p:nvSpPr>
          <p:cNvPr id="10" name="Freeform 10"/>
          <p:cNvSpPr/>
          <p:nvPr/>
        </p:nvSpPr>
        <p:spPr>
          <a:xfrm rot="476018">
            <a:off x="14256363" y="6570555"/>
            <a:ext cx="3255007" cy="3255007"/>
          </a:xfrm>
          <a:custGeom>
            <a:avLst/>
            <a:gdLst/>
            <a:ahLst/>
            <a:cxnLst/>
            <a:rect l="l" t="t" r="r" b="b"/>
            <a:pathLst>
              <a:path w="3255007" h="3255007">
                <a:moveTo>
                  <a:pt x="0" y="0"/>
                </a:moveTo>
                <a:lnTo>
                  <a:pt x="3255008" y="0"/>
                </a:lnTo>
                <a:lnTo>
                  <a:pt x="3255008" y="3255007"/>
                </a:lnTo>
                <a:lnTo>
                  <a:pt x="0" y="3255007"/>
                </a:lnTo>
                <a:lnTo>
                  <a:pt x="0" y="0"/>
                </a:lnTo>
                <a:close/>
              </a:path>
            </a:pathLst>
          </a:custGeom>
          <a:blipFill>
            <a:blip r:embed="rId6"/>
            <a:stretch>
              <a:fillRect/>
            </a:stretch>
          </a:blipFill>
        </p:spPr>
        <p:txBody>
          <a:bodyPr/>
          <a:lstStyle/>
          <a:p>
            <a:endParaRPr lang="en-US"/>
          </a:p>
        </p:txBody>
      </p:sp>
      <p:sp>
        <p:nvSpPr>
          <p:cNvPr id="11" name="Freeform 11"/>
          <p:cNvSpPr/>
          <p:nvPr/>
        </p:nvSpPr>
        <p:spPr>
          <a:xfrm rot="-1067569">
            <a:off x="916251" y="152951"/>
            <a:ext cx="2932625" cy="2902598"/>
          </a:xfrm>
          <a:custGeom>
            <a:avLst/>
            <a:gdLst/>
            <a:ahLst/>
            <a:cxnLst/>
            <a:rect l="l" t="t" r="r" b="b"/>
            <a:pathLst>
              <a:path w="2932625" h="2902598">
                <a:moveTo>
                  <a:pt x="0" y="0"/>
                </a:moveTo>
                <a:lnTo>
                  <a:pt x="2932624" y="0"/>
                </a:lnTo>
                <a:lnTo>
                  <a:pt x="2932624" y="2902598"/>
                </a:lnTo>
                <a:lnTo>
                  <a:pt x="0" y="290259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6371673" y="3666090"/>
            <a:ext cx="3133725" cy="2149474"/>
          </a:xfrm>
          <a:prstGeom prst="rect">
            <a:avLst/>
          </a:prstGeom>
        </p:spPr>
        <p:txBody>
          <a:bodyPr lIns="0" tIns="0" rIns="0" bIns="0" rtlCol="0" anchor="t">
            <a:spAutoFit/>
          </a:bodyPr>
          <a:lstStyle/>
          <a:p>
            <a:pPr algn="ctr">
              <a:lnSpc>
                <a:spcPts val="17500"/>
              </a:lnSpc>
              <a:spcBef>
                <a:spcPct val="0"/>
              </a:spcBef>
            </a:pPr>
            <a:r>
              <a:rPr lang="en-US" sz="12500">
                <a:solidFill>
                  <a:srgbClr val="252525"/>
                </a:solidFill>
                <a:latin typeface="Monarda"/>
                <a:ea typeface="Monarda"/>
                <a:cs typeface="Monarda"/>
                <a:sym typeface="Monarda"/>
              </a:rPr>
              <a:t>Sew </a:t>
            </a:r>
          </a:p>
        </p:txBody>
      </p:sp>
      <p:sp>
        <p:nvSpPr>
          <p:cNvPr id="13" name="TextBox 13"/>
          <p:cNvSpPr txBox="1"/>
          <p:nvPr/>
        </p:nvSpPr>
        <p:spPr>
          <a:xfrm>
            <a:off x="9505398" y="3663108"/>
            <a:ext cx="1647825" cy="2149474"/>
          </a:xfrm>
          <a:prstGeom prst="rect">
            <a:avLst/>
          </a:prstGeom>
        </p:spPr>
        <p:txBody>
          <a:bodyPr lIns="0" tIns="0" rIns="0" bIns="0" rtlCol="0" anchor="t">
            <a:spAutoFit/>
          </a:bodyPr>
          <a:lstStyle/>
          <a:p>
            <a:pPr algn="ctr">
              <a:lnSpc>
                <a:spcPts val="17500"/>
              </a:lnSpc>
              <a:spcBef>
                <a:spcPct val="0"/>
              </a:spcBef>
            </a:pPr>
            <a:r>
              <a:rPr lang="en-US" sz="12500">
                <a:solidFill>
                  <a:srgbClr val="252525"/>
                </a:solidFill>
                <a:latin typeface="Monarda"/>
                <a:ea typeface="Monarda"/>
                <a:cs typeface="Monarda"/>
                <a:sym typeface="Monarda"/>
              </a:rPr>
              <a:t>ng</a:t>
            </a:r>
          </a:p>
        </p:txBody>
      </p:sp>
      <p:sp>
        <p:nvSpPr>
          <p:cNvPr id="14" name="Freeform 14"/>
          <p:cNvSpPr/>
          <p:nvPr/>
        </p:nvSpPr>
        <p:spPr>
          <a:xfrm rot="-2388050">
            <a:off x="7980326" y="3508536"/>
            <a:ext cx="2334070" cy="2355483"/>
          </a:xfrm>
          <a:custGeom>
            <a:avLst/>
            <a:gdLst/>
            <a:ahLst/>
            <a:cxnLst/>
            <a:rect l="l" t="t" r="r" b="b"/>
            <a:pathLst>
              <a:path w="2334070" h="2355483">
                <a:moveTo>
                  <a:pt x="0" y="0"/>
                </a:moveTo>
                <a:lnTo>
                  <a:pt x="2334069" y="0"/>
                </a:lnTo>
                <a:lnTo>
                  <a:pt x="2334069" y="2355483"/>
                </a:lnTo>
                <a:lnTo>
                  <a:pt x="0" y="235548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12608385" y="3434200"/>
            <a:ext cx="1025013" cy="1025013"/>
          </a:xfrm>
          <a:custGeom>
            <a:avLst/>
            <a:gdLst/>
            <a:ahLst/>
            <a:cxnLst/>
            <a:rect l="l" t="t" r="r" b="b"/>
            <a:pathLst>
              <a:path w="1025013" h="1025013">
                <a:moveTo>
                  <a:pt x="0" y="0"/>
                </a:moveTo>
                <a:lnTo>
                  <a:pt x="1025013" y="0"/>
                </a:lnTo>
                <a:lnTo>
                  <a:pt x="1025013" y="1025013"/>
                </a:lnTo>
                <a:lnTo>
                  <a:pt x="0" y="102501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6" name="Freeform 16"/>
          <p:cNvSpPr/>
          <p:nvPr/>
        </p:nvSpPr>
        <p:spPr>
          <a:xfrm>
            <a:off x="5857510" y="6607981"/>
            <a:ext cx="1025013" cy="1025013"/>
          </a:xfrm>
          <a:custGeom>
            <a:avLst/>
            <a:gdLst/>
            <a:ahLst/>
            <a:cxnLst/>
            <a:rect l="l" t="t" r="r" b="b"/>
            <a:pathLst>
              <a:path w="1025013" h="1025013">
                <a:moveTo>
                  <a:pt x="0" y="0"/>
                </a:moveTo>
                <a:lnTo>
                  <a:pt x="1025013" y="0"/>
                </a:lnTo>
                <a:lnTo>
                  <a:pt x="1025013" y="1025013"/>
                </a:lnTo>
                <a:lnTo>
                  <a:pt x="0" y="102501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7" name="Freeform 17"/>
          <p:cNvSpPr/>
          <p:nvPr/>
        </p:nvSpPr>
        <p:spPr>
          <a:xfrm>
            <a:off x="3299347" y="3659900"/>
            <a:ext cx="799313" cy="799313"/>
          </a:xfrm>
          <a:custGeom>
            <a:avLst/>
            <a:gdLst/>
            <a:ahLst/>
            <a:cxnLst/>
            <a:rect l="l" t="t" r="r" b="b"/>
            <a:pathLst>
              <a:path w="799313" h="799313">
                <a:moveTo>
                  <a:pt x="0" y="0"/>
                </a:moveTo>
                <a:lnTo>
                  <a:pt x="799313" y="0"/>
                </a:lnTo>
                <a:lnTo>
                  <a:pt x="799313" y="799313"/>
                </a:lnTo>
                <a:lnTo>
                  <a:pt x="0" y="79931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8" name="TextBox 18"/>
          <p:cNvSpPr txBox="1"/>
          <p:nvPr/>
        </p:nvSpPr>
        <p:spPr>
          <a:xfrm>
            <a:off x="9307198" y="5803172"/>
            <a:ext cx="2981325" cy="2149474"/>
          </a:xfrm>
          <a:prstGeom prst="rect">
            <a:avLst/>
          </a:prstGeom>
        </p:spPr>
        <p:txBody>
          <a:bodyPr lIns="0" tIns="0" rIns="0" bIns="0" rtlCol="0" anchor="t">
            <a:spAutoFit/>
          </a:bodyPr>
          <a:lstStyle/>
          <a:p>
            <a:pPr algn="ctr">
              <a:lnSpc>
                <a:spcPts val="17500"/>
              </a:lnSpc>
              <a:spcBef>
                <a:spcPct val="0"/>
              </a:spcBef>
            </a:pPr>
            <a:r>
              <a:rPr lang="en-US" sz="12500">
                <a:solidFill>
                  <a:srgbClr val="252525"/>
                </a:solidFill>
                <a:latin typeface="Monarda"/>
                <a:ea typeface="Monarda"/>
                <a:cs typeface="Monarda"/>
                <a:sym typeface="Monarda"/>
              </a:rPr>
              <a:t>Labs</a:t>
            </a:r>
          </a:p>
        </p:txBody>
      </p:sp>
      <p:sp>
        <p:nvSpPr>
          <p:cNvPr id="19" name="TextBox 19"/>
          <p:cNvSpPr txBox="1"/>
          <p:nvPr/>
        </p:nvSpPr>
        <p:spPr>
          <a:xfrm>
            <a:off x="4930161" y="1408859"/>
            <a:ext cx="6521450" cy="2149474"/>
          </a:xfrm>
          <a:prstGeom prst="rect">
            <a:avLst/>
          </a:prstGeom>
        </p:spPr>
        <p:txBody>
          <a:bodyPr lIns="0" tIns="0" rIns="0" bIns="0" rtlCol="0" anchor="t">
            <a:spAutoFit/>
          </a:bodyPr>
          <a:lstStyle/>
          <a:p>
            <a:pPr algn="ctr">
              <a:lnSpc>
                <a:spcPts val="17500"/>
              </a:lnSpc>
              <a:spcBef>
                <a:spcPct val="0"/>
              </a:spcBef>
            </a:pPr>
            <a:r>
              <a:rPr lang="en-US" sz="12500">
                <a:solidFill>
                  <a:srgbClr val="252525"/>
                </a:solidFill>
                <a:latin typeface="Monarda"/>
                <a:ea typeface="Monarda"/>
                <a:cs typeface="Monarda"/>
                <a:sym typeface="Monarda"/>
              </a:rPr>
              <a:t>Successful</a:t>
            </a:r>
          </a:p>
        </p:txBody>
      </p:sp>
      <p:sp>
        <p:nvSpPr>
          <p:cNvPr id="20" name="TextBox 20"/>
          <p:cNvSpPr txBox="1"/>
          <p:nvPr/>
        </p:nvSpPr>
        <p:spPr>
          <a:xfrm>
            <a:off x="7241958" y="8083758"/>
            <a:ext cx="2579234" cy="873125"/>
          </a:xfrm>
          <a:prstGeom prst="rect">
            <a:avLst/>
          </a:prstGeom>
        </p:spPr>
        <p:txBody>
          <a:bodyPr lIns="0" tIns="0" rIns="0" bIns="0" rtlCol="0" anchor="t">
            <a:spAutoFit/>
          </a:bodyPr>
          <a:lstStyle/>
          <a:p>
            <a:pPr marL="0" lvl="0" indent="0" algn="ctr">
              <a:lnSpc>
                <a:spcPts val="7000"/>
              </a:lnSpc>
              <a:spcBef>
                <a:spcPct val="0"/>
              </a:spcBef>
            </a:pPr>
            <a:r>
              <a:rPr lang="en-US" sz="5000">
                <a:solidFill>
                  <a:srgbClr val="252525"/>
                </a:solidFill>
                <a:latin typeface="Kapsalon Print"/>
                <a:ea typeface="Kapsalon Print"/>
                <a:cs typeface="Kapsalon Print"/>
                <a:sym typeface="Kapsalon Print"/>
              </a:rPr>
              <a:t>Jessica Maker</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1028700"/>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14982089" y="1246038"/>
            <a:ext cx="2752268" cy="8668560"/>
          </a:xfrm>
          <a:custGeom>
            <a:avLst/>
            <a:gdLst/>
            <a:ahLst/>
            <a:cxnLst/>
            <a:rect l="l" t="t" r="r" b="b"/>
            <a:pathLst>
              <a:path w="2752268" h="8668560">
                <a:moveTo>
                  <a:pt x="0" y="0"/>
                </a:moveTo>
                <a:lnTo>
                  <a:pt x="2752268" y="0"/>
                </a:lnTo>
                <a:lnTo>
                  <a:pt x="2752268" y="8668560"/>
                </a:lnTo>
                <a:lnTo>
                  <a:pt x="0" y="86685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028700" y="724962"/>
            <a:ext cx="3408618" cy="2892161"/>
          </a:xfrm>
          <a:custGeom>
            <a:avLst/>
            <a:gdLst/>
            <a:ahLst/>
            <a:cxnLst/>
            <a:rect l="l" t="t" r="r" b="b"/>
            <a:pathLst>
              <a:path w="3408618" h="2892161">
                <a:moveTo>
                  <a:pt x="0" y="0"/>
                </a:moveTo>
                <a:lnTo>
                  <a:pt x="3408618" y="0"/>
                </a:lnTo>
                <a:lnTo>
                  <a:pt x="3408618" y="2892161"/>
                </a:lnTo>
                <a:lnTo>
                  <a:pt x="0" y="289216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2757198" y="7511728"/>
            <a:ext cx="2375838" cy="2402870"/>
          </a:xfrm>
          <a:custGeom>
            <a:avLst/>
            <a:gdLst/>
            <a:ahLst/>
            <a:cxnLst/>
            <a:rect l="l" t="t" r="r" b="b"/>
            <a:pathLst>
              <a:path w="2375838" h="2402870">
                <a:moveTo>
                  <a:pt x="0" y="0"/>
                </a:moveTo>
                <a:lnTo>
                  <a:pt x="2375838" y="0"/>
                </a:lnTo>
                <a:lnTo>
                  <a:pt x="2375838" y="2402870"/>
                </a:lnTo>
                <a:lnTo>
                  <a:pt x="0" y="240287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4723254" y="868031"/>
            <a:ext cx="9283898" cy="1820719"/>
          </a:xfrm>
          <a:prstGeom prst="rect">
            <a:avLst/>
          </a:prstGeom>
        </p:spPr>
        <p:txBody>
          <a:bodyPr lIns="0" tIns="0" rIns="0" bIns="0" rtlCol="0" anchor="t">
            <a:spAutoFit/>
          </a:bodyPr>
          <a:lstStyle/>
          <a:p>
            <a:pPr algn="ctr">
              <a:lnSpc>
                <a:spcPts val="14620"/>
              </a:lnSpc>
              <a:spcBef>
                <a:spcPct val="0"/>
              </a:spcBef>
            </a:pPr>
            <a:r>
              <a:rPr lang="en-US" sz="10443">
                <a:solidFill>
                  <a:srgbClr val="252525"/>
                </a:solidFill>
                <a:latin typeface="Kapsalon Print"/>
                <a:ea typeface="Kapsalon Print"/>
                <a:cs typeface="Kapsalon Print"/>
                <a:sym typeface="Kapsalon Print"/>
              </a:rPr>
              <a:t>Instructional Strategies</a:t>
            </a:r>
          </a:p>
        </p:txBody>
      </p:sp>
      <p:sp>
        <p:nvSpPr>
          <p:cNvPr id="12" name="TextBox 12"/>
          <p:cNvSpPr txBox="1"/>
          <p:nvPr/>
        </p:nvSpPr>
        <p:spPr>
          <a:xfrm>
            <a:off x="5133036" y="3188783"/>
            <a:ext cx="5698379" cy="4167600"/>
          </a:xfrm>
          <a:prstGeom prst="rect">
            <a:avLst/>
          </a:prstGeom>
        </p:spPr>
        <p:txBody>
          <a:bodyPr lIns="0" tIns="0" rIns="0" bIns="0" rtlCol="0" anchor="t">
            <a:spAutoFit/>
          </a:bodyPr>
          <a:lstStyle/>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Lisence to Sew</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Games for review</a:t>
            </a:r>
          </a:p>
          <a:p>
            <a:pPr marL="1693204" lvl="2" indent="-564401" algn="l">
              <a:lnSpc>
                <a:spcPts val="5489"/>
              </a:lnSpc>
              <a:buFont typeface="Arial"/>
              <a:buChar char="⚬"/>
            </a:pPr>
            <a:r>
              <a:rPr lang="en-US" sz="3921">
                <a:solidFill>
                  <a:srgbClr val="252525"/>
                </a:solidFill>
                <a:latin typeface="Kapsalon Print"/>
                <a:ea typeface="Kapsalon Print"/>
                <a:cs typeface="Kapsalon Print"/>
                <a:sym typeface="Kapsalon Print"/>
              </a:rPr>
              <a:t>Kahoot, Gimkit, Blooket</a:t>
            </a:r>
          </a:p>
          <a:p>
            <a:pPr marL="1693204" lvl="2" indent="-564401" algn="l">
              <a:lnSpc>
                <a:spcPts val="5489"/>
              </a:lnSpc>
              <a:buFont typeface="Arial"/>
              <a:buChar char="⚬"/>
            </a:pPr>
            <a:r>
              <a:rPr lang="en-US" sz="3921">
                <a:solidFill>
                  <a:srgbClr val="252525"/>
                </a:solidFill>
                <a:latin typeface="Kapsalon Print"/>
                <a:ea typeface="Kapsalon Print"/>
                <a:cs typeface="Kapsalon Print"/>
                <a:sym typeface="Kapsalon Print"/>
              </a:rPr>
              <a:t>Bingo</a:t>
            </a:r>
          </a:p>
          <a:p>
            <a:pPr marL="1693204" lvl="2" indent="-564401" algn="l">
              <a:lnSpc>
                <a:spcPts val="5489"/>
              </a:lnSpc>
              <a:buFont typeface="Arial"/>
              <a:buChar char="⚬"/>
            </a:pPr>
            <a:r>
              <a:rPr lang="en-US" sz="3921">
                <a:solidFill>
                  <a:srgbClr val="252525"/>
                </a:solidFill>
                <a:latin typeface="Kapsalon Print"/>
                <a:ea typeface="Kapsalon Print"/>
                <a:cs typeface="Kapsalon Print"/>
                <a:sym typeface="Kapsalon Print"/>
              </a:rPr>
              <a:t>Headsup</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Human Sewing Machine</a:t>
            </a:r>
          </a:p>
        </p:txBody>
      </p:sp>
      <p:sp>
        <p:nvSpPr>
          <p:cNvPr id="13" name="TextBox 13"/>
          <p:cNvSpPr txBox="1"/>
          <p:nvPr/>
        </p:nvSpPr>
        <p:spPr>
          <a:xfrm>
            <a:off x="10060683" y="3188783"/>
            <a:ext cx="5698379" cy="3472275"/>
          </a:xfrm>
          <a:prstGeom prst="rect">
            <a:avLst/>
          </a:prstGeom>
        </p:spPr>
        <p:txBody>
          <a:bodyPr lIns="0" tIns="0" rIns="0" bIns="0" rtlCol="0" anchor="t">
            <a:spAutoFit/>
          </a:bodyPr>
          <a:lstStyle/>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Sewing Machine Label Relay</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Guess the Gadget</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Project Breakdown with examples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So many ideas in FB Groups!</a:t>
            </a:r>
          </a:p>
        </p:txBody>
      </p:sp>
      <p:sp>
        <p:nvSpPr>
          <p:cNvPr id="14" name="TextBox 14"/>
          <p:cNvSpPr txBox="1"/>
          <p:nvPr/>
        </p:nvSpPr>
        <p:spPr>
          <a:xfrm>
            <a:off x="7301057" y="7906078"/>
            <a:ext cx="8182273" cy="807085"/>
          </a:xfrm>
          <a:prstGeom prst="rect">
            <a:avLst/>
          </a:prstGeom>
        </p:spPr>
        <p:txBody>
          <a:bodyPr lIns="0" tIns="0" rIns="0" bIns="0" rtlCol="0" anchor="t">
            <a:spAutoFit/>
          </a:bodyPr>
          <a:lstStyle/>
          <a:p>
            <a:pPr algn="l">
              <a:lnSpc>
                <a:spcPts val="6439"/>
              </a:lnSpc>
            </a:pPr>
            <a:r>
              <a:rPr lang="en-US" sz="4599" u="sng">
                <a:solidFill>
                  <a:srgbClr val="252525"/>
                </a:solidFill>
                <a:latin typeface="Arimo"/>
                <a:ea typeface="Arimo"/>
                <a:cs typeface="Arimo"/>
                <a:sym typeface="Arimo"/>
                <a:hlinkClick r:id="rId8" tooltip="https://drive.google.com/drive/folders/1MlXSJQYmfZSUstifDKPx_ggpUovNBSMV?usp=sharing"/>
              </a:rPr>
              <a:t>Teaching Sewing- Google Drive</a:t>
            </a:r>
          </a:p>
        </p:txBody>
      </p:sp>
      <p:sp>
        <p:nvSpPr>
          <p:cNvPr id="15" name="Freeform 15"/>
          <p:cNvSpPr/>
          <p:nvPr/>
        </p:nvSpPr>
        <p:spPr>
          <a:xfrm>
            <a:off x="2757198" y="3772468"/>
            <a:ext cx="2689214" cy="3583915"/>
          </a:xfrm>
          <a:custGeom>
            <a:avLst/>
            <a:gdLst/>
            <a:ahLst/>
            <a:cxnLst/>
            <a:rect l="l" t="t" r="r" b="b"/>
            <a:pathLst>
              <a:path w="2689214" h="3583915">
                <a:moveTo>
                  <a:pt x="0" y="0"/>
                </a:moveTo>
                <a:lnTo>
                  <a:pt x="2689214" y="0"/>
                </a:lnTo>
                <a:lnTo>
                  <a:pt x="2689214" y="3583915"/>
                </a:lnTo>
                <a:lnTo>
                  <a:pt x="0" y="3583915"/>
                </a:lnTo>
                <a:lnTo>
                  <a:pt x="0" y="0"/>
                </a:lnTo>
                <a:close/>
              </a:path>
            </a:pathLst>
          </a:custGeom>
          <a:blipFill>
            <a:blip r:embed="rId9"/>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grpSp>
      <p:grpSp>
        <p:nvGrpSpPr>
          <p:cNvPr id="5" name="Group 5"/>
          <p:cNvGrpSpPr/>
          <p:nvPr/>
        </p:nvGrpSpPr>
        <p:grpSpPr>
          <a:xfrm>
            <a:off x="2123933" y="1028700"/>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3"/>
                  </a:ext>
                </a:extLst>
              </a:blip>
              <a:stretch>
                <a:fillRect t="-47797"/>
              </a:stretch>
            </a:blipFill>
          </p:spPr>
          <p:txBody>
            <a:bodyPr/>
            <a:lstStyle/>
            <a:p>
              <a:endParaRPr lang="en-US"/>
            </a:p>
          </p:txBody>
        </p:sp>
      </p:grpSp>
      <p:sp>
        <p:nvSpPr>
          <p:cNvPr id="8" name="Freeform 8"/>
          <p:cNvSpPr/>
          <p:nvPr/>
        </p:nvSpPr>
        <p:spPr>
          <a:xfrm>
            <a:off x="14982089" y="1246038"/>
            <a:ext cx="2752268" cy="8668560"/>
          </a:xfrm>
          <a:custGeom>
            <a:avLst/>
            <a:gdLst/>
            <a:ahLst/>
            <a:cxnLst/>
            <a:rect l="l" t="t" r="r" b="b"/>
            <a:pathLst>
              <a:path w="2752268" h="8668560">
                <a:moveTo>
                  <a:pt x="0" y="0"/>
                </a:moveTo>
                <a:lnTo>
                  <a:pt x="2752268" y="0"/>
                </a:lnTo>
                <a:lnTo>
                  <a:pt x="2752268" y="8668560"/>
                </a:lnTo>
                <a:lnTo>
                  <a:pt x="0" y="866856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256186" y="0"/>
            <a:ext cx="3408618" cy="2892161"/>
          </a:xfrm>
          <a:custGeom>
            <a:avLst/>
            <a:gdLst/>
            <a:ahLst/>
            <a:cxnLst/>
            <a:rect l="l" t="t" r="r" b="b"/>
            <a:pathLst>
              <a:path w="3408618" h="2892161">
                <a:moveTo>
                  <a:pt x="0" y="0"/>
                </a:moveTo>
                <a:lnTo>
                  <a:pt x="3408618" y="0"/>
                </a:lnTo>
                <a:lnTo>
                  <a:pt x="3408618" y="2892161"/>
                </a:lnTo>
                <a:lnTo>
                  <a:pt x="0" y="289216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5205518" y="2623806"/>
            <a:ext cx="3277284" cy="5949531"/>
          </a:xfrm>
          <a:custGeom>
            <a:avLst/>
            <a:gdLst/>
            <a:ahLst/>
            <a:cxnLst/>
            <a:rect l="l" t="t" r="r" b="b"/>
            <a:pathLst>
              <a:path w="3277284" h="5949531">
                <a:moveTo>
                  <a:pt x="0" y="0"/>
                </a:moveTo>
                <a:lnTo>
                  <a:pt x="3277284" y="0"/>
                </a:lnTo>
                <a:lnTo>
                  <a:pt x="3277284" y="5949531"/>
                </a:lnTo>
                <a:lnTo>
                  <a:pt x="0" y="5949531"/>
                </a:lnTo>
                <a:lnTo>
                  <a:pt x="0" y="0"/>
                </a:lnTo>
                <a:close/>
              </a:path>
            </a:pathLst>
          </a:custGeom>
          <a:blipFill>
            <a:blip r:embed="rId6"/>
            <a:stretch>
              <a:fillRect/>
            </a:stretch>
          </a:blipFill>
        </p:spPr>
        <p:txBody>
          <a:bodyPr/>
          <a:lstStyle/>
          <a:p>
            <a:endParaRPr lang="en-US"/>
          </a:p>
        </p:txBody>
      </p:sp>
      <p:sp>
        <p:nvSpPr>
          <p:cNvPr id="11" name="TextBox 11"/>
          <p:cNvSpPr txBox="1"/>
          <p:nvPr/>
        </p:nvSpPr>
        <p:spPr>
          <a:xfrm>
            <a:off x="5554421" y="744206"/>
            <a:ext cx="7621564" cy="2872917"/>
          </a:xfrm>
          <a:prstGeom prst="rect">
            <a:avLst/>
          </a:prstGeom>
        </p:spPr>
        <p:txBody>
          <a:bodyPr lIns="0" tIns="0" rIns="0" bIns="0" rtlCol="0" anchor="t">
            <a:spAutoFit/>
          </a:bodyPr>
          <a:lstStyle/>
          <a:p>
            <a:pPr algn="ctr">
              <a:lnSpc>
                <a:spcPts val="23158"/>
              </a:lnSpc>
              <a:spcBef>
                <a:spcPct val="0"/>
              </a:spcBef>
            </a:pPr>
            <a:endParaRPr/>
          </a:p>
        </p:txBody>
      </p:sp>
      <p:sp>
        <p:nvSpPr>
          <p:cNvPr id="12" name="TextBox 12"/>
          <p:cNvSpPr txBox="1"/>
          <p:nvPr/>
        </p:nvSpPr>
        <p:spPr>
          <a:xfrm>
            <a:off x="5933822" y="887081"/>
            <a:ext cx="6862762" cy="1736726"/>
          </a:xfrm>
          <a:prstGeom prst="rect">
            <a:avLst/>
          </a:prstGeom>
        </p:spPr>
        <p:txBody>
          <a:bodyPr lIns="0" tIns="0" rIns="0" bIns="0" rtlCol="0" anchor="t">
            <a:spAutoFit/>
          </a:bodyPr>
          <a:lstStyle/>
          <a:p>
            <a:pPr algn="ctr">
              <a:lnSpc>
                <a:spcPts val="13999"/>
              </a:lnSpc>
              <a:spcBef>
                <a:spcPct val="0"/>
              </a:spcBef>
            </a:pPr>
            <a:r>
              <a:rPr lang="en-US" sz="9999">
                <a:solidFill>
                  <a:srgbClr val="252525"/>
                </a:solidFill>
                <a:latin typeface="Kapsalon Print"/>
                <a:ea typeface="Kapsalon Print"/>
                <a:cs typeface="Kapsalon Print"/>
                <a:sym typeface="Kapsalon Print"/>
              </a:rPr>
              <a:t>Hand Sewing IDeas</a:t>
            </a:r>
          </a:p>
        </p:txBody>
      </p:sp>
      <p:sp>
        <p:nvSpPr>
          <p:cNvPr id="13" name="TextBox 13"/>
          <p:cNvSpPr txBox="1"/>
          <p:nvPr/>
        </p:nvSpPr>
        <p:spPr>
          <a:xfrm>
            <a:off x="9144000" y="3101231"/>
            <a:ext cx="4797091" cy="5558250"/>
          </a:xfrm>
          <a:prstGeom prst="rect">
            <a:avLst/>
          </a:prstGeom>
        </p:spPr>
        <p:txBody>
          <a:bodyPr lIns="0" tIns="0" rIns="0" bIns="0" rtlCol="0" anchor="t">
            <a:spAutoFit/>
          </a:bodyPr>
          <a:lstStyle/>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Portrait of Self</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Tooth Fairy Pillow</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Hand warmer</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Thread Doodling</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Stitch Book</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Ornaments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Fidgets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bookmark</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13130417" y="928569"/>
            <a:ext cx="4596724" cy="2360871"/>
          </a:xfrm>
          <a:custGeom>
            <a:avLst/>
            <a:gdLst/>
            <a:ahLst/>
            <a:cxnLst/>
            <a:rect l="l" t="t" r="r" b="b"/>
            <a:pathLst>
              <a:path w="4596724" h="2360871">
                <a:moveTo>
                  <a:pt x="0" y="0"/>
                </a:moveTo>
                <a:lnTo>
                  <a:pt x="4596723" y="0"/>
                </a:lnTo>
                <a:lnTo>
                  <a:pt x="4596723" y="2360871"/>
                </a:lnTo>
                <a:lnTo>
                  <a:pt x="0" y="23608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582898">
            <a:off x="192544" y="6476638"/>
            <a:ext cx="3862779" cy="3509611"/>
          </a:xfrm>
          <a:custGeom>
            <a:avLst/>
            <a:gdLst/>
            <a:ahLst/>
            <a:cxnLst/>
            <a:rect l="l" t="t" r="r" b="b"/>
            <a:pathLst>
              <a:path w="3862779" h="3509611">
                <a:moveTo>
                  <a:pt x="0" y="0"/>
                </a:moveTo>
                <a:lnTo>
                  <a:pt x="3862779" y="0"/>
                </a:lnTo>
                <a:lnTo>
                  <a:pt x="3862779" y="3509611"/>
                </a:lnTo>
                <a:lnTo>
                  <a:pt x="0" y="3509611"/>
                </a:lnTo>
                <a:lnTo>
                  <a:pt x="0" y="0"/>
                </a:lnTo>
                <a:close/>
              </a:path>
            </a:pathLst>
          </a:custGeom>
          <a:blipFill>
            <a:blip r:embed="rId6"/>
            <a:stretch>
              <a:fillRect/>
            </a:stretch>
          </a:blipFill>
        </p:spPr>
        <p:txBody>
          <a:bodyPr/>
          <a:lstStyle/>
          <a:p>
            <a:endParaRPr lang="en-US"/>
          </a:p>
        </p:txBody>
      </p:sp>
      <p:sp>
        <p:nvSpPr>
          <p:cNvPr id="10" name="Freeform 10"/>
          <p:cNvSpPr/>
          <p:nvPr/>
        </p:nvSpPr>
        <p:spPr>
          <a:xfrm rot="1015969">
            <a:off x="13338556" y="7535830"/>
            <a:ext cx="3116365" cy="3116365"/>
          </a:xfrm>
          <a:custGeom>
            <a:avLst/>
            <a:gdLst/>
            <a:ahLst/>
            <a:cxnLst/>
            <a:rect l="l" t="t" r="r" b="b"/>
            <a:pathLst>
              <a:path w="3116365" h="3116365">
                <a:moveTo>
                  <a:pt x="0" y="0"/>
                </a:moveTo>
                <a:lnTo>
                  <a:pt x="3116364" y="0"/>
                </a:lnTo>
                <a:lnTo>
                  <a:pt x="3116364" y="3116365"/>
                </a:lnTo>
                <a:lnTo>
                  <a:pt x="0" y="3116365"/>
                </a:lnTo>
                <a:lnTo>
                  <a:pt x="0" y="0"/>
                </a:lnTo>
                <a:close/>
              </a:path>
            </a:pathLst>
          </a:custGeom>
          <a:blipFill>
            <a:blip r:embed="rId7"/>
            <a:stretch>
              <a:fillRect/>
            </a:stretch>
          </a:blipFill>
        </p:spPr>
        <p:txBody>
          <a:bodyPr/>
          <a:lstStyle/>
          <a:p>
            <a:endParaRPr lang="en-US"/>
          </a:p>
        </p:txBody>
      </p:sp>
      <p:sp>
        <p:nvSpPr>
          <p:cNvPr id="11" name="Freeform 11"/>
          <p:cNvSpPr/>
          <p:nvPr/>
        </p:nvSpPr>
        <p:spPr>
          <a:xfrm rot="-1067569">
            <a:off x="1825830" y="417106"/>
            <a:ext cx="3230455" cy="3197379"/>
          </a:xfrm>
          <a:custGeom>
            <a:avLst/>
            <a:gdLst/>
            <a:ahLst/>
            <a:cxnLst/>
            <a:rect l="l" t="t" r="r" b="b"/>
            <a:pathLst>
              <a:path w="3230455" h="3197379">
                <a:moveTo>
                  <a:pt x="0" y="0"/>
                </a:moveTo>
                <a:lnTo>
                  <a:pt x="3230455" y="0"/>
                </a:lnTo>
                <a:lnTo>
                  <a:pt x="3230455" y="3197379"/>
                </a:lnTo>
                <a:lnTo>
                  <a:pt x="0" y="319737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TextBox 12"/>
          <p:cNvSpPr txBox="1"/>
          <p:nvPr/>
        </p:nvSpPr>
        <p:spPr>
          <a:xfrm>
            <a:off x="5623862" y="896606"/>
            <a:ext cx="7482682" cy="1564634"/>
          </a:xfrm>
          <a:prstGeom prst="rect">
            <a:avLst/>
          </a:prstGeom>
        </p:spPr>
        <p:txBody>
          <a:bodyPr lIns="0" tIns="0" rIns="0" bIns="0" rtlCol="0" anchor="t">
            <a:spAutoFit/>
          </a:bodyPr>
          <a:lstStyle/>
          <a:p>
            <a:pPr algn="ctr">
              <a:lnSpc>
                <a:spcPts val="12460"/>
              </a:lnSpc>
              <a:spcBef>
                <a:spcPct val="0"/>
              </a:spcBef>
            </a:pPr>
            <a:r>
              <a:rPr lang="en-US" sz="8900">
                <a:solidFill>
                  <a:srgbClr val="252525"/>
                </a:solidFill>
                <a:latin typeface="Kapsalon Print"/>
                <a:ea typeface="Kapsalon Print"/>
                <a:cs typeface="Kapsalon Print"/>
                <a:sym typeface="Kapsalon Print"/>
              </a:rPr>
              <a:t>Beginner Project IDeas</a:t>
            </a:r>
          </a:p>
        </p:txBody>
      </p:sp>
      <p:sp>
        <p:nvSpPr>
          <p:cNvPr id="13" name="TextBox 13"/>
          <p:cNvSpPr txBox="1"/>
          <p:nvPr/>
        </p:nvSpPr>
        <p:spPr>
          <a:xfrm>
            <a:off x="9144000" y="2852600"/>
            <a:ext cx="4797091" cy="4862925"/>
          </a:xfrm>
          <a:prstGeom prst="rect">
            <a:avLst/>
          </a:prstGeom>
        </p:spPr>
        <p:txBody>
          <a:bodyPr lIns="0" tIns="0" rIns="0" bIns="0" rtlCol="0" anchor="t">
            <a:spAutoFit/>
          </a:bodyPr>
          <a:lstStyle/>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9 Square pillow</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Pajama Shorts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Tote Bag</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Pillow Case “burrtio Method”</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Apron</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Make up Bag</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grpSp>
      <p:grpSp>
        <p:nvGrpSpPr>
          <p:cNvPr id="5" name="Group 5"/>
          <p:cNvGrpSpPr/>
          <p:nvPr/>
        </p:nvGrpSpPr>
        <p:grpSpPr>
          <a:xfrm>
            <a:off x="2123933" y="1028700"/>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3"/>
                  </a:ext>
                </a:extLst>
              </a:blip>
              <a:stretch>
                <a:fillRect t="-47797"/>
              </a:stretch>
            </a:blipFill>
          </p:spPr>
          <p:txBody>
            <a:bodyPr/>
            <a:lstStyle/>
            <a:p>
              <a:endParaRPr lang="en-US"/>
            </a:p>
          </p:txBody>
        </p:sp>
      </p:grpSp>
      <p:sp>
        <p:nvSpPr>
          <p:cNvPr id="8" name="Freeform 8"/>
          <p:cNvSpPr/>
          <p:nvPr/>
        </p:nvSpPr>
        <p:spPr>
          <a:xfrm>
            <a:off x="15061935" y="1864981"/>
            <a:ext cx="2752268" cy="8668560"/>
          </a:xfrm>
          <a:custGeom>
            <a:avLst/>
            <a:gdLst/>
            <a:ahLst/>
            <a:cxnLst/>
            <a:rect l="l" t="t" r="r" b="b"/>
            <a:pathLst>
              <a:path w="2752268" h="8668560">
                <a:moveTo>
                  <a:pt x="0" y="0"/>
                </a:moveTo>
                <a:lnTo>
                  <a:pt x="2752268" y="0"/>
                </a:lnTo>
                <a:lnTo>
                  <a:pt x="2752268" y="8668560"/>
                </a:lnTo>
                <a:lnTo>
                  <a:pt x="0" y="866856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256186" y="0"/>
            <a:ext cx="3408618" cy="2892161"/>
          </a:xfrm>
          <a:custGeom>
            <a:avLst/>
            <a:gdLst/>
            <a:ahLst/>
            <a:cxnLst/>
            <a:rect l="l" t="t" r="r" b="b"/>
            <a:pathLst>
              <a:path w="3408618" h="2892161">
                <a:moveTo>
                  <a:pt x="0" y="0"/>
                </a:moveTo>
                <a:lnTo>
                  <a:pt x="3408618" y="0"/>
                </a:lnTo>
                <a:lnTo>
                  <a:pt x="3408618" y="2892161"/>
                </a:lnTo>
                <a:lnTo>
                  <a:pt x="0" y="289216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5554421" y="744206"/>
            <a:ext cx="7621564" cy="2872917"/>
          </a:xfrm>
          <a:prstGeom prst="rect">
            <a:avLst/>
          </a:prstGeom>
        </p:spPr>
        <p:txBody>
          <a:bodyPr lIns="0" tIns="0" rIns="0" bIns="0" rtlCol="0" anchor="t">
            <a:spAutoFit/>
          </a:bodyPr>
          <a:lstStyle/>
          <a:p>
            <a:pPr algn="ctr">
              <a:lnSpc>
                <a:spcPts val="23158"/>
              </a:lnSpc>
              <a:spcBef>
                <a:spcPct val="0"/>
              </a:spcBef>
            </a:pPr>
            <a:endParaRPr/>
          </a:p>
        </p:txBody>
      </p:sp>
      <p:sp>
        <p:nvSpPr>
          <p:cNvPr id="11" name="TextBox 11"/>
          <p:cNvSpPr txBox="1"/>
          <p:nvPr/>
        </p:nvSpPr>
        <p:spPr>
          <a:xfrm>
            <a:off x="6193527" y="887081"/>
            <a:ext cx="6343352" cy="1736726"/>
          </a:xfrm>
          <a:prstGeom prst="rect">
            <a:avLst/>
          </a:prstGeom>
        </p:spPr>
        <p:txBody>
          <a:bodyPr lIns="0" tIns="0" rIns="0" bIns="0" rtlCol="0" anchor="t">
            <a:spAutoFit/>
          </a:bodyPr>
          <a:lstStyle/>
          <a:p>
            <a:pPr algn="ctr">
              <a:lnSpc>
                <a:spcPts val="13999"/>
              </a:lnSpc>
              <a:spcBef>
                <a:spcPct val="0"/>
              </a:spcBef>
            </a:pPr>
            <a:r>
              <a:rPr lang="en-US" sz="9999">
                <a:solidFill>
                  <a:srgbClr val="252525"/>
                </a:solidFill>
                <a:latin typeface="Kapsalon Print"/>
                <a:ea typeface="Kapsalon Print"/>
                <a:cs typeface="Kapsalon Print"/>
                <a:sym typeface="Kapsalon Print"/>
              </a:rPr>
              <a:t>Work in Miniture</a:t>
            </a:r>
          </a:p>
        </p:txBody>
      </p:sp>
      <p:sp>
        <p:nvSpPr>
          <p:cNvPr id="12" name="Freeform 12"/>
          <p:cNvSpPr/>
          <p:nvPr/>
        </p:nvSpPr>
        <p:spPr>
          <a:xfrm>
            <a:off x="2918910" y="3261485"/>
            <a:ext cx="3479903" cy="4637666"/>
          </a:xfrm>
          <a:custGeom>
            <a:avLst/>
            <a:gdLst/>
            <a:ahLst/>
            <a:cxnLst/>
            <a:rect l="l" t="t" r="r" b="b"/>
            <a:pathLst>
              <a:path w="3479903" h="4637666">
                <a:moveTo>
                  <a:pt x="0" y="0"/>
                </a:moveTo>
                <a:lnTo>
                  <a:pt x="3479903" y="0"/>
                </a:lnTo>
                <a:lnTo>
                  <a:pt x="3479903" y="4637666"/>
                </a:lnTo>
                <a:lnTo>
                  <a:pt x="0" y="4637666"/>
                </a:lnTo>
                <a:lnTo>
                  <a:pt x="0" y="0"/>
                </a:lnTo>
                <a:close/>
              </a:path>
            </a:pathLst>
          </a:custGeom>
          <a:blipFill>
            <a:blip r:embed="rId6"/>
            <a:stretch>
              <a:fillRect/>
            </a:stretch>
          </a:blipFill>
        </p:spPr>
        <p:txBody>
          <a:bodyPr/>
          <a:lstStyle/>
          <a:p>
            <a:endParaRPr lang="en-US"/>
          </a:p>
        </p:txBody>
      </p:sp>
      <p:sp>
        <p:nvSpPr>
          <p:cNvPr id="13" name="Freeform 13"/>
          <p:cNvSpPr/>
          <p:nvPr/>
        </p:nvSpPr>
        <p:spPr>
          <a:xfrm>
            <a:off x="6892903" y="3617123"/>
            <a:ext cx="4309884" cy="3411382"/>
          </a:xfrm>
          <a:custGeom>
            <a:avLst/>
            <a:gdLst/>
            <a:ahLst/>
            <a:cxnLst/>
            <a:rect l="l" t="t" r="r" b="b"/>
            <a:pathLst>
              <a:path w="4309884" h="3411382">
                <a:moveTo>
                  <a:pt x="0" y="0"/>
                </a:moveTo>
                <a:lnTo>
                  <a:pt x="4309884" y="0"/>
                </a:lnTo>
                <a:lnTo>
                  <a:pt x="4309884" y="3411382"/>
                </a:lnTo>
                <a:lnTo>
                  <a:pt x="0" y="3411382"/>
                </a:lnTo>
                <a:lnTo>
                  <a:pt x="0" y="0"/>
                </a:lnTo>
                <a:close/>
              </a:path>
            </a:pathLst>
          </a:custGeom>
          <a:blipFill>
            <a:blip r:embed="rId7"/>
            <a:stretch>
              <a:fillRect/>
            </a:stretch>
          </a:blipFill>
        </p:spPr>
        <p:txBody>
          <a:bodyPr/>
          <a:lstStyle/>
          <a:p>
            <a:endParaRPr lang="en-US"/>
          </a:p>
        </p:txBody>
      </p:sp>
      <p:sp>
        <p:nvSpPr>
          <p:cNvPr id="14" name="Freeform 14"/>
          <p:cNvSpPr/>
          <p:nvPr/>
        </p:nvSpPr>
        <p:spPr>
          <a:xfrm>
            <a:off x="11696876" y="2623806"/>
            <a:ext cx="4467190" cy="5949531"/>
          </a:xfrm>
          <a:custGeom>
            <a:avLst/>
            <a:gdLst/>
            <a:ahLst/>
            <a:cxnLst/>
            <a:rect l="l" t="t" r="r" b="b"/>
            <a:pathLst>
              <a:path w="4467190" h="5949531">
                <a:moveTo>
                  <a:pt x="0" y="0"/>
                </a:moveTo>
                <a:lnTo>
                  <a:pt x="4467191" y="0"/>
                </a:lnTo>
                <a:lnTo>
                  <a:pt x="4467191" y="5949531"/>
                </a:lnTo>
                <a:lnTo>
                  <a:pt x="0" y="5949531"/>
                </a:lnTo>
                <a:lnTo>
                  <a:pt x="0" y="0"/>
                </a:lnTo>
                <a:close/>
              </a:path>
            </a:pathLst>
          </a:custGeom>
          <a:blipFill>
            <a:blip r:embed="rId8"/>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1028700"/>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14982089" y="1246038"/>
            <a:ext cx="2752268" cy="8668560"/>
          </a:xfrm>
          <a:custGeom>
            <a:avLst/>
            <a:gdLst/>
            <a:ahLst/>
            <a:cxnLst/>
            <a:rect l="l" t="t" r="r" b="b"/>
            <a:pathLst>
              <a:path w="2752268" h="8668560">
                <a:moveTo>
                  <a:pt x="0" y="0"/>
                </a:moveTo>
                <a:lnTo>
                  <a:pt x="2752268" y="0"/>
                </a:lnTo>
                <a:lnTo>
                  <a:pt x="2752268" y="8668560"/>
                </a:lnTo>
                <a:lnTo>
                  <a:pt x="0" y="86685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028700" y="724962"/>
            <a:ext cx="3408618" cy="2892161"/>
          </a:xfrm>
          <a:custGeom>
            <a:avLst/>
            <a:gdLst/>
            <a:ahLst/>
            <a:cxnLst/>
            <a:rect l="l" t="t" r="r" b="b"/>
            <a:pathLst>
              <a:path w="3408618" h="2892161">
                <a:moveTo>
                  <a:pt x="0" y="0"/>
                </a:moveTo>
                <a:lnTo>
                  <a:pt x="3408618" y="0"/>
                </a:lnTo>
                <a:lnTo>
                  <a:pt x="3408618" y="2892161"/>
                </a:lnTo>
                <a:lnTo>
                  <a:pt x="0" y="289216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581674" y="7183362"/>
            <a:ext cx="2375838" cy="2402870"/>
          </a:xfrm>
          <a:custGeom>
            <a:avLst/>
            <a:gdLst/>
            <a:ahLst/>
            <a:cxnLst/>
            <a:rect l="l" t="t" r="r" b="b"/>
            <a:pathLst>
              <a:path w="2375838" h="2402870">
                <a:moveTo>
                  <a:pt x="0" y="0"/>
                </a:moveTo>
                <a:lnTo>
                  <a:pt x="2375837" y="0"/>
                </a:lnTo>
                <a:lnTo>
                  <a:pt x="2375837" y="2402870"/>
                </a:lnTo>
                <a:lnTo>
                  <a:pt x="0" y="240287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4460954" y="744206"/>
            <a:ext cx="9808498" cy="2872917"/>
          </a:xfrm>
          <a:prstGeom prst="rect">
            <a:avLst/>
          </a:prstGeom>
        </p:spPr>
        <p:txBody>
          <a:bodyPr lIns="0" tIns="0" rIns="0" bIns="0" rtlCol="0" anchor="t">
            <a:spAutoFit/>
          </a:bodyPr>
          <a:lstStyle/>
          <a:p>
            <a:pPr algn="ctr">
              <a:lnSpc>
                <a:spcPts val="23158"/>
              </a:lnSpc>
              <a:spcBef>
                <a:spcPct val="0"/>
              </a:spcBef>
            </a:pPr>
            <a:r>
              <a:rPr lang="en-US" sz="16541">
                <a:solidFill>
                  <a:srgbClr val="252525"/>
                </a:solidFill>
                <a:latin typeface="Kapsalon Print"/>
                <a:ea typeface="Kapsalon Print"/>
                <a:cs typeface="Kapsalon Print"/>
                <a:sym typeface="Kapsalon Print"/>
              </a:rPr>
              <a:t>Getting Supplies</a:t>
            </a:r>
          </a:p>
        </p:txBody>
      </p:sp>
      <p:sp>
        <p:nvSpPr>
          <p:cNvPr id="12" name="TextBox 12"/>
          <p:cNvSpPr txBox="1"/>
          <p:nvPr/>
        </p:nvSpPr>
        <p:spPr>
          <a:xfrm>
            <a:off x="3249067" y="3708346"/>
            <a:ext cx="4797091" cy="4862925"/>
          </a:xfrm>
          <a:prstGeom prst="rect">
            <a:avLst/>
          </a:prstGeom>
        </p:spPr>
        <p:txBody>
          <a:bodyPr lIns="0" tIns="0" rIns="0" bIns="0" rtlCol="0" anchor="t">
            <a:spAutoFit/>
          </a:bodyPr>
          <a:lstStyle/>
          <a:p>
            <a:pPr algn="l">
              <a:lnSpc>
                <a:spcPts val="5489"/>
              </a:lnSpc>
            </a:pPr>
            <a:r>
              <a:rPr lang="en-US" sz="3921" u="sng">
                <a:solidFill>
                  <a:srgbClr val="252525"/>
                </a:solidFill>
                <a:latin typeface="Kapsalon Print"/>
                <a:ea typeface="Kapsalon Print"/>
                <a:cs typeface="Kapsalon Print"/>
                <a:sym typeface="Kapsalon Print"/>
              </a:rPr>
              <a:t>Textiles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OKC Fabric Mart</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Hobby Lobby</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Michaels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Walmart</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Amazon </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Mood Fabrics</a:t>
            </a:r>
          </a:p>
        </p:txBody>
      </p:sp>
      <p:sp>
        <p:nvSpPr>
          <p:cNvPr id="13" name="TextBox 13"/>
          <p:cNvSpPr txBox="1"/>
          <p:nvPr/>
        </p:nvSpPr>
        <p:spPr>
          <a:xfrm>
            <a:off x="6966658" y="3708346"/>
            <a:ext cx="4797091" cy="3472275"/>
          </a:xfrm>
          <a:prstGeom prst="rect">
            <a:avLst/>
          </a:prstGeom>
        </p:spPr>
        <p:txBody>
          <a:bodyPr lIns="0" tIns="0" rIns="0" bIns="0" rtlCol="0" anchor="t">
            <a:spAutoFit/>
          </a:bodyPr>
          <a:lstStyle/>
          <a:p>
            <a:pPr algn="l">
              <a:lnSpc>
                <a:spcPts val="5489"/>
              </a:lnSpc>
            </a:pPr>
            <a:r>
              <a:rPr lang="en-US" sz="3921" u="sng">
                <a:solidFill>
                  <a:srgbClr val="252525"/>
                </a:solidFill>
                <a:latin typeface="Kapsalon Print"/>
                <a:ea typeface="Kapsalon Print"/>
                <a:cs typeface="Kapsalon Print"/>
                <a:sym typeface="Kapsalon Print"/>
              </a:rPr>
              <a:t>Notions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Wawak</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Amazon</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Mood Fabrics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Okc Fabric mart</a:t>
            </a:r>
          </a:p>
        </p:txBody>
      </p:sp>
      <p:sp>
        <p:nvSpPr>
          <p:cNvPr id="14" name="TextBox 14"/>
          <p:cNvSpPr txBox="1"/>
          <p:nvPr/>
        </p:nvSpPr>
        <p:spPr>
          <a:xfrm>
            <a:off x="10848528" y="3796556"/>
            <a:ext cx="4797091" cy="4167600"/>
          </a:xfrm>
          <a:prstGeom prst="rect">
            <a:avLst/>
          </a:prstGeom>
        </p:spPr>
        <p:txBody>
          <a:bodyPr lIns="0" tIns="0" rIns="0" bIns="0" rtlCol="0" anchor="t">
            <a:spAutoFit/>
          </a:bodyPr>
          <a:lstStyle/>
          <a:p>
            <a:pPr algn="l">
              <a:lnSpc>
                <a:spcPts val="5489"/>
              </a:lnSpc>
            </a:pPr>
            <a:r>
              <a:rPr lang="en-US" sz="3921" u="sng">
                <a:solidFill>
                  <a:srgbClr val="252525"/>
                </a:solidFill>
                <a:latin typeface="Kapsalon Print"/>
                <a:ea typeface="Kapsalon Print"/>
                <a:cs typeface="Kapsalon Print"/>
                <a:sym typeface="Kapsalon Print"/>
              </a:rPr>
              <a:t>Equipment</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B Sew Inn</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World Weidner</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Bernina of OKC</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Bernina Sewing Center</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The Dress Shop </a:t>
            </a:r>
          </a:p>
        </p:txBody>
      </p:sp>
      <p:sp>
        <p:nvSpPr>
          <p:cNvPr id="15" name="TextBox 15"/>
          <p:cNvSpPr txBox="1"/>
          <p:nvPr/>
        </p:nvSpPr>
        <p:spPr>
          <a:xfrm>
            <a:off x="6966658" y="7088112"/>
            <a:ext cx="4797091" cy="2081625"/>
          </a:xfrm>
          <a:prstGeom prst="rect">
            <a:avLst/>
          </a:prstGeom>
        </p:spPr>
        <p:txBody>
          <a:bodyPr lIns="0" tIns="0" rIns="0" bIns="0" rtlCol="0" anchor="t">
            <a:spAutoFit/>
          </a:bodyPr>
          <a:lstStyle/>
          <a:p>
            <a:pPr algn="l">
              <a:lnSpc>
                <a:spcPts val="5489"/>
              </a:lnSpc>
            </a:pPr>
            <a:r>
              <a:rPr lang="en-US" sz="3921" u="sng">
                <a:solidFill>
                  <a:srgbClr val="252525"/>
                </a:solidFill>
                <a:latin typeface="Kapsalon Print"/>
                <a:ea typeface="Kapsalon Print"/>
                <a:cs typeface="Kapsalon Print"/>
                <a:sym typeface="Kapsalon Print"/>
              </a:rPr>
              <a:t>Kits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Prarie Quilts</a:t>
            </a:r>
          </a:p>
          <a:p>
            <a:pPr algn="l">
              <a:lnSpc>
                <a:spcPts val="5489"/>
              </a:lnSpc>
            </a:pPr>
            <a:endParaRPr lang="en-US" sz="3921">
              <a:solidFill>
                <a:srgbClr val="252525"/>
              </a:solidFill>
              <a:latin typeface="Kapsalon Print"/>
              <a:ea typeface="Kapsalon Print"/>
              <a:cs typeface="Kapsalon Print"/>
              <a:sym typeface="Kapsalon Print"/>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grpSp>
      <p:grpSp>
        <p:nvGrpSpPr>
          <p:cNvPr id="5" name="Group 5"/>
          <p:cNvGrpSpPr/>
          <p:nvPr/>
        </p:nvGrpSpPr>
        <p:grpSpPr>
          <a:xfrm>
            <a:off x="2123933" y="1028700"/>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3"/>
                  </a:ext>
                </a:extLst>
              </a:blip>
              <a:stretch>
                <a:fillRect t="-47797"/>
              </a:stretch>
            </a:blipFill>
          </p:spPr>
          <p:txBody>
            <a:bodyPr/>
            <a:lstStyle/>
            <a:p>
              <a:endParaRPr lang="en-US"/>
            </a:p>
          </p:txBody>
        </p:sp>
      </p:grpSp>
      <p:sp>
        <p:nvSpPr>
          <p:cNvPr id="8" name="Freeform 8"/>
          <p:cNvSpPr/>
          <p:nvPr/>
        </p:nvSpPr>
        <p:spPr>
          <a:xfrm>
            <a:off x="14982089" y="1246038"/>
            <a:ext cx="2752268" cy="8668560"/>
          </a:xfrm>
          <a:custGeom>
            <a:avLst/>
            <a:gdLst/>
            <a:ahLst/>
            <a:cxnLst/>
            <a:rect l="l" t="t" r="r" b="b"/>
            <a:pathLst>
              <a:path w="2752268" h="8668560">
                <a:moveTo>
                  <a:pt x="0" y="0"/>
                </a:moveTo>
                <a:lnTo>
                  <a:pt x="2752268" y="0"/>
                </a:lnTo>
                <a:lnTo>
                  <a:pt x="2752268" y="8668560"/>
                </a:lnTo>
                <a:lnTo>
                  <a:pt x="0" y="866856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1028700" y="724962"/>
            <a:ext cx="3408618" cy="2892161"/>
          </a:xfrm>
          <a:custGeom>
            <a:avLst/>
            <a:gdLst/>
            <a:ahLst/>
            <a:cxnLst/>
            <a:rect l="l" t="t" r="r" b="b"/>
            <a:pathLst>
              <a:path w="3408618" h="2892161">
                <a:moveTo>
                  <a:pt x="0" y="0"/>
                </a:moveTo>
                <a:lnTo>
                  <a:pt x="3408618" y="0"/>
                </a:lnTo>
                <a:lnTo>
                  <a:pt x="3408618" y="2892161"/>
                </a:lnTo>
                <a:lnTo>
                  <a:pt x="0" y="289216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2757198" y="7511728"/>
            <a:ext cx="2375838" cy="2402870"/>
          </a:xfrm>
          <a:custGeom>
            <a:avLst/>
            <a:gdLst/>
            <a:ahLst/>
            <a:cxnLst/>
            <a:rect l="l" t="t" r="r" b="b"/>
            <a:pathLst>
              <a:path w="2375838" h="2402870">
                <a:moveTo>
                  <a:pt x="0" y="0"/>
                </a:moveTo>
                <a:lnTo>
                  <a:pt x="2375838" y="0"/>
                </a:lnTo>
                <a:lnTo>
                  <a:pt x="2375838" y="2402870"/>
                </a:lnTo>
                <a:lnTo>
                  <a:pt x="0" y="24028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4051336" y="744206"/>
            <a:ext cx="10627733" cy="2872917"/>
          </a:xfrm>
          <a:prstGeom prst="rect">
            <a:avLst/>
          </a:prstGeom>
        </p:spPr>
        <p:txBody>
          <a:bodyPr lIns="0" tIns="0" rIns="0" bIns="0" rtlCol="0" anchor="t">
            <a:spAutoFit/>
          </a:bodyPr>
          <a:lstStyle/>
          <a:p>
            <a:pPr algn="ctr">
              <a:lnSpc>
                <a:spcPts val="23158"/>
              </a:lnSpc>
              <a:spcBef>
                <a:spcPct val="0"/>
              </a:spcBef>
            </a:pPr>
            <a:r>
              <a:rPr lang="en-US" sz="16541">
                <a:solidFill>
                  <a:srgbClr val="252525"/>
                </a:solidFill>
                <a:latin typeface="Kapsalon Print"/>
                <a:ea typeface="Kapsalon Print"/>
                <a:cs typeface="Kapsalon Print"/>
                <a:sym typeface="Kapsalon Print"/>
              </a:rPr>
              <a:t>Free PDF Patterns</a:t>
            </a:r>
          </a:p>
        </p:txBody>
      </p:sp>
      <p:sp>
        <p:nvSpPr>
          <p:cNvPr id="12" name="TextBox 12"/>
          <p:cNvSpPr txBox="1"/>
          <p:nvPr/>
        </p:nvSpPr>
        <p:spPr>
          <a:xfrm>
            <a:off x="1875302" y="3720602"/>
            <a:ext cx="14040134" cy="690975"/>
          </a:xfrm>
          <a:prstGeom prst="rect">
            <a:avLst/>
          </a:prstGeom>
        </p:spPr>
        <p:txBody>
          <a:bodyPr lIns="0" tIns="0" rIns="0" bIns="0" rtlCol="0" anchor="t">
            <a:spAutoFit/>
          </a:bodyPr>
          <a:lstStyle/>
          <a:p>
            <a:pPr algn="ctr">
              <a:lnSpc>
                <a:spcPts val="5489"/>
              </a:lnSpc>
              <a:spcBef>
                <a:spcPct val="0"/>
              </a:spcBef>
            </a:pPr>
            <a:r>
              <a:rPr lang="en-US" sz="3921" u="sng">
                <a:solidFill>
                  <a:srgbClr val="252525"/>
                </a:solidFill>
                <a:latin typeface="Kapsalon Print"/>
                <a:ea typeface="Kapsalon Print"/>
                <a:cs typeface="Kapsalon Print"/>
                <a:sym typeface="Kapsalon Print"/>
                <a:hlinkClick r:id="rId7" tooltip="https://www.patternsforpirates.com/product-category/freebies/"/>
              </a:rPr>
              <a:t>Freebies Archives - Patterns for Pirates</a:t>
            </a:r>
          </a:p>
        </p:txBody>
      </p:sp>
      <p:sp>
        <p:nvSpPr>
          <p:cNvPr id="13" name="TextBox 13"/>
          <p:cNvSpPr txBox="1"/>
          <p:nvPr/>
        </p:nvSpPr>
        <p:spPr>
          <a:xfrm>
            <a:off x="1875302" y="4889344"/>
            <a:ext cx="14040134" cy="690975"/>
          </a:xfrm>
          <a:prstGeom prst="rect">
            <a:avLst/>
          </a:prstGeom>
        </p:spPr>
        <p:txBody>
          <a:bodyPr lIns="0" tIns="0" rIns="0" bIns="0" rtlCol="0" anchor="t">
            <a:spAutoFit/>
          </a:bodyPr>
          <a:lstStyle/>
          <a:p>
            <a:pPr algn="ctr">
              <a:lnSpc>
                <a:spcPts val="5489"/>
              </a:lnSpc>
              <a:spcBef>
                <a:spcPct val="0"/>
              </a:spcBef>
            </a:pPr>
            <a:r>
              <a:rPr lang="en-US" sz="3921" u="sng">
                <a:solidFill>
                  <a:srgbClr val="252525"/>
                </a:solidFill>
                <a:latin typeface="Kapsalon Print"/>
                <a:ea typeface="Kapsalon Print"/>
                <a:cs typeface="Kapsalon Print"/>
                <a:sym typeface="Kapsalon Print"/>
                <a:hlinkClick r:id="rId8" tooltip="https://www.madeformermaids.com/product-category/freebies/"/>
              </a:rPr>
              <a:t>Freebies Archives ⋆ Made for Mermaids</a:t>
            </a:r>
          </a:p>
        </p:txBody>
      </p:sp>
      <p:sp>
        <p:nvSpPr>
          <p:cNvPr id="14" name="TextBox 14"/>
          <p:cNvSpPr txBox="1"/>
          <p:nvPr/>
        </p:nvSpPr>
        <p:spPr>
          <a:xfrm>
            <a:off x="1875302" y="6056568"/>
            <a:ext cx="14040134" cy="690975"/>
          </a:xfrm>
          <a:prstGeom prst="rect">
            <a:avLst/>
          </a:prstGeom>
        </p:spPr>
        <p:txBody>
          <a:bodyPr lIns="0" tIns="0" rIns="0" bIns="0" rtlCol="0" anchor="t">
            <a:spAutoFit/>
          </a:bodyPr>
          <a:lstStyle/>
          <a:p>
            <a:pPr algn="ctr">
              <a:lnSpc>
                <a:spcPts val="5489"/>
              </a:lnSpc>
              <a:spcBef>
                <a:spcPct val="0"/>
              </a:spcBef>
            </a:pPr>
            <a:r>
              <a:rPr lang="en-US" sz="3921" u="sng">
                <a:solidFill>
                  <a:srgbClr val="252525"/>
                </a:solidFill>
                <a:latin typeface="Kapsalon Print"/>
                <a:ea typeface="Kapsalon Print"/>
                <a:cs typeface="Kapsalon Print"/>
                <a:sym typeface="Kapsalon Print"/>
                <a:hlinkClick r:id="rId9" tooltip="https://ckcpatterns.com/free-patterns/"/>
              </a:rPr>
              <a:t>CKC Patterns- Free Patterns</a:t>
            </a:r>
          </a:p>
        </p:txBody>
      </p:sp>
      <p:sp>
        <p:nvSpPr>
          <p:cNvPr id="15" name="TextBox 15"/>
          <p:cNvSpPr txBox="1"/>
          <p:nvPr/>
        </p:nvSpPr>
        <p:spPr>
          <a:xfrm>
            <a:off x="2123933" y="7118616"/>
            <a:ext cx="14040134" cy="690975"/>
          </a:xfrm>
          <a:prstGeom prst="rect">
            <a:avLst/>
          </a:prstGeom>
        </p:spPr>
        <p:txBody>
          <a:bodyPr lIns="0" tIns="0" rIns="0" bIns="0" rtlCol="0" anchor="t">
            <a:spAutoFit/>
          </a:bodyPr>
          <a:lstStyle/>
          <a:p>
            <a:pPr algn="ctr">
              <a:lnSpc>
                <a:spcPts val="5489"/>
              </a:lnSpc>
              <a:spcBef>
                <a:spcPct val="0"/>
              </a:spcBef>
            </a:pPr>
            <a:r>
              <a:rPr lang="en-US" sz="3921" u="sng">
                <a:solidFill>
                  <a:srgbClr val="252525"/>
                </a:solidFill>
                <a:latin typeface="Kapsalon Print"/>
                <a:ea typeface="Kapsalon Print"/>
                <a:cs typeface="Kapsalon Print"/>
                <a:sym typeface="Kapsalon Print"/>
                <a:hlinkClick r:id="rId10" tooltip="https://blog.moodfabrics.com/category/free-sewing-patterns/"/>
              </a:rPr>
              <a:t>400+ Free Sewing Patterns | Mood Sewciety</a:t>
            </a:r>
          </a:p>
        </p:txBody>
      </p:sp>
      <p:sp>
        <p:nvSpPr>
          <p:cNvPr id="16" name="TextBox 16"/>
          <p:cNvSpPr txBox="1"/>
          <p:nvPr/>
        </p:nvSpPr>
        <p:spPr>
          <a:xfrm>
            <a:off x="2318089" y="8320051"/>
            <a:ext cx="14040134" cy="690975"/>
          </a:xfrm>
          <a:prstGeom prst="rect">
            <a:avLst/>
          </a:prstGeom>
        </p:spPr>
        <p:txBody>
          <a:bodyPr lIns="0" tIns="0" rIns="0" bIns="0" rtlCol="0" anchor="t">
            <a:spAutoFit/>
          </a:bodyPr>
          <a:lstStyle/>
          <a:p>
            <a:pPr algn="ctr">
              <a:lnSpc>
                <a:spcPts val="5489"/>
              </a:lnSpc>
              <a:spcBef>
                <a:spcPct val="0"/>
              </a:spcBef>
            </a:pPr>
            <a:r>
              <a:rPr lang="en-US" sz="3921" u="sng">
                <a:solidFill>
                  <a:srgbClr val="252525"/>
                </a:solidFill>
                <a:latin typeface="Kapsalon Print"/>
                <a:ea typeface="Kapsalon Print"/>
                <a:cs typeface="Kapsalon Print"/>
                <a:sym typeface="Kapsalon Print"/>
                <a:hlinkClick r:id="rId11" tooltip="https://sewcanshe.com/free-sewing-patterns-for-an-absolute-beginner/"/>
              </a:rPr>
              <a:t>25 Free Sewing Patterns For an Absolute Beginner</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rot="1074284">
            <a:off x="1006065" y="1142420"/>
            <a:ext cx="1815894" cy="6830949"/>
          </a:xfrm>
          <a:custGeom>
            <a:avLst/>
            <a:gdLst/>
            <a:ahLst/>
            <a:cxnLst/>
            <a:rect l="l" t="t" r="r" b="b"/>
            <a:pathLst>
              <a:path w="1815894" h="6830949">
                <a:moveTo>
                  <a:pt x="0" y="0"/>
                </a:moveTo>
                <a:lnTo>
                  <a:pt x="1815894" y="0"/>
                </a:lnTo>
                <a:lnTo>
                  <a:pt x="1815894" y="6830949"/>
                </a:lnTo>
                <a:lnTo>
                  <a:pt x="0" y="683094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1847421">
            <a:off x="14383077" y="7346577"/>
            <a:ext cx="1097460" cy="2649803"/>
          </a:xfrm>
          <a:custGeom>
            <a:avLst/>
            <a:gdLst/>
            <a:ahLst/>
            <a:cxnLst/>
            <a:rect l="l" t="t" r="r" b="b"/>
            <a:pathLst>
              <a:path w="1097460" h="2649803">
                <a:moveTo>
                  <a:pt x="0" y="0"/>
                </a:moveTo>
                <a:lnTo>
                  <a:pt x="1097460" y="0"/>
                </a:lnTo>
                <a:lnTo>
                  <a:pt x="1097460" y="2649803"/>
                </a:lnTo>
                <a:lnTo>
                  <a:pt x="0" y="264980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14084112" y="198197"/>
            <a:ext cx="3439287" cy="4114800"/>
          </a:xfrm>
          <a:custGeom>
            <a:avLst/>
            <a:gdLst/>
            <a:ahLst/>
            <a:cxnLst/>
            <a:rect l="l" t="t" r="r" b="b"/>
            <a:pathLst>
              <a:path w="3439287" h="4114800">
                <a:moveTo>
                  <a:pt x="0" y="0"/>
                </a:moveTo>
                <a:lnTo>
                  <a:pt x="3439287" y="0"/>
                </a:lnTo>
                <a:lnTo>
                  <a:pt x="3439287"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3828024" y="2487435"/>
            <a:ext cx="2640878" cy="4689316"/>
          </a:xfrm>
          <a:custGeom>
            <a:avLst/>
            <a:gdLst/>
            <a:ahLst/>
            <a:cxnLst/>
            <a:rect l="l" t="t" r="r" b="b"/>
            <a:pathLst>
              <a:path w="2640878" h="4689316">
                <a:moveTo>
                  <a:pt x="0" y="0"/>
                </a:moveTo>
                <a:lnTo>
                  <a:pt x="2640878" y="0"/>
                </a:lnTo>
                <a:lnTo>
                  <a:pt x="2640878" y="4689316"/>
                </a:lnTo>
                <a:lnTo>
                  <a:pt x="0" y="4689316"/>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6966658" y="5048250"/>
            <a:ext cx="6815550" cy="4167600"/>
          </a:xfrm>
          <a:prstGeom prst="rect">
            <a:avLst/>
          </a:prstGeom>
        </p:spPr>
        <p:txBody>
          <a:bodyPr lIns="0" tIns="0" rIns="0" bIns="0" rtlCol="0" anchor="t">
            <a:spAutoFit/>
          </a:bodyPr>
          <a:lstStyle/>
          <a:p>
            <a:pPr algn="l">
              <a:lnSpc>
                <a:spcPts val="5489"/>
              </a:lnSpc>
            </a:pPr>
            <a:r>
              <a:rPr lang="en-US" sz="3921" u="sng">
                <a:solidFill>
                  <a:srgbClr val="252525"/>
                </a:solidFill>
                <a:latin typeface="Kapsalon Print"/>
                <a:ea typeface="Kapsalon Print"/>
                <a:cs typeface="Kapsalon Print"/>
                <a:sym typeface="Kapsalon Print"/>
              </a:rPr>
              <a:t>Project Ideas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Tshirt design with Fabric Markers</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Fabric Color sort</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Plastic Canvas Sewing</a:t>
            </a:r>
          </a:p>
          <a:p>
            <a:pPr marL="846602" lvl="1" indent="-423301" algn="l">
              <a:lnSpc>
                <a:spcPts val="5489"/>
              </a:lnSpc>
              <a:buFont typeface="Arial"/>
              <a:buChar char="•"/>
            </a:pPr>
            <a:r>
              <a:rPr lang="en-US" sz="3921">
                <a:solidFill>
                  <a:srgbClr val="252525"/>
                </a:solidFill>
                <a:latin typeface="Kapsalon Print"/>
                <a:ea typeface="Kapsalon Print"/>
                <a:cs typeface="Kapsalon Print"/>
                <a:sym typeface="Kapsalon Print"/>
              </a:rPr>
              <a:t>Tie Blankets</a:t>
            </a:r>
          </a:p>
          <a:p>
            <a:pPr marL="846602" lvl="1" indent="-423301" algn="l">
              <a:lnSpc>
                <a:spcPts val="5489"/>
              </a:lnSpc>
              <a:buFont typeface="Arial"/>
              <a:buChar char="•"/>
            </a:pPr>
            <a:endParaRPr lang="en-US" sz="3921">
              <a:solidFill>
                <a:srgbClr val="252525"/>
              </a:solidFill>
              <a:latin typeface="Kapsalon Print"/>
              <a:ea typeface="Kapsalon Print"/>
              <a:cs typeface="Kapsalon Print"/>
              <a:sym typeface="Kapsalon Print"/>
            </a:endParaRPr>
          </a:p>
        </p:txBody>
      </p:sp>
      <p:sp>
        <p:nvSpPr>
          <p:cNvPr id="13" name="TextBox 13"/>
          <p:cNvSpPr txBox="1"/>
          <p:nvPr/>
        </p:nvSpPr>
        <p:spPr>
          <a:xfrm>
            <a:off x="6868983" y="2733343"/>
            <a:ext cx="6815550" cy="2776950"/>
          </a:xfrm>
          <a:prstGeom prst="rect">
            <a:avLst/>
          </a:prstGeom>
        </p:spPr>
        <p:txBody>
          <a:bodyPr lIns="0" tIns="0" rIns="0" bIns="0" rtlCol="0" anchor="t">
            <a:spAutoFit/>
          </a:bodyPr>
          <a:lstStyle/>
          <a:p>
            <a:pPr algn="l">
              <a:lnSpc>
                <a:spcPts val="5489"/>
              </a:lnSpc>
            </a:pPr>
            <a:r>
              <a:rPr lang="en-US" sz="3921" u="sng">
                <a:solidFill>
                  <a:srgbClr val="252525"/>
                </a:solidFill>
                <a:latin typeface="Kapsalon Print"/>
                <a:ea typeface="Kapsalon Print"/>
                <a:cs typeface="Kapsalon Print"/>
                <a:sym typeface="Kapsalon Print"/>
              </a:rPr>
              <a:t>Website Resources</a:t>
            </a:r>
          </a:p>
          <a:p>
            <a:pPr marL="846602" lvl="1" indent="-423301" algn="l">
              <a:lnSpc>
                <a:spcPts val="5489"/>
              </a:lnSpc>
              <a:buFont typeface="Arial"/>
              <a:buChar char="•"/>
            </a:pPr>
            <a:r>
              <a:rPr lang="en-US" sz="3921" u="sng">
                <a:solidFill>
                  <a:srgbClr val="252525"/>
                </a:solidFill>
                <a:latin typeface="Kapsalon Print"/>
                <a:ea typeface="Kapsalon Print"/>
                <a:cs typeface="Kapsalon Print"/>
                <a:sym typeface="Kapsalon Print"/>
                <a:hlinkClick r:id="rId9" tooltip="https://blog.closetcorepatterns.com/adaptive-sewing-equipment-guide-tools-and-tips-for-sewing-with-disabilities-with-sophie-hines/"/>
              </a:rPr>
              <a:t>Adaptive Sewing Equipment Guide</a:t>
            </a:r>
          </a:p>
          <a:p>
            <a:pPr marL="846602" lvl="1" indent="-423301" algn="l">
              <a:lnSpc>
                <a:spcPts val="5489"/>
              </a:lnSpc>
              <a:buFont typeface="Arial"/>
              <a:buChar char="•"/>
            </a:pPr>
            <a:r>
              <a:rPr lang="en-US" sz="3921" u="sng">
                <a:solidFill>
                  <a:srgbClr val="252525"/>
                </a:solidFill>
                <a:latin typeface="Kapsalon Print"/>
                <a:ea typeface="Kapsalon Print"/>
                <a:cs typeface="Kapsalon Print"/>
                <a:sym typeface="Kapsalon Print"/>
                <a:hlinkClick r:id="rId10" tooltip="https://www.inclusivesewing.com/blog/adaptive-sewing-designers"/>
              </a:rPr>
              <a:t>Adaptive Sewing Patterns </a:t>
            </a:r>
          </a:p>
          <a:p>
            <a:pPr algn="l">
              <a:lnSpc>
                <a:spcPts val="5489"/>
              </a:lnSpc>
            </a:pPr>
            <a:endParaRPr lang="en-US" sz="3921" u="sng">
              <a:solidFill>
                <a:srgbClr val="252525"/>
              </a:solidFill>
              <a:latin typeface="Kapsalon Print"/>
              <a:ea typeface="Kapsalon Print"/>
              <a:cs typeface="Kapsalon Print"/>
              <a:sym typeface="Kapsalon Print"/>
              <a:hlinkClick r:id="rId10" tooltip="https://www.inclusivesewing.com/blog/adaptive-sewing-designers"/>
            </a:endParaRPr>
          </a:p>
        </p:txBody>
      </p:sp>
      <p:sp>
        <p:nvSpPr>
          <p:cNvPr id="14" name="TextBox 14"/>
          <p:cNvSpPr txBox="1"/>
          <p:nvPr/>
        </p:nvSpPr>
        <p:spPr>
          <a:xfrm>
            <a:off x="7311947" y="1091867"/>
            <a:ext cx="6124972" cy="1736726"/>
          </a:xfrm>
          <a:prstGeom prst="rect">
            <a:avLst/>
          </a:prstGeom>
        </p:spPr>
        <p:txBody>
          <a:bodyPr lIns="0" tIns="0" rIns="0" bIns="0" rtlCol="0" anchor="t">
            <a:spAutoFit/>
          </a:bodyPr>
          <a:lstStyle/>
          <a:p>
            <a:pPr algn="ctr">
              <a:lnSpc>
                <a:spcPts val="13999"/>
              </a:lnSpc>
              <a:spcBef>
                <a:spcPct val="0"/>
              </a:spcBef>
            </a:pPr>
            <a:r>
              <a:rPr lang="en-US" sz="9999">
                <a:solidFill>
                  <a:srgbClr val="252525"/>
                </a:solidFill>
                <a:latin typeface="Kapsalon Print"/>
                <a:ea typeface="Kapsalon Print"/>
                <a:cs typeface="Kapsalon Print"/>
                <a:sym typeface="Kapsalon Print"/>
              </a:rPr>
              <a:t>Inclusive Sewing</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3"/>
                  </a:ext>
                </a:extLst>
              </a:blip>
              <a:stretch>
                <a:fillRect t="-47797"/>
              </a:stretch>
            </a:blipFill>
          </p:spPr>
          <p:txBody>
            <a:bodyPr/>
            <a:lstStyle/>
            <a:p>
              <a:endParaRPr lang="en-US"/>
            </a:p>
          </p:txBody>
        </p:sp>
      </p:grpSp>
      <p:sp>
        <p:nvSpPr>
          <p:cNvPr id="8" name="TextBox 8"/>
          <p:cNvSpPr txBox="1"/>
          <p:nvPr/>
        </p:nvSpPr>
        <p:spPr>
          <a:xfrm>
            <a:off x="3402192" y="2499981"/>
            <a:ext cx="11926021" cy="5479559"/>
          </a:xfrm>
          <a:prstGeom prst="rect">
            <a:avLst/>
          </a:prstGeom>
        </p:spPr>
        <p:txBody>
          <a:bodyPr lIns="0" tIns="0" rIns="0" bIns="0" rtlCol="0" anchor="t">
            <a:spAutoFit/>
          </a:bodyPr>
          <a:lstStyle/>
          <a:p>
            <a:pPr marL="1110665" lvl="1" indent="-555332" algn="l">
              <a:lnSpc>
                <a:spcPts val="7202"/>
              </a:lnSpc>
              <a:buFont typeface="Arial"/>
              <a:buChar char="•"/>
            </a:pPr>
            <a:r>
              <a:rPr lang="en-US" sz="5144">
                <a:solidFill>
                  <a:srgbClr val="252525"/>
                </a:solidFill>
                <a:latin typeface="Kapsalon Print"/>
                <a:ea typeface="Kapsalon Print"/>
                <a:cs typeface="Kapsalon Print"/>
                <a:sym typeface="Kapsalon Print"/>
              </a:rPr>
              <a:t>teaching THreading the machine really well !</a:t>
            </a:r>
          </a:p>
          <a:p>
            <a:pPr marL="1110665" lvl="1" indent="-555332" algn="l">
              <a:lnSpc>
                <a:spcPts val="7202"/>
              </a:lnSpc>
              <a:buFont typeface="Arial"/>
              <a:buChar char="•"/>
            </a:pPr>
            <a:r>
              <a:rPr lang="en-US" sz="5144">
                <a:solidFill>
                  <a:srgbClr val="252525"/>
                </a:solidFill>
                <a:latin typeface="Kapsalon Print"/>
                <a:ea typeface="Kapsalon Print"/>
                <a:cs typeface="Kapsalon Print"/>
                <a:sym typeface="Kapsalon Print"/>
              </a:rPr>
              <a:t>Limit thread colors- black, grey, white</a:t>
            </a:r>
          </a:p>
          <a:p>
            <a:pPr marL="1110665" lvl="1" indent="-555332" algn="l">
              <a:lnSpc>
                <a:spcPts val="7202"/>
              </a:lnSpc>
              <a:buFont typeface="Arial"/>
              <a:buChar char="•"/>
            </a:pPr>
            <a:r>
              <a:rPr lang="en-US" sz="5144">
                <a:solidFill>
                  <a:srgbClr val="252525"/>
                </a:solidFill>
                <a:latin typeface="Kapsalon Print"/>
                <a:ea typeface="Kapsalon Print"/>
                <a:cs typeface="Kapsalon Print"/>
                <a:sym typeface="Kapsalon Print"/>
              </a:rPr>
              <a:t>Three before Me</a:t>
            </a:r>
          </a:p>
          <a:p>
            <a:pPr marL="1110665" lvl="1" indent="-555332" algn="l">
              <a:lnSpc>
                <a:spcPts val="7202"/>
              </a:lnSpc>
              <a:buFont typeface="Arial"/>
              <a:buChar char="•"/>
            </a:pPr>
            <a:r>
              <a:rPr lang="en-US" sz="5144">
                <a:solidFill>
                  <a:srgbClr val="252525"/>
                </a:solidFill>
                <a:latin typeface="Kapsalon Print"/>
                <a:ea typeface="Kapsalon Print"/>
                <a:cs typeface="Kapsalon Print"/>
                <a:sym typeface="Kapsalon Print"/>
              </a:rPr>
              <a:t>Que on Board</a:t>
            </a:r>
          </a:p>
          <a:p>
            <a:pPr algn="l">
              <a:lnSpc>
                <a:spcPts val="7202"/>
              </a:lnSpc>
            </a:pPr>
            <a:endParaRPr lang="en-US" sz="5144">
              <a:solidFill>
                <a:srgbClr val="252525"/>
              </a:solidFill>
              <a:latin typeface="Kapsalon Print"/>
              <a:ea typeface="Kapsalon Print"/>
              <a:cs typeface="Kapsalon Print"/>
              <a:sym typeface="Kapsalon Print"/>
            </a:endParaRPr>
          </a:p>
          <a:p>
            <a:pPr algn="l">
              <a:lnSpc>
                <a:spcPts val="7202"/>
              </a:lnSpc>
            </a:pPr>
            <a:endParaRPr lang="en-US" sz="5144">
              <a:solidFill>
                <a:srgbClr val="252525"/>
              </a:solidFill>
              <a:latin typeface="Kapsalon Print"/>
              <a:ea typeface="Kapsalon Print"/>
              <a:cs typeface="Kapsalon Print"/>
              <a:sym typeface="Kapsalon Print"/>
            </a:endParaRPr>
          </a:p>
        </p:txBody>
      </p:sp>
      <p:sp>
        <p:nvSpPr>
          <p:cNvPr id="9" name="Freeform 9"/>
          <p:cNvSpPr/>
          <p:nvPr/>
        </p:nvSpPr>
        <p:spPr>
          <a:xfrm rot="947528" flipH="1">
            <a:off x="1002650" y="3449131"/>
            <a:ext cx="1459030" cy="5488514"/>
          </a:xfrm>
          <a:custGeom>
            <a:avLst/>
            <a:gdLst/>
            <a:ahLst/>
            <a:cxnLst/>
            <a:rect l="l" t="t" r="r" b="b"/>
            <a:pathLst>
              <a:path w="1459030" h="5488514">
                <a:moveTo>
                  <a:pt x="1459030" y="0"/>
                </a:moveTo>
                <a:lnTo>
                  <a:pt x="0" y="0"/>
                </a:lnTo>
                <a:lnTo>
                  <a:pt x="0" y="5488514"/>
                </a:lnTo>
                <a:lnTo>
                  <a:pt x="1459030" y="5488514"/>
                </a:lnTo>
                <a:lnTo>
                  <a:pt x="145903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rot="-2498561">
            <a:off x="8769363" y="7015163"/>
            <a:ext cx="1354173" cy="3269632"/>
          </a:xfrm>
          <a:custGeom>
            <a:avLst/>
            <a:gdLst/>
            <a:ahLst/>
            <a:cxnLst/>
            <a:rect l="l" t="t" r="r" b="b"/>
            <a:pathLst>
              <a:path w="1354173" h="3269632">
                <a:moveTo>
                  <a:pt x="0" y="0"/>
                </a:moveTo>
                <a:lnTo>
                  <a:pt x="1354173" y="0"/>
                </a:lnTo>
                <a:lnTo>
                  <a:pt x="1354173" y="3269633"/>
                </a:lnTo>
                <a:lnTo>
                  <a:pt x="0" y="32696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rot="-2953908" flipH="1">
            <a:off x="13387367" y="717293"/>
            <a:ext cx="3439287" cy="4114800"/>
          </a:xfrm>
          <a:custGeom>
            <a:avLst/>
            <a:gdLst/>
            <a:ahLst/>
            <a:cxnLst/>
            <a:rect l="l" t="t" r="r" b="b"/>
            <a:pathLst>
              <a:path w="3439287" h="4114800">
                <a:moveTo>
                  <a:pt x="3439287" y="0"/>
                </a:moveTo>
                <a:lnTo>
                  <a:pt x="0" y="0"/>
                </a:lnTo>
                <a:lnTo>
                  <a:pt x="0" y="4114800"/>
                </a:lnTo>
                <a:lnTo>
                  <a:pt x="3439287" y="4114800"/>
                </a:lnTo>
                <a:lnTo>
                  <a:pt x="3439287"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6935782" y="887081"/>
            <a:ext cx="4858842" cy="1736726"/>
          </a:xfrm>
          <a:prstGeom prst="rect">
            <a:avLst/>
          </a:prstGeom>
        </p:spPr>
        <p:txBody>
          <a:bodyPr lIns="0" tIns="0" rIns="0" bIns="0" rtlCol="0" anchor="t">
            <a:spAutoFit/>
          </a:bodyPr>
          <a:lstStyle/>
          <a:p>
            <a:pPr algn="ctr">
              <a:lnSpc>
                <a:spcPts val="13999"/>
              </a:lnSpc>
              <a:spcBef>
                <a:spcPct val="0"/>
              </a:spcBef>
            </a:pPr>
            <a:r>
              <a:rPr lang="en-US" sz="9999">
                <a:solidFill>
                  <a:srgbClr val="252525"/>
                </a:solidFill>
                <a:latin typeface="Kapsalon Print"/>
                <a:ea typeface="Kapsalon Print"/>
                <a:cs typeface="Kapsalon Print"/>
                <a:sym typeface="Kapsalon Print"/>
              </a:rPr>
              <a:t>Teaching Tips</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3"/>
                  </a:ext>
                </a:extLst>
              </a:blip>
              <a:stretch>
                <a:fillRect t="-47797"/>
              </a:stretch>
            </a:blipFill>
          </p:spPr>
          <p:txBody>
            <a:bodyPr/>
            <a:lstStyle/>
            <a:p>
              <a:endParaRPr lang="en-US"/>
            </a:p>
          </p:txBody>
        </p:sp>
      </p:grpSp>
      <p:sp>
        <p:nvSpPr>
          <p:cNvPr id="8" name="Freeform 8"/>
          <p:cNvSpPr/>
          <p:nvPr/>
        </p:nvSpPr>
        <p:spPr>
          <a:xfrm rot="947528" flipH="1">
            <a:off x="1002650" y="3449131"/>
            <a:ext cx="1459030" cy="5488514"/>
          </a:xfrm>
          <a:custGeom>
            <a:avLst/>
            <a:gdLst/>
            <a:ahLst/>
            <a:cxnLst/>
            <a:rect l="l" t="t" r="r" b="b"/>
            <a:pathLst>
              <a:path w="1459030" h="5488514">
                <a:moveTo>
                  <a:pt x="1459030" y="0"/>
                </a:moveTo>
                <a:lnTo>
                  <a:pt x="0" y="0"/>
                </a:lnTo>
                <a:lnTo>
                  <a:pt x="0" y="5488514"/>
                </a:lnTo>
                <a:lnTo>
                  <a:pt x="1459030" y="5488514"/>
                </a:lnTo>
                <a:lnTo>
                  <a:pt x="145903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rot="-2498561">
            <a:off x="14989917" y="6980568"/>
            <a:ext cx="1354173" cy="3269632"/>
          </a:xfrm>
          <a:custGeom>
            <a:avLst/>
            <a:gdLst/>
            <a:ahLst/>
            <a:cxnLst/>
            <a:rect l="l" t="t" r="r" b="b"/>
            <a:pathLst>
              <a:path w="1354173" h="3269632">
                <a:moveTo>
                  <a:pt x="0" y="0"/>
                </a:moveTo>
                <a:lnTo>
                  <a:pt x="1354173" y="0"/>
                </a:lnTo>
                <a:lnTo>
                  <a:pt x="1354173" y="3269632"/>
                </a:lnTo>
                <a:lnTo>
                  <a:pt x="0" y="326963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rot="-2953908" flipH="1">
            <a:off x="13387367" y="717293"/>
            <a:ext cx="3439287" cy="4114800"/>
          </a:xfrm>
          <a:custGeom>
            <a:avLst/>
            <a:gdLst/>
            <a:ahLst/>
            <a:cxnLst/>
            <a:rect l="l" t="t" r="r" b="b"/>
            <a:pathLst>
              <a:path w="3439287" h="4114800">
                <a:moveTo>
                  <a:pt x="3439287" y="0"/>
                </a:moveTo>
                <a:lnTo>
                  <a:pt x="0" y="0"/>
                </a:lnTo>
                <a:lnTo>
                  <a:pt x="0" y="4114800"/>
                </a:lnTo>
                <a:lnTo>
                  <a:pt x="3439287" y="4114800"/>
                </a:lnTo>
                <a:lnTo>
                  <a:pt x="3439287"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6723057" y="887081"/>
            <a:ext cx="5284291" cy="1736726"/>
          </a:xfrm>
          <a:prstGeom prst="rect">
            <a:avLst/>
          </a:prstGeom>
        </p:spPr>
        <p:txBody>
          <a:bodyPr lIns="0" tIns="0" rIns="0" bIns="0" rtlCol="0" anchor="t">
            <a:spAutoFit/>
          </a:bodyPr>
          <a:lstStyle/>
          <a:p>
            <a:pPr algn="ctr">
              <a:lnSpc>
                <a:spcPts val="13999"/>
              </a:lnSpc>
              <a:spcBef>
                <a:spcPct val="0"/>
              </a:spcBef>
            </a:pPr>
            <a:r>
              <a:rPr lang="en-US" sz="9999">
                <a:solidFill>
                  <a:srgbClr val="252525"/>
                </a:solidFill>
                <a:latin typeface="Kapsalon Print"/>
                <a:ea typeface="Kapsalon Print"/>
                <a:cs typeface="Kapsalon Print"/>
                <a:sym typeface="Kapsalon Print"/>
              </a:rPr>
              <a:t>Link Resources</a:t>
            </a:r>
          </a:p>
        </p:txBody>
      </p:sp>
      <p:sp>
        <p:nvSpPr>
          <p:cNvPr id="12" name="TextBox 12"/>
          <p:cNvSpPr txBox="1"/>
          <p:nvPr/>
        </p:nvSpPr>
        <p:spPr>
          <a:xfrm>
            <a:off x="7050280" y="2890557"/>
            <a:ext cx="4629845" cy="688975"/>
          </a:xfrm>
          <a:prstGeom prst="rect">
            <a:avLst/>
          </a:prstGeom>
        </p:spPr>
        <p:txBody>
          <a:bodyPr lIns="0" tIns="0" rIns="0" bIns="0" rtlCol="0" anchor="t">
            <a:spAutoFit/>
          </a:bodyPr>
          <a:lstStyle/>
          <a:p>
            <a:pPr algn="ctr">
              <a:lnSpc>
                <a:spcPts val="5599"/>
              </a:lnSpc>
              <a:spcBef>
                <a:spcPct val="0"/>
              </a:spcBef>
            </a:pPr>
            <a:r>
              <a:rPr lang="en-US" sz="3999" u="sng">
                <a:solidFill>
                  <a:srgbClr val="252525"/>
                </a:solidFill>
                <a:latin typeface="Arimo"/>
                <a:ea typeface="Arimo"/>
                <a:cs typeface="Arimo"/>
                <a:sym typeface="Arimo"/>
                <a:hlinkClick r:id="rId7" tooltip="https://drive.google.com/file/d/1D8qHf2EFmWtWGaiMjcxEBoVLpohX_yVe/view?fbclid=IwY2xjawTLocdleHRuA2FlbQIxMABicmlkETE4dzlFRWVQRzdFbUdZdXpPc3J0YwZhcHBfaWQQMjIyMDM5MTc4ODIwMDg5MgABHrjCsIItQKWLPZS2LB6r2wB3DHqiMlxNNkAiIexGfMOEdRlx2ynpkuJgrITp_aem_43LHvg2urpA1e_bCdfIcZw"/>
              </a:rPr>
              <a:t>My Book of Stitches </a:t>
            </a:r>
          </a:p>
        </p:txBody>
      </p:sp>
      <p:sp>
        <p:nvSpPr>
          <p:cNvPr id="13" name="TextBox 13"/>
          <p:cNvSpPr txBox="1"/>
          <p:nvPr/>
        </p:nvSpPr>
        <p:spPr>
          <a:xfrm>
            <a:off x="3569394" y="3774061"/>
            <a:ext cx="11149211" cy="688975"/>
          </a:xfrm>
          <a:prstGeom prst="rect">
            <a:avLst/>
          </a:prstGeom>
        </p:spPr>
        <p:txBody>
          <a:bodyPr lIns="0" tIns="0" rIns="0" bIns="0" rtlCol="0" anchor="t">
            <a:spAutoFit/>
          </a:bodyPr>
          <a:lstStyle/>
          <a:p>
            <a:pPr algn="ctr">
              <a:lnSpc>
                <a:spcPts val="5599"/>
              </a:lnSpc>
              <a:spcBef>
                <a:spcPct val="0"/>
              </a:spcBef>
            </a:pPr>
            <a:r>
              <a:rPr lang="en-US" sz="3999" u="sng">
                <a:solidFill>
                  <a:srgbClr val="252525"/>
                </a:solidFill>
                <a:latin typeface="Arimo"/>
                <a:ea typeface="Arimo"/>
                <a:cs typeface="Arimo"/>
                <a:sym typeface="Arimo"/>
                <a:hlinkClick r:id="rId8" tooltip="https://drive.google.com/file/d/1ZRI8aJbYk9hsmqVP_MBMEXWDWjXjJN5g/view"/>
              </a:rPr>
              <a:t>SewingMachineTroubleShootingDRingCards</a:t>
            </a:r>
          </a:p>
        </p:txBody>
      </p:sp>
      <p:sp>
        <p:nvSpPr>
          <p:cNvPr id="14" name="TextBox 14"/>
          <p:cNvSpPr txBox="1"/>
          <p:nvPr/>
        </p:nvSpPr>
        <p:spPr>
          <a:xfrm>
            <a:off x="5788571" y="4736843"/>
            <a:ext cx="6710859" cy="688975"/>
          </a:xfrm>
          <a:prstGeom prst="rect">
            <a:avLst/>
          </a:prstGeom>
        </p:spPr>
        <p:txBody>
          <a:bodyPr lIns="0" tIns="0" rIns="0" bIns="0" rtlCol="0" anchor="t">
            <a:spAutoFit/>
          </a:bodyPr>
          <a:lstStyle/>
          <a:p>
            <a:pPr algn="ctr">
              <a:lnSpc>
                <a:spcPts val="5599"/>
              </a:lnSpc>
              <a:spcBef>
                <a:spcPct val="0"/>
              </a:spcBef>
            </a:pPr>
            <a:r>
              <a:rPr lang="en-US" sz="3999" u="sng">
                <a:solidFill>
                  <a:srgbClr val="252525"/>
                </a:solidFill>
                <a:latin typeface="Arimo"/>
                <a:ea typeface="Arimo"/>
                <a:cs typeface="Arimo"/>
                <a:sym typeface="Arimo"/>
                <a:hlinkClick r:id="rId9" tooltip="https://www.canva.com/design/DAGoGNDLTvQ/FRYQ0js_Dkpyw-Sd1mKdOg/view?utm_content=DAGoGNDLTvQ&amp;utm_campaign=designshare&amp;utm_medium=link&amp;utm_source=publishsharelink&amp;mode=preview&amp;fbclid=IwY2xjawTLpgVleHRuA2FlbQIxMABicmlkETE4dzlFRWVQRzdFbUdZdXpPc3J0YwZhcHBfaWQQMjIyMDM5MTc4ODIwMDg5MgABHoWmjQkWmaMCQqVHObbaiSzhg1FDTWyIKSfn5ghQsEqSqb0DvHqzwKfEplcd_aem_a17Av8BzxIbWXCBaEtcgSw"/>
              </a:rPr>
              <a:t>Textiles Techniques Notebook</a:t>
            </a:r>
          </a:p>
        </p:txBody>
      </p:sp>
      <p:sp>
        <p:nvSpPr>
          <p:cNvPr id="15" name="TextBox 15"/>
          <p:cNvSpPr txBox="1"/>
          <p:nvPr/>
        </p:nvSpPr>
        <p:spPr>
          <a:xfrm>
            <a:off x="4053847" y="7933934"/>
            <a:ext cx="8961665" cy="688975"/>
          </a:xfrm>
          <a:prstGeom prst="rect">
            <a:avLst/>
          </a:prstGeom>
        </p:spPr>
        <p:txBody>
          <a:bodyPr lIns="0" tIns="0" rIns="0" bIns="0" rtlCol="0" anchor="t">
            <a:spAutoFit/>
          </a:bodyPr>
          <a:lstStyle/>
          <a:p>
            <a:pPr algn="ctr">
              <a:lnSpc>
                <a:spcPts val="5599"/>
              </a:lnSpc>
              <a:spcBef>
                <a:spcPct val="0"/>
              </a:spcBef>
            </a:pPr>
            <a:r>
              <a:rPr lang="en-US" sz="3999">
                <a:solidFill>
                  <a:srgbClr val="252525"/>
                </a:solidFill>
                <a:latin typeface="Arimo"/>
                <a:ea typeface="Arimo"/>
                <a:cs typeface="Arimo"/>
                <a:sym typeface="Arimo"/>
              </a:rPr>
              <a:t>Dawn Sommers Fashion Studio</a:t>
            </a:r>
          </a:p>
        </p:txBody>
      </p:sp>
      <p:sp>
        <p:nvSpPr>
          <p:cNvPr id="16" name="TextBox 16"/>
          <p:cNvSpPr txBox="1"/>
          <p:nvPr/>
        </p:nvSpPr>
        <p:spPr>
          <a:xfrm>
            <a:off x="5202718" y="6864661"/>
            <a:ext cx="5956598" cy="688975"/>
          </a:xfrm>
          <a:prstGeom prst="rect">
            <a:avLst/>
          </a:prstGeom>
        </p:spPr>
        <p:txBody>
          <a:bodyPr lIns="0" tIns="0" rIns="0" bIns="0" rtlCol="0" anchor="t">
            <a:spAutoFit/>
          </a:bodyPr>
          <a:lstStyle/>
          <a:p>
            <a:pPr algn="l">
              <a:lnSpc>
                <a:spcPts val="5599"/>
              </a:lnSpc>
            </a:pPr>
            <a:r>
              <a:rPr lang="en-US" sz="3999" u="sng">
                <a:solidFill>
                  <a:srgbClr val="252525"/>
                </a:solidFill>
                <a:latin typeface="Arimo"/>
                <a:ea typeface="Arimo"/>
                <a:cs typeface="Arimo"/>
                <a:sym typeface="Arimo"/>
                <a:hlinkClick r:id="rId10" tooltip="https://www.facebook.com/reel/1570636997484807"/>
              </a:rPr>
              <a:t>Teaching Warp, Weft, Bias</a:t>
            </a:r>
          </a:p>
        </p:txBody>
      </p:sp>
      <p:sp>
        <p:nvSpPr>
          <p:cNvPr id="17" name="TextBox 17"/>
          <p:cNvSpPr txBox="1"/>
          <p:nvPr/>
        </p:nvSpPr>
        <p:spPr>
          <a:xfrm>
            <a:off x="2123933" y="5504413"/>
            <a:ext cx="14040134" cy="688975"/>
          </a:xfrm>
          <a:prstGeom prst="rect">
            <a:avLst/>
          </a:prstGeom>
        </p:spPr>
        <p:txBody>
          <a:bodyPr lIns="0" tIns="0" rIns="0" bIns="0" rtlCol="0" anchor="t">
            <a:spAutoFit/>
          </a:bodyPr>
          <a:lstStyle/>
          <a:p>
            <a:pPr algn="ctr">
              <a:lnSpc>
                <a:spcPts val="5599"/>
              </a:lnSpc>
              <a:spcBef>
                <a:spcPct val="0"/>
              </a:spcBef>
            </a:pPr>
            <a:r>
              <a:rPr lang="en-US" sz="3999" u="sng">
                <a:solidFill>
                  <a:srgbClr val="252525"/>
                </a:solidFill>
                <a:latin typeface="Arimo"/>
                <a:ea typeface="Arimo"/>
                <a:cs typeface="Arimo"/>
                <a:sym typeface="Arimo"/>
                <a:hlinkClick r:id="rId11" tooltip="https://beginnersewingprojects.com/sewing-practice-sheets/"/>
              </a:rPr>
              <a:t>Printable Sewing Practice Sheets</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6"/>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6"/>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7"/>
                  </a:ext>
                </a:extLst>
              </a:blip>
              <a:stretch>
                <a:fillRect t="-47797"/>
              </a:stretch>
            </a:blipFill>
          </p:spPr>
          <p:txBody>
            <a:bodyPr/>
            <a:lstStyle/>
            <a:p>
              <a:endParaRPr lang="en-US"/>
            </a:p>
          </p:txBody>
        </p:sp>
      </p:grpSp>
      <p:sp>
        <p:nvSpPr>
          <p:cNvPr id="8" name="Freeform 8"/>
          <p:cNvSpPr/>
          <p:nvPr/>
        </p:nvSpPr>
        <p:spPr>
          <a:xfrm rot="947528" flipH="1">
            <a:off x="1002650" y="3449131"/>
            <a:ext cx="1459030" cy="5488514"/>
          </a:xfrm>
          <a:custGeom>
            <a:avLst/>
            <a:gdLst/>
            <a:ahLst/>
            <a:cxnLst/>
            <a:rect l="l" t="t" r="r" b="b"/>
            <a:pathLst>
              <a:path w="1459030" h="5488514">
                <a:moveTo>
                  <a:pt x="1459030" y="0"/>
                </a:moveTo>
                <a:lnTo>
                  <a:pt x="0" y="0"/>
                </a:lnTo>
                <a:lnTo>
                  <a:pt x="0" y="5488514"/>
                </a:lnTo>
                <a:lnTo>
                  <a:pt x="1459030" y="5488514"/>
                </a:lnTo>
                <a:lnTo>
                  <a:pt x="145903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rot="-2498561">
            <a:off x="14989917" y="6980568"/>
            <a:ext cx="1354173" cy="3269632"/>
          </a:xfrm>
          <a:custGeom>
            <a:avLst/>
            <a:gdLst/>
            <a:ahLst/>
            <a:cxnLst/>
            <a:rect l="l" t="t" r="r" b="b"/>
            <a:pathLst>
              <a:path w="1354173" h="3269632">
                <a:moveTo>
                  <a:pt x="0" y="0"/>
                </a:moveTo>
                <a:lnTo>
                  <a:pt x="1354173" y="0"/>
                </a:lnTo>
                <a:lnTo>
                  <a:pt x="1354173" y="3269632"/>
                </a:lnTo>
                <a:lnTo>
                  <a:pt x="0" y="326963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0" name="Freeform 10"/>
          <p:cNvSpPr/>
          <p:nvPr/>
        </p:nvSpPr>
        <p:spPr>
          <a:xfrm rot="-2953908" flipH="1">
            <a:off x="13387367" y="717293"/>
            <a:ext cx="3439287" cy="4114800"/>
          </a:xfrm>
          <a:custGeom>
            <a:avLst/>
            <a:gdLst/>
            <a:ahLst/>
            <a:cxnLst/>
            <a:rect l="l" t="t" r="r" b="b"/>
            <a:pathLst>
              <a:path w="3439287" h="4114800">
                <a:moveTo>
                  <a:pt x="3439287" y="0"/>
                </a:moveTo>
                <a:lnTo>
                  <a:pt x="0" y="0"/>
                </a:lnTo>
                <a:lnTo>
                  <a:pt x="0" y="4114800"/>
                </a:lnTo>
                <a:lnTo>
                  <a:pt x="3439287" y="4114800"/>
                </a:lnTo>
                <a:lnTo>
                  <a:pt x="3439287"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TextBox 11"/>
          <p:cNvSpPr txBox="1"/>
          <p:nvPr/>
        </p:nvSpPr>
        <p:spPr>
          <a:xfrm>
            <a:off x="5983332" y="887081"/>
            <a:ext cx="6763742" cy="1736726"/>
          </a:xfrm>
          <a:prstGeom prst="rect">
            <a:avLst/>
          </a:prstGeom>
        </p:spPr>
        <p:txBody>
          <a:bodyPr lIns="0" tIns="0" rIns="0" bIns="0" rtlCol="0" anchor="t">
            <a:spAutoFit/>
          </a:bodyPr>
          <a:lstStyle/>
          <a:p>
            <a:pPr algn="ctr">
              <a:lnSpc>
                <a:spcPts val="13999"/>
              </a:lnSpc>
              <a:spcBef>
                <a:spcPct val="0"/>
              </a:spcBef>
            </a:pPr>
            <a:r>
              <a:rPr lang="en-US" sz="9999">
                <a:solidFill>
                  <a:srgbClr val="252525"/>
                </a:solidFill>
                <a:latin typeface="Kapsalon Print"/>
                <a:ea typeface="Kapsalon Print"/>
                <a:cs typeface="Kapsalon Print"/>
                <a:sym typeface="Kapsalon Print"/>
              </a:rPr>
              <a:t>Youtube Resources</a:t>
            </a:r>
          </a:p>
        </p:txBody>
      </p:sp>
      <p:pic>
        <p:nvPicPr>
          <p:cNvPr id="12" name="Picture 12"/>
          <p:cNvPicPr>
            <a:picLocks noChangeAspect="1"/>
          </p:cNvPicPr>
          <p:nvPr>
            <a:videoFile r:link="rId1"/>
          </p:nvPr>
        </p:nvPicPr>
        <p:blipFill>
          <a:blip r:embed="rId11"/>
          <a:stretch>
            <a:fillRect/>
          </a:stretch>
        </p:blipFill>
        <p:spPr>
          <a:xfrm>
            <a:off x="8237075" y="4678183"/>
            <a:ext cx="6172200" cy="1656207"/>
          </a:xfrm>
          <a:prstGeom prst="rect">
            <a:avLst/>
          </a:prstGeom>
        </p:spPr>
      </p:pic>
      <p:pic>
        <p:nvPicPr>
          <p:cNvPr id="13" name="Picture 13"/>
          <p:cNvPicPr>
            <a:picLocks noChangeAspect="1"/>
          </p:cNvPicPr>
          <p:nvPr>
            <a:videoFile r:link="rId2"/>
          </p:nvPr>
        </p:nvPicPr>
        <p:blipFill>
          <a:blip r:embed="rId11"/>
          <a:stretch>
            <a:fillRect/>
          </a:stretch>
        </p:blipFill>
        <p:spPr>
          <a:xfrm>
            <a:off x="8237075" y="2821951"/>
            <a:ext cx="6172200" cy="1656207"/>
          </a:xfrm>
          <a:prstGeom prst="rect">
            <a:avLst/>
          </a:prstGeom>
        </p:spPr>
      </p:pic>
      <p:pic>
        <p:nvPicPr>
          <p:cNvPr id="14" name="Picture 14"/>
          <p:cNvPicPr>
            <a:picLocks noChangeAspect="1"/>
          </p:cNvPicPr>
          <p:nvPr>
            <a:videoFile r:link="rId3"/>
          </p:nvPr>
        </p:nvPicPr>
        <p:blipFill>
          <a:blip r:embed="rId11"/>
          <a:stretch>
            <a:fillRect/>
          </a:stretch>
        </p:blipFill>
        <p:spPr>
          <a:xfrm>
            <a:off x="8237075" y="6534415"/>
            <a:ext cx="6172200" cy="1656207"/>
          </a:xfrm>
          <a:prstGeom prst="rect">
            <a:avLst/>
          </a:prstGeom>
        </p:spPr>
      </p:pic>
      <p:pic>
        <p:nvPicPr>
          <p:cNvPr id="15" name="Picture 15"/>
          <p:cNvPicPr>
            <a:picLocks noChangeAspect="1"/>
          </p:cNvPicPr>
          <p:nvPr>
            <a:videoFile r:link="rId4"/>
          </p:nvPr>
        </p:nvPicPr>
        <p:blipFill>
          <a:blip r:embed="rId11"/>
          <a:stretch>
            <a:fillRect/>
          </a:stretch>
        </p:blipFill>
        <p:spPr>
          <a:xfrm>
            <a:off x="2938499" y="4101767"/>
            <a:ext cx="4997748" cy="280903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14982089" y="1246038"/>
            <a:ext cx="2752268" cy="8668560"/>
          </a:xfrm>
          <a:custGeom>
            <a:avLst/>
            <a:gdLst/>
            <a:ahLst/>
            <a:cxnLst/>
            <a:rect l="l" t="t" r="r" b="b"/>
            <a:pathLst>
              <a:path w="2752268" h="8668560">
                <a:moveTo>
                  <a:pt x="0" y="0"/>
                </a:moveTo>
                <a:lnTo>
                  <a:pt x="2752268" y="0"/>
                </a:lnTo>
                <a:lnTo>
                  <a:pt x="2752268" y="8668560"/>
                </a:lnTo>
                <a:lnTo>
                  <a:pt x="0" y="86685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899221" y="700206"/>
            <a:ext cx="3408618" cy="2892161"/>
          </a:xfrm>
          <a:custGeom>
            <a:avLst/>
            <a:gdLst/>
            <a:ahLst/>
            <a:cxnLst/>
            <a:rect l="l" t="t" r="r" b="b"/>
            <a:pathLst>
              <a:path w="3408618" h="2892161">
                <a:moveTo>
                  <a:pt x="0" y="0"/>
                </a:moveTo>
                <a:lnTo>
                  <a:pt x="3408618" y="0"/>
                </a:lnTo>
                <a:lnTo>
                  <a:pt x="3408618" y="2892161"/>
                </a:lnTo>
                <a:lnTo>
                  <a:pt x="0" y="289216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539561" y="7402827"/>
            <a:ext cx="2690563" cy="2721176"/>
          </a:xfrm>
          <a:custGeom>
            <a:avLst/>
            <a:gdLst/>
            <a:ahLst/>
            <a:cxnLst/>
            <a:rect l="l" t="t" r="r" b="b"/>
            <a:pathLst>
              <a:path w="2690563" h="2721176">
                <a:moveTo>
                  <a:pt x="0" y="0"/>
                </a:moveTo>
                <a:lnTo>
                  <a:pt x="2690562" y="0"/>
                </a:lnTo>
                <a:lnTo>
                  <a:pt x="2690562" y="2721176"/>
                </a:lnTo>
                <a:lnTo>
                  <a:pt x="0" y="272117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4575091" y="1739289"/>
            <a:ext cx="813996" cy="813996"/>
          </a:xfrm>
          <a:custGeom>
            <a:avLst/>
            <a:gdLst/>
            <a:ahLst/>
            <a:cxnLst/>
            <a:rect l="l" t="t" r="r" b="b"/>
            <a:pathLst>
              <a:path w="813996" h="813996">
                <a:moveTo>
                  <a:pt x="0" y="0"/>
                </a:moveTo>
                <a:lnTo>
                  <a:pt x="813996" y="0"/>
                </a:lnTo>
                <a:lnTo>
                  <a:pt x="813996" y="813996"/>
                </a:lnTo>
                <a:lnTo>
                  <a:pt x="0" y="81399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a:off x="3493843" y="4329504"/>
            <a:ext cx="813996" cy="813996"/>
          </a:xfrm>
          <a:custGeom>
            <a:avLst/>
            <a:gdLst/>
            <a:ahLst/>
            <a:cxnLst/>
            <a:rect l="l" t="t" r="r" b="b"/>
            <a:pathLst>
              <a:path w="813996" h="813996">
                <a:moveTo>
                  <a:pt x="0" y="0"/>
                </a:moveTo>
                <a:lnTo>
                  <a:pt x="813996" y="0"/>
                </a:lnTo>
                <a:lnTo>
                  <a:pt x="813996" y="813996"/>
                </a:lnTo>
                <a:lnTo>
                  <a:pt x="0" y="81399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3" name="Freeform 13"/>
          <p:cNvSpPr/>
          <p:nvPr/>
        </p:nvSpPr>
        <p:spPr>
          <a:xfrm>
            <a:off x="4368146" y="4471629"/>
            <a:ext cx="10206945" cy="3585189"/>
          </a:xfrm>
          <a:custGeom>
            <a:avLst/>
            <a:gdLst/>
            <a:ahLst/>
            <a:cxnLst/>
            <a:rect l="l" t="t" r="r" b="b"/>
            <a:pathLst>
              <a:path w="10206945" h="3585189">
                <a:moveTo>
                  <a:pt x="0" y="0"/>
                </a:moveTo>
                <a:lnTo>
                  <a:pt x="10206945" y="0"/>
                </a:lnTo>
                <a:lnTo>
                  <a:pt x="10206945" y="3585189"/>
                </a:lnTo>
                <a:lnTo>
                  <a:pt x="0" y="358518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4" name="Freeform 14"/>
          <p:cNvSpPr/>
          <p:nvPr/>
        </p:nvSpPr>
        <p:spPr>
          <a:xfrm>
            <a:off x="5110520" y="4043738"/>
            <a:ext cx="919645" cy="1385529"/>
          </a:xfrm>
          <a:custGeom>
            <a:avLst/>
            <a:gdLst/>
            <a:ahLst/>
            <a:cxnLst/>
            <a:rect l="l" t="t" r="r" b="b"/>
            <a:pathLst>
              <a:path w="919645" h="1385529">
                <a:moveTo>
                  <a:pt x="0" y="0"/>
                </a:moveTo>
                <a:lnTo>
                  <a:pt x="919645" y="0"/>
                </a:lnTo>
                <a:lnTo>
                  <a:pt x="919645" y="1385528"/>
                </a:lnTo>
                <a:lnTo>
                  <a:pt x="0" y="138552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5" name="Freeform 15"/>
          <p:cNvSpPr/>
          <p:nvPr/>
        </p:nvSpPr>
        <p:spPr>
          <a:xfrm>
            <a:off x="7665055" y="4043738"/>
            <a:ext cx="1142484" cy="1385529"/>
          </a:xfrm>
          <a:custGeom>
            <a:avLst/>
            <a:gdLst/>
            <a:ahLst/>
            <a:cxnLst/>
            <a:rect l="l" t="t" r="r" b="b"/>
            <a:pathLst>
              <a:path w="1142484" h="1385529">
                <a:moveTo>
                  <a:pt x="0" y="0"/>
                </a:moveTo>
                <a:lnTo>
                  <a:pt x="1142484" y="0"/>
                </a:lnTo>
                <a:lnTo>
                  <a:pt x="1142484" y="1385528"/>
                </a:lnTo>
                <a:lnTo>
                  <a:pt x="0" y="138552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6" name="Freeform 16"/>
          <p:cNvSpPr/>
          <p:nvPr/>
        </p:nvSpPr>
        <p:spPr>
          <a:xfrm>
            <a:off x="12956408" y="4043738"/>
            <a:ext cx="1225038" cy="1385529"/>
          </a:xfrm>
          <a:custGeom>
            <a:avLst/>
            <a:gdLst/>
            <a:ahLst/>
            <a:cxnLst/>
            <a:rect l="l" t="t" r="r" b="b"/>
            <a:pathLst>
              <a:path w="1225038" h="1385529">
                <a:moveTo>
                  <a:pt x="0" y="0"/>
                </a:moveTo>
                <a:lnTo>
                  <a:pt x="1225038" y="0"/>
                </a:lnTo>
                <a:lnTo>
                  <a:pt x="1225038" y="1385528"/>
                </a:lnTo>
                <a:lnTo>
                  <a:pt x="0" y="1385528"/>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7" name="Freeform 17"/>
          <p:cNvSpPr/>
          <p:nvPr/>
        </p:nvSpPr>
        <p:spPr>
          <a:xfrm>
            <a:off x="10322703" y="4075510"/>
            <a:ext cx="1118541" cy="1353756"/>
          </a:xfrm>
          <a:custGeom>
            <a:avLst/>
            <a:gdLst/>
            <a:ahLst/>
            <a:cxnLst/>
            <a:rect l="l" t="t" r="r" b="b"/>
            <a:pathLst>
              <a:path w="1118541" h="1353756">
                <a:moveTo>
                  <a:pt x="0" y="0"/>
                </a:moveTo>
                <a:lnTo>
                  <a:pt x="1118541" y="0"/>
                </a:lnTo>
                <a:lnTo>
                  <a:pt x="1118541" y="1353756"/>
                </a:lnTo>
                <a:lnTo>
                  <a:pt x="0" y="1353756"/>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8" name="TextBox 18"/>
          <p:cNvSpPr txBox="1"/>
          <p:nvPr/>
        </p:nvSpPr>
        <p:spPr>
          <a:xfrm>
            <a:off x="4950261" y="1860537"/>
            <a:ext cx="8782050" cy="2187574"/>
          </a:xfrm>
          <a:prstGeom prst="rect">
            <a:avLst/>
          </a:prstGeom>
        </p:spPr>
        <p:txBody>
          <a:bodyPr lIns="0" tIns="0" rIns="0" bIns="0" rtlCol="0" anchor="t">
            <a:spAutoFit/>
          </a:bodyPr>
          <a:lstStyle/>
          <a:p>
            <a:pPr marL="0" lvl="0" indent="0" algn="ctr">
              <a:lnSpc>
                <a:spcPts val="17500"/>
              </a:lnSpc>
              <a:spcBef>
                <a:spcPct val="0"/>
              </a:spcBef>
            </a:pPr>
            <a:r>
              <a:rPr lang="en-US" sz="12500">
                <a:solidFill>
                  <a:srgbClr val="252525"/>
                </a:solidFill>
                <a:latin typeface="Kapsalon Print"/>
                <a:ea typeface="Kapsalon Print"/>
                <a:cs typeface="Kapsalon Print"/>
                <a:sym typeface="Kapsalon Print"/>
              </a:rPr>
              <a:t>Where are We at? </a:t>
            </a:r>
          </a:p>
        </p:txBody>
      </p:sp>
      <p:sp>
        <p:nvSpPr>
          <p:cNvPr id="19" name="TextBox 19"/>
          <p:cNvSpPr txBox="1"/>
          <p:nvPr/>
        </p:nvSpPr>
        <p:spPr>
          <a:xfrm>
            <a:off x="4678935" y="5714035"/>
            <a:ext cx="1782815" cy="2023710"/>
          </a:xfrm>
          <a:prstGeom prst="rect">
            <a:avLst/>
          </a:prstGeom>
        </p:spPr>
        <p:txBody>
          <a:bodyPr lIns="0" tIns="0" rIns="0" bIns="0" rtlCol="0" anchor="t">
            <a:spAutoFit/>
          </a:bodyPr>
          <a:lstStyle/>
          <a:p>
            <a:pPr algn="ctr">
              <a:lnSpc>
                <a:spcPts val="8014"/>
              </a:lnSpc>
            </a:pPr>
            <a:r>
              <a:rPr lang="en-US" sz="5724">
                <a:solidFill>
                  <a:srgbClr val="252525"/>
                </a:solidFill>
                <a:latin typeface="Kapsalon Print"/>
                <a:ea typeface="Kapsalon Print"/>
                <a:cs typeface="Kapsalon Print"/>
                <a:sym typeface="Kapsalon Print"/>
              </a:rPr>
              <a:t>I am </a:t>
            </a:r>
          </a:p>
          <a:p>
            <a:pPr marL="0" lvl="0" indent="0" algn="ctr">
              <a:lnSpc>
                <a:spcPts val="8014"/>
              </a:lnSpc>
              <a:spcBef>
                <a:spcPct val="0"/>
              </a:spcBef>
            </a:pPr>
            <a:r>
              <a:rPr lang="en-US" sz="5724">
                <a:solidFill>
                  <a:srgbClr val="252525"/>
                </a:solidFill>
                <a:latin typeface="Kapsalon Print"/>
                <a:ea typeface="Kapsalon Print"/>
                <a:cs typeface="Kapsalon Print"/>
                <a:sym typeface="Kapsalon Print"/>
              </a:rPr>
              <a:t>Terrified</a:t>
            </a:r>
          </a:p>
        </p:txBody>
      </p:sp>
      <p:sp>
        <p:nvSpPr>
          <p:cNvPr id="20" name="TextBox 20"/>
          <p:cNvSpPr txBox="1"/>
          <p:nvPr/>
        </p:nvSpPr>
        <p:spPr>
          <a:xfrm>
            <a:off x="7344826" y="5714035"/>
            <a:ext cx="1815533" cy="2023710"/>
          </a:xfrm>
          <a:prstGeom prst="rect">
            <a:avLst/>
          </a:prstGeom>
        </p:spPr>
        <p:txBody>
          <a:bodyPr lIns="0" tIns="0" rIns="0" bIns="0" rtlCol="0" anchor="t">
            <a:spAutoFit/>
          </a:bodyPr>
          <a:lstStyle/>
          <a:p>
            <a:pPr algn="ctr">
              <a:lnSpc>
                <a:spcPts val="8014"/>
              </a:lnSpc>
            </a:pPr>
            <a:r>
              <a:rPr lang="en-US" sz="5724">
                <a:solidFill>
                  <a:srgbClr val="252525"/>
                </a:solidFill>
                <a:latin typeface="Kapsalon Print"/>
                <a:ea typeface="Kapsalon Print"/>
                <a:cs typeface="Kapsalon Print"/>
                <a:sym typeface="Kapsalon Print"/>
              </a:rPr>
              <a:t>A little </a:t>
            </a:r>
          </a:p>
          <a:p>
            <a:pPr marL="0" lvl="0" indent="0" algn="ctr">
              <a:lnSpc>
                <a:spcPts val="8014"/>
              </a:lnSpc>
              <a:spcBef>
                <a:spcPct val="0"/>
              </a:spcBef>
            </a:pPr>
            <a:r>
              <a:rPr lang="en-US" sz="5724">
                <a:solidFill>
                  <a:srgbClr val="252525"/>
                </a:solidFill>
                <a:latin typeface="Kapsalon Print"/>
                <a:ea typeface="Kapsalon Print"/>
                <a:cs typeface="Kapsalon Print"/>
                <a:sym typeface="Kapsalon Print"/>
              </a:rPr>
              <a:t>nervous</a:t>
            </a:r>
          </a:p>
        </p:txBody>
      </p:sp>
      <p:sp>
        <p:nvSpPr>
          <p:cNvPr id="21" name="TextBox 21"/>
          <p:cNvSpPr txBox="1"/>
          <p:nvPr/>
        </p:nvSpPr>
        <p:spPr>
          <a:xfrm>
            <a:off x="9922152" y="5714035"/>
            <a:ext cx="1599535" cy="2023710"/>
          </a:xfrm>
          <a:prstGeom prst="rect">
            <a:avLst/>
          </a:prstGeom>
        </p:spPr>
        <p:txBody>
          <a:bodyPr lIns="0" tIns="0" rIns="0" bIns="0" rtlCol="0" anchor="t">
            <a:spAutoFit/>
          </a:bodyPr>
          <a:lstStyle/>
          <a:p>
            <a:pPr algn="ctr">
              <a:lnSpc>
                <a:spcPts val="8014"/>
              </a:lnSpc>
            </a:pPr>
            <a:r>
              <a:rPr lang="en-US" sz="5724">
                <a:solidFill>
                  <a:srgbClr val="252525"/>
                </a:solidFill>
                <a:latin typeface="Kapsalon Print"/>
                <a:ea typeface="Kapsalon Print"/>
                <a:cs typeface="Kapsalon Print"/>
                <a:sym typeface="Kapsalon Print"/>
              </a:rPr>
              <a:t>Should </a:t>
            </a:r>
          </a:p>
          <a:p>
            <a:pPr marL="0" lvl="0" indent="0" algn="ctr">
              <a:lnSpc>
                <a:spcPts val="8014"/>
              </a:lnSpc>
              <a:spcBef>
                <a:spcPct val="0"/>
              </a:spcBef>
            </a:pPr>
            <a:r>
              <a:rPr lang="en-US" sz="5724">
                <a:solidFill>
                  <a:srgbClr val="252525"/>
                </a:solidFill>
                <a:latin typeface="Kapsalon Print"/>
                <a:ea typeface="Kapsalon Print"/>
                <a:cs typeface="Kapsalon Print"/>
                <a:sym typeface="Kapsalon Print"/>
              </a:rPr>
              <a:t>be fine</a:t>
            </a:r>
          </a:p>
        </p:txBody>
      </p:sp>
      <p:sp>
        <p:nvSpPr>
          <p:cNvPr id="22" name="TextBox 22"/>
          <p:cNvSpPr txBox="1"/>
          <p:nvPr/>
        </p:nvSpPr>
        <p:spPr>
          <a:xfrm>
            <a:off x="12792001" y="5714035"/>
            <a:ext cx="1179354" cy="2023710"/>
          </a:xfrm>
          <a:prstGeom prst="rect">
            <a:avLst/>
          </a:prstGeom>
        </p:spPr>
        <p:txBody>
          <a:bodyPr lIns="0" tIns="0" rIns="0" bIns="0" rtlCol="0" anchor="t">
            <a:spAutoFit/>
          </a:bodyPr>
          <a:lstStyle/>
          <a:p>
            <a:pPr algn="ctr">
              <a:lnSpc>
                <a:spcPts val="8014"/>
              </a:lnSpc>
            </a:pPr>
            <a:r>
              <a:rPr lang="en-US" sz="5724">
                <a:solidFill>
                  <a:srgbClr val="252525"/>
                </a:solidFill>
                <a:latin typeface="Kapsalon Print"/>
                <a:ea typeface="Kapsalon Print"/>
                <a:cs typeface="Kapsalon Print"/>
                <a:sym typeface="Kapsalon Print"/>
              </a:rPr>
              <a:t>I got </a:t>
            </a:r>
          </a:p>
          <a:p>
            <a:pPr marL="0" lvl="0" indent="0" algn="ctr">
              <a:lnSpc>
                <a:spcPts val="8014"/>
              </a:lnSpc>
              <a:spcBef>
                <a:spcPct val="0"/>
              </a:spcBef>
            </a:pPr>
            <a:r>
              <a:rPr lang="en-US" sz="5724">
                <a:solidFill>
                  <a:srgbClr val="252525"/>
                </a:solidFill>
                <a:latin typeface="Kapsalon Print"/>
                <a:ea typeface="Kapsalon Print"/>
                <a:cs typeface="Kapsalon Print"/>
                <a:sym typeface="Kapsalon Print"/>
              </a:rPr>
              <a:t>this!</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4551328" y="4268380"/>
            <a:ext cx="634962" cy="554004"/>
          </a:xfrm>
          <a:custGeom>
            <a:avLst/>
            <a:gdLst/>
            <a:ahLst/>
            <a:cxnLst/>
            <a:rect l="l" t="t" r="r" b="b"/>
            <a:pathLst>
              <a:path w="634962" h="554004">
                <a:moveTo>
                  <a:pt x="0" y="0"/>
                </a:moveTo>
                <a:lnTo>
                  <a:pt x="634962" y="0"/>
                </a:lnTo>
                <a:lnTo>
                  <a:pt x="634962" y="554004"/>
                </a:lnTo>
                <a:lnTo>
                  <a:pt x="0" y="5540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4551328" y="5349932"/>
            <a:ext cx="634962" cy="554004"/>
          </a:xfrm>
          <a:custGeom>
            <a:avLst/>
            <a:gdLst/>
            <a:ahLst/>
            <a:cxnLst/>
            <a:rect l="l" t="t" r="r" b="b"/>
            <a:pathLst>
              <a:path w="634962" h="554004">
                <a:moveTo>
                  <a:pt x="0" y="0"/>
                </a:moveTo>
                <a:lnTo>
                  <a:pt x="634962" y="0"/>
                </a:lnTo>
                <a:lnTo>
                  <a:pt x="634962" y="554004"/>
                </a:lnTo>
                <a:lnTo>
                  <a:pt x="0" y="5540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4551328" y="6427811"/>
            <a:ext cx="634962" cy="554004"/>
          </a:xfrm>
          <a:custGeom>
            <a:avLst/>
            <a:gdLst/>
            <a:ahLst/>
            <a:cxnLst/>
            <a:rect l="l" t="t" r="r" b="b"/>
            <a:pathLst>
              <a:path w="634962" h="554004">
                <a:moveTo>
                  <a:pt x="0" y="0"/>
                </a:moveTo>
                <a:lnTo>
                  <a:pt x="634962" y="0"/>
                </a:lnTo>
                <a:lnTo>
                  <a:pt x="634962" y="554004"/>
                </a:lnTo>
                <a:lnTo>
                  <a:pt x="0" y="5540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rot="-1456479">
            <a:off x="1063695" y="4572940"/>
            <a:ext cx="1459030" cy="5488514"/>
          </a:xfrm>
          <a:custGeom>
            <a:avLst/>
            <a:gdLst/>
            <a:ahLst/>
            <a:cxnLst/>
            <a:rect l="l" t="t" r="r" b="b"/>
            <a:pathLst>
              <a:path w="1459030" h="5488514">
                <a:moveTo>
                  <a:pt x="0" y="0"/>
                </a:moveTo>
                <a:lnTo>
                  <a:pt x="1459030" y="0"/>
                </a:lnTo>
                <a:lnTo>
                  <a:pt x="1459030" y="5488514"/>
                </a:lnTo>
                <a:lnTo>
                  <a:pt x="0" y="548851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Freeform 12"/>
          <p:cNvSpPr/>
          <p:nvPr/>
        </p:nvSpPr>
        <p:spPr>
          <a:xfrm rot="1847421">
            <a:off x="9541140" y="7600189"/>
            <a:ext cx="1097460" cy="2649803"/>
          </a:xfrm>
          <a:custGeom>
            <a:avLst/>
            <a:gdLst/>
            <a:ahLst/>
            <a:cxnLst/>
            <a:rect l="l" t="t" r="r" b="b"/>
            <a:pathLst>
              <a:path w="1097460" h="2649803">
                <a:moveTo>
                  <a:pt x="0" y="0"/>
                </a:moveTo>
                <a:lnTo>
                  <a:pt x="1097460" y="0"/>
                </a:lnTo>
                <a:lnTo>
                  <a:pt x="1097460" y="2649803"/>
                </a:lnTo>
                <a:lnTo>
                  <a:pt x="0" y="264980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Freeform 13"/>
          <p:cNvSpPr/>
          <p:nvPr/>
        </p:nvSpPr>
        <p:spPr>
          <a:xfrm>
            <a:off x="15050004" y="153580"/>
            <a:ext cx="3439287" cy="4114800"/>
          </a:xfrm>
          <a:custGeom>
            <a:avLst/>
            <a:gdLst/>
            <a:ahLst/>
            <a:cxnLst/>
            <a:rect l="l" t="t" r="r" b="b"/>
            <a:pathLst>
              <a:path w="3439287" h="4114800">
                <a:moveTo>
                  <a:pt x="0" y="0"/>
                </a:moveTo>
                <a:lnTo>
                  <a:pt x="3439287" y="0"/>
                </a:lnTo>
                <a:lnTo>
                  <a:pt x="3439287"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Freeform 14"/>
          <p:cNvSpPr/>
          <p:nvPr/>
        </p:nvSpPr>
        <p:spPr>
          <a:xfrm>
            <a:off x="3586419" y="1624553"/>
            <a:ext cx="4562679" cy="6415080"/>
          </a:xfrm>
          <a:custGeom>
            <a:avLst/>
            <a:gdLst/>
            <a:ahLst/>
            <a:cxnLst/>
            <a:rect l="l" t="t" r="r" b="b"/>
            <a:pathLst>
              <a:path w="4562679" h="6415080">
                <a:moveTo>
                  <a:pt x="0" y="0"/>
                </a:moveTo>
                <a:lnTo>
                  <a:pt x="4562679" y="0"/>
                </a:lnTo>
                <a:lnTo>
                  <a:pt x="4562679" y="6415080"/>
                </a:lnTo>
                <a:lnTo>
                  <a:pt x="0" y="6415080"/>
                </a:lnTo>
                <a:lnTo>
                  <a:pt x="0" y="0"/>
                </a:lnTo>
                <a:close/>
              </a:path>
            </a:pathLst>
          </a:custGeom>
          <a:blipFill>
            <a:blip r:embed="rId9"/>
            <a:stretch>
              <a:fillRect r="-5449"/>
            </a:stretch>
          </a:blipFill>
        </p:spPr>
        <p:txBody>
          <a:bodyPr/>
          <a:lstStyle/>
          <a:p>
            <a:endParaRPr lang="en-US"/>
          </a:p>
        </p:txBody>
      </p:sp>
      <p:sp>
        <p:nvSpPr>
          <p:cNvPr id="15" name="TextBox 15"/>
          <p:cNvSpPr txBox="1"/>
          <p:nvPr/>
        </p:nvSpPr>
        <p:spPr>
          <a:xfrm>
            <a:off x="9111123" y="3031019"/>
            <a:ext cx="5529282" cy="2872917"/>
          </a:xfrm>
          <a:prstGeom prst="rect">
            <a:avLst/>
          </a:prstGeom>
        </p:spPr>
        <p:txBody>
          <a:bodyPr lIns="0" tIns="0" rIns="0" bIns="0" rtlCol="0" anchor="t">
            <a:spAutoFit/>
          </a:bodyPr>
          <a:lstStyle/>
          <a:p>
            <a:pPr algn="ctr">
              <a:lnSpc>
                <a:spcPts val="23158"/>
              </a:lnSpc>
              <a:spcBef>
                <a:spcPct val="0"/>
              </a:spcBef>
            </a:pPr>
            <a:r>
              <a:rPr lang="en-US" sz="16541">
                <a:solidFill>
                  <a:srgbClr val="252525"/>
                </a:solidFill>
                <a:latin typeface="Kapsalon Print"/>
                <a:ea typeface="Kapsalon Print"/>
                <a:cs typeface="Kapsalon Print"/>
                <a:sym typeface="Kapsalon Print"/>
              </a:rPr>
              <a:t>My Story</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2"/>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3"/>
                  </a:ext>
                </a:extLst>
              </a:blip>
              <a:stretch>
                <a:fillRect t="-47797"/>
              </a:stretch>
            </a:blipFill>
          </p:spPr>
          <p:txBody>
            <a:bodyPr/>
            <a:lstStyle/>
            <a:p>
              <a:endParaRPr lang="en-US"/>
            </a:p>
          </p:txBody>
        </p:sp>
      </p:grpSp>
      <p:sp>
        <p:nvSpPr>
          <p:cNvPr id="8" name="Freeform 8"/>
          <p:cNvSpPr/>
          <p:nvPr/>
        </p:nvSpPr>
        <p:spPr>
          <a:xfrm>
            <a:off x="13130417" y="928569"/>
            <a:ext cx="4596724" cy="2360871"/>
          </a:xfrm>
          <a:custGeom>
            <a:avLst/>
            <a:gdLst/>
            <a:ahLst/>
            <a:cxnLst/>
            <a:rect l="l" t="t" r="r" b="b"/>
            <a:pathLst>
              <a:path w="4596724" h="2360871">
                <a:moveTo>
                  <a:pt x="0" y="0"/>
                </a:moveTo>
                <a:lnTo>
                  <a:pt x="4596723" y="0"/>
                </a:lnTo>
                <a:lnTo>
                  <a:pt x="4596723" y="2360871"/>
                </a:lnTo>
                <a:lnTo>
                  <a:pt x="0" y="236087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rot="1015969">
            <a:off x="386269" y="6784366"/>
            <a:ext cx="3116365" cy="3116365"/>
          </a:xfrm>
          <a:custGeom>
            <a:avLst/>
            <a:gdLst/>
            <a:ahLst/>
            <a:cxnLst/>
            <a:rect l="l" t="t" r="r" b="b"/>
            <a:pathLst>
              <a:path w="3116365" h="3116365">
                <a:moveTo>
                  <a:pt x="0" y="0"/>
                </a:moveTo>
                <a:lnTo>
                  <a:pt x="3116365" y="0"/>
                </a:lnTo>
                <a:lnTo>
                  <a:pt x="3116365" y="3116365"/>
                </a:lnTo>
                <a:lnTo>
                  <a:pt x="0" y="3116365"/>
                </a:lnTo>
                <a:lnTo>
                  <a:pt x="0" y="0"/>
                </a:lnTo>
                <a:close/>
              </a:path>
            </a:pathLst>
          </a:custGeom>
          <a:blipFill>
            <a:blip r:embed="rId5"/>
            <a:stretch>
              <a:fillRect/>
            </a:stretch>
          </a:blipFill>
        </p:spPr>
        <p:txBody>
          <a:bodyPr/>
          <a:lstStyle/>
          <a:p>
            <a:endParaRPr lang="en-US"/>
          </a:p>
        </p:txBody>
      </p:sp>
      <p:sp>
        <p:nvSpPr>
          <p:cNvPr id="10" name="Freeform 10"/>
          <p:cNvSpPr/>
          <p:nvPr/>
        </p:nvSpPr>
        <p:spPr>
          <a:xfrm rot="-1067569">
            <a:off x="1825830" y="417106"/>
            <a:ext cx="3230455" cy="3197379"/>
          </a:xfrm>
          <a:custGeom>
            <a:avLst/>
            <a:gdLst/>
            <a:ahLst/>
            <a:cxnLst/>
            <a:rect l="l" t="t" r="r" b="b"/>
            <a:pathLst>
              <a:path w="3230455" h="3197379">
                <a:moveTo>
                  <a:pt x="0" y="0"/>
                </a:moveTo>
                <a:lnTo>
                  <a:pt x="3230455" y="0"/>
                </a:lnTo>
                <a:lnTo>
                  <a:pt x="3230455" y="3197379"/>
                </a:lnTo>
                <a:lnTo>
                  <a:pt x="0" y="319737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5328660" y="1018518"/>
            <a:ext cx="7999145" cy="1794530"/>
          </a:xfrm>
          <a:prstGeom prst="rect">
            <a:avLst/>
          </a:prstGeom>
        </p:spPr>
        <p:txBody>
          <a:bodyPr lIns="0" tIns="0" rIns="0" bIns="0" rtlCol="0" anchor="t">
            <a:spAutoFit/>
          </a:bodyPr>
          <a:lstStyle/>
          <a:p>
            <a:pPr algn="ctr">
              <a:lnSpc>
                <a:spcPts val="14672"/>
              </a:lnSpc>
              <a:spcBef>
                <a:spcPct val="0"/>
              </a:spcBef>
            </a:pPr>
            <a:r>
              <a:rPr lang="en-US" sz="10480">
                <a:solidFill>
                  <a:srgbClr val="252525"/>
                </a:solidFill>
                <a:latin typeface="Monarda"/>
                <a:ea typeface="Monarda"/>
                <a:cs typeface="Monarda"/>
                <a:sym typeface="Monarda"/>
              </a:rPr>
              <a:t>Why Sewing? </a:t>
            </a:r>
          </a:p>
        </p:txBody>
      </p:sp>
      <p:sp>
        <p:nvSpPr>
          <p:cNvPr id="12" name="TextBox 12"/>
          <p:cNvSpPr txBox="1"/>
          <p:nvPr/>
        </p:nvSpPr>
        <p:spPr>
          <a:xfrm>
            <a:off x="6568218" y="3061480"/>
            <a:ext cx="5277148" cy="1222375"/>
          </a:xfrm>
          <a:prstGeom prst="rect">
            <a:avLst/>
          </a:prstGeom>
        </p:spPr>
        <p:txBody>
          <a:bodyPr lIns="0" tIns="0" rIns="0" bIns="0" rtlCol="0" anchor="t">
            <a:spAutoFit/>
          </a:bodyPr>
          <a:lstStyle/>
          <a:p>
            <a:pPr algn="ctr">
              <a:lnSpc>
                <a:spcPts val="9800"/>
              </a:lnSpc>
              <a:spcBef>
                <a:spcPct val="0"/>
              </a:spcBef>
            </a:pPr>
            <a:r>
              <a:rPr lang="en-US" sz="7000">
                <a:solidFill>
                  <a:srgbClr val="252525"/>
                </a:solidFill>
                <a:latin typeface="Kapsalon Print"/>
                <a:ea typeface="Kapsalon Print"/>
                <a:cs typeface="Kapsalon Print"/>
                <a:sym typeface="Kapsalon Print"/>
              </a:rPr>
              <a:t>Transferrable Skills</a:t>
            </a:r>
          </a:p>
        </p:txBody>
      </p:sp>
      <p:sp>
        <p:nvSpPr>
          <p:cNvPr id="13" name="TextBox 13"/>
          <p:cNvSpPr txBox="1"/>
          <p:nvPr/>
        </p:nvSpPr>
        <p:spPr>
          <a:xfrm>
            <a:off x="2443231" y="4579129"/>
            <a:ext cx="4589859" cy="4416425"/>
          </a:xfrm>
          <a:prstGeom prst="rect">
            <a:avLst/>
          </a:prstGeom>
        </p:spPr>
        <p:txBody>
          <a:bodyPr lIns="0" tIns="0" rIns="0" bIns="0" rtlCol="0" anchor="t">
            <a:spAutoFit/>
          </a:bodyPr>
          <a:lstStyle/>
          <a:p>
            <a:pPr algn="ctr">
              <a:lnSpc>
                <a:spcPts val="7000"/>
              </a:lnSpc>
            </a:pPr>
            <a:r>
              <a:rPr lang="en-US" sz="5000">
                <a:solidFill>
                  <a:srgbClr val="252525"/>
                </a:solidFill>
                <a:latin typeface="Kapsalon Print"/>
                <a:ea typeface="Kapsalon Print"/>
                <a:cs typeface="Kapsalon Print"/>
                <a:sym typeface="Kapsalon Print"/>
              </a:rPr>
              <a:t>Motor skills</a:t>
            </a:r>
          </a:p>
          <a:p>
            <a:pPr algn="ctr">
              <a:lnSpc>
                <a:spcPts val="7000"/>
              </a:lnSpc>
            </a:pPr>
            <a:r>
              <a:rPr lang="en-US" sz="5000">
                <a:solidFill>
                  <a:srgbClr val="252525"/>
                </a:solidFill>
                <a:latin typeface="Kapsalon Print"/>
                <a:ea typeface="Kapsalon Print"/>
                <a:cs typeface="Kapsalon Print"/>
                <a:sym typeface="Kapsalon Print"/>
              </a:rPr>
              <a:t>Problem solving</a:t>
            </a:r>
          </a:p>
          <a:p>
            <a:pPr algn="ctr">
              <a:lnSpc>
                <a:spcPts val="7000"/>
              </a:lnSpc>
            </a:pPr>
            <a:r>
              <a:rPr lang="en-US" sz="5000">
                <a:solidFill>
                  <a:srgbClr val="252525"/>
                </a:solidFill>
                <a:latin typeface="Kapsalon Print"/>
                <a:ea typeface="Kapsalon Print"/>
                <a:cs typeface="Kapsalon Print"/>
                <a:sym typeface="Kapsalon Print"/>
              </a:rPr>
              <a:t>patience &amp; perserverance</a:t>
            </a:r>
          </a:p>
          <a:p>
            <a:pPr algn="ctr">
              <a:lnSpc>
                <a:spcPts val="7000"/>
              </a:lnSpc>
            </a:pPr>
            <a:r>
              <a:rPr lang="en-US" sz="5000">
                <a:solidFill>
                  <a:srgbClr val="252525"/>
                </a:solidFill>
                <a:latin typeface="Kapsalon Print"/>
                <a:ea typeface="Kapsalon Print"/>
                <a:cs typeface="Kapsalon Print"/>
                <a:sym typeface="Kapsalon Print"/>
              </a:rPr>
              <a:t>Following directions</a:t>
            </a:r>
          </a:p>
          <a:p>
            <a:pPr algn="ctr">
              <a:lnSpc>
                <a:spcPts val="7000"/>
              </a:lnSpc>
              <a:spcBef>
                <a:spcPct val="0"/>
              </a:spcBef>
            </a:pPr>
            <a:r>
              <a:rPr lang="en-US" sz="5000">
                <a:solidFill>
                  <a:srgbClr val="252525"/>
                </a:solidFill>
                <a:latin typeface="Kapsalon Print"/>
                <a:ea typeface="Kapsalon Print"/>
                <a:cs typeface="Kapsalon Print"/>
                <a:sym typeface="Kapsalon Print"/>
              </a:rPr>
              <a:t> </a:t>
            </a:r>
          </a:p>
        </p:txBody>
      </p:sp>
      <p:sp>
        <p:nvSpPr>
          <p:cNvPr id="14" name="TextBox 14"/>
          <p:cNvSpPr txBox="1"/>
          <p:nvPr/>
        </p:nvSpPr>
        <p:spPr>
          <a:xfrm>
            <a:off x="7702294" y="4579129"/>
            <a:ext cx="3220145" cy="4416425"/>
          </a:xfrm>
          <a:prstGeom prst="rect">
            <a:avLst/>
          </a:prstGeom>
        </p:spPr>
        <p:txBody>
          <a:bodyPr lIns="0" tIns="0" rIns="0" bIns="0" rtlCol="0" anchor="t">
            <a:spAutoFit/>
          </a:bodyPr>
          <a:lstStyle/>
          <a:p>
            <a:pPr algn="ctr">
              <a:lnSpc>
                <a:spcPts val="7000"/>
              </a:lnSpc>
            </a:pPr>
            <a:r>
              <a:rPr lang="en-US" sz="5000">
                <a:solidFill>
                  <a:srgbClr val="252525"/>
                </a:solidFill>
                <a:latin typeface="Kapsalon Print"/>
                <a:ea typeface="Kapsalon Print"/>
                <a:cs typeface="Kapsalon Print"/>
                <a:sym typeface="Kapsalon Print"/>
              </a:rPr>
              <a:t>Time Management</a:t>
            </a:r>
          </a:p>
          <a:p>
            <a:pPr algn="ctr">
              <a:lnSpc>
                <a:spcPts val="7000"/>
              </a:lnSpc>
            </a:pPr>
            <a:r>
              <a:rPr lang="en-US" sz="5000">
                <a:solidFill>
                  <a:srgbClr val="252525"/>
                </a:solidFill>
                <a:latin typeface="Kapsalon Print"/>
                <a:ea typeface="Kapsalon Print"/>
                <a:cs typeface="Kapsalon Print"/>
                <a:sym typeface="Kapsalon Print"/>
              </a:rPr>
              <a:t>Organization</a:t>
            </a:r>
          </a:p>
          <a:p>
            <a:pPr algn="ctr">
              <a:lnSpc>
                <a:spcPts val="7000"/>
              </a:lnSpc>
            </a:pPr>
            <a:r>
              <a:rPr lang="en-US" sz="5000">
                <a:solidFill>
                  <a:srgbClr val="252525"/>
                </a:solidFill>
                <a:latin typeface="Kapsalon Print"/>
                <a:ea typeface="Kapsalon Print"/>
                <a:cs typeface="Kapsalon Print"/>
                <a:sym typeface="Kapsalon Print"/>
              </a:rPr>
              <a:t>Quality Control</a:t>
            </a:r>
          </a:p>
          <a:p>
            <a:pPr algn="ctr">
              <a:lnSpc>
                <a:spcPts val="7000"/>
              </a:lnSpc>
            </a:pPr>
            <a:r>
              <a:rPr lang="en-US" sz="5000">
                <a:solidFill>
                  <a:srgbClr val="252525"/>
                </a:solidFill>
                <a:latin typeface="Kapsalon Print"/>
                <a:ea typeface="Kapsalon Print"/>
                <a:cs typeface="Kapsalon Print"/>
                <a:sym typeface="Kapsalon Print"/>
              </a:rPr>
              <a:t>Tool Safety</a:t>
            </a:r>
          </a:p>
          <a:p>
            <a:pPr algn="ctr">
              <a:lnSpc>
                <a:spcPts val="7000"/>
              </a:lnSpc>
            </a:pPr>
            <a:endParaRPr lang="en-US" sz="5000">
              <a:solidFill>
                <a:srgbClr val="252525"/>
              </a:solidFill>
              <a:latin typeface="Kapsalon Print"/>
              <a:ea typeface="Kapsalon Print"/>
              <a:cs typeface="Kapsalon Print"/>
              <a:sym typeface="Kapsalon Print"/>
            </a:endParaRPr>
          </a:p>
        </p:txBody>
      </p:sp>
      <p:sp>
        <p:nvSpPr>
          <p:cNvPr id="15" name="TextBox 15"/>
          <p:cNvSpPr txBox="1"/>
          <p:nvPr/>
        </p:nvSpPr>
        <p:spPr>
          <a:xfrm>
            <a:off x="6288508" y="4509140"/>
            <a:ext cx="14040134" cy="873125"/>
          </a:xfrm>
          <a:prstGeom prst="rect">
            <a:avLst/>
          </a:prstGeom>
        </p:spPr>
        <p:txBody>
          <a:bodyPr lIns="0" tIns="0" rIns="0" bIns="0" rtlCol="0" anchor="t">
            <a:spAutoFit/>
          </a:bodyPr>
          <a:lstStyle/>
          <a:p>
            <a:pPr algn="ctr">
              <a:lnSpc>
                <a:spcPts val="7000"/>
              </a:lnSpc>
              <a:spcBef>
                <a:spcPct val="0"/>
              </a:spcBef>
            </a:pPr>
            <a:r>
              <a:rPr lang="en-US" sz="5000">
                <a:solidFill>
                  <a:srgbClr val="252525"/>
                </a:solidFill>
                <a:latin typeface="Kapsalon Print"/>
                <a:ea typeface="Kapsalon Print"/>
                <a:cs typeface="Kapsalon Print"/>
                <a:sym typeface="Kapsalon Print"/>
              </a:rPr>
              <a:t>Pattern Reading</a:t>
            </a:r>
          </a:p>
        </p:txBody>
      </p:sp>
      <p:sp>
        <p:nvSpPr>
          <p:cNvPr id="16" name="TextBox 16"/>
          <p:cNvSpPr txBox="1"/>
          <p:nvPr/>
        </p:nvSpPr>
        <p:spPr>
          <a:xfrm>
            <a:off x="6288508" y="5372740"/>
            <a:ext cx="14040134" cy="873125"/>
          </a:xfrm>
          <a:prstGeom prst="rect">
            <a:avLst/>
          </a:prstGeom>
        </p:spPr>
        <p:txBody>
          <a:bodyPr lIns="0" tIns="0" rIns="0" bIns="0" rtlCol="0" anchor="t">
            <a:spAutoFit/>
          </a:bodyPr>
          <a:lstStyle/>
          <a:p>
            <a:pPr algn="ctr">
              <a:lnSpc>
                <a:spcPts val="7000"/>
              </a:lnSpc>
              <a:spcBef>
                <a:spcPct val="0"/>
              </a:spcBef>
            </a:pPr>
            <a:r>
              <a:rPr lang="en-US" sz="5000">
                <a:solidFill>
                  <a:srgbClr val="252525"/>
                </a:solidFill>
                <a:latin typeface="Kapsalon Print"/>
                <a:ea typeface="Kapsalon Print"/>
                <a:cs typeface="Kapsalon Print"/>
                <a:sym typeface="Kapsalon Print"/>
              </a:rPr>
              <a:t>Task Completion</a:t>
            </a:r>
          </a:p>
        </p:txBody>
      </p:sp>
      <p:sp>
        <p:nvSpPr>
          <p:cNvPr id="17" name="TextBox 17"/>
          <p:cNvSpPr txBox="1"/>
          <p:nvPr/>
        </p:nvSpPr>
        <p:spPr>
          <a:xfrm>
            <a:off x="6568218" y="6236340"/>
            <a:ext cx="14040134" cy="783590"/>
          </a:xfrm>
          <a:prstGeom prst="rect">
            <a:avLst/>
          </a:prstGeom>
        </p:spPr>
        <p:txBody>
          <a:bodyPr lIns="0" tIns="0" rIns="0" bIns="0" rtlCol="0" anchor="t">
            <a:spAutoFit/>
          </a:bodyPr>
          <a:lstStyle/>
          <a:p>
            <a:pPr algn="ctr">
              <a:lnSpc>
                <a:spcPts val="6160"/>
              </a:lnSpc>
              <a:spcBef>
                <a:spcPct val="0"/>
              </a:spcBef>
            </a:pPr>
            <a:r>
              <a:rPr lang="en-US" sz="4400">
                <a:solidFill>
                  <a:srgbClr val="252525"/>
                </a:solidFill>
                <a:latin typeface="Kapsalon Print"/>
                <a:ea typeface="Kapsalon Print"/>
                <a:cs typeface="Kapsalon Print"/>
                <a:sym typeface="Kapsalon Print"/>
              </a:rPr>
              <a:t>Geometry, art, Technology</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13130417" y="928569"/>
            <a:ext cx="4596724" cy="2360871"/>
          </a:xfrm>
          <a:custGeom>
            <a:avLst/>
            <a:gdLst/>
            <a:ahLst/>
            <a:cxnLst/>
            <a:rect l="l" t="t" r="r" b="b"/>
            <a:pathLst>
              <a:path w="4596724" h="2360871">
                <a:moveTo>
                  <a:pt x="0" y="0"/>
                </a:moveTo>
                <a:lnTo>
                  <a:pt x="4596723" y="0"/>
                </a:lnTo>
                <a:lnTo>
                  <a:pt x="4596723" y="2360871"/>
                </a:lnTo>
                <a:lnTo>
                  <a:pt x="0" y="23608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1015969">
            <a:off x="386269" y="6784366"/>
            <a:ext cx="3116365" cy="3116365"/>
          </a:xfrm>
          <a:custGeom>
            <a:avLst/>
            <a:gdLst/>
            <a:ahLst/>
            <a:cxnLst/>
            <a:rect l="l" t="t" r="r" b="b"/>
            <a:pathLst>
              <a:path w="3116365" h="3116365">
                <a:moveTo>
                  <a:pt x="0" y="0"/>
                </a:moveTo>
                <a:lnTo>
                  <a:pt x="3116365" y="0"/>
                </a:lnTo>
                <a:lnTo>
                  <a:pt x="3116365" y="3116365"/>
                </a:lnTo>
                <a:lnTo>
                  <a:pt x="0" y="3116365"/>
                </a:lnTo>
                <a:lnTo>
                  <a:pt x="0" y="0"/>
                </a:lnTo>
                <a:close/>
              </a:path>
            </a:pathLst>
          </a:custGeom>
          <a:blipFill>
            <a:blip r:embed="rId6"/>
            <a:stretch>
              <a:fillRect/>
            </a:stretch>
          </a:blipFill>
        </p:spPr>
        <p:txBody>
          <a:bodyPr/>
          <a:lstStyle/>
          <a:p>
            <a:endParaRPr lang="en-US"/>
          </a:p>
        </p:txBody>
      </p:sp>
      <p:sp>
        <p:nvSpPr>
          <p:cNvPr id="10" name="Freeform 10"/>
          <p:cNvSpPr/>
          <p:nvPr/>
        </p:nvSpPr>
        <p:spPr>
          <a:xfrm rot="-1067569">
            <a:off x="1825830" y="417106"/>
            <a:ext cx="3230455" cy="3197379"/>
          </a:xfrm>
          <a:custGeom>
            <a:avLst/>
            <a:gdLst/>
            <a:ahLst/>
            <a:cxnLst/>
            <a:rect l="l" t="t" r="r" b="b"/>
            <a:pathLst>
              <a:path w="3230455" h="3197379">
                <a:moveTo>
                  <a:pt x="0" y="0"/>
                </a:moveTo>
                <a:lnTo>
                  <a:pt x="3230455" y="0"/>
                </a:lnTo>
                <a:lnTo>
                  <a:pt x="3230455" y="3197379"/>
                </a:lnTo>
                <a:lnTo>
                  <a:pt x="0" y="319737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5328660" y="1018518"/>
            <a:ext cx="7999145" cy="1794530"/>
          </a:xfrm>
          <a:prstGeom prst="rect">
            <a:avLst/>
          </a:prstGeom>
        </p:spPr>
        <p:txBody>
          <a:bodyPr lIns="0" tIns="0" rIns="0" bIns="0" rtlCol="0" anchor="t">
            <a:spAutoFit/>
          </a:bodyPr>
          <a:lstStyle/>
          <a:p>
            <a:pPr algn="ctr">
              <a:lnSpc>
                <a:spcPts val="14672"/>
              </a:lnSpc>
              <a:spcBef>
                <a:spcPct val="0"/>
              </a:spcBef>
            </a:pPr>
            <a:r>
              <a:rPr lang="en-US" sz="10480">
                <a:solidFill>
                  <a:srgbClr val="252525"/>
                </a:solidFill>
                <a:latin typeface="Monarda"/>
                <a:ea typeface="Monarda"/>
                <a:cs typeface="Monarda"/>
                <a:sym typeface="Monarda"/>
              </a:rPr>
              <a:t>Why Sewing? </a:t>
            </a:r>
          </a:p>
        </p:txBody>
      </p:sp>
      <p:sp>
        <p:nvSpPr>
          <p:cNvPr id="12" name="TextBox 12"/>
          <p:cNvSpPr txBox="1"/>
          <p:nvPr/>
        </p:nvSpPr>
        <p:spPr>
          <a:xfrm>
            <a:off x="7817482" y="3004330"/>
            <a:ext cx="2778621" cy="1736726"/>
          </a:xfrm>
          <a:prstGeom prst="rect">
            <a:avLst/>
          </a:prstGeom>
        </p:spPr>
        <p:txBody>
          <a:bodyPr lIns="0" tIns="0" rIns="0" bIns="0" rtlCol="0" anchor="t">
            <a:spAutoFit/>
          </a:bodyPr>
          <a:lstStyle/>
          <a:p>
            <a:pPr algn="ctr">
              <a:lnSpc>
                <a:spcPts val="13999"/>
              </a:lnSpc>
              <a:spcBef>
                <a:spcPct val="0"/>
              </a:spcBef>
            </a:pPr>
            <a:r>
              <a:rPr lang="en-US" sz="9999">
                <a:solidFill>
                  <a:srgbClr val="252525"/>
                </a:solidFill>
                <a:latin typeface="Kapsalon Print"/>
                <a:ea typeface="Kapsalon Print"/>
                <a:cs typeface="Kapsalon Print"/>
                <a:sym typeface="Kapsalon Print"/>
              </a:rPr>
              <a:t>Careers</a:t>
            </a:r>
          </a:p>
        </p:txBody>
      </p:sp>
      <p:sp>
        <p:nvSpPr>
          <p:cNvPr id="13" name="TextBox 13"/>
          <p:cNvSpPr txBox="1"/>
          <p:nvPr/>
        </p:nvSpPr>
        <p:spPr>
          <a:xfrm>
            <a:off x="3271609" y="4579129"/>
            <a:ext cx="2933105" cy="3530600"/>
          </a:xfrm>
          <a:prstGeom prst="rect">
            <a:avLst/>
          </a:prstGeom>
        </p:spPr>
        <p:txBody>
          <a:bodyPr lIns="0" tIns="0" rIns="0" bIns="0" rtlCol="0" anchor="t">
            <a:spAutoFit/>
          </a:bodyPr>
          <a:lstStyle/>
          <a:p>
            <a:pPr algn="ctr">
              <a:lnSpc>
                <a:spcPts val="7000"/>
              </a:lnSpc>
            </a:pPr>
            <a:r>
              <a:rPr lang="en-US" sz="5000">
                <a:solidFill>
                  <a:srgbClr val="252525"/>
                </a:solidFill>
                <a:latin typeface="Kapsalon Print"/>
                <a:ea typeface="Kapsalon Print"/>
                <a:cs typeface="Kapsalon Print"/>
                <a:sym typeface="Kapsalon Print"/>
              </a:rPr>
              <a:t>Alterations</a:t>
            </a:r>
          </a:p>
          <a:p>
            <a:pPr algn="ctr">
              <a:lnSpc>
                <a:spcPts val="7000"/>
              </a:lnSpc>
            </a:pPr>
            <a:r>
              <a:rPr lang="en-US" sz="5000">
                <a:solidFill>
                  <a:srgbClr val="252525"/>
                </a:solidFill>
                <a:latin typeface="Kapsalon Print"/>
                <a:ea typeface="Kapsalon Print"/>
                <a:cs typeface="Kapsalon Print"/>
                <a:sym typeface="Kapsalon Print"/>
              </a:rPr>
              <a:t>Tailor</a:t>
            </a:r>
          </a:p>
          <a:p>
            <a:pPr algn="ctr">
              <a:lnSpc>
                <a:spcPts val="7000"/>
              </a:lnSpc>
            </a:pPr>
            <a:r>
              <a:rPr lang="en-US" sz="5000">
                <a:solidFill>
                  <a:srgbClr val="252525"/>
                </a:solidFill>
                <a:latin typeface="Kapsalon Print"/>
                <a:ea typeface="Kapsalon Print"/>
                <a:cs typeface="Kapsalon Print"/>
                <a:sym typeface="Kapsalon Print"/>
              </a:rPr>
              <a:t>Designer</a:t>
            </a:r>
          </a:p>
          <a:p>
            <a:pPr algn="ctr">
              <a:lnSpc>
                <a:spcPts val="7000"/>
              </a:lnSpc>
              <a:spcBef>
                <a:spcPct val="0"/>
              </a:spcBef>
            </a:pPr>
            <a:r>
              <a:rPr lang="en-US" sz="5000">
                <a:solidFill>
                  <a:srgbClr val="252525"/>
                </a:solidFill>
                <a:latin typeface="Kapsalon Print"/>
                <a:ea typeface="Kapsalon Print"/>
                <a:cs typeface="Kapsalon Print"/>
                <a:sym typeface="Kapsalon Print"/>
              </a:rPr>
              <a:t>Textile Industry</a:t>
            </a:r>
          </a:p>
        </p:txBody>
      </p:sp>
      <p:sp>
        <p:nvSpPr>
          <p:cNvPr id="14" name="TextBox 14"/>
          <p:cNvSpPr txBox="1"/>
          <p:nvPr/>
        </p:nvSpPr>
        <p:spPr>
          <a:xfrm>
            <a:off x="6913675" y="4575647"/>
            <a:ext cx="3039765" cy="3530600"/>
          </a:xfrm>
          <a:prstGeom prst="rect">
            <a:avLst/>
          </a:prstGeom>
        </p:spPr>
        <p:txBody>
          <a:bodyPr lIns="0" tIns="0" rIns="0" bIns="0" rtlCol="0" anchor="t">
            <a:spAutoFit/>
          </a:bodyPr>
          <a:lstStyle/>
          <a:p>
            <a:pPr algn="ctr">
              <a:lnSpc>
                <a:spcPts val="7000"/>
              </a:lnSpc>
            </a:pPr>
            <a:r>
              <a:rPr lang="en-US" sz="5000">
                <a:solidFill>
                  <a:srgbClr val="252525"/>
                </a:solidFill>
                <a:latin typeface="Kapsalon Print"/>
                <a:ea typeface="Kapsalon Print"/>
                <a:cs typeface="Kapsalon Print"/>
                <a:sym typeface="Kapsalon Print"/>
              </a:rPr>
              <a:t>Upholstery</a:t>
            </a:r>
          </a:p>
          <a:p>
            <a:pPr algn="ctr">
              <a:lnSpc>
                <a:spcPts val="7000"/>
              </a:lnSpc>
            </a:pPr>
            <a:r>
              <a:rPr lang="en-US" sz="5000">
                <a:solidFill>
                  <a:srgbClr val="252525"/>
                </a:solidFill>
                <a:latin typeface="Kapsalon Print"/>
                <a:ea typeface="Kapsalon Print"/>
                <a:cs typeface="Kapsalon Print"/>
                <a:sym typeface="Kapsalon Print"/>
              </a:rPr>
              <a:t>Screenprinting</a:t>
            </a:r>
          </a:p>
          <a:p>
            <a:pPr algn="ctr">
              <a:lnSpc>
                <a:spcPts val="7000"/>
              </a:lnSpc>
            </a:pPr>
            <a:r>
              <a:rPr lang="en-US" sz="5000">
                <a:solidFill>
                  <a:srgbClr val="252525"/>
                </a:solidFill>
                <a:latin typeface="Kapsalon Print"/>
                <a:ea typeface="Kapsalon Print"/>
                <a:cs typeface="Kapsalon Print"/>
                <a:sym typeface="Kapsalon Print"/>
              </a:rPr>
              <a:t>Embroidery</a:t>
            </a:r>
          </a:p>
          <a:p>
            <a:pPr algn="ctr">
              <a:lnSpc>
                <a:spcPts val="7000"/>
              </a:lnSpc>
              <a:spcBef>
                <a:spcPct val="0"/>
              </a:spcBef>
            </a:pPr>
            <a:r>
              <a:rPr lang="en-US" sz="5000">
                <a:solidFill>
                  <a:srgbClr val="252525"/>
                </a:solidFill>
                <a:latin typeface="Kapsalon Print"/>
                <a:ea typeface="Kapsalon Print"/>
                <a:cs typeface="Kapsalon Print"/>
                <a:sym typeface="Kapsalon Print"/>
              </a:rPr>
              <a:t>Pattern Designer</a:t>
            </a:r>
          </a:p>
        </p:txBody>
      </p:sp>
      <p:sp>
        <p:nvSpPr>
          <p:cNvPr id="15" name="TextBox 15"/>
          <p:cNvSpPr txBox="1"/>
          <p:nvPr/>
        </p:nvSpPr>
        <p:spPr>
          <a:xfrm>
            <a:off x="10254538" y="4626755"/>
            <a:ext cx="5751758" cy="3530600"/>
          </a:xfrm>
          <a:prstGeom prst="rect">
            <a:avLst/>
          </a:prstGeom>
        </p:spPr>
        <p:txBody>
          <a:bodyPr lIns="0" tIns="0" rIns="0" bIns="0" rtlCol="0" anchor="t">
            <a:spAutoFit/>
          </a:bodyPr>
          <a:lstStyle/>
          <a:p>
            <a:pPr algn="ctr">
              <a:lnSpc>
                <a:spcPts val="7000"/>
              </a:lnSpc>
            </a:pPr>
            <a:r>
              <a:rPr lang="en-US" sz="5000">
                <a:solidFill>
                  <a:srgbClr val="252525"/>
                </a:solidFill>
                <a:latin typeface="Kapsalon Print"/>
                <a:ea typeface="Kapsalon Print"/>
                <a:cs typeface="Kapsalon Print"/>
                <a:sym typeface="Kapsalon Print"/>
              </a:rPr>
              <a:t>Fashion Merchandiser</a:t>
            </a:r>
          </a:p>
          <a:p>
            <a:pPr algn="ctr">
              <a:lnSpc>
                <a:spcPts val="7000"/>
              </a:lnSpc>
            </a:pPr>
            <a:r>
              <a:rPr lang="en-US" sz="5000">
                <a:solidFill>
                  <a:srgbClr val="252525"/>
                </a:solidFill>
                <a:latin typeface="Kapsalon Print"/>
                <a:ea typeface="Kapsalon Print"/>
                <a:cs typeface="Kapsalon Print"/>
                <a:sym typeface="Kapsalon Print"/>
              </a:rPr>
              <a:t>Costume Designer</a:t>
            </a:r>
          </a:p>
          <a:p>
            <a:pPr algn="ctr">
              <a:lnSpc>
                <a:spcPts val="7000"/>
              </a:lnSpc>
            </a:pPr>
            <a:r>
              <a:rPr lang="en-US" sz="5000">
                <a:solidFill>
                  <a:srgbClr val="252525"/>
                </a:solidFill>
                <a:latin typeface="Kapsalon Print"/>
                <a:ea typeface="Kapsalon Print"/>
                <a:cs typeface="Kapsalon Print"/>
                <a:sym typeface="Kapsalon Print"/>
              </a:rPr>
              <a:t>Sewing Machine Tech</a:t>
            </a:r>
          </a:p>
          <a:p>
            <a:pPr algn="ctr">
              <a:lnSpc>
                <a:spcPts val="7000"/>
              </a:lnSpc>
              <a:spcBef>
                <a:spcPct val="0"/>
              </a:spcBef>
            </a:pPr>
            <a:r>
              <a:rPr lang="en-US" sz="5000">
                <a:solidFill>
                  <a:srgbClr val="252525"/>
                </a:solidFill>
                <a:latin typeface="Kapsalon Print"/>
                <a:ea typeface="Kapsalon Print"/>
                <a:cs typeface="Kapsalon Print"/>
                <a:sym typeface="Kapsalon Print"/>
              </a:rPr>
              <a:t>Manufacturing</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13130417" y="928569"/>
            <a:ext cx="4596724" cy="2360871"/>
          </a:xfrm>
          <a:custGeom>
            <a:avLst/>
            <a:gdLst/>
            <a:ahLst/>
            <a:cxnLst/>
            <a:rect l="l" t="t" r="r" b="b"/>
            <a:pathLst>
              <a:path w="4596724" h="2360871">
                <a:moveTo>
                  <a:pt x="0" y="0"/>
                </a:moveTo>
                <a:lnTo>
                  <a:pt x="4596723" y="0"/>
                </a:lnTo>
                <a:lnTo>
                  <a:pt x="4596723" y="2360871"/>
                </a:lnTo>
                <a:lnTo>
                  <a:pt x="0" y="23608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582898">
            <a:off x="1682989" y="6773349"/>
            <a:ext cx="3862779" cy="3509611"/>
          </a:xfrm>
          <a:custGeom>
            <a:avLst/>
            <a:gdLst/>
            <a:ahLst/>
            <a:cxnLst/>
            <a:rect l="l" t="t" r="r" b="b"/>
            <a:pathLst>
              <a:path w="3862779" h="3509611">
                <a:moveTo>
                  <a:pt x="0" y="0"/>
                </a:moveTo>
                <a:lnTo>
                  <a:pt x="3862780" y="0"/>
                </a:lnTo>
                <a:lnTo>
                  <a:pt x="3862780" y="3509610"/>
                </a:lnTo>
                <a:lnTo>
                  <a:pt x="0" y="3509610"/>
                </a:lnTo>
                <a:lnTo>
                  <a:pt x="0" y="0"/>
                </a:lnTo>
                <a:close/>
              </a:path>
            </a:pathLst>
          </a:custGeom>
          <a:blipFill>
            <a:blip r:embed="rId6"/>
            <a:stretch>
              <a:fillRect/>
            </a:stretch>
          </a:blipFill>
        </p:spPr>
        <p:txBody>
          <a:bodyPr/>
          <a:lstStyle/>
          <a:p>
            <a:endParaRPr lang="en-US"/>
          </a:p>
        </p:txBody>
      </p:sp>
      <p:sp>
        <p:nvSpPr>
          <p:cNvPr id="10" name="Freeform 10"/>
          <p:cNvSpPr/>
          <p:nvPr/>
        </p:nvSpPr>
        <p:spPr>
          <a:xfrm rot="1015969">
            <a:off x="13883581" y="6804206"/>
            <a:ext cx="3116365" cy="3116365"/>
          </a:xfrm>
          <a:custGeom>
            <a:avLst/>
            <a:gdLst/>
            <a:ahLst/>
            <a:cxnLst/>
            <a:rect l="l" t="t" r="r" b="b"/>
            <a:pathLst>
              <a:path w="3116365" h="3116365">
                <a:moveTo>
                  <a:pt x="0" y="0"/>
                </a:moveTo>
                <a:lnTo>
                  <a:pt x="3116365" y="0"/>
                </a:lnTo>
                <a:lnTo>
                  <a:pt x="3116365" y="3116365"/>
                </a:lnTo>
                <a:lnTo>
                  <a:pt x="0" y="3116365"/>
                </a:lnTo>
                <a:lnTo>
                  <a:pt x="0" y="0"/>
                </a:lnTo>
                <a:close/>
              </a:path>
            </a:pathLst>
          </a:custGeom>
          <a:blipFill>
            <a:blip r:embed="rId7"/>
            <a:stretch>
              <a:fillRect/>
            </a:stretch>
          </a:blipFill>
        </p:spPr>
        <p:txBody>
          <a:bodyPr/>
          <a:lstStyle/>
          <a:p>
            <a:endParaRPr lang="en-US"/>
          </a:p>
        </p:txBody>
      </p:sp>
      <p:sp>
        <p:nvSpPr>
          <p:cNvPr id="11" name="Freeform 11"/>
          <p:cNvSpPr/>
          <p:nvPr/>
        </p:nvSpPr>
        <p:spPr>
          <a:xfrm rot="-1067569">
            <a:off x="1825830" y="417106"/>
            <a:ext cx="3230455" cy="3197379"/>
          </a:xfrm>
          <a:custGeom>
            <a:avLst/>
            <a:gdLst/>
            <a:ahLst/>
            <a:cxnLst/>
            <a:rect l="l" t="t" r="r" b="b"/>
            <a:pathLst>
              <a:path w="3230455" h="3197379">
                <a:moveTo>
                  <a:pt x="0" y="0"/>
                </a:moveTo>
                <a:lnTo>
                  <a:pt x="3230455" y="0"/>
                </a:lnTo>
                <a:lnTo>
                  <a:pt x="3230455" y="3197379"/>
                </a:lnTo>
                <a:lnTo>
                  <a:pt x="0" y="319737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TextBox 12"/>
          <p:cNvSpPr txBox="1"/>
          <p:nvPr/>
        </p:nvSpPr>
        <p:spPr>
          <a:xfrm>
            <a:off x="7061492" y="887081"/>
            <a:ext cx="4607421" cy="1736726"/>
          </a:xfrm>
          <a:prstGeom prst="rect">
            <a:avLst/>
          </a:prstGeom>
        </p:spPr>
        <p:txBody>
          <a:bodyPr lIns="0" tIns="0" rIns="0" bIns="0" rtlCol="0" anchor="t">
            <a:spAutoFit/>
          </a:bodyPr>
          <a:lstStyle/>
          <a:p>
            <a:pPr algn="ctr">
              <a:lnSpc>
                <a:spcPts val="13999"/>
              </a:lnSpc>
              <a:spcBef>
                <a:spcPct val="0"/>
              </a:spcBef>
            </a:pPr>
            <a:r>
              <a:rPr lang="en-US" sz="9999">
                <a:solidFill>
                  <a:srgbClr val="252525"/>
                </a:solidFill>
                <a:latin typeface="Kapsalon Print"/>
                <a:ea typeface="Kapsalon Print"/>
                <a:cs typeface="Kapsalon Print"/>
                <a:sym typeface="Kapsalon Print"/>
              </a:rPr>
              <a:t>Organization</a:t>
            </a:r>
          </a:p>
        </p:txBody>
      </p:sp>
      <p:sp>
        <p:nvSpPr>
          <p:cNvPr id="13" name="TextBox 13"/>
          <p:cNvSpPr txBox="1"/>
          <p:nvPr/>
        </p:nvSpPr>
        <p:spPr>
          <a:xfrm>
            <a:off x="8752175" y="-6339692"/>
            <a:ext cx="9768632" cy="5280026"/>
          </a:xfrm>
          <a:prstGeom prst="rect">
            <a:avLst/>
          </a:prstGeom>
        </p:spPr>
        <p:txBody>
          <a:bodyPr lIns="0" tIns="0" rIns="0" bIns="0" rtlCol="0" anchor="t">
            <a:spAutoFit/>
          </a:bodyPr>
          <a:lstStyle/>
          <a:p>
            <a:pPr marL="2158995" lvl="1" indent="-1079497" algn="l">
              <a:lnSpc>
                <a:spcPts val="13999"/>
              </a:lnSpc>
              <a:buFont typeface="Arial"/>
              <a:buChar char="•"/>
            </a:pPr>
            <a:r>
              <a:rPr lang="en-US" sz="9999">
                <a:solidFill>
                  <a:srgbClr val="252525"/>
                </a:solidFill>
                <a:latin typeface="Kapsalon Print"/>
                <a:ea typeface="Kapsalon Print"/>
                <a:cs typeface="Kapsalon Print"/>
                <a:sym typeface="Kapsalon Print"/>
              </a:rPr>
              <a:t>Inventory</a:t>
            </a:r>
          </a:p>
          <a:p>
            <a:pPr marL="2158995" lvl="1" indent="-1079497" algn="l">
              <a:lnSpc>
                <a:spcPts val="13999"/>
              </a:lnSpc>
              <a:buFont typeface="Arial"/>
              <a:buChar char="•"/>
            </a:pPr>
            <a:r>
              <a:rPr lang="en-US" sz="9999">
                <a:solidFill>
                  <a:srgbClr val="252525"/>
                </a:solidFill>
                <a:latin typeface="Kapsalon Print"/>
                <a:ea typeface="Kapsalon Print"/>
                <a:cs typeface="Kapsalon Print"/>
                <a:sym typeface="Kapsalon Print"/>
              </a:rPr>
              <a:t>Plan the workflow</a:t>
            </a:r>
          </a:p>
          <a:p>
            <a:pPr marL="2158995" lvl="1" indent="-1079497" algn="l">
              <a:lnSpc>
                <a:spcPts val="13999"/>
              </a:lnSpc>
              <a:buFont typeface="Arial"/>
              <a:buChar char="•"/>
            </a:pPr>
            <a:r>
              <a:rPr lang="en-US" sz="9999">
                <a:solidFill>
                  <a:srgbClr val="252525"/>
                </a:solidFill>
                <a:latin typeface="Kapsalon Print"/>
                <a:ea typeface="Kapsalon Print"/>
                <a:cs typeface="Kapsalon Print"/>
                <a:sym typeface="Kapsalon Print"/>
              </a:rPr>
              <a:t>Establish procedures</a:t>
            </a:r>
          </a:p>
        </p:txBody>
      </p:sp>
      <p:sp>
        <p:nvSpPr>
          <p:cNvPr id="14" name="TextBox 14"/>
          <p:cNvSpPr txBox="1"/>
          <p:nvPr/>
        </p:nvSpPr>
        <p:spPr>
          <a:xfrm>
            <a:off x="5531476" y="2745043"/>
            <a:ext cx="7535011" cy="5415035"/>
          </a:xfrm>
          <a:prstGeom prst="rect">
            <a:avLst/>
          </a:prstGeom>
        </p:spPr>
        <p:txBody>
          <a:bodyPr lIns="0" tIns="0" rIns="0" bIns="0" rtlCol="0" anchor="t">
            <a:spAutoFit/>
          </a:bodyPr>
          <a:lstStyle/>
          <a:p>
            <a:pPr marL="1662302" lvl="1" indent="-831151" algn="l">
              <a:lnSpc>
                <a:spcPts val="10779"/>
              </a:lnSpc>
              <a:buFont typeface="Arial"/>
              <a:buChar char="•"/>
            </a:pPr>
            <a:r>
              <a:rPr lang="en-US" sz="7699">
                <a:solidFill>
                  <a:srgbClr val="252525"/>
                </a:solidFill>
                <a:latin typeface="Kapsalon Print"/>
                <a:ea typeface="Kapsalon Print"/>
                <a:cs typeface="Kapsalon Print"/>
                <a:sym typeface="Kapsalon Print"/>
              </a:rPr>
              <a:t>Inventory</a:t>
            </a:r>
          </a:p>
          <a:p>
            <a:pPr marL="1662302" lvl="1" indent="-831151" algn="l">
              <a:lnSpc>
                <a:spcPts val="10779"/>
              </a:lnSpc>
              <a:buFont typeface="Arial"/>
              <a:buChar char="•"/>
            </a:pPr>
            <a:r>
              <a:rPr lang="en-US" sz="7699">
                <a:solidFill>
                  <a:srgbClr val="252525"/>
                </a:solidFill>
                <a:latin typeface="Kapsalon Print"/>
                <a:ea typeface="Kapsalon Print"/>
                <a:cs typeface="Kapsalon Print"/>
                <a:sym typeface="Kapsalon Print"/>
              </a:rPr>
              <a:t>Plan work flow</a:t>
            </a:r>
          </a:p>
          <a:p>
            <a:pPr marL="1662302" lvl="1" indent="-831151" algn="l">
              <a:lnSpc>
                <a:spcPts val="10779"/>
              </a:lnSpc>
              <a:buFont typeface="Arial"/>
              <a:buChar char="•"/>
            </a:pPr>
            <a:r>
              <a:rPr lang="en-US" sz="7699">
                <a:solidFill>
                  <a:srgbClr val="252525"/>
                </a:solidFill>
                <a:latin typeface="Kapsalon Print"/>
                <a:ea typeface="Kapsalon Print"/>
                <a:cs typeface="Kapsalon Print"/>
                <a:sym typeface="Kapsalon Print"/>
              </a:rPr>
              <a:t>Establish Procedures</a:t>
            </a:r>
          </a:p>
          <a:p>
            <a:pPr marL="1662302" lvl="1" indent="-831151" algn="l">
              <a:lnSpc>
                <a:spcPts val="10779"/>
              </a:lnSpc>
              <a:buFont typeface="Arial"/>
              <a:buChar char="•"/>
            </a:pPr>
            <a:r>
              <a:rPr lang="en-US" sz="7699">
                <a:solidFill>
                  <a:srgbClr val="252525"/>
                </a:solidFill>
                <a:latin typeface="Kapsalon Print"/>
                <a:ea typeface="Kapsalon Print"/>
                <a:cs typeface="Kapsalon Print"/>
                <a:sym typeface="Kapsalon Print"/>
              </a:rPr>
              <a:t>Test Machines</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1028700"/>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15319110" y="1106156"/>
            <a:ext cx="2752268" cy="8668560"/>
          </a:xfrm>
          <a:custGeom>
            <a:avLst/>
            <a:gdLst/>
            <a:ahLst/>
            <a:cxnLst/>
            <a:rect l="l" t="t" r="r" b="b"/>
            <a:pathLst>
              <a:path w="2752268" h="8668560">
                <a:moveTo>
                  <a:pt x="0" y="0"/>
                </a:moveTo>
                <a:lnTo>
                  <a:pt x="2752268" y="0"/>
                </a:lnTo>
                <a:lnTo>
                  <a:pt x="2752268" y="8668559"/>
                </a:lnTo>
                <a:lnTo>
                  <a:pt x="0" y="866855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0" y="0"/>
            <a:ext cx="3408618" cy="2892161"/>
          </a:xfrm>
          <a:custGeom>
            <a:avLst/>
            <a:gdLst/>
            <a:ahLst/>
            <a:cxnLst/>
            <a:rect l="l" t="t" r="r" b="b"/>
            <a:pathLst>
              <a:path w="3408618" h="2892161">
                <a:moveTo>
                  <a:pt x="0" y="0"/>
                </a:moveTo>
                <a:lnTo>
                  <a:pt x="3408618" y="0"/>
                </a:lnTo>
                <a:lnTo>
                  <a:pt x="3408618" y="2892161"/>
                </a:lnTo>
                <a:lnTo>
                  <a:pt x="0" y="289216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643481" y="7884130"/>
            <a:ext cx="2375838" cy="2402870"/>
          </a:xfrm>
          <a:custGeom>
            <a:avLst/>
            <a:gdLst/>
            <a:ahLst/>
            <a:cxnLst/>
            <a:rect l="l" t="t" r="r" b="b"/>
            <a:pathLst>
              <a:path w="2375838" h="2402870">
                <a:moveTo>
                  <a:pt x="0" y="0"/>
                </a:moveTo>
                <a:lnTo>
                  <a:pt x="2375837" y="0"/>
                </a:lnTo>
                <a:lnTo>
                  <a:pt x="2375837" y="2402870"/>
                </a:lnTo>
                <a:lnTo>
                  <a:pt x="0" y="240287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2726651" y="3443650"/>
            <a:ext cx="4762348" cy="4440480"/>
          </a:xfrm>
          <a:custGeom>
            <a:avLst/>
            <a:gdLst/>
            <a:ahLst/>
            <a:cxnLst/>
            <a:rect l="l" t="t" r="r" b="b"/>
            <a:pathLst>
              <a:path w="4762348" h="4440480">
                <a:moveTo>
                  <a:pt x="0" y="0"/>
                </a:moveTo>
                <a:lnTo>
                  <a:pt x="4762348" y="0"/>
                </a:lnTo>
                <a:lnTo>
                  <a:pt x="4762348" y="4440480"/>
                </a:lnTo>
                <a:lnTo>
                  <a:pt x="0" y="4440480"/>
                </a:lnTo>
                <a:lnTo>
                  <a:pt x="0" y="0"/>
                </a:lnTo>
                <a:close/>
              </a:path>
            </a:pathLst>
          </a:custGeom>
          <a:blipFill>
            <a:blip r:embed="rId8"/>
            <a:stretch>
              <a:fillRect r="-30614"/>
            </a:stretch>
          </a:blipFill>
        </p:spPr>
        <p:txBody>
          <a:bodyPr/>
          <a:lstStyle/>
          <a:p>
            <a:endParaRPr lang="en-US"/>
          </a:p>
        </p:txBody>
      </p:sp>
      <p:sp>
        <p:nvSpPr>
          <p:cNvPr id="12" name="Freeform 12"/>
          <p:cNvSpPr/>
          <p:nvPr/>
        </p:nvSpPr>
        <p:spPr>
          <a:xfrm>
            <a:off x="11735945" y="3204400"/>
            <a:ext cx="3583165" cy="5211876"/>
          </a:xfrm>
          <a:custGeom>
            <a:avLst/>
            <a:gdLst/>
            <a:ahLst/>
            <a:cxnLst/>
            <a:rect l="l" t="t" r="r" b="b"/>
            <a:pathLst>
              <a:path w="3583165" h="5211876">
                <a:moveTo>
                  <a:pt x="0" y="0"/>
                </a:moveTo>
                <a:lnTo>
                  <a:pt x="3583165" y="0"/>
                </a:lnTo>
                <a:lnTo>
                  <a:pt x="3583165" y="5211875"/>
                </a:lnTo>
                <a:lnTo>
                  <a:pt x="0" y="5211875"/>
                </a:lnTo>
                <a:lnTo>
                  <a:pt x="0" y="0"/>
                </a:lnTo>
                <a:close/>
              </a:path>
            </a:pathLst>
          </a:custGeom>
          <a:blipFill>
            <a:blip r:embed="rId9"/>
            <a:stretch>
              <a:fillRect/>
            </a:stretch>
          </a:blipFill>
        </p:spPr>
        <p:txBody>
          <a:bodyPr/>
          <a:lstStyle/>
          <a:p>
            <a:endParaRPr lang="en-US"/>
          </a:p>
        </p:txBody>
      </p:sp>
      <p:sp>
        <p:nvSpPr>
          <p:cNvPr id="13" name="Freeform 13"/>
          <p:cNvSpPr/>
          <p:nvPr/>
        </p:nvSpPr>
        <p:spPr>
          <a:xfrm>
            <a:off x="7488999" y="4052075"/>
            <a:ext cx="4311391" cy="3037155"/>
          </a:xfrm>
          <a:custGeom>
            <a:avLst/>
            <a:gdLst/>
            <a:ahLst/>
            <a:cxnLst/>
            <a:rect l="l" t="t" r="r" b="b"/>
            <a:pathLst>
              <a:path w="4311391" h="3037155">
                <a:moveTo>
                  <a:pt x="0" y="0"/>
                </a:moveTo>
                <a:lnTo>
                  <a:pt x="4311391" y="0"/>
                </a:lnTo>
                <a:lnTo>
                  <a:pt x="4311391" y="3037156"/>
                </a:lnTo>
                <a:lnTo>
                  <a:pt x="0" y="3037156"/>
                </a:lnTo>
                <a:lnTo>
                  <a:pt x="0" y="0"/>
                </a:lnTo>
                <a:close/>
              </a:path>
            </a:pathLst>
          </a:custGeom>
          <a:blipFill>
            <a:blip r:embed="rId10"/>
            <a:stretch>
              <a:fillRect t="-35815" b="-6139"/>
            </a:stretch>
          </a:blipFill>
        </p:spPr>
        <p:txBody>
          <a:bodyPr/>
          <a:lstStyle/>
          <a:p>
            <a:endParaRPr lang="en-US"/>
          </a:p>
        </p:txBody>
      </p:sp>
      <p:sp>
        <p:nvSpPr>
          <p:cNvPr id="14" name="TextBox 14"/>
          <p:cNvSpPr txBox="1"/>
          <p:nvPr/>
        </p:nvSpPr>
        <p:spPr>
          <a:xfrm>
            <a:off x="5554421" y="744206"/>
            <a:ext cx="7621564" cy="2872917"/>
          </a:xfrm>
          <a:prstGeom prst="rect">
            <a:avLst/>
          </a:prstGeom>
        </p:spPr>
        <p:txBody>
          <a:bodyPr lIns="0" tIns="0" rIns="0" bIns="0" rtlCol="0" anchor="t">
            <a:spAutoFit/>
          </a:bodyPr>
          <a:lstStyle/>
          <a:p>
            <a:pPr algn="ctr">
              <a:lnSpc>
                <a:spcPts val="23158"/>
              </a:lnSpc>
              <a:spcBef>
                <a:spcPct val="0"/>
              </a:spcBef>
            </a:pPr>
            <a:r>
              <a:rPr lang="en-US" sz="16541">
                <a:solidFill>
                  <a:srgbClr val="252525"/>
                </a:solidFill>
                <a:latin typeface="Kapsalon Print"/>
                <a:ea typeface="Kapsalon Print"/>
                <a:cs typeface="Kapsalon Print"/>
                <a:sym typeface="Kapsalon Print"/>
              </a:rPr>
              <a:t>Organization</a:t>
            </a:r>
          </a:p>
        </p:txBody>
      </p:sp>
      <p:sp>
        <p:nvSpPr>
          <p:cNvPr id="15" name="TextBox 15"/>
          <p:cNvSpPr txBox="1"/>
          <p:nvPr/>
        </p:nvSpPr>
        <p:spPr>
          <a:xfrm>
            <a:off x="5643581" y="8301975"/>
            <a:ext cx="7051267" cy="783590"/>
          </a:xfrm>
          <a:prstGeom prst="rect">
            <a:avLst/>
          </a:prstGeom>
        </p:spPr>
        <p:txBody>
          <a:bodyPr lIns="0" tIns="0" rIns="0" bIns="0" rtlCol="0" anchor="t">
            <a:spAutoFit/>
          </a:bodyPr>
          <a:lstStyle/>
          <a:p>
            <a:pPr algn="ctr">
              <a:lnSpc>
                <a:spcPts val="6160"/>
              </a:lnSpc>
              <a:spcBef>
                <a:spcPct val="0"/>
              </a:spcBef>
            </a:pPr>
            <a:r>
              <a:rPr lang="en-US" sz="4400" u="sng">
                <a:solidFill>
                  <a:srgbClr val="252525"/>
                </a:solidFill>
                <a:latin typeface="Kapsalon Print"/>
                <a:ea typeface="Kapsalon Print"/>
                <a:cs typeface="Kapsalon Print"/>
                <a:sym typeface="Kapsalon Print"/>
                <a:hlinkClick r:id="rId11" tooltip="https://youtu.be/VhkEbsVsGcw?is=SpI5a32t7PDa8fLy"/>
              </a:rPr>
              <a:t>Procedures Video- Fabric Storage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345136" y="563718"/>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15535732" y="1028700"/>
            <a:ext cx="2752268" cy="8668560"/>
          </a:xfrm>
          <a:custGeom>
            <a:avLst/>
            <a:gdLst/>
            <a:ahLst/>
            <a:cxnLst/>
            <a:rect l="l" t="t" r="r" b="b"/>
            <a:pathLst>
              <a:path w="2752268" h="8668560">
                <a:moveTo>
                  <a:pt x="0" y="0"/>
                </a:moveTo>
                <a:lnTo>
                  <a:pt x="2752268" y="0"/>
                </a:lnTo>
                <a:lnTo>
                  <a:pt x="2752268" y="8668560"/>
                </a:lnTo>
                <a:lnTo>
                  <a:pt x="0" y="86685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0" y="0"/>
            <a:ext cx="3408618" cy="2892161"/>
          </a:xfrm>
          <a:custGeom>
            <a:avLst/>
            <a:gdLst/>
            <a:ahLst/>
            <a:cxnLst/>
            <a:rect l="l" t="t" r="r" b="b"/>
            <a:pathLst>
              <a:path w="3408618" h="2892161">
                <a:moveTo>
                  <a:pt x="0" y="0"/>
                </a:moveTo>
                <a:lnTo>
                  <a:pt x="3408618" y="0"/>
                </a:lnTo>
                <a:lnTo>
                  <a:pt x="3408618" y="2892161"/>
                </a:lnTo>
                <a:lnTo>
                  <a:pt x="0" y="289216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643481" y="7884130"/>
            <a:ext cx="2375838" cy="2402870"/>
          </a:xfrm>
          <a:custGeom>
            <a:avLst/>
            <a:gdLst/>
            <a:ahLst/>
            <a:cxnLst/>
            <a:rect l="l" t="t" r="r" b="b"/>
            <a:pathLst>
              <a:path w="2375838" h="2402870">
                <a:moveTo>
                  <a:pt x="0" y="0"/>
                </a:moveTo>
                <a:lnTo>
                  <a:pt x="2375837" y="0"/>
                </a:lnTo>
                <a:lnTo>
                  <a:pt x="2375837" y="2402870"/>
                </a:lnTo>
                <a:lnTo>
                  <a:pt x="0" y="240287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3664535" y="1446080"/>
            <a:ext cx="2892132" cy="3851824"/>
          </a:xfrm>
          <a:custGeom>
            <a:avLst/>
            <a:gdLst/>
            <a:ahLst/>
            <a:cxnLst/>
            <a:rect l="l" t="t" r="r" b="b"/>
            <a:pathLst>
              <a:path w="2892132" h="3851824">
                <a:moveTo>
                  <a:pt x="0" y="0"/>
                </a:moveTo>
                <a:lnTo>
                  <a:pt x="2892132" y="0"/>
                </a:lnTo>
                <a:lnTo>
                  <a:pt x="2892132" y="3851824"/>
                </a:lnTo>
                <a:lnTo>
                  <a:pt x="0" y="3851824"/>
                </a:lnTo>
                <a:lnTo>
                  <a:pt x="0" y="0"/>
                </a:lnTo>
                <a:close/>
              </a:path>
            </a:pathLst>
          </a:custGeom>
          <a:blipFill>
            <a:blip r:embed="rId8"/>
            <a:stretch>
              <a:fillRect/>
            </a:stretch>
          </a:blipFill>
        </p:spPr>
        <p:txBody>
          <a:bodyPr/>
          <a:lstStyle/>
          <a:p>
            <a:endParaRPr lang="en-US"/>
          </a:p>
        </p:txBody>
      </p:sp>
      <p:sp>
        <p:nvSpPr>
          <p:cNvPr id="12" name="Freeform 12"/>
          <p:cNvSpPr/>
          <p:nvPr/>
        </p:nvSpPr>
        <p:spPr>
          <a:xfrm>
            <a:off x="7509167" y="2623806"/>
            <a:ext cx="3838487" cy="5761331"/>
          </a:xfrm>
          <a:custGeom>
            <a:avLst/>
            <a:gdLst/>
            <a:ahLst/>
            <a:cxnLst/>
            <a:rect l="l" t="t" r="r" b="b"/>
            <a:pathLst>
              <a:path w="3838487" h="5761331">
                <a:moveTo>
                  <a:pt x="0" y="0"/>
                </a:moveTo>
                <a:lnTo>
                  <a:pt x="3838487" y="0"/>
                </a:lnTo>
                <a:lnTo>
                  <a:pt x="3838487" y="5761331"/>
                </a:lnTo>
                <a:lnTo>
                  <a:pt x="0" y="5761331"/>
                </a:lnTo>
                <a:lnTo>
                  <a:pt x="0" y="0"/>
                </a:lnTo>
                <a:close/>
              </a:path>
            </a:pathLst>
          </a:custGeom>
          <a:blipFill>
            <a:blip r:embed="rId9"/>
            <a:stretch>
              <a:fillRect/>
            </a:stretch>
          </a:blipFill>
        </p:spPr>
        <p:txBody>
          <a:bodyPr/>
          <a:lstStyle/>
          <a:p>
            <a:endParaRPr lang="en-US"/>
          </a:p>
        </p:txBody>
      </p:sp>
      <p:sp>
        <p:nvSpPr>
          <p:cNvPr id="13" name="Freeform 13"/>
          <p:cNvSpPr/>
          <p:nvPr/>
        </p:nvSpPr>
        <p:spPr>
          <a:xfrm>
            <a:off x="12178195" y="4832093"/>
            <a:ext cx="3357538" cy="3470502"/>
          </a:xfrm>
          <a:custGeom>
            <a:avLst/>
            <a:gdLst/>
            <a:ahLst/>
            <a:cxnLst/>
            <a:rect l="l" t="t" r="r" b="b"/>
            <a:pathLst>
              <a:path w="3357538" h="3470502">
                <a:moveTo>
                  <a:pt x="0" y="0"/>
                </a:moveTo>
                <a:lnTo>
                  <a:pt x="3357537" y="0"/>
                </a:lnTo>
                <a:lnTo>
                  <a:pt x="3357537" y="3470502"/>
                </a:lnTo>
                <a:lnTo>
                  <a:pt x="0" y="3470502"/>
                </a:lnTo>
                <a:lnTo>
                  <a:pt x="0" y="0"/>
                </a:lnTo>
                <a:close/>
              </a:path>
            </a:pathLst>
          </a:custGeom>
          <a:blipFill>
            <a:blip r:embed="rId10"/>
            <a:stretch>
              <a:fillRect t="-29260"/>
            </a:stretch>
          </a:blipFill>
        </p:spPr>
        <p:txBody>
          <a:bodyPr/>
          <a:lstStyle/>
          <a:p>
            <a:endParaRPr lang="en-US"/>
          </a:p>
        </p:txBody>
      </p:sp>
      <p:sp>
        <p:nvSpPr>
          <p:cNvPr id="14" name="Freeform 14"/>
          <p:cNvSpPr/>
          <p:nvPr/>
        </p:nvSpPr>
        <p:spPr>
          <a:xfrm>
            <a:off x="12100780" y="1689121"/>
            <a:ext cx="3512368" cy="2817509"/>
          </a:xfrm>
          <a:custGeom>
            <a:avLst/>
            <a:gdLst/>
            <a:ahLst/>
            <a:cxnLst/>
            <a:rect l="l" t="t" r="r" b="b"/>
            <a:pathLst>
              <a:path w="3512368" h="2817509">
                <a:moveTo>
                  <a:pt x="0" y="0"/>
                </a:moveTo>
                <a:lnTo>
                  <a:pt x="3512367" y="0"/>
                </a:lnTo>
                <a:lnTo>
                  <a:pt x="3512367" y="2817509"/>
                </a:lnTo>
                <a:lnTo>
                  <a:pt x="0" y="2817509"/>
                </a:lnTo>
                <a:lnTo>
                  <a:pt x="0" y="0"/>
                </a:lnTo>
                <a:close/>
              </a:path>
            </a:pathLst>
          </a:custGeom>
          <a:blipFill>
            <a:blip r:embed="rId11"/>
            <a:stretch>
              <a:fillRect/>
            </a:stretch>
          </a:blipFill>
        </p:spPr>
        <p:txBody>
          <a:bodyPr/>
          <a:lstStyle/>
          <a:p>
            <a:endParaRPr lang="en-US"/>
          </a:p>
        </p:txBody>
      </p:sp>
      <p:sp>
        <p:nvSpPr>
          <p:cNvPr id="15" name="Freeform 15"/>
          <p:cNvSpPr/>
          <p:nvPr/>
        </p:nvSpPr>
        <p:spPr>
          <a:xfrm>
            <a:off x="3908605" y="5716805"/>
            <a:ext cx="2711276" cy="2711276"/>
          </a:xfrm>
          <a:custGeom>
            <a:avLst/>
            <a:gdLst/>
            <a:ahLst/>
            <a:cxnLst/>
            <a:rect l="l" t="t" r="r" b="b"/>
            <a:pathLst>
              <a:path w="2711276" h="2711276">
                <a:moveTo>
                  <a:pt x="0" y="0"/>
                </a:moveTo>
                <a:lnTo>
                  <a:pt x="2711276" y="0"/>
                </a:lnTo>
                <a:lnTo>
                  <a:pt x="2711276" y="2711276"/>
                </a:lnTo>
                <a:lnTo>
                  <a:pt x="0" y="2711276"/>
                </a:lnTo>
                <a:lnTo>
                  <a:pt x="0" y="0"/>
                </a:lnTo>
                <a:close/>
              </a:path>
            </a:pathLst>
          </a:custGeom>
          <a:blipFill>
            <a:blip r:embed="rId12"/>
            <a:stretch>
              <a:fillRect/>
            </a:stretch>
          </a:blipFill>
        </p:spPr>
        <p:txBody>
          <a:bodyPr/>
          <a:lstStyle/>
          <a:p>
            <a:endParaRPr lang="en-US"/>
          </a:p>
        </p:txBody>
      </p:sp>
      <p:sp>
        <p:nvSpPr>
          <p:cNvPr id="16" name="TextBox 16"/>
          <p:cNvSpPr txBox="1"/>
          <p:nvPr/>
        </p:nvSpPr>
        <p:spPr>
          <a:xfrm>
            <a:off x="7061492" y="887081"/>
            <a:ext cx="4607421" cy="1736726"/>
          </a:xfrm>
          <a:prstGeom prst="rect">
            <a:avLst/>
          </a:prstGeom>
        </p:spPr>
        <p:txBody>
          <a:bodyPr lIns="0" tIns="0" rIns="0" bIns="0" rtlCol="0" anchor="t">
            <a:spAutoFit/>
          </a:bodyPr>
          <a:lstStyle/>
          <a:p>
            <a:pPr algn="ctr">
              <a:lnSpc>
                <a:spcPts val="13999"/>
              </a:lnSpc>
              <a:spcBef>
                <a:spcPct val="0"/>
              </a:spcBef>
            </a:pPr>
            <a:r>
              <a:rPr lang="en-US" sz="9999">
                <a:solidFill>
                  <a:srgbClr val="252525"/>
                </a:solidFill>
                <a:latin typeface="Kapsalon Print"/>
                <a:ea typeface="Kapsalon Print"/>
                <a:cs typeface="Kapsalon Print"/>
                <a:sym typeface="Kapsalon Print"/>
              </a:rPr>
              <a:t>Organization</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grpSp>
        <p:nvGrpSpPr>
          <p:cNvPr id="2" name="Group 2"/>
          <p:cNvGrpSpPr/>
          <p:nvPr/>
        </p:nvGrpSpPr>
        <p:grpSpPr>
          <a:xfrm>
            <a:off x="-201291" y="-642653"/>
            <a:ext cx="18690582" cy="10949493"/>
            <a:chOff x="0" y="0"/>
            <a:chExt cx="24920776" cy="14599324"/>
          </a:xfrm>
        </p:grpSpPr>
        <p:sp>
          <p:nvSpPr>
            <p:cNvPr id="3" name="Freeform 3"/>
            <p:cNvSpPr/>
            <p:nvPr/>
          </p:nvSpPr>
          <p:spPr>
            <a:xfrm>
              <a:off x="0"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sp>
          <p:nvSpPr>
            <p:cNvPr id="4" name="Freeform 4"/>
            <p:cNvSpPr/>
            <p:nvPr/>
          </p:nvSpPr>
          <p:spPr>
            <a:xfrm>
              <a:off x="12460388" y="0"/>
              <a:ext cx="12460388" cy="14599324"/>
            </a:xfrm>
            <a:custGeom>
              <a:avLst/>
              <a:gdLst/>
              <a:ahLst/>
              <a:cxnLst/>
              <a:rect l="l" t="t" r="r" b="b"/>
              <a:pathLst>
                <a:path w="12460388" h="14599324">
                  <a:moveTo>
                    <a:pt x="0" y="0"/>
                  </a:moveTo>
                  <a:lnTo>
                    <a:pt x="12460388" y="0"/>
                  </a:lnTo>
                  <a:lnTo>
                    <a:pt x="12460388" y="14599324"/>
                  </a:lnTo>
                  <a:lnTo>
                    <a:pt x="0" y="14599324"/>
                  </a:lnTo>
                  <a:lnTo>
                    <a:pt x="0" y="0"/>
                  </a:lnTo>
                  <a:close/>
                </a:path>
              </a:pathLst>
            </a:custGeom>
            <a:blipFill>
              <a:blip>
                <a:extLst>
                  <a:ext uri="{96DAC541-7B7A-43D3-8B79-37D633B846F1}">
                    <asvg:svgBlip xmlns:asvg="http://schemas.microsoft.com/office/drawing/2016/SVG/main" r:embed="rId3"/>
                  </a:ext>
                </a:extLst>
              </a:blip>
              <a:stretch>
                <a:fillRect l="-5664" b="-36901"/>
              </a:stretch>
            </a:blipFill>
          </p:spPr>
          <p:txBody>
            <a:bodyPr/>
            <a:lstStyle/>
            <a:p>
              <a:endParaRPr lang="en-US"/>
            </a:p>
          </p:txBody>
        </p:sp>
      </p:grpSp>
      <p:grpSp>
        <p:nvGrpSpPr>
          <p:cNvPr id="5" name="Group 5"/>
          <p:cNvGrpSpPr/>
          <p:nvPr/>
        </p:nvGrpSpPr>
        <p:grpSpPr>
          <a:xfrm>
            <a:off x="2123933" y="875124"/>
            <a:ext cx="14040134" cy="8536751"/>
            <a:chOff x="0" y="0"/>
            <a:chExt cx="18720178" cy="11382335"/>
          </a:xfrm>
        </p:grpSpPr>
        <p:sp>
          <p:nvSpPr>
            <p:cNvPr id="6" name="Freeform 6"/>
            <p:cNvSpPr/>
            <p:nvPr/>
          </p:nvSpPr>
          <p:spPr>
            <a:xfrm>
              <a:off x="0" y="0"/>
              <a:ext cx="18720178" cy="8236878"/>
            </a:xfrm>
            <a:custGeom>
              <a:avLst/>
              <a:gdLst/>
              <a:ahLst/>
              <a:cxnLst/>
              <a:rect l="l" t="t" r="r" b="b"/>
              <a:pathLst>
                <a:path w="18720178" h="8236878">
                  <a:moveTo>
                    <a:pt x="0" y="0"/>
                  </a:moveTo>
                  <a:lnTo>
                    <a:pt x="18720178" y="0"/>
                  </a:lnTo>
                  <a:lnTo>
                    <a:pt x="18720178" y="8236878"/>
                  </a:lnTo>
                  <a:lnTo>
                    <a:pt x="0" y="8236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5809259"/>
              <a:ext cx="18720178" cy="5573076"/>
            </a:xfrm>
            <a:custGeom>
              <a:avLst/>
              <a:gdLst/>
              <a:ahLst/>
              <a:cxnLst/>
              <a:rect l="l" t="t" r="r" b="b"/>
              <a:pathLst>
                <a:path w="18720178" h="5573076">
                  <a:moveTo>
                    <a:pt x="0" y="0"/>
                  </a:moveTo>
                  <a:lnTo>
                    <a:pt x="18720178" y="0"/>
                  </a:lnTo>
                  <a:lnTo>
                    <a:pt x="18720178" y="5573076"/>
                  </a:lnTo>
                  <a:lnTo>
                    <a:pt x="0" y="5573076"/>
                  </a:lnTo>
                  <a:lnTo>
                    <a:pt x="0" y="0"/>
                  </a:lnTo>
                  <a:close/>
                </a:path>
              </a:pathLst>
            </a:custGeom>
            <a:blipFill>
              <a:blip>
                <a:extLst>
                  <a:ext uri="{96DAC541-7B7A-43D3-8B79-37D633B846F1}">
                    <asvg:svgBlip xmlns:asvg="http://schemas.microsoft.com/office/drawing/2016/SVG/main" r:embed="rId4"/>
                  </a:ext>
                </a:extLst>
              </a:blip>
              <a:stretch>
                <a:fillRect t="-47797"/>
              </a:stretch>
            </a:blipFill>
          </p:spPr>
          <p:txBody>
            <a:bodyPr/>
            <a:lstStyle/>
            <a:p>
              <a:endParaRPr lang="en-US"/>
            </a:p>
          </p:txBody>
        </p:sp>
      </p:grpSp>
      <p:sp>
        <p:nvSpPr>
          <p:cNvPr id="8" name="Freeform 8"/>
          <p:cNvSpPr/>
          <p:nvPr/>
        </p:nvSpPr>
        <p:spPr>
          <a:xfrm>
            <a:off x="13130417" y="928569"/>
            <a:ext cx="4596724" cy="2360871"/>
          </a:xfrm>
          <a:custGeom>
            <a:avLst/>
            <a:gdLst/>
            <a:ahLst/>
            <a:cxnLst/>
            <a:rect l="l" t="t" r="r" b="b"/>
            <a:pathLst>
              <a:path w="4596724" h="2360871">
                <a:moveTo>
                  <a:pt x="0" y="0"/>
                </a:moveTo>
                <a:lnTo>
                  <a:pt x="4596723" y="0"/>
                </a:lnTo>
                <a:lnTo>
                  <a:pt x="4596723" y="2360871"/>
                </a:lnTo>
                <a:lnTo>
                  <a:pt x="0" y="23608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582898">
            <a:off x="192544" y="6476638"/>
            <a:ext cx="3862779" cy="3509611"/>
          </a:xfrm>
          <a:custGeom>
            <a:avLst/>
            <a:gdLst/>
            <a:ahLst/>
            <a:cxnLst/>
            <a:rect l="l" t="t" r="r" b="b"/>
            <a:pathLst>
              <a:path w="3862779" h="3509611">
                <a:moveTo>
                  <a:pt x="0" y="0"/>
                </a:moveTo>
                <a:lnTo>
                  <a:pt x="3862779" y="0"/>
                </a:lnTo>
                <a:lnTo>
                  <a:pt x="3862779" y="3509611"/>
                </a:lnTo>
                <a:lnTo>
                  <a:pt x="0" y="3509611"/>
                </a:lnTo>
                <a:lnTo>
                  <a:pt x="0" y="0"/>
                </a:lnTo>
                <a:close/>
              </a:path>
            </a:pathLst>
          </a:custGeom>
          <a:blipFill>
            <a:blip r:embed="rId6"/>
            <a:stretch>
              <a:fillRect/>
            </a:stretch>
          </a:blipFill>
        </p:spPr>
        <p:txBody>
          <a:bodyPr/>
          <a:lstStyle/>
          <a:p>
            <a:endParaRPr lang="en-US"/>
          </a:p>
        </p:txBody>
      </p:sp>
      <p:sp>
        <p:nvSpPr>
          <p:cNvPr id="10" name="Freeform 10"/>
          <p:cNvSpPr/>
          <p:nvPr/>
        </p:nvSpPr>
        <p:spPr>
          <a:xfrm rot="1015969">
            <a:off x="13338556" y="7535830"/>
            <a:ext cx="3116365" cy="3116365"/>
          </a:xfrm>
          <a:custGeom>
            <a:avLst/>
            <a:gdLst/>
            <a:ahLst/>
            <a:cxnLst/>
            <a:rect l="l" t="t" r="r" b="b"/>
            <a:pathLst>
              <a:path w="3116365" h="3116365">
                <a:moveTo>
                  <a:pt x="0" y="0"/>
                </a:moveTo>
                <a:lnTo>
                  <a:pt x="3116364" y="0"/>
                </a:lnTo>
                <a:lnTo>
                  <a:pt x="3116364" y="3116365"/>
                </a:lnTo>
                <a:lnTo>
                  <a:pt x="0" y="3116365"/>
                </a:lnTo>
                <a:lnTo>
                  <a:pt x="0" y="0"/>
                </a:lnTo>
                <a:close/>
              </a:path>
            </a:pathLst>
          </a:custGeom>
          <a:blipFill>
            <a:blip r:embed="rId7"/>
            <a:stretch>
              <a:fillRect/>
            </a:stretch>
          </a:blipFill>
        </p:spPr>
        <p:txBody>
          <a:bodyPr/>
          <a:lstStyle/>
          <a:p>
            <a:endParaRPr lang="en-US"/>
          </a:p>
        </p:txBody>
      </p:sp>
      <p:sp>
        <p:nvSpPr>
          <p:cNvPr id="11" name="Freeform 11"/>
          <p:cNvSpPr/>
          <p:nvPr/>
        </p:nvSpPr>
        <p:spPr>
          <a:xfrm rot="-1067569">
            <a:off x="1825830" y="417106"/>
            <a:ext cx="3230455" cy="3197379"/>
          </a:xfrm>
          <a:custGeom>
            <a:avLst/>
            <a:gdLst/>
            <a:ahLst/>
            <a:cxnLst/>
            <a:rect l="l" t="t" r="r" b="b"/>
            <a:pathLst>
              <a:path w="3230455" h="3197379">
                <a:moveTo>
                  <a:pt x="0" y="0"/>
                </a:moveTo>
                <a:lnTo>
                  <a:pt x="3230455" y="0"/>
                </a:lnTo>
                <a:lnTo>
                  <a:pt x="3230455" y="3197379"/>
                </a:lnTo>
                <a:lnTo>
                  <a:pt x="0" y="319737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a:off x="10747115" y="4180089"/>
            <a:ext cx="4176962" cy="2781906"/>
          </a:xfrm>
          <a:custGeom>
            <a:avLst/>
            <a:gdLst/>
            <a:ahLst/>
            <a:cxnLst/>
            <a:rect l="l" t="t" r="r" b="b"/>
            <a:pathLst>
              <a:path w="4176962" h="2781906">
                <a:moveTo>
                  <a:pt x="0" y="0"/>
                </a:moveTo>
                <a:lnTo>
                  <a:pt x="4176962" y="0"/>
                </a:lnTo>
                <a:lnTo>
                  <a:pt x="4176962" y="2781906"/>
                </a:lnTo>
                <a:lnTo>
                  <a:pt x="0" y="2781906"/>
                </a:lnTo>
                <a:lnTo>
                  <a:pt x="0" y="0"/>
                </a:lnTo>
                <a:close/>
              </a:path>
            </a:pathLst>
          </a:custGeom>
          <a:blipFill>
            <a:blip r:embed="rId9"/>
            <a:stretch>
              <a:fillRect/>
            </a:stretch>
          </a:blipFill>
        </p:spPr>
        <p:txBody>
          <a:bodyPr/>
          <a:lstStyle/>
          <a:p>
            <a:endParaRPr lang="en-US"/>
          </a:p>
        </p:txBody>
      </p:sp>
      <p:sp>
        <p:nvSpPr>
          <p:cNvPr id="13" name="TextBox 13"/>
          <p:cNvSpPr txBox="1"/>
          <p:nvPr/>
        </p:nvSpPr>
        <p:spPr>
          <a:xfrm>
            <a:off x="5577884" y="970842"/>
            <a:ext cx="4184600" cy="2149474"/>
          </a:xfrm>
          <a:prstGeom prst="rect">
            <a:avLst/>
          </a:prstGeom>
        </p:spPr>
        <p:txBody>
          <a:bodyPr lIns="0" tIns="0" rIns="0" bIns="0" rtlCol="0" anchor="t">
            <a:spAutoFit/>
          </a:bodyPr>
          <a:lstStyle/>
          <a:p>
            <a:pPr algn="ctr">
              <a:lnSpc>
                <a:spcPts val="17500"/>
              </a:lnSpc>
              <a:spcBef>
                <a:spcPct val="0"/>
              </a:spcBef>
            </a:pPr>
            <a:r>
              <a:rPr lang="en-US" sz="12500">
                <a:solidFill>
                  <a:srgbClr val="252525"/>
                </a:solidFill>
                <a:latin typeface="Monarda"/>
                <a:ea typeface="Monarda"/>
                <a:cs typeface="Monarda"/>
                <a:sym typeface="Monarda"/>
              </a:rPr>
              <a:t>Safety</a:t>
            </a:r>
          </a:p>
        </p:txBody>
      </p:sp>
      <p:sp>
        <p:nvSpPr>
          <p:cNvPr id="14" name="TextBox 14"/>
          <p:cNvSpPr txBox="1"/>
          <p:nvPr/>
        </p:nvSpPr>
        <p:spPr>
          <a:xfrm>
            <a:off x="10186025" y="910442"/>
            <a:ext cx="2520851" cy="2149474"/>
          </a:xfrm>
          <a:prstGeom prst="rect">
            <a:avLst/>
          </a:prstGeom>
        </p:spPr>
        <p:txBody>
          <a:bodyPr lIns="0" tIns="0" rIns="0" bIns="0" rtlCol="0" anchor="t">
            <a:spAutoFit/>
          </a:bodyPr>
          <a:lstStyle/>
          <a:p>
            <a:pPr algn="ctr">
              <a:lnSpc>
                <a:spcPts val="17500"/>
              </a:lnSpc>
              <a:spcBef>
                <a:spcPct val="0"/>
              </a:spcBef>
            </a:pPr>
            <a:r>
              <a:rPr lang="en-US" sz="12500">
                <a:solidFill>
                  <a:srgbClr val="252525"/>
                </a:solidFill>
                <a:latin typeface="Monarda"/>
                <a:ea typeface="Monarda"/>
                <a:cs typeface="Monarda"/>
                <a:sym typeface="Monarda"/>
              </a:rPr>
              <a:t>first</a:t>
            </a:r>
          </a:p>
        </p:txBody>
      </p:sp>
      <p:sp>
        <p:nvSpPr>
          <p:cNvPr id="15" name="TextBox 15"/>
          <p:cNvSpPr txBox="1"/>
          <p:nvPr/>
        </p:nvSpPr>
        <p:spPr>
          <a:xfrm>
            <a:off x="3787606" y="3678332"/>
            <a:ext cx="6398320" cy="4231005"/>
          </a:xfrm>
          <a:prstGeom prst="rect">
            <a:avLst/>
          </a:prstGeom>
        </p:spPr>
        <p:txBody>
          <a:bodyPr lIns="0" tIns="0" rIns="0" bIns="0" rtlCol="0" anchor="t">
            <a:spAutoFit/>
          </a:bodyPr>
          <a:lstStyle/>
          <a:p>
            <a:pPr marL="1036320" lvl="1" indent="-518160" algn="l">
              <a:lnSpc>
                <a:spcPts val="6719"/>
              </a:lnSpc>
              <a:buFont typeface="Arial"/>
              <a:buChar char="•"/>
            </a:pPr>
            <a:r>
              <a:rPr lang="en-US" sz="4800">
                <a:solidFill>
                  <a:srgbClr val="252525"/>
                </a:solidFill>
                <a:latin typeface="Kapsalon Print"/>
                <a:ea typeface="Kapsalon Print"/>
                <a:cs typeface="Kapsalon Print"/>
                <a:sym typeface="Kapsalon Print"/>
              </a:rPr>
              <a:t>100% on Safety tests</a:t>
            </a:r>
          </a:p>
          <a:p>
            <a:pPr algn="l">
              <a:lnSpc>
                <a:spcPts val="6719"/>
              </a:lnSpc>
            </a:pPr>
            <a:r>
              <a:rPr lang="en-US" sz="4800">
                <a:solidFill>
                  <a:srgbClr val="252525"/>
                </a:solidFill>
                <a:latin typeface="Kapsalon Print"/>
                <a:ea typeface="Kapsalon Print"/>
                <a:cs typeface="Kapsalon Print"/>
                <a:sym typeface="Kapsalon Print"/>
              </a:rPr>
              <a:t>for every student, every year.</a:t>
            </a:r>
          </a:p>
          <a:p>
            <a:pPr marL="1036320" lvl="1" indent="-518160" algn="l">
              <a:lnSpc>
                <a:spcPts val="6719"/>
              </a:lnSpc>
              <a:buFont typeface="Arial"/>
              <a:buChar char="•"/>
            </a:pPr>
            <a:r>
              <a:rPr lang="en-US" sz="4800">
                <a:solidFill>
                  <a:srgbClr val="252525"/>
                </a:solidFill>
                <a:latin typeface="Kapsalon Print"/>
                <a:ea typeface="Kapsalon Print"/>
                <a:cs typeface="Kapsalon Print"/>
                <a:sym typeface="Kapsalon Print"/>
              </a:rPr>
              <a:t>Reinforce, reinforce, reinforce</a:t>
            </a:r>
          </a:p>
          <a:p>
            <a:pPr marL="1036320" lvl="1" indent="-518160" algn="l">
              <a:lnSpc>
                <a:spcPts val="6719"/>
              </a:lnSpc>
              <a:buFont typeface="Arial"/>
              <a:buChar char="•"/>
            </a:pPr>
            <a:r>
              <a:rPr lang="en-US" sz="4800">
                <a:solidFill>
                  <a:srgbClr val="252525"/>
                </a:solidFill>
                <a:latin typeface="Kapsalon Print"/>
                <a:ea typeface="Kapsalon Print"/>
                <a:cs typeface="Kapsalon Print"/>
                <a:sym typeface="Kapsalon Print"/>
              </a:rPr>
              <a:t>Practice what you preach</a:t>
            </a:r>
          </a:p>
          <a:p>
            <a:pPr marL="1036320" lvl="1" indent="-518160" algn="l">
              <a:lnSpc>
                <a:spcPts val="6719"/>
              </a:lnSpc>
              <a:buFont typeface="Arial"/>
              <a:buChar char="•"/>
            </a:pPr>
            <a:r>
              <a:rPr lang="en-US" sz="4800">
                <a:solidFill>
                  <a:srgbClr val="252525"/>
                </a:solidFill>
                <a:latin typeface="Kapsalon Print"/>
                <a:ea typeface="Kapsalon Print"/>
                <a:cs typeface="Kapsalon Print"/>
                <a:sym typeface="Kapsalon Print"/>
              </a:rPr>
              <a:t>Clear expectations</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1606</Words>
  <Application>Microsoft Office PowerPoint</Application>
  <PresentationFormat>Custom</PresentationFormat>
  <Paragraphs>252</Paragraphs>
  <Slides>19</Slides>
  <Notes>11</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Kapsalon Print</vt:lpstr>
      <vt:lpstr>Calibri</vt:lpstr>
      <vt:lpstr>Aptos</vt:lpstr>
      <vt:lpstr>Monarda</vt:lpstr>
      <vt:lpstr>Arial</vt:lpstr>
      <vt:lpstr>Arimo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NTA: Successful Sewing Labs</dc:title>
  <dc:creator>Jessica.Maker@careertech.ok.gov</dc:creator>
  <cp:lastModifiedBy>Jessica Maker</cp:lastModifiedBy>
  <cp:revision>1</cp:revision>
  <dcterms:created xsi:type="dcterms:W3CDTF">2006-08-16T00:00:00Z</dcterms:created>
  <dcterms:modified xsi:type="dcterms:W3CDTF">2026-07-21T14:49:17Z</dcterms:modified>
  <dc:identifier>DAHPfPrwhOg</dc:identifier>
</cp:coreProperties>
</file>