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4"/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</p:sldIdLst>
  <p:sldSz cy="6858000" cx="12192000"/>
  <p:notesSz cx="7102475" cy="9388475"/>
  <p:embeddedFontLst>
    <p:embeddedFont>
      <p:font typeface="Corbel"/>
      <p:regular r:id="rId94"/>
      <p:bold r:id="rId95"/>
      <p:italic r:id="rId96"/>
      <p:boldItalic r:id="rId9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3A5C6E1-3051-46B1-8426-F9021B87393C}">
  <a:tblStyle styleId="{B3A5C6E1-3051-46B1-8426-F9021B87393C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0F3E7"/>
          </a:solidFill>
        </a:fill>
      </a:tcStyle>
    </a:wholeTbl>
    <a:band1H>
      <a:tcTxStyle/>
      <a:tcStyle>
        <a:fill>
          <a:solidFill>
            <a:srgbClr val="E0E5CB"/>
          </a:solidFill>
        </a:fill>
      </a:tcStyle>
    </a:band1H>
    <a:band2H>
      <a:tcTxStyle/>
    </a:band2H>
    <a:band1V>
      <a:tcTxStyle/>
      <a:tcStyle>
        <a:fill>
          <a:solidFill>
            <a:srgbClr val="E0E5CB"/>
          </a:solidFill>
        </a:fill>
      </a:tcStyle>
    </a:band1V>
    <a:band2V>
      <a:tcTxStyle/>
    </a:band2V>
    <a:la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95" Type="http://schemas.openxmlformats.org/officeDocument/2006/relationships/font" Target="fonts/Corbel-bold.fntdata"/><Relationship Id="rId94" Type="http://schemas.openxmlformats.org/officeDocument/2006/relationships/font" Target="fonts/Corbel-regular.fntdata"/><Relationship Id="rId97" Type="http://schemas.openxmlformats.org/officeDocument/2006/relationships/font" Target="fonts/Corbel-boldItalic.fntdata"/><Relationship Id="rId96" Type="http://schemas.openxmlformats.org/officeDocument/2006/relationships/font" Target="fonts/Corbel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91" Type="http://schemas.openxmlformats.org/officeDocument/2006/relationships/slide" Target="slides/slide84.xml"/><Relationship Id="rId90" Type="http://schemas.openxmlformats.org/officeDocument/2006/relationships/slide" Target="slides/slide83.xml"/><Relationship Id="rId93" Type="http://schemas.openxmlformats.org/officeDocument/2006/relationships/slide" Target="slides/slide86.xml"/><Relationship Id="rId92" Type="http://schemas.openxmlformats.org/officeDocument/2006/relationships/slide" Target="slides/slide8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84" Type="http://schemas.openxmlformats.org/officeDocument/2006/relationships/slide" Target="slides/slide77.xml"/><Relationship Id="rId83" Type="http://schemas.openxmlformats.org/officeDocument/2006/relationships/slide" Target="slides/slide76.xml"/><Relationship Id="rId86" Type="http://schemas.openxmlformats.org/officeDocument/2006/relationships/slide" Target="slides/slide79.xml"/><Relationship Id="rId85" Type="http://schemas.openxmlformats.org/officeDocument/2006/relationships/slide" Target="slides/slide78.xml"/><Relationship Id="rId88" Type="http://schemas.openxmlformats.org/officeDocument/2006/relationships/slide" Target="slides/slide81.xml"/><Relationship Id="rId87" Type="http://schemas.openxmlformats.org/officeDocument/2006/relationships/slide" Target="slides/slide80.xml"/><Relationship Id="rId89" Type="http://schemas.openxmlformats.org/officeDocument/2006/relationships/slide" Target="slides/slide82.xml"/><Relationship Id="rId80" Type="http://schemas.openxmlformats.org/officeDocument/2006/relationships/slide" Target="slides/slide73.xml"/><Relationship Id="rId82" Type="http://schemas.openxmlformats.org/officeDocument/2006/relationships/slide" Target="slides/slide75.xml"/><Relationship Id="rId81" Type="http://schemas.openxmlformats.org/officeDocument/2006/relationships/slide" Target="slides/slide74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3" Type="http://schemas.openxmlformats.org/officeDocument/2006/relationships/slide" Target="slides/slide66.xml"/><Relationship Id="rId72" Type="http://schemas.openxmlformats.org/officeDocument/2006/relationships/slide" Target="slides/slide65.xml"/><Relationship Id="rId75" Type="http://schemas.openxmlformats.org/officeDocument/2006/relationships/slide" Target="slides/slide68.xml"/><Relationship Id="rId74" Type="http://schemas.openxmlformats.org/officeDocument/2006/relationships/slide" Target="slides/slide67.xml"/><Relationship Id="rId77" Type="http://schemas.openxmlformats.org/officeDocument/2006/relationships/slide" Target="slides/slide70.xml"/><Relationship Id="rId76" Type="http://schemas.openxmlformats.org/officeDocument/2006/relationships/slide" Target="slides/slide69.xml"/><Relationship Id="rId79" Type="http://schemas.openxmlformats.org/officeDocument/2006/relationships/slide" Target="slides/slide72.xml"/><Relationship Id="rId78" Type="http://schemas.openxmlformats.org/officeDocument/2006/relationships/slide" Target="slides/slide71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0" Type="http://schemas.openxmlformats.org/officeDocument/2006/relationships/slide" Target="slides/slide53.xml"/><Relationship Id="rId69" Type="http://schemas.openxmlformats.org/officeDocument/2006/relationships/slide" Target="slides/slide6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9" Type="http://schemas.openxmlformats.org/officeDocument/2006/relationships/slide" Target="slides/slide52.xml"/><Relationship Id="rId58" Type="http://schemas.openxmlformats.org/officeDocument/2006/relationships/slide" Target="slides/slide5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2" y="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022487" y="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2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p1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11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9" name="Google Shape;319;p1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12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p1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13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p1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14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p1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15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1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18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1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19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p2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20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2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21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2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23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p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p2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24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p2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25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2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26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9" name="Google Shape;409;p2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27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p2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28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p2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29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4" name="Google Shape;434;p3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30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2" name="Google Shape;442;p3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31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" name="Google Shape;450;p3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32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9" name="Google Shape;459;p3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33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p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4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p3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35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5" name="Google Shape;475;p3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36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p3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37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p3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p38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p3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39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4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4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4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4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5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6" name="Google Shape;526;p5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53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4" name="Google Shape;534;p5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56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5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5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2" name="Google Shape;542;p5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57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5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5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6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6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6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6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6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6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6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6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90e0f66d3e_1_0:notes"/>
          <p:cNvSpPr txBox="1"/>
          <p:nvPr>
            <p:ph idx="1" type="body"/>
          </p:nvPr>
        </p:nvSpPr>
        <p:spPr>
          <a:xfrm>
            <a:off x="710891" y="4517885"/>
            <a:ext cx="5680800" cy="3696900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g90e0f66d3e_1_0:notes"/>
          <p:cNvSpPr/>
          <p:nvPr>
            <p:ph idx="2" type="sldImg"/>
          </p:nvPr>
        </p:nvSpPr>
        <p:spPr>
          <a:xfrm>
            <a:off x="735013" y="1173163"/>
            <a:ext cx="5632500" cy="3168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6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p6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6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6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6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6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4" name="Google Shape;604;p6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6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6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6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6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7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7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7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7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7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7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7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7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7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7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7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7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7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p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7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7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7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7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7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8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8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8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8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8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8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8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8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8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8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8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p8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8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p8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p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8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8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9" name="Google Shape;729;p8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8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6" name="Google Shape;736;p8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9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9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9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0" name="Google Shape;750;p9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1" name="Google Shape;751;p91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9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8" name="Google Shape;758;p9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9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9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9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9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95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9" name="Google Shape;779;p95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96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6" name="Google Shape;786;p96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97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97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9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98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0" name="Google Shape;800;p98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99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7" name="Google Shape;807;p99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0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10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01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1" name="Google Shape;821;p101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02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9" name="Google Shape;829;p102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03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6" name="Google Shape;836;p103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04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3" name="Google Shape;843;p104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0:notes"/>
          <p:cNvSpPr/>
          <p:nvPr>
            <p:ph idx="2" type="sldImg"/>
          </p:nvPr>
        </p:nvSpPr>
        <p:spPr>
          <a:xfrm>
            <a:off x="735013" y="1173163"/>
            <a:ext cx="5632450" cy="31686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p10:notes"/>
          <p:cNvSpPr txBox="1"/>
          <p:nvPr>
            <p:ph idx="1" type="body"/>
          </p:nvPr>
        </p:nvSpPr>
        <p:spPr>
          <a:xfrm>
            <a:off x="710891" y="4517885"/>
            <a:ext cx="5680693" cy="3697033"/>
          </a:xfrm>
          <a:prstGeom prst="rect">
            <a:avLst/>
          </a:prstGeom>
          <a:noFill/>
          <a:ln>
            <a:noFill/>
          </a:ln>
        </p:spPr>
        <p:txBody>
          <a:bodyPr anchorCtr="0" anchor="t" bIns="46200" lIns="92425" spcFirstLastPara="1" rIns="92425" wrap="square" tIns="46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0:notes"/>
          <p:cNvSpPr txBox="1"/>
          <p:nvPr>
            <p:ph idx="12" type="sldNum"/>
          </p:nvPr>
        </p:nvSpPr>
        <p:spPr>
          <a:xfrm>
            <a:off x="4022487" y="8917130"/>
            <a:ext cx="3078383" cy="471348"/>
          </a:xfrm>
          <a:prstGeom prst="rect">
            <a:avLst/>
          </a:prstGeom>
          <a:noFill/>
          <a:ln>
            <a:noFill/>
          </a:ln>
        </p:spPr>
        <p:txBody>
          <a:bodyPr anchorCtr="0" anchor="b" bIns="46200" lIns="92425" spcFirstLastPara="1" rIns="92425" wrap="square" tIns="46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4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4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95" name="Google Shape;95;p1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98" name="Google Shape;98;p14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102" name="Google Shape;102;p1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8" name="Google Shape;108;p1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09" name="Google Shape;109;p1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10" name="Google Shape;110;p1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11" name="Google Shape;111;p1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7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17" name="Google Shape;117;p17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18" name="Google Shape;118;p1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8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4" name="Google Shape;124;p1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27" name="Google Shape;127;p18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140" name="Google Shape;140;p21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41" name="Google Shape;141;p2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2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48" name="Google Shape;148;p2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3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154" name="Google Shape;154;p2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4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160" name="Google Shape;160;p2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6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26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74" name="Google Shape;174;p2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77" name="Google Shape;177;p26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181" name="Google Shape;181;p2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2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2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8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28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7" name="Google Shape;187;p2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2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2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0" name="Google Shape;190;p28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29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94" name="Google Shape;194;p29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195" name="Google Shape;195;p2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2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2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30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201" name="Google Shape;201;p30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202" name="Google Shape;202;p30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203" name="Google Shape;203;p30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204" name="Google Shape;204;p3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3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0" name="Google Shape;210;p3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3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4" name="Google Shape;214;p3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3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3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33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219" name="Google Shape;219;p33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220" name="Google Shape;220;p3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3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3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4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4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226" name="Google Shape;226;p34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227" name="Google Shape;227;p3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8" name="Google Shape;228;p3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35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3" name="Google Shape;233;p3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4" name="Google Shape;234;p3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3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6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36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9" name="Google Shape;239;p3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p3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1" name="Google Shape;241;p3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A6B727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0" name="Google Shape;90;p1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6" name="Google Shape;166;p2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67" name="Google Shape;167;p2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68" name="Google Shape;168;p2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69" name="Google Shape;169;p2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A6B727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www.youtube.com/watch?v=XKd7icwmuFc" TargetMode="Externa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1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1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1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1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1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1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1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1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1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1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1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11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7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48" name="Google Shape;248;p37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1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Personality, Dating, and Close Relationships</a:t>
            </a:r>
            <a:endParaRPr/>
          </a:p>
        </p:txBody>
      </p:sp>
      <p:sp>
        <p:nvSpPr>
          <p:cNvPr id="249" name="Google Shape;249;p37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/>
          </a:p>
        </p:txBody>
      </p:sp>
      <p:pic>
        <p:nvPicPr>
          <p:cNvPr id="250" name="Google Shape;250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8118" y="2580799"/>
            <a:ext cx="4467929" cy="427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Personality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14" name="Google Shape;314;p46"/>
          <p:cNvSpPr txBox="1"/>
          <p:nvPr>
            <p:ph idx="1" type="body"/>
          </p:nvPr>
        </p:nvSpPr>
        <p:spPr>
          <a:xfrm>
            <a:off x="1143000" y="2001511"/>
            <a:ext cx="1019175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 sz="2200">
                <a:solidFill>
                  <a:schemeClr val="dk1"/>
                </a:solidFill>
              </a:rPr>
              <a:t>Do any of these traits sound like you?</a:t>
            </a:r>
            <a:endParaRPr/>
          </a:p>
        </p:txBody>
      </p:sp>
      <p:sp>
        <p:nvSpPr>
          <p:cNvPr id="315" name="Google Shape;315;p4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Adventurous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Confident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Critical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Dependable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Fearful</a:t>
            </a:r>
            <a:endParaRPr/>
          </a:p>
        </p:txBody>
      </p:sp>
      <p:sp>
        <p:nvSpPr>
          <p:cNvPr id="316" name="Google Shape;316;p4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Generous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Lazy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Serious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Talkative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Understanding</a:t>
            </a: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Personality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23" name="Google Shape;323;p47"/>
          <p:cNvSpPr txBox="1"/>
          <p:nvPr>
            <p:ph idx="1" type="body"/>
          </p:nvPr>
        </p:nvSpPr>
        <p:spPr>
          <a:xfrm>
            <a:off x="1143000" y="2057400"/>
            <a:ext cx="101726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If you have personality traits you don’t like, you can set goals and make changes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Writing down the change you want to make, starting slowly, and telling a friend or family member what you’re trying to do will help you succeed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Self-esteem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0" name="Google Shape;330;p48"/>
          <p:cNvSpPr txBox="1"/>
          <p:nvPr>
            <p:ph idx="1" type="body"/>
          </p:nvPr>
        </p:nvSpPr>
        <p:spPr>
          <a:xfrm>
            <a:off x="1143000" y="2057400"/>
            <a:ext cx="614362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If you can list several personality traits you like about yourself, there’s a good chance you have high self-esteem.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If you can’t think of many positive things to say about yourself, you may have low self-esteem.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How you feel about yourself is what determines your self-esteem.</a:t>
            </a:r>
            <a:endParaRPr/>
          </a:p>
        </p:txBody>
      </p:sp>
      <p:pic>
        <p:nvPicPr>
          <p:cNvPr id="331" name="Google Shape;33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7500" y="3495675"/>
            <a:ext cx="172635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47500" y="2200275"/>
            <a:ext cx="172635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073850" y="2200275"/>
            <a:ext cx="863175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Self-esteem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40" name="Google Shape;340;p49"/>
          <p:cNvSpPr txBox="1"/>
          <p:nvPr>
            <p:ph idx="1" type="body"/>
          </p:nvPr>
        </p:nvSpPr>
        <p:spPr>
          <a:xfrm>
            <a:off x="1143000" y="2057400"/>
            <a:ext cx="95916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Self-esteem comes from the way you think about yourself over time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Can also change based on circumstances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Everyone has good days and discouraging days, but you have a choice about how you react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Self-esteem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47" name="Google Shape;347;p50"/>
          <p:cNvSpPr txBox="1"/>
          <p:nvPr>
            <p:ph idx="1" type="body"/>
          </p:nvPr>
        </p:nvSpPr>
        <p:spPr>
          <a:xfrm>
            <a:off x="1143000" y="2057400"/>
            <a:ext cx="95916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How to improve your self-esteem: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Set realistic goals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Spend more time thinking about the positive parts of your life than the negatives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Make healthy choices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Invest in healthy relationships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Stick to your values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1"/>
          <p:cNvSpPr txBox="1"/>
          <p:nvPr>
            <p:ph type="title"/>
          </p:nvPr>
        </p:nvSpPr>
        <p:spPr>
          <a:xfrm>
            <a:off x="811306" y="528918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Values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54" name="Google Shape;354;p51"/>
          <p:cNvSpPr txBox="1"/>
          <p:nvPr>
            <p:ph idx="1" type="body"/>
          </p:nvPr>
        </p:nvSpPr>
        <p:spPr>
          <a:xfrm>
            <a:off x="1143001" y="2057400"/>
            <a:ext cx="4800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The things that are important to you say a lot about your values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There are some values that almost everyone shares, like respect, honesty, and responsibility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Other values may be more individual</a:t>
            </a:r>
            <a:endParaRPr/>
          </a:p>
        </p:txBody>
      </p:sp>
      <p:pic>
        <p:nvPicPr>
          <p:cNvPr id="355" name="Google Shape;355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82473" y="1642110"/>
            <a:ext cx="5580174" cy="3862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Values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62" name="Google Shape;362;p52"/>
          <p:cNvSpPr txBox="1"/>
          <p:nvPr>
            <p:ph idx="1" type="body"/>
          </p:nvPr>
        </p:nvSpPr>
        <p:spPr>
          <a:xfrm>
            <a:off x="1143001" y="2057400"/>
            <a:ext cx="1048702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 learn your values from your family and culture, and you pick them up from the world around you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Think about what values are being communicated to you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Examine whether the messages you hear fit with the values you want as part of your life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Your values may be somewhat different from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Learning to stand up for what is important to you is an essential life skill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3"/>
          <p:cNvSpPr txBox="1"/>
          <p:nvPr>
            <p:ph type="title"/>
          </p:nvPr>
        </p:nvSpPr>
        <p:spPr>
          <a:xfrm>
            <a:off x="874059" y="50202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Values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69" name="Google Shape;369;p53"/>
          <p:cNvSpPr txBox="1"/>
          <p:nvPr>
            <p:ph idx="1" type="body"/>
          </p:nvPr>
        </p:nvSpPr>
        <p:spPr>
          <a:xfrm>
            <a:off x="1143001" y="2057400"/>
            <a:ext cx="1048702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Part of sticking to your values is forming an identity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Adolescence is a time of growth and learning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Two parts of knowing who you are: examining your beliefs and values, and committing to those beliefs and values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Identity Formation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76" name="Google Shape;376;p54"/>
          <p:cNvSpPr txBox="1"/>
          <p:nvPr>
            <p:ph idx="1" type="body"/>
          </p:nvPr>
        </p:nvSpPr>
        <p:spPr>
          <a:xfrm>
            <a:off x="1143000" y="2057400"/>
            <a:ext cx="63245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Identity diffusion: </a:t>
            </a:r>
            <a:r>
              <a:rPr lang="en-US">
                <a:solidFill>
                  <a:schemeClr val="dk1"/>
                </a:solidFill>
              </a:rPr>
              <a:t>People who haven’t examined their values and haven’t committed to any values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Identity foreclosure: </a:t>
            </a:r>
            <a:r>
              <a:rPr lang="en-US">
                <a:solidFill>
                  <a:schemeClr val="dk1"/>
                </a:solidFill>
              </a:rPr>
              <a:t>People who haven’t examined their values, but have strong commitments to their beliefs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Identity moratorium: </a:t>
            </a:r>
            <a:r>
              <a:rPr lang="en-US">
                <a:solidFill>
                  <a:schemeClr val="dk1"/>
                </a:solidFill>
              </a:rPr>
              <a:t>People who haven’t committed to a set of values and beliefs, but are exploring their options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Identity achievement: </a:t>
            </a:r>
            <a:r>
              <a:rPr lang="en-US">
                <a:solidFill>
                  <a:schemeClr val="dk1"/>
                </a:solidFill>
              </a:rPr>
              <a:t>People who have examined what is important to them and decided on a set of values and beliefs that will guide their lives</a:t>
            </a:r>
            <a:endParaRPr/>
          </a:p>
        </p:txBody>
      </p:sp>
      <p:pic>
        <p:nvPicPr>
          <p:cNvPr id="377" name="Google Shape;377;p54"/>
          <p:cNvPicPr preferRelativeResize="0"/>
          <p:nvPr/>
        </p:nvPicPr>
        <p:blipFill rotWithShape="1">
          <a:blip r:embed="rId3">
            <a:alphaModFix/>
          </a:blip>
          <a:srcRect b="0" l="2345" r="8573" t="0"/>
          <a:stretch/>
        </p:blipFill>
        <p:spPr>
          <a:xfrm>
            <a:off x="7467600" y="1889125"/>
            <a:ext cx="4438650" cy="2783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84" name="Google Shape;384;p55"/>
          <p:cNvSpPr txBox="1"/>
          <p:nvPr>
            <p:ph idx="1" type="body"/>
          </p:nvPr>
        </p:nvSpPr>
        <p:spPr>
          <a:xfrm>
            <a:off x="1143001" y="2057400"/>
            <a:ext cx="576262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The quality of your day-to-day relationships effects your health and happiness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Being successful in relationships requires you to consider what you say, how you think, and how you act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Pay attention, be compassionate, and watch for ways to connect with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Starting a relationship is easy, but staying in a relationship is much more difficult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All relationships need a solid foundation in order to last and grow.</a:t>
            </a:r>
            <a:endParaRPr/>
          </a:p>
        </p:txBody>
      </p:sp>
      <p:pic>
        <p:nvPicPr>
          <p:cNvPr id="385" name="Google Shape;385;p55"/>
          <p:cNvPicPr preferRelativeResize="0"/>
          <p:nvPr/>
        </p:nvPicPr>
        <p:blipFill rotWithShape="1">
          <a:blip r:embed="rId3">
            <a:alphaModFix/>
          </a:blip>
          <a:srcRect b="0" l="6333" r="5408" t="0"/>
          <a:stretch/>
        </p:blipFill>
        <p:spPr>
          <a:xfrm>
            <a:off x="7191375" y="1287780"/>
            <a:ext cx="4705350" cy="4489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57" name="Google Shape;257;p38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traits of your personality.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traits of your character.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the importance of self-esteem.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personal values.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Role-play situations promoting character education. (Assignment Sheet 2)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Examine your strengths and determine areas for improvement. (Assignment Sheet 3)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92" name="Google Shape;392;p56"/>
          <p:cNvSpPr txBox="1"/>
          <p:nvPr>
            <p:ph idx="1" type="body"/>
          </p:nvPr>
        </p:nvSpPr>
        <p:spPr>
          <a:xfrm>
            <a:off x="1143000" y="2057400"/>
            <a:ext cx="105536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Show commitment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Relationships are dynamic, growing and changing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Strong relationships require work and effort, especially during the difficult times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Give others their freedom </a:t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All humans want to be independent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We are also sometimes compelled to try to control other people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Being too controlling is a sure way to damage a relationship, even if you believe you’re being helpful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Learning to grant another person freedom is the best way to express trust and love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99" name="Google Shape;399;p57"/>
          <p:cNvSpPr txBox="1"/>
          <p:nvPr>
            <p:ph idx="1" type="body"/>
          </p:nvPr>
        </p:nvSpPr>
        <p:spPr>
          <a:xfrm>
            <a:off x="1143000" y="2057400"/>
            <a:ext cx="105536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Respect others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Show esteem for people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Let them know that you value their abilities, opinions, or talents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Avoid making negative comments about people, and don’t join in when others do it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Support those you care about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Offer strength and reassurance when those you care about hit a rough patch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People are drawn to those who offer genuine and  enthusiastic encouragement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5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06" name="Google Shape;406;p58"/>
          <p:cNvSpPr txBox="1"/>
          <p:nvPr>
            <p:ph idx="1" type="body"/>
          </p:nvPr>
        </p:nvSpPr>
        <p:spPr>
          <a:xfrm>
            <a:off x="1143000" y="2057400"/>
            <a:ext cx="105536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Treat everyone as an equal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partnership cannot succeed if one person thinks they are better than the other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Learn to resolve conflicts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There will be disagreements, differences of opinion, and even disappointments in any relationship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Learning to work out conflicts can  strengthen relationships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Trust others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Without trust, people are unable to grant freedom, to treat each other with respect and equality, and be supportive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Trust is fundamental to any relationship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someone distrusts you, you cannot develop and strengthen a relationship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13" name="Google Shape;413;p5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The quality of your day-to-day relationships has a direct effect on_____.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Being successful in relationships requires you to______.</a:t>
            </a:r>
            <a:endParaRPr/>
          </a:p>
          <a:p>
            <a:pPr indent="-34544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14" name="Google Shape;414;p5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Expectations &amp; Responsibilities of Dating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21" name="Google Shape;421;p60"/>
          <p:cNvSpPr txBox="1"/>
          <p:nvPr>
            <p:ph idx="1" type="body"/>
          </p:nvPr>
        </p:nvSpPr>
        <p:spPr>
          <a:xfrm>
            <a:off x="1143001" y="2057400"/>
            <a:ext cx="5181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There are many concerns associated with dating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Following socially acceptable rules can help solve these concerns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422" name="Google Shape;422;p60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60"/>
          <p:cNvPicPr preferRelativeResize="0"/>
          <p:nvPr/>
        </p:nvPicPr>
        <p:blipFill rotWithShape="1">
          <a:blip r:embed="rId4">
            <a:alphaModFix/>
          </a:blip>
          <a:srcRect b="5133" l="6788" r="4787" t="13032"/>
          <a:stretch/>
        </p:blipFill>
        <p:spPr>
          <a:xfrm>
            <a:off x="6677025" y="1965960"/>
            <a:ext cx="5095875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Expectations &amp; Responsibilities of Dating Relationships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30" name="Google Shape;430;p61"/>
          <p:cNvSpPr txBox="1"/>
          <p:nvPr>
            <p:ph idx="1" type="body"/>
          </p:nvPr>
        </p:nvSpPr>
        <p:spPr>
          <a:xfrm>
            <a:off x="1143000" y="2057400"/>
            <a:ext cx="1026794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 definite when asking on a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 polite and honest in accepting or refusing a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Meet your date at the door.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 prepared to accept “no” for an answer when asking someone on a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Decide how you will handle tricky situations before you are confronted with the choice in a social setting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 prompt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31" name="Google Shape;431;p61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>
                <a:solidFill>
                  <a:srgbClr val="6600CC"/>
                </a:solidFill>
              </a:rPr>
              <a:t>Expectations &amp; Responsibilities of Dating Relationships (Continued)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38" name="Google Shape;438;p62"/>
          <p:cNvSpPr txBox="1"/>
          <p:nvPr>
            <p:ph idx="1" type="body"/>
          </p:nvPr>
        </p:nvSpPr>
        <p:spPr>
          <a:xfrm>
            <a:off x="1143000" y="2057400"/>
            <a:ext cx="1026794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Express thanks for the invitation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Give a definite answer when asked on a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If you accept the date, keep it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Introduce your date to your parents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Keep the specifics of the date to yourselves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Know each other’s curfews and make sure you are both home on time</a:t>
            </a:r>
            <a:endParaRPr/>
          </a:p>
        </p:txBody>
      </p:sp>
      <p:pic>
        <p:nvPicPr>
          <p:cNvPr id="439" name="Google Shape;439;p6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6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 – </a:t>
            </a:r>
            <a:r>
              <a:rPr b="1" lang="en-US">
                <a:solidFill>
                  <a:srgbClr val="FF0000"/>
                </a:solidFill>
              </a:rPr>
              <a:t>DISCUSS IN CLASS</a:t>
            </a:r>
            <a:br>
              <a:rPr b="1" lang="en-US">
                <a:solidFill>
                  <a:srgbClr val="FF0000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46" name="Google Shape;446;p6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Why is it important to give a clear yes or no when someone asks you on a date?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What are some ways to ease parents’ worries when you go on a date?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47" name="Google Shape;447;p6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Common Dating Problems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54" name="Google Shape;454;p64"/>
          <p:cNvSpPr txBox="1"/>
          <p:nvPr>
            <p:ph idx="1" type="body"/>
          </p:nvPr>
        </p:nvSpPr>
        <p:spPr>
          <a:xfrm>
            <a:off x="1143000" y="2057400"/>
            <a:ext cx="53911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Can lead to conflicts with parents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Creates social pressure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Deprives the wider experience of casual and close friendships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Encourages affection to get out of hand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Is habit forming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Is painful to break up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Is expensive</a:t>
            </a:r>
            <a:endParaRPr/>
          </a:p>
        </p:txBody>
      </p:sp>
      <p:pic>
        <p:nvPicPr>
          <p:cNvPr id="455" name="Google Shape;455;p6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90024" y="2057400"/>
            <a:ext cx="4904866" cy="3275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Common Relationship Problems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63" name="Google Shape;463;p6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Being alone, and not being in a relationship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Being pestered by someone you’d rather not be involved with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Getting dumped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Feeling jealous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Having someone cheat on you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Feeling the need to end a relationship </a:t>
            </a:r>
            <a:endParaRPr/>
          </a:p>
        </p:txBody>
      </p:sp>
      <p:pic>
        <p:nvPicPr>
          <p:cNvPr id="464" name="Google Shape;464;p6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64" name="Google Shape;264;p39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Explain guidelines that promote success in close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Assess expectations and responsibilities of dating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Evaluate problems teens might experience in dating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Develop your personal definition of love. (Assignment Sheet 4)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 startAt="7"/>
            </a:pPr>
            <a:r>
              <a:rPr lang="en-US">
                <a:solidFill>
                  <a:schemeClr val="dk1"/>
                </a:solidFill>
              </a:rPr>
              <a:t>Determine characteristics preferred in dating relationships. (Assignment Sheet 5)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6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Forms of Abuse and Harassment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71" name="Google Shape;471;p6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 and harassment occur when a person attempts to gain power and control over another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 can take on many forms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 can be violent, but some types of abuse are more subtle and might not be noticed by anyone other than the person in the abusive situation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Abusers work to control their victims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72" name="Google Shape;472;p6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6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Forms of Abuse and Harassment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79" name="Google Shape;479;p67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Often the abuse becomes more severe and more frequent over time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If allowed to continue, abusive behavior will damage any person both mentally and physically, and can lead to serious psychological impairment as well as death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 and harassment can be delivered in person or through technology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Abuse can happen anywhere </a:t>
            </a:r>
            <a:endParaRPr/>
          </a:p>
        </p:txBody>
      </p:sp>
      <p:pic>
        <p:nvPicPr>
          <p:cNvPr id="480" name="Google Shape;480;p6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6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Forms of Abuse and Harassment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87" name="Google Shape;487;p68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Sexual abuse is forcing or manipulating a person into engaging in sex against their wishes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Sexual assault involves forced sexual contact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Date rape is defined as unwanted intercourse with someone you know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Verbal, emotional, or mental abuse is controlling and dominating behavior marked by jealousy, threats, name-calling, and put-downs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Physical abuse is the most visible form and may be defined as any act that results in a non-accidental trauma or physical injury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Sexual harassment is the unwelcome sexual advances or verbal or physical conduct of a sexual nature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88" name="Google Shape;488;p6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Forms of Abuse and Harassment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95" name="Google Shape;495;p69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Hostile environment harassment is caused by conduct so severe, persistent, or intimidating that it affects a person’s ability to participate in school programs or work activities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Stalking is the act of pursuing a person in his or her private and/or professional life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Cyberstalking is also known as “online harassment”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Social abuse includes spreading false rumors or blackmailing a person to control their actions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Financial abuse is using money or property to threaten or manipulate a person</a:t>
            </a:r>
            <a:endParaRPr/>
          </a:p>
        </p:txBody>
      </p:sp>
      <p:pic>
        <p:nvPicPr>
          <p:cNvPr id="496" name="Google Shape;496;p69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7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Forms of Abuse and Harassment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03" name="Google Shape;503;p70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Safe Place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www.safeplace.org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National Domestic Violence Hotline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1-800-799-SAFE (7233)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National Sexual Assault Violence Hotline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 1-800-656-HOPE (4673)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Love is Respect — National Teen Dating Abuse Hotline www.loveisrespect.org 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1-866-331-9474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04" name="Google Shape;504;p70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National Sexual Violence Resource Center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www.nsvrc.org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Break the Cycle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www.breakthecycle.org</a:t>
            </a:r>
            <a:endParaRPr>
              <a:solidFill>
                <a:schemeClr val="dk1"/>
              </a:solidFill>
            </a:endParaRPr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  <p:pic>
        <p:nvPicPr>
          <p:cNvPr id="505" name="Google Shape;505;p70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Teen Dating Violence Awareness Video:</a:t>
            </a:r>
            <a:endParaRPr/>
          </a:p>
        </p:txBody>
      </p:sp>
      <p:sp>
        <p:nvSpPr>
          <p:cNvPr id="511" name="Google Shape;511;p7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https://www.youtube.com/watch?v=XKd7icwmuFc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7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7200"/>
              <a:buFont typeface="Corbel"/>
              <a:buNone/>
            </a:pPr>
            <a:r>
              <a:rPr lang="en-US" sz="7200">
                <a:solidFill>
                  <a:srgbClr val="FF0000"/>
                </a:solidFill>
              </a:rPr>
              <a:t>STOP</a:t>
            </a:r>
            <a:endParaRPr sz="7200">
              <a:solidFill>
                <a:srgbClr val="FF0000"/>
              </a:solidFill>
            </a:endParaRPr>
          </a:p>
        </p:txBody>
      </p:sp>
      <p:sp>
        <p:nvSpPr>
          <p:cNvPr id="517" name="Google Shape;517;p7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112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73"/>
          <p:cNvSpPr txBox="1"/>
          <p:nvPr>
            <p:ph type="title"/>
          </p:nvPr>
        </p:nvSpPr>
        <p:spPr>
          <a:xfrm>
            <a:off x="257324" y="231285"/>
            <a:ext cx="8229600" cy="4873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orbel"/>
              <a:buNone/>
            </a:pPr>
            <a:r>
              <a:rPr b="1" lang="en-US" sz="3960" u="sng">
                <a:solidFill>
                  <a:srgbClr val="FF0000"/>
                </a:solidFill>
              </a:rPr>
              <a:t>Safe Dating Brochure:</a:t>
            </a:r>
            <a:r>
              <a:rPr lang="en-US" sz="3960"/>
              <a:t>	</a:t>
            </a:r>
            <a:endParaRPr/>
          </a:p>
        </p:txBody>
      </p:sp>
      <p:sp>
        <p:nvSpPr>
          <p:cNvPr id="523" name="Google Shape;523;p73"/>
          <p:cNvSpPr txBox="1"/>
          <p:nvPr>
            <p:ph idx="1" type="body"/>
          </p:nvPr>
        </p:nvSpPr>
        <p:spPr>
          <a:xfrm>
            <a:off x="744075" y="958575"/>
            <a:ext cx="10981800" cy="55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This is an individual project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You may use your phones and notes to gather info. Refer to the websites in the Power Point for references or find your own references.</a:t>
            </a:r>
            <a:endParaRPr sz="2800"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You must use color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You must fill all 6 panels with info.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You must include at least three pictures (one on the cover)</a:t>
            </a:r>
            <a:endParaRPr sz="2800"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Char char="•"/>
            </a:pPr>
            <a:r>
              <a:rPr lang="en-US" sz="2800"/>
              <a:t>Take your time and be creative – do NOT plagiarize!!!! Use your own words…..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7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30" name="Google Shape;530;p74"/>
          <p:cNvSpPr txBox="1"/>
          <p:nvPr>
            <p:ph idx="1" type="body"/>
          </p:nvPr>
        </p:nvSpPr>
        <p:spPr>
          <a:xfrm>
            <a:off x="1143000" y="2056150"/>
            <a:ext cx="10172699" cy="437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how dating can be habit forming.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What are some good reasons to end a relationship?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Cyberstalking is also known as _____.</a:t>
            </a:r>
            <a:endParaRPr/>
          </a:p>
          <a:p>
            <a:pPr indent="-34544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31" name="Google Shape;531;p74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7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538" name="Google Shape;538;p7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examples of personality traits.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ways you can improve your self-esteem.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the four types of identity formation.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four guidelines that promote success in human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examples of positive dating behavior.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advantages of dating.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disadvantages of dating.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four problems teens might experience in relationships.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six types of abuse and harassment.</a:t>
            </a:r>
            <a:endParaRPr/>
          </a:p>
        </p:txBody>
      </p:sp>
      <p:pic>
        <p:nvPicPr>
          <p:cNvPr id="539" name="Google Shape;539;p7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71" name="Google Shape;271;p40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abuse:</a:t>
            </a:r>
            <a:r>
              <a:rPr lang="en-US">
                <a:solidFill>
                  <a:schemeClr val="dk1"/>
                </a:solidFill>
              </a:rPr>
              <a:t> to use in an improper way; improper treatment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adolescence: </a:t>
            </a:r>
            <a:r>
              <a:rPr lang="en-US">
                <a:solidFill>
                  <a:schemeClr val="dk1"/>
                </a:solidFill>
              </a:rPr>
              <a:t>period of time between childhood and adulthood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affection: </a:t>
            </a:r>
            <a:r>
              <a:rPr lang="en-US">
                <a:solidFill>
                  <a:schemeClr val="dk1"/>
                </a:solidFill>
              </a:rPr>
              <a:t>feeling of love and emotional attachment to another person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546" name="Google Shape;546;p7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47" name="Google Shape;547;p76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{B3A5C6E1-3051-46B1-8426-F9021B87393C}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abuse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adolescence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cyberstalker</a:t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domestic violence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dynamic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group dating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nurture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random dating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stalker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steady dating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77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53" name="Google Shape;553;p77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</a:t>
            </a:r>
            <a:endParaRPr/>
          </a:p>
        </p:txBody>
      </p:sp>
      <p:pic>
        <p:nvPicPr>
          <p:cNvPr id="554" name="Google Shape;554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8118" y="2580799"/>
            <a:ext cx="4467929" cy="427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7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STUDY GUIDE</a:t>
            </a:r>
            <a:endParaRPr/>
          </a:p>
        </p:txBody>
      </p:sp>
      <p:sp>
        <p:nvSpPr>
          <p:cNvPr id="560" name="Google Shape;560;p78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112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9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79"/>
          <p:cNvSpPr txBox="1"/>
          <p:nvPr>
            <p:ph idx="4294967295" type="body"/>
          </p:nvPr>
        </p:nvSpPr>
        <p:spPr>
          <a:xfrm>
            <a:off x="0" y="2057400"/>
            <a:ext cx="987266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7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guidelines that promote success in close relationships.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7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 expectations and responsibilities of dating relationships.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7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Evaluate problems teens might experience in dating relationships.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7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 your personal definition of love. 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7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Determine characteristics preferred in dating relationships. 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0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80"/>
          <p:cNvSpPr txBox="1"/>
          <p:nvPr>
            <p:ph idx="4294967295" type="body"/>
          </p:nvPr>
        </p:nvSpPr>
        <p:spPr>
          <a:xfrm>
            <a:off x="0" y="2057400"/>
            <a:ext cx="987266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traits of your personality.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traits of your character.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the importance of self-esteem.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personal values.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Role-play situations promoting character education.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Examine your strengths and determine areas for improvement. 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lt1"/>
        </a:solidFill>
      </p:bgPr>
    </p:bg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81"/>
          <p:cNvSpPr txBox="1"/>
          <p:nvPr>
            <p:ph idx="1" type="subTitle"/>
          </p:nvPr>
        </p:nvSpPr>
        <p:spPr>
          <a:xfrm>
            <a:off x="1644073" y="2580799"/>
            <a:ext cx="8562109" cy="28699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chemeClr val="dk1"/>
                </a:solidFill>
              </a:rPr>
              <a:t>Unit 1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chemeClr val="dk1"/>
                </a:solidFill>
              </a:rPr>
              <a:t>Personality, Dating, and Close Relationships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82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82"/>
          <p:cNvSpPr txBox="1"/>
          <p:nvPr>
            <p:ph idx="4294967295" type="body"/>
          </p:nvPr>
        </p:nvSpPr>
        <p:spPr>
          <a:xfrm>
            <a:off x="0" y="1517900"/>
            <a:ext cx="12087600" cy="45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use in an improper way; improper treatment</a:t>
            </a:r>
            <a:endParaRPr/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period of time between childhood and adulthood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feeling of love and emotional attachment to another person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83"/>
          <p:cNvSpPr txBox="1"/>
          <p:nvPr>
            <p:ph idx="4294967295" type="title"/>
          </p:nvPr>
        </p:nvSpPr>
        <p:spPr>
          <a:xfrm>
            <a:off x="0" y="609600"/>
            <a:ext cx="9875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83"/>
          <p:cNvSpPr txBox="1"/>
          <p:nvPr>
            <p:ph idx="4294967295" type="body"/>
          </p:nvPr>
        </p:nvSpPr>
        <p:spPr>
          <a:xfrm>
            <a:off x="0" y="2057400"/>
            <a:ext cx="12087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person who uses the Internet as a means to stalk or harass someone</a:t>
            </a:r>
            <a:endParaRPr/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in a family or household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undergoing continuous change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84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84"/>
          <p:cNvSpPr txBox="1"/>
          <p:nvPr>
            <p:ph idx="4294967295" type="body"/>
          </p:nvPr>
        </p:nvSpPr>
        <p:spPr>
          <a:xfrm>
            <a:off x="0" y="2057400"/>
            <a:ext cx="120874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person who uses the Internet as a means to stalk or harass someone</a:t>
            </a:r>
            <a:endParaRPr/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in a family or household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undergoing continuous change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85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85"/>
          <p:cNvSpPr txBox="1"/>
          <p:nvPr>
            <p:ph idx="4294967295" type="body"/>
          </p:nvPr>
        </p:nvSpPr>
        <p:spPr>
          <a:xfrm>
            <a:off x="0" y="2057400"/>
            <a:ext cx="1211362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going out in a group rather than just as a couple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further the development of a relationship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casual dating that involves no commitment to continue the relationship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78" name="Google Shape;278;p4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cyber stalker: </a:t>
            </a:r>
            <a:r>
              <a:rPr lang="en-US">
                <a:solidFill>
                  <a:schemeClr val="dk1"/>
                </a:solidFill>
              </a:rPr>
              <a:t>a person who uses the Internet as a means to stalk or harass someone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domestic violence: </a:t>
            </a:r>
            <a:r>
              <a:rPr lang="en-US">
                <a:solidFill>
                  <a:schemeClr val="dk1"/>
                </a:solidFill>
              </a:rPr>
              <a:t>abuse in a family or household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>
                <a:solidFill>
                  <a:schemeClr val="dk1"/>
                </a:solidFill>
              </a:rPr>
              <a:t>dynamic: </a:t>
            </a:r>
            <a:r>
              <a:rPr lang="en-US">
                <a:solidFill>
                  <a:schemeClr val="dk1"/>
                </a:solidFill>
              </a:rPr>
              <a:t>undergoing continuous change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** Delete the next two in the notes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86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  <a:endParaRPr sz="44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86"/>
          <p:cNvSpPr txBox="1"/>
          <p:nvPr>
            <p:ph idx="4294967295" type="body"/>
          </p:nvPr>
        </p:nvSpPr>
        <p:spPr>
          <a:xfrm>
            <a:off x="0" y="2057400"/>
            <a:ext cx="120874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someone who obsessively follows, observes, or contacts another person without their consent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__________________________________________________________________: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dating only one person on a regular basis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87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Personality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1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87"/>
          <p:cNvSpPr txBox="1"/>
          <p:nvPr>
            <p:ph idx="4294967295" type="body"/>
          </p:nvPr>
        </p:nvSpPr>
        <p:spPr>
          <a:xfrm>
            <a:off x="-1" y="2057400"/>
            <a:ext cx="1213104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would you describe yourself?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Positive or negative, or a mix of both?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Knowing and liking yourself are important for a ______________________________________________________________ life and ______________________________________________________________ relationships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8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Personality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1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88"/>
          <p:cNvSpPr txBox="1"/>
          <p:nvPr>
            <p:ph idx="4294967295" type="body"/>
          </p:nvPr>
        </p:nvSpPr>
        <p:spPr>
          <a:xfrm>
            <a:off x="470264" y="1621970"/>
            <a:ext cx="11721736" cy="52360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Char char="•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personality is made up of the ________________________________________________________________ that describe you</a:t>
            </a:r>
            <a:endParaRPr/>
          </a:p>
          <a:p>
            <a:pPr indent="0" lvl="0" marL="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None/>
            </a:pPr>
            <a:r>
              <a:t/>
            </a:r>
            <a:endParaRPr b="0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Char char="•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personality traits make you who you are </a:t>
            </a:r>
            <a:endParaRPr/>
          </a:p>
          <a:p>
            <a:pPr indent="0" lvl="0" marL="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None/>
            </a:pPr>
            <a:r>
              <a:t/>
            </a:r>
            <a:endParaRPr b="0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Char char="•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show your personality through what you __________________________________________________________________ and how you ______________________________________________________________ </a:t>
            </a:r>
            <a:endParaRPr/>
          </a:p>
          <a:p>
            <a:pPr indent="0" lvl="0" marL="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None/>
            </a:pPr>
            <a:r>
              <a:t/>
            </a:r>
            <a:endParaRPr b="0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Char char="•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personality stays relatively ___________________________________________________________________________ throughout your life</a:t>
            </a:r>
            <a:endParaRPr/>
          </a:p>
          <a:p>
            <a:pPr indent="0" lvl="0" marL="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None/>
            </a:pPr>
            <a:r>
              <a:t/>
            </a:r>
            <a:endParaRPr b="0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170"/>
              <a:buFont typeface="Arial"/>
              <a:buChar char="•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impacts the things you’re interested in, the __________________________________________________________________________ you choose, and how you act in ________________________________________________________________________________</a:t>
            </a:r>
            <a:endParaRPr b="0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89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Personality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1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89"/>
          <p:cNvSpPr txBox="1"/>
          <p:nvPr>
            <p:ph idx="4294967295" type="body"/>
          </p:nvPr>
        </p:nvSpPr>
        <p:spPr>
          <a:xfrm>
            <a:off x="2000250" y="2001838"/>
            <a:ext cx="10191750" cy="776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" lvl="0" marL="457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any of these traits sound like you?</a:t>
            </a:r>
            <a:endParaRPr/>
          </a:p>
        </p:txBody>
      </p:sp>
      <p:sp>
        <p:nvSpPr>
          <p:cNvPr id="626" name="Google Shape;626;p89"/>
          <p:cNvSpPr txBox="1"/>
          <p:nvPr>
            <p:ph idx="4294967295" type="body"/>
          </p:nvPr>
        </p:nvSpPr>
        <p:spPr>
          <a:xfrm>
            <a:off x="0" y="2720975"/>
            <a:ext cx="4754563" cy="3384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Adventurous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Confident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Critical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Dependable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Fearful</a:t>
            </a:r>
            <a:endParaRPr/>
          </a:p>
        </p:txBody>
      </p:sp>
      <p:sp>
        <p:nvSpPr>
          <p:cNvPr id="627" name="Google Shape;627;p89"/>
          <p:cNvSpPr txBox="1"/>
          <p:nvPr>
            <p:ph idx="4294967295" type="body"/>
          </p:nvPr>
        </p:nvSpPr>
        <p:spPr>
          <a:xfrm>
            <a:off x="7437438" y="2719388"/>
            <a:ext cx="4754562" cy="3382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Generous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Lazy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Serious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Talkative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Understanding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90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Personality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1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90"/>
          <p:cNvSpPr txBox="1"/>
          <p:nvPr>
            <p:ph idx="4294967295" type="body"/>
          </p:nvPr>
        </p:nvSpPr>
        <p:spPr>
          <a:xfrm>
            <a:off x="478971" y="2057399"/>
            <a:ext cx="11713029" cy="4665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have personality traits you don’t like, you can set ___________________________________________________________ and make __________________________________________________________</a:t>
            </a:r>
            <a:endParaRPr/>
          </a:p>
          <a:p>
            <a:pPr indent="-508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 down the change you want to make, starting _______________________________________________________, and _______________________________________________ a friend or family member what you’re trying to do will help you _______________________________________________________________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91"/>
          <p:cNvSpPr txBox="1"/>
          <p:nvPr>
            <p:ph idx="4294967295" type="title"/>
          </p:nvPr>
        </p:nvSpPr>
        <p:spPr>
          <a:xfrm>
            <a:off x="0" y="-6096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Self-esteem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91"/>
          <p:cNvSpPr txBox="1"/>
          <p:nvPr>
            <p:ph idx="4294967295" type="body"/>
          </p:nvPr>
        </p:nvSpPr>
        <p:spPr>
          <a:xfrm>
            <a:off x="-1" y="2057400"/>
            <a:ext cx="120787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can list ___________________________________________________ personality traits you like about yourself, there’s a good chance you have ______________________________________________________ self-esteem.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can’t think of many ___________________________________________ things to say about yourself, you may have _____________________________ self-esteem.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you feel about yourself is what determines your ____________________________-____________________________________.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92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Self-esteem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92"/>
          <p:cNvSpPr txBox="1"/>
          <p:nvPr>
            <p:ph idx="4294967295" type="body"/>
          </p:nvPr>
        </p:nvSpPr>
        <p:spPr>
          <a:xfrm>
            <a:off x="1985554" y="2057400"/>
            <a:ext cx="10067109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with __________________________________ self-esteem: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________________________________________________________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 themselves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_______________________________________________ decisions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Usually feel ____________________________________ about the future 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 ____________________________________________ for themselves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problem _________________________________________________ 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good ___________________________________________________ skills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93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Self-esteem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p93"/>
          <p:cNvSpPr txBox="1"/>
          <p:nvPr>
            <p:ph idx="4294967295" type="body"/>
          </p:nvPr>
        </p:nvSpPr>
        <p:spPr>
          <a:xfrm>
            <a:off x="1262743" y="1865811"/>
            <a:ext cx="10798500" cy="49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with __________________________ self-esteem:</a:t>
            </a:r>
            <a:endParaRPr/>
          </a:p>
          <a:p>
            <a:pPr indent="0" lvl="0" marL="457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Might have ____________________________ keeping a positive outlook on life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_________________________________ confident and have low self-worth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Sometimes have trouble picturing a ______________________________ future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 to set goals, solve problems, or make healthy decisions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Often have trouble choosing ___________________ friends and dating partners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easily find themselves in ________________________________________ relationships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94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Self-esteem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94"/>
          <p:cNvSpPr txBox="1"/>
          <p:nvPr>
            <p:ph idx="4294967295" type="body"/>
          </p:nvPr>
        </p:nvSpPr>
        <p:spPr>
          <a:xfrm>
            <a:off x="0" y="2057400"/>
            <a:ext cx="1207007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Self-esteem comes from the way _________________________________ think about yourself over ________________________________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also __________________________________________________ based on ________________________________________________________________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Everyone has _________________________________ days and ____________________________________________________ days, but you have a __________________________________________ about how you react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95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Self-esteem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95"/>
          <p:cNvSpPr txBox="1"/>
          <p:nvPr>
            <p:ph idx="4294967295" type="body"/>
          </p:nvPr>
        </p:nvSpPr>
        <p:spPr>
          <a:xfrm>
            <a:off x="0" y="2057400"/>
            <a:ext cx="12131041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rPr b="1" lang="en-US" sz="259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to improve your self-esteem:</a:t>
            </a:r>
            <a:endParaRPr/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lang="en-US" sz="259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 _________________________________________________________ goals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sz="259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lang="en-US" sz="259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Spend more time thinking about the _________________________________________ parts of your life than the _________________________________________________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sz="259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lang="en-US" sz="259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__________________________________________________________ choices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sz="259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lang="en-US" sz="259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 in healthy relationships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sz="259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lang="en-US" sz="259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Stick to your ________________________________________________________</a:t>
            </a:r>
            <a:endParaRPr sz="259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85" name="Google Shape;285;p4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>
                <a:solidFill>
                  <a:schemeClr val="dk1"/>
                </a:solidFill>
              </a:rPr>
              <a:t>group dating: </a:t>
            </a:r>
            <a:r>
              <a:rPr lang="en-US">
                <a:solidFill>
                  <a:schemeClr val="dk1"/>
                </a:solidFill>
              </a:rPr>
              <a:t>going out in a group rather than just as a couple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>
                <a:solidFill>
                  <a:schemeClr val="dk1"/>
                </a:solidFill>
              </a:rPr>
              <a:t>nurture:</a:t>
            </a:r>
            <a:r>
              <a:rPr lang="en-US">
                <a:solidFill>
                  <a:schemeClr val="dk1"/>
                </a:solidFill>
              </a:rPr>
              <a:t> to further the development of a relationship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>
                <a:solidFill>
                  <a:schemeClr val="dk1"/>
                </a:solidFill>
              </a:rPr>
              <a:t>random dating: </a:t>
            </a:r>
            <a:r>
              <a:rPr lang="en-US">
                <a:solidFill>
                  <a:schemeClr val="dk1"/>
                </a:solidFill>
              </a:rPr>
              <a:t>casual dating that involves no commitment to continue the relationship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96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Knowledge Check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3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p96"/>
          <p:cNvSpPr txBox="1"/>
          <p:nvPr>
            <p:ph idx="4294967295" type="body"/>
          </p:nvPr>
        </p:nvSpPr>
        <p:spPr>
          <a:xfrm>
            <a:off x="2019300" y="2055813"/>
            <a:ext cx="10172700" cy="404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high self-esteem affect a person’s life?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can low self-esteem affect a person’s life?</a:t>
            </a:r>
            <a:endParaRPr/>
          </a:p>
        </p:txBody>
      </p:sp>
      <p:sp>
        <p:nvSpPr>
          <p:cNvPr id="670" name="Google Shape;670;p9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97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Values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4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97"/>
          <p:cNvSpPr txBox="1"/>
          <p:nvPr>
            <p:ph idx="4294967295" type="body"/>
          </p:nvPr>
        </p:nvSpPr>
        <p:spPr>
          <a:xfrm>
            <a:off x="-1" y="2057399"/>
            <a:ext cx="12113624" cy="47265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things that are _________________________________________________________ to you say a lot about your values 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are some values that almost everyone shares, like _____________________________________________, _____________________________________________, and _____________________________________________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 values may be more _________________________________________________________________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98"/>
          <p:cNvSpPr txBox="1"/>
          <p:nvPr>
            <p:ph idx="4294967295" type="title"/>
          </p:nvPr>
        </p:nvSpPr>
        <p:spPr>
          <a:xfrm>
            <a:off x="0" y="-165463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Values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4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p98"/>
          <p:cNvSpPr txBox="1"/>
          <p:nvPr>
            <p:ph idx="4294967295" type="body"/>
          </p:nvPr>
        </p:nvSpPr>
        <p:spPr>
          <a:xfrm>
            <a:off x="938620" y="1190262"/>
            <a:ext cx="10487025" cy="5667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learn your values from your ___________________________________________________ and _______________________________________________________________, and you pick them up from the world around you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Think about what values are being _______________________________________________________________________ to you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Examine whether the messages you hear fit with the values you want as part of your life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values may be somewhat _____________________________________________________________________ from others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to stand up for what is important to you is an essential ___________________________________________________________________________ skill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99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Values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4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99"/>
          <p:cNvSpPr txBox="1"/>
          <p:nvPr>
            <p:ph idx="4294967295" type="body"/>
          </p:nvPr>
        </p:nvSpPr>
        <p:spPr>
          <a:xfrm>
            <a:off x="1330507" y="1552304"/>
            <a:ext cx="10487025" cy="4417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 of sticking to your values is forming an ________________________________________________________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Adolescence is a time of ____________________________________________ and 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parts of knowing who you are: ______________________________________________________ your beliefs and values, and ______________________________________________________ to those beliefs and values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0"/>
          <p:cNvSpPr txBox="1"/>
          <p:nvPr>
            <p:ph idx="4294967295" type="title"/>
          </p:nvPr>
        </p:nvSpPr>
        <p:spPr>
          <a:xfrm>
            <a:off x="0" y="0"/>
            <a:ext cx="9875838" cy="923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Identity Formation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4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100"/>
          <p:cNvSpPr txBox="1"/>
          <p:nvPr>
            <p:ph idx="4294967295" type="body"/>
          </p:nvPr>
        </p:nvSpPr>
        <p:spPr>
          <a:xfrm>
            <a:off x="0" y="1169125"/>
            <a:ext cx="6324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Identity ______________________________: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who haven’t examined their values and haven’t committed to any values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Identity _______________________________: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who haven’t examined their values, but have strong commitments to their beliefs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Identity _______________________________: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who haven’t committed to a set of values and beliefs, but are exploring their options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Identity _______________________________: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who have examined what is important to them and decided on a set of values and beliefs that will guide their lives</a:t>
            </a:r>
            <a:endParaRPr/>
          </a:p>
        </p:txBody>
      </p:sp>
      <p:pic>
        <p:nvPicPr>
          <p:cNvPr id="695" name="Google Shape;695;p100"/>
          <p:cNvPicPr preferRelativeResize="0"/>
          <p:nvPr/>
        </p:nvPicPr>
        <p:blipFill rotWithShape="1">
          <a:blip r:embed="rId3">
            <a:alphaModFix/>
          </a:blip>
          <a:srcRect b="0" l="2345" r="8573" t="0"/>
          <a:stretch/>
        </p:blipFill>
        <p:spPr>
          <a:xfrm>
            <a:off x="7493726" y="1906542"/>
            <a:ext cx="4438650" cy="2783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01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Knowledge Check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4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p101"/>
          <p:cNvSpPr txBox="1"/>
          <p:nvPr>
            <p:ph idx="4294967295" type="body"/>
          </p:nvPr>
        </p:nvSpPr>
        <p:spPr>
          <a:xfrm>
            <a:off x="2019300" y="2055813"/>
            <a:ext cx="10172700" cy="404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three examples of values almost everyone shares?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do values come from?</a:t>
            </a:r>
            <a:endParaRPr/>
          </a:p>
        </p:txBody>
      </p:sp>
      <p:sp>
        <p:nvSpPr>
          <p:cNvPr id="702" name="Google Shape;702;p10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2"/>
          <p:cNvSpPr txBox="1"/>
          <p:nvPr>
            <p:ph idx="4294967295" type="title"/>
          </p:nvPr>
        </p:nvSpPr>
        <p:spPr>
          <a:xfrm>
            <a:off x="0" y="-78377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7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8" name="Google Shape;708;p102"/>
          <p:cNvSpPr txBox="1"/>
          <p:nvPr>
            <p:ph idx="4294967295" type="body"/>
          </p:nvPr>
        </p:nvSpPr>
        <p:spPr>
          <a:xfrm>
            <a:off x="0" y="1465218"/>
            <a:ext cx="12113623" cy="55713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quality of your day-to-day relationships effects your __________________________________ and 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successful in relationships requires you to consider what you _________________, how you __________________________________, and how you 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Pay attention, be _________________________________________________________, and watch for ways to connect with others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Starting a relationship is easy, but ____________________________________________ in a relationship is much more __________________________________________________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relationships need a solid ________________________________ in order to last and grow.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03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7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p103"/>
          <p:cNvSpPr txBox="1"/>
          <p:nvPr>
            <p:ph idx="4294967295" type="body"/>
          </p:nvPr>
        </p:nvSpPr>
        <p:spPr>
          <a:xfrm>
            <a:off x="365760" y="1473925"/>
            <a:ext cx="11826240" cy="5227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_______________________________________________________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Relationships are dynamic, ____________________________________________ and changing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Strong relationships require _________________________ and __________________________________, especially during the _________________________________________ times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others their ______________________________________________ 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humans want to be _________________________________________________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also sometimes compelled to try to ____________________________________ other people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too controlling is a sure way to _________________________________________ a relationship, even if you believe you’re being helpful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to grant another person freedom is the best way to express ___________________________ and ________________________________________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4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7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04"/>
          <p:cNvSpPr txBox="1"/>
          <p:nvPr>
            <p:ph idx="4294967295" type="body"/>
          </p:nvPr>
        </p:nvSpPr>
        <p:spPr>
          <a:xfrm>
            <a:off x="217714" y="2057400"/>
            <a:ext cx="11974286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__________________________________________________________ others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esteem for people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 them know that you value their abilities, opinions, or talents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Avoid making negative comments about people, and don’t join in when others do it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 those you care about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Offer __________________________________________ and ___________________________________ when those you care about hit a rough patch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are drawn to those who offer ______________________________________ and  ________________________________________________ encouragement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05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Guidelines That Promote Success in Close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7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105"/>
          <p:cNvSpPr txBox="1"/>
          <p:nvPr>
            <p:ph idx="4294967295" type="body"/>
          </p:nvPr>
        </p:nvSpPr>
        <p:spPr>
          <a:xfrm>
            <a:off x="0" y="1648098"/>
            <a:ext cx="12192000" cy="5209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Treat everyone as an ________________________________________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partnership cannot succeed if one person thinks they are ___________________________________________ than the other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 to _______________________________________________ conflicts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will be disagreements, differences of _____________________________________, and even disappointments in any relationship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to work out conflicts can ____________________________________________ relationships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________________________________________________________ others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Without trust, people are unable to grant freedom, to treat each other with respect and equality, and be __________________________________________________________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Trust is __________________________________________________ to any relationship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someone distrusts you, you cannot ___________________ and strengthen a relationship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292" name="Google Shape;292;p43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>
                <a:solidFill>
                  <a:schemeClr val="dk1"/>
                </a:solidFill>
              </a:rPr>
              <a:t>stalker: </a:t>
            </a:r>
            <a:r>
              <a:rPr lang="en-US">
                <a:solidFill>
                  <a:schemeClr val="dk1"/>
                </a:solidFill>
              </a:rPr>
              <a:t>someone who obsessively follows, observes, or contacts another person without their consent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>
                <a:solidFill>
                  <a:schemeClr val="dk1"/>
                </a:solidFill>
              </a:rPr>
              <a:t>steady dating: </a:t>
            </a:r>
            <a:r>
              <a:rPr lang="en-US">
                <a:solidFill>
                  <a:schemeClr val="dk1"/>
                </a:solidFill>
              </a:rPr>
              <a:t>dating only one person on a regular basis</a:t>
            </a: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06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Knowledge Check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7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106"/>
          <p:cNvSpPr txBox="1"/>
          <p:nvPr>
            <p:ph idx="4294967295" type="body"/>
          </p:nvPr>
        </p:nvSpPr>
        <p:spPr>
          <a:xfrm>
            <a:off x="2019300" y="2055813"/>
            <a:ext cx="10172700" cy="404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quality of your day-to-day relationships has a direct effect on_____.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successful in relationships requires you to______.</a:t>
            </a:r>
            <a:endParaRPr/>
          </a:p>
        </p:txBody>
      </p:sp>
      <p:sp>
        <p:nvSpPr>
          <p:cNvPr id="733" name="Google Shape;733;p10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07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Expectations &amp; Responsibilities of Dating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8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107"/>
          <p:cNvSpPr txBox="1"/>
          <p:nvPr>
            <p:ph idx="4294967295" type="body"/>
          </p:nvPr>
        </p:nvSpPr>
        <p:spPr>
          <a:xfrm>
            <a:off x="79899" y="2403629"/>
            <a:ext cx="1204699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are many ____________________________________________________ associated with dating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Following socially acceptable rules can help ____________________________________________________ these concerns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0" name="Google Shape;740;p10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108"/>
          <p:cNvSpPr txBox="1"/>
          <p:nvPr>
            <p:ph idx="4294967295" type="title"/>
          </p:nvPr>
        </p:nvSpPr>
        <p:spPr>
          <a:xfrm>
            <a:off x="0" y="-7398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Expectations &amp; Responsibilities of Dating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8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108"/>
          <p:cNvSpPr txBox="1"/>
          <p:nvPr>
            <p:ph idx="4294967295" type="body"/>
          </p:nvPr>
        </p:nvSpPr>
        <p:spPr>
          <a:xfrm>
            <a:off x="816746" y="1773314"/>
            <a:ext cx="11375254" cy="4955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_______________________________________ when asking on a date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______________________________________________________ and _______________________________________ in accepting or refusing a date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 your date at the _______________________________________.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prepared to accept “___________” for an answer when asking someone on a date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how you will handle _____________________________ situations before you are confronted with the choice in a social setting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________________________________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7" name="Google Shape;747;p10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09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Expectations &amp; Responsibilities of Dating Relationships</a:t>
            </a:r>
            <a:br>
              <a:rPr lang="en-US" sz="396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4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8</a:t>
            </a:r>
            <a:endParaRPr sz="144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109"/>
          <p:cNvSpPr txBox="1"/>
          <p:nvPr>
            <p:ph idx="4294967295" type="body"/>
          </p:nvPr>
        </p:nvSpPr>
        <p:spPr>
          <a:xfrm>
            <a:off x="630315" y="2057400"/>
            <a:ext cx="11561685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Express _________________________________________ for the invitation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a definite _______________________________ when asked on a date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accept the date, _________________________________________ it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your date to your _____________________________________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Keep the _________________________________ of the date to yourselves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each other’s __________________________________________ and make sure you are both home on time</a:t>
            </a:r>
            <a:endParaRPr/>
          </a:p>
        </p:txBody>
      </p:sp>
      <p:pic>
        <p:nvPicPr>
          <p:cNvPr id="755" name="Google Shape;755;p109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0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Knowledge Check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8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110"/>
          <p:cNvSpPr txBox="1"/>
          <p:nvPr>
            <p:ph idx="4294967295" type="body"/>
          </p:nvPr>
        </p:nvSpPr>
        <p:spPr>
          <a:xfrm>
            <a:off x="2019300" y="2055813"/>
            <a:ext cx="10172700" cy="404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is it important to give a clear yes or no when someone asks you on a date?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some ways to ease parents’ worries when you go on a date?</a:t>
            </a:r>
            <a:endParaRPr/>
          </a:p>
        </p:txBody>
      </p:sp>
      <p:sp>
        <p:nvSpPr>
          <p:cNvPr id="762" name="Google Shape;762;p11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11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Common Dating Problems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111"/>
          <p:cNvSpPr txBox="1"/>
          <p:nvPr>
            <p:ph idx="4294967295" type="body"/>
          </p:nvPr>
        </p:nvSpPr>
        <p:spPr>
          <a:xfrm>
            <a:off x="0" y="1418208"/>
            <a:ext cx="12038120" cy="54397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lead to __________________________________________________________________ with parents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Creates __________________________________________________________________ pressure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Deprives the wider experience of casual and close 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Encourages _____________________________________________________________ to get out of hand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________________________________________________________________________ forming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painful to _______________________________________________    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_____________________________________________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9" name="Google Shape;769;p111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112"/>
          <p:cNvSpPr txBox="1"/>
          <p:nvPr>
            <p:ph idx="4294967295" type="title"/>
          </p:nvPr>
        </p:nvSpPr>
        <p:spPr>
          <a:xfrm>
            <a:off x="-62144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Common Relationship Problems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112"/>
          <p:cNvSpPr txBox="1"/>
          <p:nvPr>
            <p:ph idx="4294967295" type="body"/>
          </p:nvPr>
        </p:nvSpPr>
        <p:spPr>
          <a:xfrm>
            <a:off x="150920" y="1355725"/>
            <a:ext cx="12041080" cy="5435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____________________________________________, and not being in a relationship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_________________________________ by someone you’d rather not be involved with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Getting _____________________________________________________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Feeling _____________________________________________________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Having someone _______________________________________________ on you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Feeling the need to _____________________________________ a relationship </a:t>
            </a:r>
            <a:endParaRPr/>
          </a:p>
        </p:txBody>
      </p:sp>
      <p:pic>
        <p:nvPicPr>
          <p:cNvPr id="776" name="Google Shape;776;p11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13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Google Shape;782;p113"/>
          <p:cNvSpPr txBox="1"/>
          <p:nvPr>
            <p:ph idx="4294967295" type="body"/>
          </p:nvPr>
        </p:nvSpPr>
        <p:spPr>
          <a:xfrm>
            <a:off x="435006" y="1688464"/>
            <a:ext cx="11756994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and harassment occur when a person attempts to gain __________________________________________________ and __________________________________________________ over another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can take on many 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can be ________________________________________, but some types of abuse are more __________________________________ and might not be noticed by anyone other than the person in the abusive situation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Abusers work to _______________________________________ their victims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3" name="Google Shape;783;p11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114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14"/>
          <p:cNvSpPr txBox="1"/>
          <p:nvPr>
            <p:ph idx="4294967295" type="body"/>
          </p:nvPr>
        </p:nvSpPr>
        <p:spPr>
          <a:xfrm>
            <a:off x="284085" y="1506984"/>
            <a:ext cx="11907915" cy="5351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Often the abuse becomes more _____________________________________________ and more ______________________________________________________ over time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allowed to continue, abusive behavior will damage any person both __________________________________________________ and _____________________________________________, and can lead to serious _______________________________________________ impairment as well as 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and harassment can be delivered in _____________________________________ or through ________________________________________________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Abuse can happen ___________________________________________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0" name="Google Shape;790;p11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15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115"/>
          <p:cNvSpPr txBox="1"/>
          <p:nvPr>
            <p:ph idx="4294967295" type="body"/>
          </p:nvPr>
        </p:nvSpPr>
        <p:spPr>
          <a:xfrm>
            <a:off x="435006" y="1677028"/>
            <a:ext cx="11756994" cy="5502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Sexual abuse is ________________________________________________ or _______________________________________________________ a person into engaging in sex ________________________________________ their wishes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Sexual _______________________________________ involves forced sexual contact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    ____________________ is defined as unwanted intercourse with someone you know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7" name="Google Shape;797;p11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Personality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9" name="Google Shape;299;p44"/>
          <p:cNvSpPr txBox="1"/>
          <p:nvPr>
            <p:ph idx="1" type="body"/>
          </p:nvPr>
        </p:nvSpPr>
        <p:spPr>
          <a:xfrm>
            <a:off x="1143001" y="2057400"/>
            <a:ext cx="60388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How would you describe yourself?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Positive or negative, or a mix of both?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Knowing and liking yourself are important for a happy life and healthy relationships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0" name="Google Shape;30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67454" y="977899"/>
            <a:ext cx="3421820" cy="4908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116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16"/>
          <p:cNvSpPr txBox="1"/>
          <p:nvPr>
            <p:ph idx="4294967295" type="body"/>
          </p:nvPr>
        </p:nvSpPr>
        <p:spPr>
          <a:xfrm>
            <a:off x="363985" y="1688464"/>
            <a:ext cx="11677095" cy="5502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Verbal, emotional, or mental abuse is _____________________________________________________ and _________________________________________________ behavior marked by jealousy, threats, name-calling, and put-downs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 abuse is the most _______________________________________ form and may be defined as any act that results in a non-accidental trauma or physical injury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Sexual ______________________________________________________ is the unwelcome sexual advances or verbal or physical conduct of a sexual nature</a:t>
            </a:r>
            <a:endParaRPr/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4" name="Google Shape;804;p11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17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17"/>
          <p:cNvSpPr txBox="1"/>
          <p:nvPr>
            <p:ph idx="4294967295" type="body"/>
          </p:nvPr>
        </p:nvSpPr>
        <p:spPr>
          <a:xfrm>
            <a:off x="390618" y="1688464"/>
            <a:ext cx="11801382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 __________________________________________ harassment is caused by conduct so severe, persistent, or intimidating that it affects a person’s ability to participate in school programs or work activities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______________________________________________________ is the act of pursuing a person in his or her private and/or professional life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 is also known as “online harassment”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1" name="Google Shape;811;p11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18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118"/>
          <p:cNvSpPr txBox="1"/>
          <p:nvPr>
            <p:ph idx="4294967295" type="body"/>
          </p:nvPr>
        </p:nvSpPr>
        <p:spPr>
          <a:xfrm>
            <a:off x="727969" y="2057400"/>
            <a:ext cx="11464031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_____________________________________________________ abuse includes spreading false ___________________________________ or blackmailing a person to control their actions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__________________________________________ abuse is using money or _____________________________________________ to threaten or manipulate a person</a:t>
            </a:r>
            <a:endParaRPr/>
          </a:p>
        </p:txBody>
      </p:sp>
      <p:pic>
        <p:nvPicPr>
          <p:cNvPr id="818" name="Google Shape;818;p11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19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Forms of Abuse and Harassment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19"/>
          <p:cNvSpPr txBox="1"/>
          <p:nvPr>
            <p:ph idx="4294967295" type="body"/>
          </p:nvPr>
        </p:nvSpPr>
        <p:spPr>
          <a:xfrm>
            <a:off x="62144" y="1569128"/>
            <a:ext cx="4754563" cy="4022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Safe Place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www.safeplace.org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Domestic Violence Hotline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1-800-799-SAFE (7233)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Sexual Assault Violence Hotline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1-800-656-HOPE (4673)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Love is Respect — National Teen Dating Abuse Hotline www.loveisrespect.org 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1-866-331-9474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119"/>
          <p:cNvSpPr txBox="1"/>
          <p:nvPr>
            <p:ph idx="4294967295" type="body"/>
          </p:nvPr>
        </p:nvSpPr>
        <p:spPr>
          <a:xfrm>
            <a:off x="7437438" y="2057400"/>
            <a:ext cx="4754562" cy="4022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Sexual Violence Resource Center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www.nsvrc.org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Break the Cycle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www.breakthecycle.org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6" name="Google Shape;826;p119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20"/>
          <p:cNvSpPr txBox="1"/>
          <p:nvPr>
            <p:ph idx="4294967295" type="title"/>
          </p:nvPr>
        </p:nvSpPr>
        <p:spPr>
          <a:xfrm>
            <a:off x="0" y="60960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Knowledge Check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Objective 9</a:t>
            </a: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p120"/>
          <p:cNvSpPr txBox="1"/>
          <p:nvPr>
            <p:ph idx="4294967295" type="body"/>
          </p:nvPr>
        </p:nvSpPr>
        <p:spPr>
          <a:xfrm>
            <a:off x="2019300" y="2055813"/>
            <a:ext cx="10172700" cy="404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Describe how dating can be habit forming.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some good reasons to end a relationship?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Cyberstalking is also known as _____.</a:t>
            </a:r>
            <a:endParaRPr/>
          </a:p>
        </p:txBody>
      </p:sp>
      <p:sp>
        <p:nvSpPr>
          <p:cNvPr id="833" name="Google Shape;833;p12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800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b="0" i="0" sz="8800" u="none" cap="none" strike="noStrike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121"/>
          <p:cNvSpPr txBox="1"/>
          <p:nvPr>
            <p:ph idx="4294967295" type="title"/>
          </p:nvPr>
        </p:nvSpPr>
        <p:spPr>
          <a:xfrm>
            <a:off x="24229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Unit Review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p121"/>
          <p:cNvSpPr txBox="1"/>
          <p:nvPr>
            <p:ph idx="4294967295" type="body"/>
          </p:nvPr>
        </p:nvSpPr>
        <p:spPr>
          <a:xfrm>
            <a:off x="1485629" y="1574708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five examples of personality traits.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three ways you can improve your self-esteem.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the four types of identity formation.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four guidelines that promote success in human relationships.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five examples of positive dating behavior.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five advantages of dating.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five disadvantages of dating.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four problems teens might experience in relationships.</a:t>
            </a:r>
            <a:endParaRPr/>
          </a:p>
          <a:p>
            <a:pPr indent="-457200" lvl="0" marL="50292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six types of abuse and harassment.</a:t>
            </a:r>
            <a:endParaRPr/>
          </a:p>
        </p:txBody>
      </p:sp>
      <p:pic>
        <p:nvPicPr>
          <p:cNvPr id="840" name="Google Shape;840;p121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22"/>
          <p:cNvSpPr txBox="1"/>
          <p:nvPr>
            <p:ph idx="4294967295" type="title"/>
          </p:nvPr>
        </p:nvSpPr>
        <p:spPr>
          <a:xfrm>
            <a:off x="0" y="0"/>
            <a:ext cx="9875838" cy="1355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  <a:t>Unit Review</a:t>
            </a:r>
            <a:br>
              <a:rPr lang="en-US" sz="4400">
                <a:solidFill>
                  <a:srgbClr val="6600C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>
              <a:solidFill>
                <a:srgbClr val="6600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6" name="Google Shape;846;p12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47" name="Google Shape;847;p122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{B3A5C6E1-3051-46B1-8426-F9021B87393C}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abuse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adolescence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cyberstalker</a:t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domestic violence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dynamic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group dating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nurture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random dating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stalker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steady dating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Personality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7" name="Google Shape;307;p45"/>
          <p:cNvSpPr txBox="1"/>
          <p:nvPr>
            <p:ph idx="1" type="body"/>
          </p:nvPr>
        </p:nvSpPr>
        <p:spPr>
          <a:xfrm>
            <a:off x="1143000" y="2057400"/>
            <a:ext cx="101726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Your personality is made up of the traits that describe you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Your personality traits make you who you are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 show your personality through what you say and how you act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Your personality stays relatively consistent throughout your life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It impacts the things you’re interested in, the friends you choose, and how you act in relationships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