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</p:sldIdLst>
  <p:sldSz cy="6858000" cx="12192000"/>
  <p:notesSz cx="7010400" cy="9296400"/>
  <p:embeddedFontLst>
    <p:embeddedFont>
      <p:font typeface="Corbel"/>
      <p:regular r:id="rId76"/>
      <p:bold r:id="rId77"/>
      <p:italic r:id="rId78"/>
      <p:boldItalic r:id="rId7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58BC914-773A-4FB7-9A2C-4905950A7F68}">
  <a:tblStyle styleId="{658BC914-773A-4FB7-9A2C-4905950A7F68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font" Target="fonts/Corbel-bold.fntdata"/><Relationship Id="rId32" Type="http://schemas.openxmlformats.org/officeDocument/2006/relationships/slide" Target="slides/slide27.xml"/><Relationship Id="rId76" Type="http://schemas.openxmlformats.org/officeDocument/2006/relationships/font" Target="fonts/Corbel-regular.fntdata"/><Relationship Id="rId35" Type="http://schemas.openxmlformats.org/officeDocument/2006/relationships/slide" Target="slides/slide30.xml"/><Relationship Id="rId79" Type="http://schemas.openxmlformats.org/officeDocument/2006/relationships/font" Target="fonts/Corbel-boldItalic.fntdata"/><Relationship Id="rId34" Type="http://schemas.openxmlformats.org/officeDocument/2006/relationships/slide" Target="slides/slide29.xml"/><Relationship Id="rId78" Type="http://schemas.openxmlformats.org/officeDocument/2006/relationships/font" Target="fonts/Corbel-italic.fntdata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3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4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4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4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eba5a6bf35_1_0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eba5a6bf35_1_0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eba5a6bf35_1_5:notes"/>
          <p:cNvSpPr/>
          <p:nvPr>
            <p:ph idx="2" type="sldImg"/>
          </p:nvPr>
        </p:nvSpPr>
        <p:spPr>
          <a:xfrm>
            <a:off x="1168625" y="697225"/>
            <a:ext cx="4673700" cy="3486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eba5a6bf35_1_5:notes"/>
          <p:cNvSpPr txBox="1"/>
          <p:nvPr>
            <p:ph idx="1" type="body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4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5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5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5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5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5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5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5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5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6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6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6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6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6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6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6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6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6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6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6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7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7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7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7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7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7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7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7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74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74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5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75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6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76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7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p77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7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7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8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81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81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82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82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8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8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3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83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9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0:notes"/>
          <p:cNvSpPr txBox="1"/>
          <p:nvPr>
            <p:ph idx="1" type="body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0:notes"/>
          <p:cNvSpPr/>
          <p:nvPr>
            <p:ph idx="2" type="sldImg"/>
          </p:nvPr>
        </p:nvSpPr>
        <p:spPr>
          <a:xfrm>
            <a:off x="1168625" y="697225"/>
            <a:ext cx="4673825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81001" y="4019551"/>
            <a:ext cx="7239000" cy="1990800"/>
          </a:xfrm>
          <a:prstGeom prst="rect">
            <a:avLst/>
          </a:prstGeom>
          <a:solidFill>
            <a:srgbClr val="007C85"/>
          </a:solidFill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●"/>
              <a:defRPr/>
            </a:lvl1pPr>
            <a:lvl2pPr indent="-32004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40"/>
              <a:buChar char="○"/>
              <a:defRPr/>
            </a:lvl2pPr>
            <a:lvl3pPr indent="-32004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3pPr>
            <a:lvl4pPr indent="-32004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4pPr>
            <a:lvl5pPr indent="-32004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5pPr>
            <a:lvl6pPr indent="-32004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■"/>
              <a:defRPr/>
            </a:lvl6pPr>
            <a:lvl7pPr indent="-32004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●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○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9FC5E8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youtube.com/watch?v=DoMOnXowoeA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9FC5E8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147EA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98064" y="1638300"/>
            <a:ext cx="3779123" cy="521335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617250" y="3326125"/>
            <a:ext cx="670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</a:rPr>
              <a:t>Unit 2 Communication and Conflict Resolution 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/>
          <p:nvPr>
            <p:ph type="title"/>
          </p:nvPr>
        </p:nvSpPr>
        <p:spPr>
          <a:xfrm>
            <a:off x="187410" y="65903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Communicating Messages Effectively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9" name="Google Shape;119;p23"/>
          <p:cNvSpPr txBox="1"/>
          <p:nvPr>
            <p:ph idx="1" type="body"/>
          </p:nvPr>
        </p:nvSpPr>
        <p:spPr>
          <a:xfrm>
            <a:off x="378941" y="2057400"/>
            <a:ext cx="7269634" cy="44340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Maintain a pleasant tone of voice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Vary your speed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your words carefully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“I” messages rather than “you” messages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a person’s name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the appropriate nonverbal cues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Ask meaningful questions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an appropriate time for communicating</a:t>
            </a:r>
            <a:endParaRPr/>
          </a:p>
        </p:txBody>
      </p:sp>
      <p:pic>
        <p:nvPicPr>
          <p:cNvPr id="120" name="Google Shape;12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9554" y="2057400"/>
            <a:ext cx="3861084" cy="261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characteristics of a pleasant speaking voice.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“I” messages are more effective than “you” messages.</a:t>
            </a:r>
            <a:endParaRPr/>
          </a:p>
        </p:txBody>
      </p:sp>
      <p:sp>
        <p:nvSpPr>
          <p:cNvPr id="127" name="Google Shape;127;p24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179173" y="210503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362465" y="2057400"/>
            <a:ext cx="755281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Recognize responsibility for personal faults and understand that you cannot blame others or outside events for what you do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negative feelings with the person whose behavior causes you the problem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Describe the issue or behavior without emotion, and concentrate on the facts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4" name="Google Shape;13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8691" y="3038475"/>
            <a:ext cx="3903471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6"/>
          <p:cNvSpPr txBox="1"/>
          <p:nvPr>
            <p:ph type="title"/>
          </p:nvPr>
        </p:nvSpPr>
        <p:spPr>
          <a:xfrm>
            <a:off x="220362" y="9061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378942" y="2057400"/>
            <a:ext cx="1099390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“I” messages when you talk about emotions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problem without making accusations or unkind comments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 not bring up already-settled issues or rehash previous disagreements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Follow the guidelines for effective communication throughout your discussion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6" name="Google Shape;146;p2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to vent negative feelings in a positive way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to take responsibility for your personal faults</a:t>
            </a:r>
            <a:endParaRPr/>
          </a:p>
        </p:txBody>
      </p:sp>
      <p:sp>
        <p:nvSpPr>
          <p:cNvPr id="147" name="Google Shape;147;p2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type="title"/>
          </p:nvPr>
        </p:nvSpPr>
        <p:spPr>
          <a:xfrm>
            <a:off x="244792" y="156519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Act With Tact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3" name="Google Shape;153;p28"/>
          <p:cNvSpPr txBox="1"/>
          <p:nvPr>
            <p:ph idx="1" type="body"/>
          </p:nvPr>
        </p:nvSpPr>
        <p:spPr>
          <a:xfrm>
            <a:off x="329513" y="1952369"/>
            <a:ext cx="7577524" cy="47861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Tactfulness is the ability to speak and interact with others in a way that doesn’t offend them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People who are tactful use good manners and express thoughtful consideration of others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 not tease other people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Respect the personal beliefs, culture, or heritage of others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Don’t gossip or say bad things about people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Avoid leaving others stranded in conflict</a:t>
            </a:r>
            <a:endParaRPr/>
          </a:p>
        </p:txBody>
      </p:sp>
      <p:pic>
        <p:nvPicPr>
          <p:cNvPr id="154" name="Google Shape;154;p28"/>
          <p:cNvPicPr preferRelativeResize="0"/>
          <p:nvPr/>
        </p:nvPicPr>
        <p:blipFill rotWithShape="1">
          <a:blip r:embed="rId3">
            <a:alphaModFix/>
          </a:blip>
          <a:srcRect b="0" l="0" r="16622" t="0"/>
          <a:stretch/>
        </p:blipFill>
        <p:spPr>
          <a:xfrm>
            <a:off x="8315325" y="3716173"/>
            <a:ext cx="3609975" cy="2884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0" name="Google Shape;160;p2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teasing can be dangerous, even if it is meant as a joke.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what you should do if others around you start to gossip.</a:t>
            </a:r>
            <a:endParaRPr/>
          </a:p>
        </p:txBody>
      </p:sp>
      <p:sp>
        <p:nvSpPr>
          <p:cNvPr id="161" name="Google Shape;161;p2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212124" y="3238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370703" y="2057400"/>
            <a:ext cx="692621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Most of what we learn, we learn by listening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We spend approximately half of our waking hours listening, yet we often don’t develop and practice effective listening skills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68" name="Google Shape;16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96914" y="2076450"/>
            <a:ext cx="4611283" cy="4510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245076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2512541" y="1378190"/>
            <a:ext cx="10623104" cy="51762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Prepare to listen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Listen to what the speaker is and is not saying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Concentrate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Be empathetic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Have an open mind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Judge the content, not the delivery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Repeat what you think you heard for clarification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Provide feedback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ways to be a better listener.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the possible consequences of prejudging others before hearing what they have to say.</a:t>
            </a:r>
            <a:endParaRPr/>
          </a:p>
        </p:txBody>
      </p:sp>
      <p:sp>
        <p:nvSpPr>
          <p:cNvPr id="181" name="Google Shape;181;p3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1143000" y="2331725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57200" lvl="0" marL="5029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reasons that communications fail.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Practice ways to communicate messages more effectively.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appropriate ways to communicate negative feelings.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Practice ways to be tactful.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Describe effective listening skills.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Distinguish between positive and negative forms of non-verbal communication.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Convert “you” messages to “I” messages. (Assignment Sheet 1)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Identify guidelines for texting, emailing, and using social media.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Develop guidelines for texting and emailing various audiences. (Assignment Sheet 2)</a:t>
            </a:r>
            <a:endParaRPr/>
          </a:p>
          <a:p>
            <a:pPr indent="-457200" lvl="0" marL="50292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Font typeface="Corbel"/>
              <a:buAutoNum type="arabicPeriod"/>
            </a:pPr>
            <a:r>
              <a:rPr lang="en-US" sz="2035">
                <a:solidFill>
                  <a:schemeClr val="dk1"/>
                </a:solidFill>
              </a:rPr>
              <a:t>Interpret scenarios using proper communication techniques. (Assignment Sheet 3)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3"/>
          <p:cNvSpPr txBox="1"/>
          <p:nvPr>
            <p:ph type="title"/>
          </p:nvPr>
        </p:nvSpPr>
        <p:spPr>
          <a:xfrm>
            <a:off x="170935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7" name="Google Shape;187;p33"/>
          <p:cNvSpPr txBox="1"/>
          <p:nvPr>
            <p:ph idx="1" type="body"/>
          </p:nvPr>
        </p:nvSpPr>
        <p:spPr>
          <a:xfrm>
            <a:off x="321277" y="1356359"/>
            <a:ext cx="7317774" cy="52091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Even without words, you can send strong messages through subtle signals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Nonverbal communication, or body language, includes the messages sent by our gestures, posture, movements, and facial expressions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Nonverbal actions—including where you stand, how you sit, and how loudly you speak—communicate something about you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Understanding a message requires paying as much attention to body language as to the words being spoken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Body language can contradict the spoken word</a:t>
            </a:r>
            <a:endParaRPr/>
          </a:p>
        </p:txBody>
      </p:sp>
      <p:grpSp>
        <p:nvGrpSpPr>
          <p:cNvPr id="188" name="Google Shape;188;p33"/>
          <p:cNvGrpSpPr/>
          <p:nvPr/>
        </p:nvGrpSpPr>
        <p:grpSpPr>
          <a:xfrm>
            <a:off x="8196648" y="2069318"/>
            <a:ext cx="3612325" cy="2687807"/>
            <a:chOff x="7783688" y="1837055"/>
            <a:chExt cx="4025286" cy="2687807"/>
          </a:xfrm>
        </p:grpSpPr>
        <p:pic>
          <p:nvPicPr>
            <p:cNvPr id="189" name="Google Shape;189;p3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783688" y="1837055"/>
              <a:ext cx="1789819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572923" y="1837055"/>
              <a:ext cx="1789819" cy="1787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3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783688" y="3616814"/>
              <a:ext cx="3579638" cy="898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3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1351999" y="1845162"/>
              <a:ext cx="456975" cy="2679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>
    <mc:Choice Requires="p14">
      <p:transition p14:dur="100">
        <p:fade thruBlk="1"/>
      </p:transition>
    </mc:Choice>
    <mc:Fallback>
      <p:transition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4"/>
          <p:cNvSpPr txBox="1"/>
          <p:nvPr>
            <p:ph type="title"/>
          </p:nvPr>
        </p:nvSpPr>
        <p:spPr>
          <a:xfrm>
            <a:off x="154460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8" name="Google Shape;198;p34"/>
          <p:cNvSpPr txBox="1"/>
          <p:nvPr>
            <p:ph idx="1" type="body"/>
          </p:nvPr>
        </p:nvSpPr>
        <p:spPr>
          <a:xfrm>
            <a:off x="739347" y="1356360"/>
            <a:ext cx="9991724" cy="51268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rPr lang="en-US" sz="2035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Open body—open palms up, hands away from body, arms swinging freely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Head held high, shoulders upright; body leaning toward other person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Relaxed, alert manner of sitting or standing, turned to listener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Smiling, pleasant expression, nodding in agreement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Natural gestures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rPr lang="en-US" sz="2035">
                <a:solidFill>
                  <a:schemeClr val="dk1"/>
                </a:solidFill>
              </a:rPr>
              <a:t> </a:t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Frequent eye contact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5"/>
          <p:cNvSpPr txBox="1"/>
          <p:nvPr>
            <p:ph type="title"/>
          </p:nvPr>
        </p:nvSpPr>
        <p:spPr>
          <a:xfrm>
            <a:off x="162697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4" name="Google Shape;204;p35"/>
          <p:cNvSpPr txBox="1"/>
          <p:nvPr>
            <p:ph idx="1" type="body"/>
          </p:nvPr>
        </p:nvSpPr>
        <p:spPr>
          <a:xfrm>
            <a:off x="255373" y="1563130"/>
            <a:ext cx="11425881" cy="5027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4572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rPr lang="en-US" sz="1540">
                <a:solidFill>
                  <a:schemeClr val="dk1"/>
                </a:solidFill>
              </a:rPr>
              <a:t>Negative Forms of Nonverbal Communication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Closed body—clenched fist, palms down, crossed arms or legs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Holding head and body stiff or drooping head and shoulders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Biting fingernails, pulling at hair, fidgeting with clothing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Frowning, raised eyebrows, clenched teeth </a:t>
            </a:r>
            <a:endParaRPr sz="1540"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Aggressive gestures—finger pointing, hands on hips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Avoiding eye contact—shifting gaze, looking up or down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232"/>
              <a:buNone/>
            </a:pPr>
            <a:r>
              <a:t/>
            </a:r>
            <a:endParaRPr sz="1540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7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232"/>
              <a:buChar char="●"/>
            </a:pPr>
            <a:r>
              <a:rPr lang="en-US" sz="1540">
                <a:solidFill>
                  <a:schemeClr val="dk1"/>
                </a:solidFill>
              </a:rPr>
              <a:t>Staring, not blinking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0" name="Google Shape;210;p3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why it is important that our nonverbal cues match our verbal message.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Nonverbal communication may have different _____ in different _____.</a:t>
            </a:r>
            <a:endParaRPr/>
          </a:p>
        </p:txBody>
      </p:sp>
      <p:sp>
        <p:nvSpPr>
          <p:cNvPr id="211" name="Google Shape;211;p3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7" name="Google Shape;217;p37"/>
          <p:cNvSpPr txBox="1"/>
          <p:nvPr>
            <p:ph idx="1" type="body"/>
          </p:nvPr>
        </p:nvSpPr>
        <p:spPr>
          <a:xfrm>
            <a:off x="280087" y="2057400"/>
            <a:ext cx="6863664" cy="4549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trumps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type it if you wouldn’t say it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tone of your message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identifying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  <p:pic>
        <p:nvPicPr>
          <p:cNvPr id="218" name="Google Shape;218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18465" y="2057400"/>
            <a:ext cx="4538738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4" name="Google Shape;224;p38"/>
          <p:cNvSpPr txBox="1"/>
          <p:nvPr>
            <p:ph idx="1" type="body"/>
          </p:nvPr>
        </p:nvSpPr>
        <p:spPr>
          <a:xfrm>
            <a:off x="395416" y="2057399"/>
            <a:ext cx="11025059" cy="4499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trumps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type it if you wouldn’t say it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tone of your message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identifying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0" name="Google Shape;230;p39"/>
          <p:cNvSpPr txBox="1"/>
          <p:nvPr>
            <p:ph idx="1" type="body"/>
          </p:nvPr>
        </p:nvSpPr>
        <p:spPr>
          <a:xfrm>
            <a:off x="444843" y="2057400"/>
            <a:ext cx="1097563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email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Keep in mind that your recipient sees your email address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When in doubt, keep your emails more formal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Stick to the point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cautious with forwards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6" name="Google Shape;236;p40"/>
          <p:cNvSpPr txBox="1"/>
          <p:nvPr>
            <p:ph idx="1" type="body"/>
          </p:nvPr>
        </p:nvSpPr>
        <p:spPr>
          <a:xfrm>
            <a:off x="535459" y="2057400"/>
            <a:ext cx="1088501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texting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Never</a:t>
            </a:r>
            <a:r>
              <a:rPr lang="en-US">
                <a:solidFill>
                  <a:schemeClr val="dk1"/>
                </a:solidFill>
              </a:rPr>
              <a:t> text while driving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send inappropriate pictures or messages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your texting inconvenience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text someone while face to face with someone else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texting take over your life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https://www.youtube.com/watch?v=DoMOnXowoeA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2" name="Google Shape;242;p41"/>
          <p:cNvSpPr txBox="1"/>
          <p:nvPr>
            <p:ph idx="1" type="body"/>
          </p:nvPr>
        </p:nvSpPr>
        <p:spPr>
          <a:xfrm>
            <a:off x="337751" y="2057400"/>
            <a:ext cx="1108272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b="1" lang="en-US" u="sng">
                <a:solidFill>
                  <a:schemeClr val="dk1"/>
                </a:solidFill>
              </a:rPr>
              <a:t>Guidelines for social media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share your password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extremely careful when discussing personal topics in a public forum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safety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Billboard Design Activity</a:t>
            </a:r>
            <a:endParaRPr/>
          </a:p>
        </p:txBody>
      </p:sp>
      <p:sp>
        <p:nvSpPr>
          <p:cNvPr id="248" name="Google Shape;248;p4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-166116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Pass out instructions for the activity.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Review directions. Refer to iCEV lesson for details. Slide #’s on the handout.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Give each group a “billboard” to create. These are the sheets on the counter.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Work on billboard for remainder of class.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Groups will then present their billboards and point out the 3 areas they were to label and explain each area/component…… Each person must speak!!! Do not read off your billboard – know what you are to say please.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/>
              <a:t>Have fun, be neat, creative, and use </a:t>
            </a:r>
            <a:r>
              <a:rPr b="1" lang="en-US" sz="3200">
                <a:solidFill>
                  <a:srgbClr val="FF0000"/>
                </a:solidFill>
              </a:rPr>
              <a:t>C</a:t>
            </a:r>
            <a:r>
              <a:rPr b="1" lang="en-US" sz="3200">
                <a:solidFill>
                  <a:srgbClr val="00B0F0"/>
                </a:solidFill>
              </a:rPr>
              <a:t>O</a:t>
            </a:r>
            <a:r>
              <a:rPr b="1" lang="en-US" sz="3200">
                <a:solidFill>
                  <a:srgbClr val="7030A0"/>
                </a:solidFill>
              </a:rPr>
              <a:t>L</a:t>
            </a:r>
            <a:r>
              <a:rPr b="1" lang="en-US" sz="3200">
                <a:solidFill>
                  <a:srgbClr val="FFC000"/>
                </a:solidFill>
              </a:rPr>
              <a:t>O</a:t>
            </a:r>
            <a:r>
              <a:rPr b="1" lang="en-US" sz="3200">
                <a:solidFill>
                  <a:srgbClr val="007C85"/>
                </a:solidFill>
              </a:rPr>
              <a:t>R</a:t>
            </a:r>
            <a:endParaRPr/>
          </a:p>
          <a:p>
            <a:pPr indent="-166116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ct val="73333"/>
              <a:buChar char="●"/>
            </a:pPr>
            <a:r>
              <a:rPr lang="en-US">
                <a:solidFill>
                  <a:srgbClr val="00B0F0"/>
                </a:solidFill>
              </a:rPr>
              <a:t>You will present on Tuesday prior to reviewing for the test on Wednesday.</a:t>
            </a:r>
            <a:endParaRPr/>
          </a:p>
          <a:p>
            <a:pPr indent="-2032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SzPct val="80000"/>
              <a:buNone/>
            </a:pPr>
            <a:r>
              <a:t/>
            </a:r>
            <a:endParaRPr b="1" sz="3200">
              <a:solidFill>
                <a:srgbClr val="007C8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accent: </a:t>
            </a:r>
            <a:r>
              <a:rPr lang="en-US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antagonist: </a:t>
            </a:r>
            <a:r>
              <a:rPr lang="en-US">
                <a:solidFill>
                  <a:schemeClr val="dk1"/>
                </a:solidFill>
              </a:rPr>
              <a:t>a bitter rival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assumption: </a:t>
            </a:r>
            <a:r>
              <a:rPr lang="en-US">
                <a:solidFill>
                  <a:schemeClr val="dk1"/>
                </a:solidFill>
              </a:rPr>
              <a:t>statement or idea that is accepted or supposed true without proof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cliché: </a:t>
            </a:r>
            <a:r>
              <a:rPr lang="en-US">
                <a:solidFill>
                  <a:schemeClr val="dk1"/>
                </a:solidFill>
              </a:rPr>
              <a:t>overused expression or idea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colloquialism: </a:t>
            </a:r>
            <a:r>
              <a:rPr lang="en-US">
                <a:solidFill>
                  <a:schemeClr val="dk1"/>
                </a:solidFill>
              </a:rPr>
              <a:t>informal speech (such as “fixing to do something” or “dude”)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communication: </a:t>
            </a:r>
            <a:r>
              <a:rPr lang="en-US">
                <a:solidFill>
                  <a:schemeClr val="dk1"/>
                </a:solidFill>
              </a:rPr>
              <a:t>exchange of thoughts and information by verbal and nonverbal messages 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engage: </a:t>
            </a:r>
            <a:r>
              <a:rPr lang="en-US">
                <a:solidFill>
                  <a:schemeClr val="dk1"/>
                </a:solidFill>
              </a:rPr>
              <a:t>to become involved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feedback: </a:t>
            </a:r>
            <a:r>
              <a:rPr lang="en-US">
                <a:solidFill>
                  <a:schemeClr val="dk1"/>
                </a:solidFill>
              </a:rPr>
              <a:t>evaluation returned by the receiver to the sender of the message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4" name="Google Shape;254;p4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Describe why it is important to remember that an email recipient can see your email address.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guidelines for using social media.</a:t>
            </a:r>
            <a:endParaRPr/>
          </a:p>
        </p:txBody>
      </p:sp>
      <p:sp>
        <p:nvSpPr>
          <p:cNvPr id="255" name="Google Shape;255;p4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61" name="Google Shape;261;p4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448818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three ways to overcome or avoid external communication barriers.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at least four internal barriers to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make sure you communicate your message effectively.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express negative feelings in a constructive way.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ways to be tactful.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at least five ways to be a good listener.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positive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negative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guidelines that apply to electronic communication, no matter the setting.</a:t>
            </a:r>
            <a:endParaRPr/>
          </a:p>
        </p:txBody>
      </p:sp>
      <p:pic>
        <p:nvPicPr>
          <p:cNvPr id="262" name="Google Shape;262;p4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268" name="Google Shape;268;p4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9" name="Google Shape;269;p45"/>
          <p:cNvGraphicFramePr/>
          <p:nvPr/>
        </p:nvGraphicFramePr>
        <p:xfrm>
          <a:off x="1265381" y="20681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{658BC914-773A-4FB7-9A2C-4905950A7F68}</a:tableStyleId>
              </a:tblPr>
              <a:tblGrid>
                <a:gridCol w="3355875"/>
                <a:gridCol w="3839250"/>
                <a:gridCol w="2872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antagonist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assumption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cliché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colloquialism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engage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feedback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flippant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internalize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jargon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message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nonverbal 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prejudice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receiver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sender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sexism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social media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stereotype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tactful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trite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9FC5E8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6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147EA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75" name="Google Shape;275;p46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2</a:t>
            </a:r>
            <a:endParaRPr/>
          </a:p>
        </p:txBody>
      </p:sp>
      <p:pic>
        <p:nvPicPr>
          <p:cNvPr id="276" name="Google Shape;27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8589" y="1638300"/>
            <a:ext cx="3779123" cy="521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</a:pPr>
            <a:r>
              <a:rPr lang="en-US"/>
              <a:t>STUDY GUIDE:</a:t>
            </a:r>
            <a:endParaRPr/>
          </a:p>
        </p:txBody>
      </p:sp>
      <p:sp>
        <p:nvSpPr>
          <p:cNvPr id="282" name="Google Shape;282;p4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1120" lvl="0" marL="228600" rtl="0" algn="l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48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9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49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0"/>
          <p:cNvSpPr txBox="1"/>
          <p:nvPr/>
        </p:nvSpPr>
        <p:spPr>
          <a:xfrm>
            <a:off x="334818" y="474807"/>
            <a:ext cx="11515725" cy="54168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Unit Two: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Communication and Conflict Resolution</a:t>
            </a:r>
            <a:endParaRPr sz="40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1"/>
          <p:cNvSpPr txBox="1"/>
          <p:nvPr>
            <p:ph idx="1" type="body"/>
          </p:nvPr>
        </p:nvSpPr>
        <p:spPr>
          <a:xfrm>
            <a:off x="197708" y="2197444"/>
            <a:ext cx="117389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emphasis on a detail in sharp contrast with its surroundings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a bitter rival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statement or idea that is accepted or supposed true without proof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overused expression or idea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327454" y="1619971"/>
            <a:ext cx="1155150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informal speech (such as “fixing to do something” or “dude”)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exchange of thoughts and information by verbal and nonverbal messages </a:t>
            </a:r>
            <a:endParaRPr sz="2035"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    </a:t>
            </a:r>
            <a:r>
              <a:rPr lang="en-US" sz="2035">
                <a:solidFill>
                  <a:schemeClr val="dk1"/>
                </a:solidFill>
              </a:rPr>
              <a:t>to become involved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b="1" lang="en-US" sz="2035">
                <a:solidFill>
                  <a:schemeClr val="dk1"/>
                </a:solidFill>
              </a:rPr>
              <a:t>____________________________________: </a:t>
            </a:r>
            <a:r>
              <a:rPr lang="en-US" sz="2035">
                <a:solidFill>
                  <a:schemeClr val="dk1"/>
                </a:solidFill>
              </a:rPr>
              <a:t>evaluation returned by the receiver to the sender of the message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internalize: </a:t>
            </a:r>
            <a:r>
              <a:rPr lang="en-US">
                <a:solidFill>
                  <a:schemeClr val="dk1"/>
                </a:solidFill>
              </a:rPr>
              <a:t>to incorporate as part of who you are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jargon: </a:t>
            </a:r>
            <a:r>
              <a:rPr lang="en-US">
                <a:solidFill>
                  <a:schemeClr val="dk1"/>
                </a:solidFill>
              </a:rPr>
              <a:t>word usage understood only by a particular group, often technical or related to a certain type of employment (such as “throwing PVCs” or “data dump”)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message</a:t>
            </a:r>
            <a:r>
              <a:rPr lang="en-US">
                <a:solidFill>
                  <a:schemeClr val="dk1"/>
                </a:solidFill>
              </a:rPr>
              <a:t>: information being sent (verbal or nonverbal)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nonverbal communication: </a:t>
            </a:r>
            <a:r>
              <a:rPr lang="en-US">
                <a:solidFill>
                  <a:schemeClr val="dk1"/>
                </a:solidFill>
              </a:rPr>
              <a:t>information expressed without words through posture, gestures, and expressions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prejudice: </a:t>
            </a:r>
            <a:r>
              <a:rPr lang="en-US">
                <a:solidFill>
                  <a:schemeClr val="dk1"/>
                </a:solidFill>
              </a:rPr>
              <a:t>irrational opinion directed against something or someone, often because they belong to a particular group (race, gender, etc.)</a:t>
            </a:r>
            <a:endParaRPr/>
          </a:p>
          <a:p>
            <a:pPr indent="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receiver: </a:t>
            </a:r>
            <a:r>
              <a:rPr lang="en-US">
                <a:solidFill>
                  <a:schemeClr val="dk1"/>
                </a:solidFill>
              </a:rPr>
              <a:t>the person who must process and make sense of the message when engaged in communication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3"/>
          <p:cNvSpPr txBox="1"/>
          <p:nvPr>
            <p:ph idx="1" type="body"/>
          </p:nvPr>
        </p:nvSpPr>
        <p:spPr>
          <a:xfrm>
            <a:off x="343931" y="1777314"/>
            <a:ext cx="1149384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_____________________________: </a:t>
            </a:r>
            <a:r>
              <a:rPr lang="en-US">
                <a:solidFill>
                  <a:schemeClr val="dk1"/>
                </a:solidFill>
              </a:rPr>
              <a:t>to incorporate as part of who you are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_____________________________: </a:t>
            </a:r>
            <a:r>
              <a:rPr lang="en-US">
                <a:solidFill>
                  <a:schemeClr val="dk1"/>
                </a:solidFill>
              </a:rPr>
              <a:t>word usage understood only by a particular group, often technical or related to a certain type of employment (such as “throwing PVCs” or “data dump”)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</a:t>
            </a:r>
            <a:r>
              <a:rPr lang="en-US">
                <a:solidFill>
                  <a:schemeClr val="dk1"/>
                </a:solidFill>
              </a:rPr>
              <a:t>: information being sent (verbal or nonverbal)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4"/>
          <p:cNvSpPr txBox="1"/>
          <p:nvPr>
            <p:ph idx="1" type="body"/>
          </p:nvPr>
        </p:nvSpPr>
        <p:spPr>
          <a:xfrm>
            <a:off x="335692" y="1769076"/>
            <a:ext cx="1153503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 ____________________: </a:t>
            </a:r>
            <a:r>
              <a:rPr lang="en-US">
                <a:solidFill>
                  <a:schemeClr val="dk1"/>
                </a:solidFill>
              </a:rPr>
              <a:t>information expressed without words through posture, gestures, and expressions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____________________________________: </a:t>
            </a:r>
            <a:r>
              <a:rPr lang="en-US">
                <a:solidFill>
                  <a:schemeClr val="dk1"/>
                </a:solidFill>
              </a:rPr>
              <a:t>irrational opinion directed against something or someone, often because they belong to a particular group (race, gender, etc.)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___________________________________: </a:t>
            </a:r>
            <a:r>
              <a:rPr lang="en-US">
                <a:solidFill>
                  <a:schemeClr val="dk1"/>
                </a:solidFill>
              </a:rPr>
              <a:t>the person who must process and make sense of the message when engaged in communication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5"/>
          <p:cNvSpPr txBox="1"/>
          <p:nvPr>
            <p:ph idx="1" type="body"/>
          </p:nvPr>
        </p:nvSpPr>
        <p:spPr>
          <a:xfrm>
            <a:off x="296562" y="2057400"/>
            <a:ext cx="115741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the person extending the message when engaged in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___________________________________________: </a:t>
            </a:r>
            <a:r>
              <a:rPr lang="en-US">
                <a:solidFill>
                  <a:schemeClr val="dk1"/>
                </a:solidFill>
              </a:rPr>
              <a:t>prejudice based on gender, often against women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___________________________________________: </a:t>
            </a:r>
            <a:r>
              <a:rPr lang="en-US">
                <a:solidFill>
                  <a:schemeClr val="dk1"/>
                </a:solidFill>
              </a:rPr>
              <a:t>websites and services that allow people to communicate by making information public, such as Facebook, Twitter, LinkedIn, and others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6"/>
          <p:cNvSpPr txBox="1"/>
          <p:nvPr>
            <p:ph idx="1" type="body"/>
          </p:nvPr>
        </p:nvSpPr>
        <p:spPr>
          <a:xfrm>
            <a:off x="288324" y="2057400"/>
            <a:ext cx="1155768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the idea that a certain group of people (often based on gender or race) will always have particular things in common or behave in a certain way (such as “athletes are not smart” or “women can’t drive well”)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____________________________________________: </a:t>
            </a:r>
            <a:r>
              <a:rPr lang="en-US">
                <a:solidFill>
                  <a:schemeClr val="dk1"/>
                </a:solidFill>
              </a:rPr>
              <a:t>ability to do or say the kindest or most appropriate 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7"/>
          <p:cNvSpPr txBox="1"/>
          <p:nvPr>
            <p:ph type="title"/>
          </p:nvPr>
        </p:nvSpPr>
        <p:spPr>
          <a:xfrm>
            <a:off x="220028" y="280087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35" name="Google Shape;335;p57"/>
          <p:cNvSpPr txBox="1"/>
          <p:nvPr>
            <p:ph idx="1" type="body"/>
          </p:nvPr>
        </p:nvSpPr>
        <p:spPr>
          <a:xfrm>
            <a:off x="395416" y="2057400"/>
            <a:ext cx="114176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 communication barriers are those found in our environment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Factors such as lack of _____________________________________, physical distractions, loud noises, ___________________________________________________, technology problems, or the inability to speak the language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of _________________________________________________, automatic responses, colloquialisms, _______________________________________________, technical terms, or vague wording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8"/>
          <p:cNvSpPr txBox="1"/>
          <p:nvPr>
            <p:ph idx="1" type="body"/>
          </p:nvPr>
        </p:nvSpPr>
        <p:spPr>
          <a:xfrm>
            <a:off x="296562" y="1497227"/>
            <a:ext cx="11491784" cy="44257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External communication barriers are often easy to recognize and overcome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When communicating with others, give them your _______________________________________________________________________ attention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Try to find the best _________________________________ and _______________________________ for your conversation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Avoid trying to talk over noisy disturbances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If necessary, __________________________________________________________ your conversation for a quieter time</a:t>
            </a:r>
            <a:endParaRPr/>
          </a:p>
          <a:p>
            <a:pPr indent="0" lvl="1" marL="27432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None/>
            </a:pPr>
            <a:r>
              <a:t/>
            </a:r>
            <a:endParaRPr sz="185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480"/>
              <a:buFont typeface="Courier New"/>
              <a:buChar char="o"/>
            </a:pPr>
            <a:r>
              <a:rPr lang="en-US" sz="1850">
                <a:solidFill>
                  <a:schemeClr val="dk1"/>
                </a:solidFill>
              </a:rPr>
              <a:t>Make sure to hold important _______________________________________________________________ in a comfortable setting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9"/>
          <p:cNvSpPr txBox="1"/>
          <p:nvPr>
            <p:ph idx="1" type="body"/>
          </p:nvPr>
        </p:nvSpPr>
        <p:spPr>
          <a:xfrm>
            <a:off x="345989" y="1645509"/>
            <a:ext cx="11442357" cy="4524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Lack of ______________________________________________________________________ or attention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_____________________________________________________________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clarify 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 teachings </a:t>
            </a:r>
            <a:endParaRPr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0"/>
          <p:cNvSpPr txBox="1"/>
          <p:nvPr>
            <p:ph idx="1" type="body"/>
          </p:nvPr>
        </p:nvSpPr>
        <p:spPr>
          <a:xfrm>
            <a:off x="360406" y="1488989"/>
            <a:ext cx="11444416" cy="4524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Failure to see a person as an ______________________________________________________________ 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Lack of ________________________________-______________________________________________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Ignorance of your __________________________________________________ 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1"/>
          <p:cNvSpPr txBox="1"/>
          <p:nvPr>
            <p:ph type="title"/>
          </p:nvPr>
        </p:nvSpPr>
        <p:spPr>
          <a:xfrm>
            <a:off x="245076" y="9885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Communicating Messages Effectively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56" name="Google Shape;356;p61"/>
          <p:cNvSpPr txBox="1"/>
          <p:nvPr>
            <p:ph idx="1" type="body"/>
          </p:nvPr>
        </p:nvSpPr>
        <p:spPr>
          <a:xfrm>
            <a:off x="1143000" y="2057400"/>
            <a:ext cx="1046411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Maintain a pleasant __________________________________________ of voice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Vary your 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______________________________________________________ your words carefully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“_____” messages rather than “____________________” messages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2"/>
          <p:cNvSpPr txBox="1"/>
          <p:nvPr>
            <p:ph idx="1" type="body"/>
          </p:nvPr>
        </p:nvSpPr>
        <p:spPr>
          <a:xfrm>
            <a:off x="494270" y="2057400"/>
            <a:ext cx="111293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a person’s ______________________________________________________________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Use the appropriate _______________________________________________________ cues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Ask meaningful _______________________________________________________________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Choose an appropriate __________________________________________ for communicating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sender: </a:t>
            </a:r>
            <a:r>
              <a:rPr lang="en-US">
                <a:solidFill>
                  <a:schemeClr val="dk1"/>
                </a:solidFill>
              </a:rPr>
              <a:t>the person extending the message when engaged in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sexism: </a:t>
            </a:r>
            <a:r>
              <a:rPr lang="en-US">
                <a:solidFill>
                  <a:schemeClr val="dk1"/>
                </a:solidFill>
              </a:rPr>
              <a:t>prejudice based on gender, often against women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social media: </a:t>
            </a:r>
            <a:r>
              <a:rPr lang="en-US">
                <a:solidFill>
                  <a:schemeClr val="dk1"/>
                </a:solidFill>
              </a:rPr>
              <a:t>websites and services that allow people to communicate by making information public, such as Facebook, Twitter, LinkedIn, and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stereotype: </a:t>
            </a:r>
            <a:r>
              <a:rPr lang="en-US">
                <a:solidFill>
                  <a:schemeClr val="dk1"/>
                </a:solidFill>
              </a:rPr>
              <a:t>the idea that a certain group of people (often based on gender or race) will always have particular things in common or behave in a certain way (such as “athletes are not smart” or “women can’t drive well”)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tactful: </a:t>
            </a:r>
            <a:r>
              <a:rPr lang="en-US">
                <a:solidFill>
                  <a:schemeClr val="dk1"/>
                </a:solidFill>
              </a:rPr>
              <a:t>ability to do or say the kindest or most appropriate 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3"/>
          <p:cNvSpPr txBox="1"/>
          <p:nvPr>
            <p:ph type="title"/>
          </p:nvPr>
        </p:nvSpPr>
        <p:spPr>
          <a:xfrm>
            <a:off x="245076" y="9885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Positively Negative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67" name="Google Shape;367;p63"/>
          <p:cNvSpPr txBox="1"/>
          <p:nvPr>
            <p:ph idx="1" type="body"/>
          </p:nvPr>
        </p:nvSpPr>
        <p:spPr>
          <a:xfrm>
            <a:off x="1143000" y="2057400"/>
            <a:ext cx="1052177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Recognize responsibility for personal faults and understand that you cannot _____________________________________________ others or outside events for what you do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Discuss your _____________________________________ feelings with the person whose behavior causes you the problem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Describe the issue or behavior without ________________________________, and concentrate on the facts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4"/>
          <p:cNvSpPr txBox="1"/>
          <p:nvPr>
            <p:ph idx="1" type="body"/>
          </p:nvPr>
        </p:nvSpPr>
        <p:spPr>
          <a:xfrm>
            <a:off x="551936" y="1843217"/>
            <a:ext cx="1135997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Use “I” messages when you talk about emotions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Discuss your problem without making ____________________________________ or unkind comments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Do not bring up already-settled issues or rehash previous 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035"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628"/>
              <a:buChar char="●"/>
            </a:pPr>
            <a:r>
              <a:rPr lang="en-US" sz="2035">
                <a:solidFill>
                  <a:schemeClr val="dk1"/>
                </a:solidFill>
              </a:rPr>
              <a:t>Follow the guidelines for effective communication throughout your ______________________</a:t>
            </a:r>
            <a:endParaRPr sz="2035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5"/>
          <p:cNvSpPr txBox="1"/>
          <p:nvPr>
            <p:ph type="title"/>
          </p:nvPr>
        </p:nvSpPr>
        <p:spPr>
          <a:xfrm>
            <a:off x="187411" y="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Act With Tact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78" name="Google Shape;378;p65"/>
          <p:cNvSpPr txBox="1"/>
          <p:nvPr>
            <p:ph idx="1" type="body"/>
          </p:nvPr>
        </p:nvSpPr>
        <p:spPr>
          <a:xfrm>
            <a:off x="469557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Tactfulness is the ability to speak and interact with others in a way that doesn’t _________________________________________________ them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People who are tactful use good ________________________________ and express thoughtful consideration of others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 not ___________________________________________other people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6"/>
          <p:cNvSpPr txBox="1"/>
          <p:nvPr>
            <p:ph idx="1" type="body"/>
          </p:nvPr>
        </p:nvSpPr>
        <p:spPr>
          <a:xfrm>
            <a:off x="691978" y="2057400"/>
            <a:ext cx="1095632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Respect the personal beliefs, culture, or heritage of others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gossip or say bad things about people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Avoid leaving others __________________________________________________________ in conflict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7"/>
          <p:cNvSpPr txBox="1"/>
          <p:nvPr>
            <p:ph type="title"/>
          </p:nvPr>
        </p:nvSpPr>
        <p:spPr>
          <a:xfrm>
            <a:off x="253314" y="214184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Exercise Your Ears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89" name="Google Shape;389;p67"/>
          <p:cNvSpPr txBox="1"/>
          <p:nvPr>
            <p:ph idx="1" type="body"/>
          </p:nvPr>
        </p:nvSpPr>
        <p:spPr>
          <a:xfrm>
            <a:off x="420130" y="2057400"/>
            <a:ext cx="11294075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Most of what we learn, </a:t>
            </a:r>
            <a:r>
              <a:rPr lang="en-US">
                <a:solidFill>
                  <a:schemeClr val="dk1"/>
                </a:solidFill>
              </a:rPr>
              <a:t>we learn by _______</a:t>
            </a:r>
            <a:r>
              <a:rPr lang="en-US">
                <a:solidFill>
                  <a:schemeClr val="dk1"/>
                </a:solidFill>
              </a:rPr>
              <a:t>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We spend approximately _________________________________ of our waking hours listening, yet we often don’t develop and practice effective listening skills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8"/>
          <p:cNvSpPr txBox="1"/>
          <p:nvPr>
            <p:ph idx="1" type="body"/>
          </p:nvPr>
        </p:nvSpPr>
        <p:spPr>
          <a:xfrm>
            <a:off x="486032" y="2057400"/>
            <a:ext cx="1121169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 to listen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Listen to what the speaker is and is not saying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9"/>
          <p:cNvSpPr txBox="1"/>
          <p:nvPr>
            <p:ph idx="1" type="body"/>
          </p:nvPr>
        </p:nvSpPr>
        <p:spPr>
          <a:xfrm>
            <a:off x="469557" y="2057400"/>
            <a:ext cx="11277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Have an __________________________ mind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Judge the content, not the delivery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 what you think you heard for clarification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Provide 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70"/>
          <p:cNvSpPr txBox="1"/>
          <p:nvPr>
            <p:ph type="title"/>
          </p:nvPr>
        </p:nvSpPr>
        <p:spPr>
          <a:xfrm>
            <a:off x="245076" y="164756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Nonverbal Communication Speaks Loudly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05" name="Google Shape;405;p70"/>
          <p:cNvSpPr txBox="1"/>
          <p:nvPr>
            <p:ph idx="1" type="body"/>
          </p:nvPr>
        </p:nvSpPr>
        <p:spPr>
          <a:xfrm>
            <a:off x="245075" y="2057400"/>
            <a:ext cx="117795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Even without words, you can send strong messages through ____________ signals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Nonverbal communication, or body language, includes the messages sent by our _____________________, posture, movements, and facial expressions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Nonverbal actions—including where you stand, how you sit, and how __________________ you speak—communicate something about you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1"/>
          <p:cNvSpPr txBox="1"/>
          <p:nvPr>
            <p:ph idx="1" type="body"/>
          </p:nvPr>
        </p:nvSpPr>
        <p:spPr>
          <a:xfrm>
            <a:off x="395417" y="2057400"/>
            <a:ext cx="1131878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Understanding a message requires paying as much attention to ___________________ language as to the _______________________ being spoken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Body language can ____________________________ the spoken word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72"/>
          <p:cNvSpPr txBox="1"/>
          <p:nvPr>
            <p:ph idx="1" type="body"/>
          </p:nvPr>
        </p:nvSpPr>
        <p:spPr>
          <a:xfrm>
            <a:off x="510746" y="2032687"/>
            <a:ext cx="1121710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Open ___________________________     —open palms up, hands away from body, arms swinging freely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Head held high, shoulders upright; body leaning toward other person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__________________________, alert manner of sitting or standing, turned to listener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94550" y="342900"/>
            <a:ext cx="1802283" cy="610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1143001" y="2057400"/>
            <a:ext cx="80295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External communication barriers are those found in our environment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Factors such as lack of time, physical distractions, loud noises, illness, technology problems, or the inability to speak the language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Use of clichés, automatic responses, colloquialisms, jargon, technical terms, or vague wording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73"/>
          <p:cNvSpPr txBox="1"/>
          <p:nvPr>
            <p:ph idx="1" type="body"/>
          </p:nvPr>
        </p:nvSpPr>
        <p:spPr>
          <a:xfrm>
            <a:off x="543697" y="2057400"/>
            <a:ext cx="1108813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Positive Forms of Nonverbal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Smiling, pleasant expression, __________________________ in agreement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Natural 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Frequent ________________________ contact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74"/>
          <p:cNvSpPr txBox="1"/>
          <p:nvPr>
            <p:ph idx="1" type="body"/>
          </p:nvPr>
        </p:nvSpPr>
        <p:spPr>
          <a:xfrm>
            <a:off x="444842" y="2057400"/>
            <a:ext cx="1125288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Negative Forms of Nonverbal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Closed body—clenched fist, palms down, crossed arms or legs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Holding head and body ____________________________________________ or drooping head and shoulders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Biting fingernails, pulling at hair, ______________________ with clothing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5"/>
          <p:cNvSpPr txBox="1"/>
          <p:nvPr>
            <p:ph idx="1" type="body"/>
          </p:nvPr>
        </p:nvSpPr>
        <p:spPr>
          <a:xfrm>
            <a:off x="518984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__________________________________, raised eyebrows, clenched teeth </a:t>
            </a:r>
            <a:endParaRPr>
              <a:solidFill>
                <a:schemeClr val="dk1"/>
              </a:solidFill>
            </a:endParaRPr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_______________________gestures —finger pointing, hands on hips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Avoiding eye contact—_______________________ gaze, looking up or down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Staring, not 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6"/>
          <p:cNvSpPr txBox="1"/>
          <p:nvPr>
            <p:ph type="title"/>
          </p:nvPr>
        </p:nvSpPr>
        <p:spPr>
          <a:xfrm>
            <a:off x="203887" y="222421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Sending Effective Email &amp; Text Messages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36" name="Google Shape;436;p76"/>
          <p:cNvSpPr txBox="1"/>
          <p:nvPr>
            <p:ph idx="1" type="body"/>
          </p:nvPr>
        </p:nvSpPr>
        <p:spPr>
          <a:xfrm>
            <a:off x="560173" y="2057400"/>
            <a:ext cx="1113755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Understand the difference between formal and informal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Personal contact tru</a:t>
            </a:r>
            <a:r>
              <a:rPr lang="en-US">
                <a:solidFill>
                  <a:schemeClr val="dk1"/>
                </a:solidFill>
              </a:rPr>
              <a:t>mps ________</a:t>
            </a:r>
            <a:r>
              <a:rPr lang="en-US">
                <a:solidFill>
                  <a:schemeClr val="dk1"/>
                </a:solidFill>
              </a:rPr>
              <a:t>____________________ communication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7"/>
          <p:cNvSpPr txBox="1"/>
          <p:nvPr>
            <p:ph idx="1" type="body"/>
          </p:nvPr>
        </p:nvSpPr>
        <p:spPr>
          <a:xfrm>
            <a:off x="543697" y="2057400"/>
            <a:ext cx="111293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_________________________ of your message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personal____________________ information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8"/>
          <p:cNvSpPr txBox="1"/>
          <p:nvPr>
            <p:ph idx="1" type="body"/>
          </p:nvPr>
        </p:nvSpPr>
        <p:spPr>
          <a:xfrm>
            <a:off x="436605" y="2057400"/>
            <a:ext cx="1129407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all electronic communication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mindful of the __________________________ of your message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accidentally reveal personal _________________________ information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through your posts and messages before sending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9"/>
          <p:cNvSpPr txBox="1"/>
          <p:nvPr>
            <p:ph idx="1" type="body"/>
          </p:nvPr>
        </p:nvSpPr>
        <p:spPr>
          <a:xfrm>
            <a:off x="461319" y="2057400"/>
            <a:ext cx="1117874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email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Keep in mind that your recipient sees your___________________ address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When in doubt, keep your emails more _____________________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Stick to the point</a:t>
            </a:r>
            <a:endParaRPr/>
          </a:p>
          <a:p>
            <a:pPr indent="0" lvl="0" marL="457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_______________ with forwards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0"/>
          <p:cNvSpPr txBox="1"/>
          <p:nvPr>
            <p:ph idx="1" type="body"/>
          </p:nvPr>
        </p:nvSpPr>
        <p:spPr>
          <a:xfrm>
            <a:off x="378941" y="2057400"/>
            <a:ext cx="1134350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texting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b="1" lang="en-US">
                <a:solidFill>
                  <a:schemeClr val="dk1"/>
                </a:solidFill>
              </a:rPr>
              <a:t>____________ </a:t>
            </a:r>
            <a:r>
              <a:rPr lang="en-US">
                <a:solidFill>
                  <a:schemeClr val="dk1"/>
                </a:solidFill>
              </a:rPr>
              <a:t>text while driving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send inappropriate ____________ or ___________________________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your texting ____________________________________ others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text someone while face to face with someone else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let texting take over your life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81"/>
          <p:cNvSpPr txBox="1"/>
          <p:nvPr>
            <p:ph idx="1" type="body"/>
          </p:nvPr>
        </p:nvSpPr>
        <p:spPr>
          <a:xfrm>
            <a:off x="477794" y="2057400"/>
            <a:ext cx="1120345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rPr lang="en-US">
                <a:solidFill>
                  <a:schemeClr val="dk1"/>
                </a:solidFill>
              </a:rPr>
              <a:t>Guidelines for social media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Don’t share your ___________________________________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Be extremely careful when discussing personal topics in a public forum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Think _______________________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8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67" name="Google Shape;467;p82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448818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three ways to overcome or avoid external communication barriers.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Identify at least four internal barriers to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make sure you communicate your message effectively.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four ways to express negative feelings in a constructive way.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two ways to be tactful.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at least five ways to be a good listener.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positive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negative forms of nonverbal communication.</a:t>
            </a:r>
            <a:endParaRPr/>
          </a:p>
          <a:p>
            <a:pPr indent="-448818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ct val="73333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List three guidelines that apply to electronic communication, no matter the setting.</a:t>
            </a:r>
            <a:endParaRPr/>
          </a:p>
        </p:txBody>
      </p:sp>
      <p:pic>
        <p:nvPicPr>
          <p:cNvPr id="468" name="Google Shape;468;p8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1143001" y="2057400"/>
            <a:ext cx="1016317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●"/>
            </a:pPr>
            <a:r>
              <a:rPr lang="en-US">
                <a:solidFill>
                  <a:schemeClr val="dk1"/>
                </a:solidFill>
              </a:rPr>
              <a:t>External communication barriers are often easy to recognize and overcome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When communicating with others, give them your undivided attention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Try to find the best time and location for your conversation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Avoid trying to talk over noisy disturbances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If necessary, reschedule your conversation for a quieter time</a:t>
            </a:r>
            <a:endParaRPr/>
          </a:p>
          <a:p>
            <a:pPr indent="0" lvl="1" marL="2743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</a:pPr>
            <a:r>
              <a:rPr lang="en-US">
                <a:solidFill>
                  <a:schemeClr val="dk1"/>
                </a:solidFill>
              </a:rPr>
              <a:t>Make sure to hold important discussions in a comfortable setting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8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474" name="Google Shape;474;p8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75" name="Google Shape;475;p83"/>
          <p:cNvGraphicFramePr/>
          <p:nvPr/>
        </p:nvGraphicFramePr>
        <p:xfrm>
          <a:off x="1265381" y="20681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{658BC914-773A-4FB7-9A2C-4905950A7F68}</a:tableStyleId>
              </a:tblPr>
              <a:tblGrid>
                <a:gridCol w="3355875"/>
                <a:gridCol w="3839250"/>
                <a:gridCol w="28725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antagonist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assumption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cliché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colloquialism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engage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feedback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flippant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internalize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jargon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message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nonverbal communication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prejudice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receiver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sender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sexism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social media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stereotype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tactful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trite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236838" y="17299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Causes of Communication Breakdowns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1143000" y="1867929"/>
            <a:ext cx="10163174" cy="4598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496"/>
              <a:buChar char="●"/>
            </a:pPr>
            <a:r>
              <a:rPr lang="en-US" sz="1870">
                <a:solidFill>
                  <a:schemeClr val="dk1"/>
                </a:solidFill>
              </a:rPr>
              <a:t>Internal communication barriers come from within us</a:t>
            </a:r>
            <a:endParaRPr/>
          </a:p>
          <a:p>
            <a:pPr indent="0" lvl="0" marL="4572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496"/>
              <a:buNone/>
            </a:pPr>
            <a:r>
              <a:t/>
            </a:r>
            <a:endParaRPr sz="187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Lack of interest or attention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listen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clarify comments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Childhood teachings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Failure to see a person as an individual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Interruptions</a:t>
            </a:r>
            <a:endParaRPr/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rPr lang="en-US" sz="1700">
                <a:solidFill>
                  <a:schemeClr val="dk1"/>
                </a:solidFill>
              </a:rPr>
              <a:t> </a:t>
            </a:r>
            <a:endParaRPr/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Lack of self-confidence </a:t>
            </a:r>
            <a:endParaRPr sz="1700">
              <a:solidFill>
                <a:schemeClr val="dk1"/>
              </a:solidFill>
            </a:endParaRPr>
          </a:p>
          <a:p>
            <a:pPr indent="0" lvl="1" marL="27432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1" marL="457200" rtl="0" algn="l">
              <a:lnSpc>
                <a:spcPct val="70000"/>
              </a:lnSpc>
              <a:spcBef>
                <a:spcPts val="600"/>
              </a:spcBef>
              <a:spcAft>
                <a:spcPts val="0"/>
              </a:spcAft>
              <a:buClr>
                <a:srgbClr val="6600CC"/>
              </a:buClr>
              <a:buSzPts val="1360"/>
              <a:buFont typeface="Courier New"/>
              <a:buChar char="o"/>
            </a:pPr>
            <a:r>
              <a:rPr lang="en-US" sz="1700">
                <a:solidFill>
                  <a:schemeClr val="dk1"/>
                </a:solidFill>
              </a:rPr>
              <a:t>Ignorance of your projected image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3000">
        <p:fade thruBlk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Name three examples of external communication barriers.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Explain how low self-esteem interferes with communication.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1600"/>
              </a:spcAft>
              <a:buClr>
                <a:srgbClr val="6600CC"/>
              </a:buClr>
              <a:buSzPts val="1760"/>
              <a:buFont typeface="Corbel"/>
              <a:buAutoNum type="arabicPeriod"/>
            </a:pPr>
            <a:r>
              <a:rPr lang="en-US">
                <a:solidFill>
                  <a:schemeClr val="dk1"/>
                </a:solidFill>
              </a:rPr>
              <a:t>Discuss possible consequences of having poor communication skills.</a:t>
            </a:r>
            <a:endParaRPr/>
          </a:p>
        </p:txBody>
      </p:sp>
      <p:sp>
        <p:nvSpPr>
          <p:cNvPr id="113" name="Google Shape;113;p2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