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Lst>
  <p:sldSz cy="6858000" cx="12192000"/>
  <p:notesSz cx="7102475" cy="9388475"/>
  <p:embeddedFontLst>
    <p:embeddedFont>
      <p:font typeface="Corbel"/>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F6735E5-244A-4849-858F-C81D3F4D2742}">
  <a:tblStyle styleId="{0F6735E5-244A-4849-858F-C81D3F4D2742}" styleName="Table_0">
    <a:wholeTbl>
      <a:tcTxStyle b="off" i="off">
        <a:font>
          <a:latin typeface="Corbel"/>
          <a:ea typeface="Corbel"/>
          <a:cs typeface="Corbe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Corbel-regular.fntdata"/><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Corbel-italic.fntdata"/><Relationship Id="rId63" Type="http://schemas.openxmlformats.org/officeDocument/2006/relationships/font" Target="fonts/Corbel-bold.fntdata"/><Relationship Id="rId22" Type="http://schemas.openxmlformats.org/officeDocument/2006/relationships/slide" Target="slides/slide17.xml"/><Relationship Id="rId21" Type="http://schemas.openxmlformats.org/officeDocument/2006/relationships/slide" Target="slides/slide16.xml"/><Relationship Id="rId65" Type="http://schemas.openxmlformats.org/officeDocument/2006/relationships/font" Target="fonts/Corbel-boldItalic.fnt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10225" y="4459525"/>
            <a:ext cx="5681975" cy="422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1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1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2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2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2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2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2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2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2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2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2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2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2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2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2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3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3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3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3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3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3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3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4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4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4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4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4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4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4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4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4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4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4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4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4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4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4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4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4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4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4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4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5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5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5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5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5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5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5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5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5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5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5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5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5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5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5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5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5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5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5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5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6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6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6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6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6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6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1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1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415611" y="992767"/>
            <a:ext cx="11360700" cy="27369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6900"/>
              <a:buNone/>
              <a:defRPr sz="69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p:txBody>
      </p:sp>
      <p:sp>
        <p:nvSpPr>
          <p:cNvPr id="11" name="Google Shape;11;p2"/>
          <p:cNvSpPr txBox="1"/>
          <p:nvPr>
            <p:ph idx="1" type="subTitle"/>
          </p:nvPr>
        </p:nvSpPr>
        <p:spPr>
          <a:xfrm>
            <a:off x="415600" y="3778833"/>
            <a:ext cx="11360700" cy="10569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2" name="Google Shape;12;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415600" y="1474833"/>
            <a:ext cx="11360700" cy="26181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16000"/>
              <a:buNone/>
              <a:defRPr sz="16000"/>
            </a:lvl1pPr>
            <a:lvl2pPr lvl="1" algn="ctr">
              <a:spcBef>
                <a:spcPts val="0"/>
              </a:spcBef>
              <a:spcAft>
                <a:spcPts val="0"/>
              </a:spcAft>
              <a:buSzPts val="16000"/>
              <a:buNone/>
              <a:defRPr sz="16000"/>
            </a:lvl2pPr>
            <a:lvl3pPr lvl="2" algn="ctr">
              <a:spcBef>
                <a:spcPts val="0"/>
              </a:spcBef>
              <a:spcAft>
                <a:spcPts val="0"/>
              </a:spcAft>
              <a:buSzPts val="16000"/>
              <a:buNone/>
              <a:defRPr sz="16000"/>
            </a:lvl3pPr>
            <a:lvl4pPr lvl="3" algn="ctr">
              <a:spcBef>
                <a:spcPts val="0"/>
              </a:spcBef>
              <a:spcAft>
                <a:spcPts val="0"/>
              </a:spcAft>
              <a:buSzPts val="16000"/>
              <a:buNone/>
              <a:defRPr sz="16000"/>
            </a:lvl4pPr>
            <a:lvl5pPr lvl="4" algn="ctr">
              <a:spcBef>
                <a:spcPts val="0"/>
              </a:spcBef>
              <a:spcAft>
                <a:spcPts val="0"/>
              </a:spcAft>
              <a:buSzPts val="16000"/>
              <a:buNone/>
              <a:defRPr sz="16000"/>
            </a:lvl5pPr>
            <a:lvl6pPr lvl="5" algn="ctr">
              <a:spcBef>
                <a:spcPts val="0"/>
              </a:spcBef>
              <a:spcAft>
                <a:spcPts val="0"/>
              </a:spcAft>
              <a:buSzPts val="16000"/>
              <a:buNone/>
              <a:defRPr sz="16000"/>
            </a:lvl6pPr>
            <a:lvl7pPr lvl="6" algn="ctr">
              <a:spcBef>
                <a:spcPts val="0"/>
              </a:spcBef>
              <a:spcAft>
                <a:spcPts val="0"/>
              </a:spcAft>
              <a:buSzPts val="16000"/>
              <a:buNone/>
              <a:defRPr sz="16000"/>
            </a:lvl7pPr>
            <a:lvl8pPr lvl="7" algn="ctr">
              <a:spcBef>
                <a:spcPts val="0"/>
              </a:spcBef>
              <a:spcAft>
                <a:spcPts val="0"/>
              </a:spcAft>
              <a:buSzPts val="16000"/>
              <a:buNone/>
              <a:defRPr sz="16000"/>
            </a:lvl8pPr>
            <a:lvl9pPr lvl="8" algn="ctr">
              <a:spcBef>
                <a:spcPts val="0"/>
              </a:spcBef>
              <a:spcAft>
                <a:spcPts val="0"/>
              </a:spcAft>
              <a:buSzPts val="16000"/>
              <a:buNone/>
              <a:defRPr sz="16000"/>
            </a:lvl9pPr>
          </a:lstStyle>
          <a:p>
            <a:r>
              <a:t>xx%</a:t>
            </a:r>
          </a:p>
        </p:txBody>
      </p:sp>
      <p:sp>
        <p:nvSpPr>
          <p:cNvPr id="46" name="Google Shape;46;p11"/>
          <p:cNvSpPr txBox="1"/>
          <p:nvPr>
            <p:ph idx="1" type="body"/>
          </p:nvPr>
        </p:nvSpPr>
        <p:spPr>
          <a:xfrm>
            <a:off x="415600" y="4202967"/>
            <a:ext cx="11360700" cy="1734300"/>
          </a:xfrm>
          <a:prstGeom prst="rect">
            <a:avLst/>
          </a:prstGeom>
        </p:spPr>
        <p:txBody>
          <a:bodyPr anchorCtr="0" anchor="t" bIns="121900" lIns="121900" spcFirstLastPara="1" rIns="121900" wrap="square" tIns="121900">
            <a:normAutofit/>
          </a:bodyPr>
          <a:lstStyle>
            <a:lvl1pPr indent="-381000" lvl="0" marL="457200" algn="ctr">
              <a:spcBef>
                <a:spcPts val="0"/>
              </a:spcBef>
              <a:spcAft>
                <a:spcPts val="0"/>
              </a:spcAft>
              <a:buSzPts val="2400"/>
              <a:buChar char="●"/>
              <a:defRPr/>
            </a:lvl1pPr>
            <a:lvl2pPr indent="-349250" lvl="1" marL="914400" algn="ctr">
              <a:spcBef>
                <a:spcPts val="0"/>
              </a:spcBef>
              <a:spcAft>
                <a:spcPts val="0"/>
              </a:spcAft>
              <a:buSzPts val="1900"/>
              <a:buChar char="○"/>
              <a:defRPr/>
            </a:lvl2pPr>
            <a:lvl3pPr indent="-349250" lvl="2" marL="1371600" algn="ctr">
              <a:spcBef>
                <a:spcPts val="0"/>
              </a:spcBef>
              <a:spcAft>
                <a:spcPts val="0"/>
              </a:spcAft>
              <a:buSzPts val="1900"/>
              <a:buChar char="■"/>
              <a:defRPr/>
            </a:lvl3pPr>
            <a:lvl4pPr indent="-349250" lvl="3" marL="1828800" algn="ctr">
              <a:spcBef>
                <a:spcPts val="0"/>
              </a:spcBef>
              <a:spcAft>
                <a:spcPts val="0"/>
              </a:spcAft>
              <a:buSzPts val="1900"/>
              <a:buChar char="●"/>
              <a:defRPr/>
            </a:lvl4pPr>
            <a:lvl5pPr indent="-349250" lvl="4" marL="2286000" algn="ctr">
              <a:spcBef>
                <a:spcPts val="0"/>
              </a:spcBef>
              <a:spcAft>
                <a:spcPts val="0"/>
              </a:spcAft>
              <a:buSzPts val="1900"/>
              <a:buChar char="○"/>
              <a:defRPr/>
            </a:lvl5pPr>
            <a:lvl6pPr indent="-349250" lvl="5" marL="2743200" algn="ctr">
              <a:spcBef>
                <a:spcPts val="0"/>
              </a:spcBef>
              <a:spcAft>
                <a:spcPts val="0"/>
              </a:spcAft>
              <a:buSzPts val="1900"/>
              <a:buChar char="■"/>
              <a:defRPr/>
            </a:lvl6pPr>
            <a:lvl7pPr indent="-349250" lvl="6" marL="3200400" algn="ctr">
              <a:spcBef>
                <a:spcPts val="0"/>
              </a:spcBef>
              <a:spcAft>
                <a:spcPts val="0"/>
              </a:spcAft>
              <a:buSzPts val="1900"/>
              <a:buChar char="●"/>
              <a:defRPr/>
            </a:lvl7pPr>
            <a:lvl8pPr indent="-349250" lvl="7" marL="3657600" algn="ctr">
              <a:spcBef>
                <a:spcPts val="0"/>
              </a:spcBef>
              <a:spcAft>
                <a:spcPts val="0"/>
              </a:spcAft>
              <a:buSzPts val="1900"/>
              <a:buChar char="○"/>
              <a:defRPr/>
            </a:lvl8pPr>
            <a:lvl9pPr indent="-349250" lvl="8" marL="4114800" algn="ctr">
              <a:spcBef>
                <a:spcPts val="0"/>
              </a:spcBef>
              <a:spcAft>
                <a:spcPts val="0"/>
              </a:spcAft>
              <a:buSzPts val="1900"/>
              <a:buChar char="■"/>
              <a:defRPr/>
            </a:lvl9pPr>
          </a:lstStyle>
          <a:p/>
        </p:txBody>
      </p:sp>
      <p:sp>
        <p:nvSpPr>
          <p:cNvPr id="47" name="Google Shape;47;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1143000" y="609600"/>
            <a:ext cx="9875400" cy="13563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1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52" name="Google Shape;52;p13"/>
          <p:cNvSpPr txBox="1"/>
          <p:nvPr>
            <p:ph idx="1" type="body"/>
          </p:nvPr>
        </p:nvSpPr>
        <p:spPr>
          <a:xfrm>
            <a:off x="1143000" y="2057400"/>
            <a:ext cx="9873000" cy="4038600"/>
          </a:xfrm>
          <a:prstGeom prst="rect">
            <a:avLst/>
          </a:prstGeom>
          <a:noFill/>
          <a:ln>
            <a:noFill/>
          </a:ln>
        </p:spPr>
        <p:txBody>
          <a:bodyPr anchorCtr="0" anchor="t" bIns="45700" lIns="91425" spcFirstLastPara="1" rIns="91425" wrap="square" tIns="45700">
            <a:normAutofit/>
          </a:bodyPr>
          <a:lstStyle>
            <a:lvl1pPr indent="-320040" lvl="0" marL="457200" rtl="0" algn="l">
              <a:lnSpc>
                <a:spcPct val="90000"/>
              </a:lnSpc>
              <a:spcBef>
                <a:spcPts val="1400"/>
              </a:spcBef>
              <a:spcAft>
                <a:spcPts val="0"/>
              </a:spcAft>
              <a:buSzPts val="1440"/>
              <a:buChar char="●"/>
              <a:defRPr/>
            </a:lvl1pPr>
            <a:lvl2pPr indent="-320040" lvl="1" marL="914400" rtl="0" algn="l">
              <a:lnSpc>
                <a:spcPct val="90000"/>
              </a:lnSpc>
              <a:spcBef>
                <a:spcPts val="1600"/>
              </a:spcBef>
              <a:spcAft>
                <a:spcPts val="0"/>
              </a:spcAft>
              <a:buSzPts val="1440"/>
              <a:buChar char="○"/>
              <a:defRPr/>
            </a:lvl2pPr>
            <a:lvl3pPr indent="-320040" lvl="2" marL="1371600" rtl="0" algn="l">
              <a:lnSpc>
                <a:spcPct val="90000"/>
              </a:lnSpc>
              <a:spcBef>
                <a:spcPts val="400"/>
              </a:spcBef>
              <a:spcAft>
                <a:spcPts val="0"/>
              </a:spcAft>
              <a:buSzPts val="1440"/>
              <a:buChar char="■"/>
              <a:defRPr/>
            </a:lvl3pPr>
            <a:lvl4pPr indent="-320040" lvl="3" marL="1828800" rtl="0" algn="l">
              <a:lnSpc>
                <a:spcPct val="90000"/>
              </a:lnSpc>
              <a:spcBef>
                <a:spcPts val="400"/>
              </a:spcBef>
              <a:spcAft>
                <a:spcPts val="0"/>
              </a:spcAft>
              <a:buSzPts val="1440"/>
              <a:buChar char="●"/>
              <a:defRPr/>
            </a:lvl4pPr>
            <a:lvl5pPr indent="-320040" lvl="4" marL="2286000" rtl="0" algn="l">
              <a:lnSpc>
                <a:spcPct val="90000"/>
              </a:lnSpc>
              <a:spcBef>
                <a:spcPts val="400"/>
              </a:spcBef>
              <a:spcAft>
                <a:spcPts val="0"/>
              </a:spcAft>
              <a:buSzPts val="1440"/>
              <a:buChar char="○"/>
              <a:defRPr/>
            </a:lvl5pPr>
            <a:lvl6pPr indent="-320040" lvl="5" marL="2743200" rtl="0" algn="l">
              <a:lnSpc>
                <a:spcPct val="90000"/>
              </a:lnSpc>
              <a:spcBef>
                <a:spcPts val="400"/>
              </a:spcBef>
              <a:spcAft>
                <a:spcPts val="0"/>
              </a:spcAft>
              <a:buSzPts val="1440"/>
              <a:buChar char="■"/>
              <a:defRPr/>
            </a:lvl6pPr>
            <a:lvl7pPr indent="-320040" lvl="6" marL="3200400" rtl="0" algn="l">
              <a:lnSpc>
                <a:spcPct val="90000"/>
              </a:lnSpc>
              <a:spcBef>
                <a:spcPts val="400"/>
              </a:spcBef>
              <a:spcAft>
                <a:spcPts val="0"/>
              </a:spcAft>
              <a:buSzPts val="1440"/>
              <a:buChar char="●"/>
              <a:defRPr/>
            </a:lvl7pPr>
            <a:lvl8pPr indent="-320040" lvl="7" marL="3657600" rtl="0" algn="l">
              <a:lnSpc>
                <a:spcPct val="90000"/>
              </a:lnSpc>
              <a:spcBef>
                <a:spcPts val="400"/>
              </a:spcBef>
              <a:spcAft>
                <a:spcPts val="0"/>
              </a:spcAft>
              <a:buSzPts val="1440"/>
              <a:buChar char="○"/>
              <a:defRPr/>
            </a:lvl8pPr>
            <a:lvl9pPr indent="-320040" lvl="8" marL="4114800" rtl="0" algn="l">
              <a:lnSpc>
                <a:spcPct val="90000"/>
              </a:lnSpc>
              <a:spcBef>
                <a:spcPts val="400"/>
              </a:spcBef>
              <a:spcAft>
                <a:spcPts val="400"/>
              </a:spcAft>
              <a:buSzPts val="1440"/>
              <a:buChar char="■"/>
              <a:defRPr/>
            </a:lvl9pPr>
          </a:lstStyle>
          <a:p/>
        </p:txBody>
      </p:sp>
      <p:sp>
        <p:nvSpPr>
          <p:cNvPr id="53" name="Google Shape;53;p13"/>
          <p:cNvSpPr txBox="1"/>
          <p:nvPr>
            <p:ph idx="10" type="dt"/>
          </p:nvPr>
        </p:nvSpPr>
        <p:spPr>
          <a:xfrm>
            <a:off x="1142996" y="6223828"/>
            <a:ext cx="2329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4" name="Google Shape;54;p13"/>
          <p:cNvSpPr txBox="1"/>
          <p:nvPr>
            <p:ph idx="11" type="ftr"/>
          </p:nvPr>
        </p:nvSpPr>
        <p:spPr>
          <a:xfrm>
            <a:off x="3949148" y="6223828"/>
            <a:ext cx="4717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5" name="Google Shape;55;p13"/>
          <p:cNvSpPr txBox="1"/>
          <p:nvPr>
            <p:ph idx="12" type="sldNum"/>
          </p:nvPr>
        </p:nvSpPr>
        <p:spPr>
          <a:xfrm>
            <a:off x="9329530" y="6223828"/>
            <a:ext cx="1706100" cy="3651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6" name="Shape 56"/>
        <p:cNvGrpSpPr/>
        <p:nvPr/>
      </p:nvGrpSpPr>
      <p:grpSpPr>
        <a:xfrm>
          <a:off x="0" y="0"/>
          <a:ext cx="0" cy="0"/>
          <a:chOff x="0" y="0"/>
          <a:chExt cx="0" cy="0"/>
        </a:xfrm>
      </p:grpSpPr>
      <p:sp>
        <p:nvSpPr>
          <p:cNvPr id="57" name="Google Shape;57;p14"/>
          <p:cNvSpPr txBox="1"/>
          <p:nvPr>
            <p:ph type="title"/>
          </p:nvPr>
        </p:nvSpPr>
        <p:spPr>
          <a:xfrm>
            <a:off x="1106424" y="1173575"/>
            <a:ext cx="9966900" cy="2926200"/>
          </a:xfrm>
          <a:prstGeom prst="rect">
            <a:avLst/>
          </a:prstGeom>
          <a:noFill/>
          <a:ln>
            <a:noFill/>
          </a:ln>
        </p:spPr>
        <p:txBody>
          <a:bodyPr anchorCtr="0" anchor="b" bIns="45700" lIns="91425" spcFirstLastPara="1" rIns="91425" wrap="square" tIns="45700">
            <a:normAutofit/>
          </a:bodyPr>
          <a:lstStyle>
            <a:lvl1pPr lvl="0" rtl="0" algn="ctr">
              <a:lnSpc>
                <a:spcPct val="85000"/>
              </a:lnSpc>
              <a:spcBef>
                <a:spcPts val="0"/>
              </a:spcBef>
              <a:spcAft>
                <a:spcPts val="0"/>
              </a:spcAft>
              <a:buClr>
                <a:schemeClr val="accent1"/>
              </a:buClr>
              <a:buSzPts val="7200"/>
              <a:buFont typeface="Corbel"/>
              <a:buNone/>
              <a:defRPr b="0" sz="7200" cap="none"/>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58" name="Google Shape;58;p14"/>
          <p:cNvSpPr txBox="1"/>
          <p:nvPr>
            <p:ph idx="1" type="body"/>
          </p:nvPr>
        </p:nvSpPr>
        <p:spPr>
          <a:xfrm>
            <a:off x="1709928" y="4154520"/>
            <a:ext cx="8769000" cy="13638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400"/>
              </a:spcBef>
              <a:spcAft>
                <a:spcPts val="0"/>
              </a:spcAft>
              <a:buSzPts val="1760"/>
              <a:buNone/>
              <a:defRPr sz="2200">
                <a:solidFill>
                  <a:schemeClr val="accent1"/>
                </a:solidFill>
              </a:defRPr>
            </a:lvl1pPr>
            <a:lvl2pPr indent="-228600" lvl="1" marL="914400" rtl="0" algn="l">
              <a:lnSpc>
                <a:spcPct val="90000"/>
              </a:lnSpc>
              <a:spcBef>
                <a:spcPts val="1600"/>
              </a:spcBef>
              <a:spcAft>
                <a:spcPts val="0"/>
              </a:spcAft>
              <a:buSzPts val="1440"/>
              <a:buNone/>
              <a:defRPr sz="1800">
                <a:solidFill>
                  <a:srgbClr val="888888"/>
                </a:solidFill>
              </a:defRPr>
            </a:lvl2pPr>
            <a:lvl3pPr indent="-228600" lvl="2" marL="1371600" rtl="0" algn="l">
              <a:lnSpc>
                <a:spcPct val="90000"/>
              </a:lnSpc>
              <a:spcBef>
                <a:spcPts val="400"/>
              </a:spcBef>
              <a:spcAft>
                <a:spcPts val="0"/>
              </a:spcAft>
              <a:buSzPts val="1280"/>
              <a:buNone/>
              <a:defRPr sz="1600">
                <a:solidFill>
                  <a:srgbClr val="888888"/>
                </a:solidFill>
              </a:defRPr>
            </a:lvl3pPr>
            <a:lvl4pPr indent="-228600" lvl="3" marL="1828800" rtl="0" algn="l">
              <a:lnSpc>
                <a:spcPct val="90000"/>
              </a:lnSpc>
              <a:spcBef>
                <a:spcPts val="400"/>
              </a:spcBef>
              <a:spcAft>
                <a:spcPts val="0"/>
              </a:spcAft>
              <a:buSzPts val="1120"/>
              <a:buNone/>
              <a:defRPr sz="1400">
                <a:solidFill>
                  <a:srgbClr val="888888"/>
                </a:solidFill>
              </a:defRPr>
            </a:lvl4pPr>
            <a:lvl5pPr indent="-228600" lvl="4" marL="2286000" rtl="0" algn="l">
              <a:lnSpc>
                <a:spcPct val="90000"/>
              </a:lnSpc>
              <a:spcBef>
                <a:spcPts val="400"/>
              </a:spcBef>
              <a:spcAft>
                <a:spcPts val="0"/>
              </a:spcAft>
              <a:buSzPts val="1120"/>
              <a:buNone/>
              <a:defRPr sz="1400">
                <a:solidFill>
                  <a:srgbClr val="888888"/>
                </a:solidFill>
              </a:defRPr>
            </a:lvl5pPr>
            <a:lvl6pPr indent="-228600" lvl="5" marL="2743200" rtl="0" algn="l">
              <a:lnSpc>
                <a:spcPct val="90000"/>
              </a:lnSpc>
              <a:spcBef>
                <a:spcPts val="400"/>
              </a:spcBef>
              <a:spcAft>
                <a:spcPts val="0"/>
              </a:spcAft>
              <a:buSzPts val="1120"/>
              <a:buNone/>
              <a:defRPr sz="1400">
                <a:solidFill>
                  <a:srgbClr val="888888"/>
                </a:solidFill>
              </a:defRPr>
            </a:lvl6pPr>
            <a:lvl7pPr indent="-228600" lvl="6" marL="3200400" rtl="0" algn="l">
              <a:lnSpc>
                <a:spcPct val="90000"/>
              </a:lnSpc>
              <a:spcBef>
                <a:spcPts val="400"/>
              </a:spcBef>
              <a:spcAft>
                <a:spcPts val="0"/>
              </a:spcAft>
              <a:buSzPts val="1120"/>
              <a:buNone/>
              <a:defRPr sz="1400">
                <a:solidFill>
                  <a:srgbClr val="888888"/>
                </a:solidFill>
              </a:defRPr>
            </a:lvl7pPr>
            <a:lvl8pPr indent="-228600" lvl="7" marL="3657600" rtl="0" algn="l">
              <a:lnSpc>
                <a:spcPct val="90000"/>
              </a:lnSpc>
              <a:spcBef>
                <a:spcPts val="400"/>
              </a:spcBef>
              <a:spcAft>
                <a:spcPts val="0"/>
              </a:spcAft>
              <a:buSzPts val="1120"/>
              <a:buNone/>
              <a:defRPr sz="1400">
                <a:solidFill>
                  <a:srgbClr val="888888"/>
                </a:solidFill>
              </a:defRPr>
            </a:lvl8pPr>
            <a:lvl9pPr indent="-228600" lvl="8" marL="4114800" rtl="0" algn="l">
              <a:lnSpc>
                <a:spcPct val="90000"/>
              </a:lnSpc>
              <a:spcBef>
                <a:spcPts val="400"/>
              </a:spcBef>
              <a:spcAft>
                <a:spcPts val="400"/>
              </a:spcAft>
              <a:buSzPts val="1120"/>
              <a:buNone/>
              <a:defRPr sz="1400">
                <a:solidFill>
                  <a:srgbClr val="888888"/>
                </a:solidFill>
              </a:defRPr>
            </a:lvl9pPr>
          </a:lstStyle>
          <a:p/>
        </p:txBody>
      </p:sp>
      <p:sp>
        <p:nvSpPr>
          <p:cNvPr id="59" name="Google Shape;59;p14"/>
          <p:cNvSpPr txBox="1"/>
          <p:nvPr>
            <p:ph idx="10" type="dt"/>
          </p:nvPr>
        </p:nvSpPr>
        <p:spPr>
          <a:xfrm>
            <a:off x="1142996" y="6223828"/>
            <a:ext cx="2329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0" name="Google Shape;60;p14"/>
          <p:cNvSpPr txBox="1"/>
          <p:nvPr>
            <p:ph idx="11" type="ftr"/>
          </p:nvPr>
        </p:nvSpPr>
        <p:spPr>
          <a:xfrm>
            <a:off x="3949148" y="6223828"/>
            <a:ext cx="4717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4"/>
          <p:cNvSpPr txBox="1"/>
          <p:nvPr>
            <p:ph idx="12" type="sldNum"/>
          </p:nvPr>
        </p:nvSpPr>
        <p:spPr>
          <a:xfrm>
            <a:off x="9329530" y="6223828"/>
            <a:ext cx="1706100" cy="3651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62" name="Google Shape;62;p14"/>
          <p:cNvCxnSpPr/>
          <p:nvPr/>
        </p:nvCxnSpPr>
        <p:spPr>
          <a:xfrm>
            <a:off x="1981200" y="4020408"/>
            <a:ext cx="8229600" cy="0"/>
          </a:xfrm>
          <a:prstGeom prst="straightConnector1">
            <a:avLst/>
          </a:prstGeom>
          <a:noFill/>
          <a:ln cap="flat" cmpd="sng" w="10000">
            <a:solidFill>
              <a:schemeClr val="accent1"/>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415600" y="2867800"/>
            <a:ext cx="11360700" cy="1122300"/>
          </a:xfrm>
          <a:prstGeom prst="rect">
            <a:avLst/>
          </a:prstGeom>
        </p:spPr>
        <p:txBody>
          <a:bodyPr anchorCtr="0" anchor="ctr" bIns="121900" lIns="121900" spcFirstLastPara="1" rIns="121900" wrap="square" tIns="121900">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18" name="Google Shape;18;p4"/>
          <p:cNvSpPr txBox="1"/>
          <p:nvPr>
            <p:ph idx="1" type="body"/>
          </p:nvPr>
        </p:nvSpPr>
        <p:spPr>
          <a:xfrm>
            <a:off x="415600" y="1536633"/>
            <a:ext cx="11360700" cy="4555200"/>
          </a:xfrm>
          <a:prstGeom prst="rect">
            <a:avLst/>
          </a:prstGeom>
        </p:spPr>
        <p:txBody>
          <a:bodyPr anchorCtr="0" anchor="t"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19" name="Google Shape;19;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2" name="Google Shape;22;p5"/>
          <p:cNvSpPr txBox="1"/>
          <p:nvPr>
            <p:ph idx="1" type="body"/>
          </p:nvPr>
        </p:nvSpPr>
        <p:spPr>
          <a:xfrm>
            <a:off x="4156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3" name="Google Shape;23;p5"/>
          <p:cNvSpPr txBox="1"/>
          <p:nvPr>
            <p:ph idx="2" type="body"/>
          </p:nvPr>
        </p:nvSpPr>
        <p:spPr>
          <a:xfrm>
            <a:off x="64432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4" name="Google Shape;24;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7" name="Google Shape;27;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30" name="Google Shape;30;p7"/>
          <p:cNvSpPr txBox="1"/>
          <p:nvPr>
            <p:ph idx="1" type="body"/>
          </p:nvPr>
        </p:nvSpPr>
        <p:spPr>
          <a:xfrm>
            <a:off x="415600" y="1852800"/>
            <a:ext cx="3744000" cy="4239300"/>
          </a:xfrm>
          <a:prstGeom prst="rect">
            <a:avLst/>
          </a:prstGeom>
        </p:spPr>
        <p:txBody>
          <a:bodyPr anchorCtr="0" anchor="t" bIns="121900" lIns="121900" spcFirstLastPara="1" rIns="121900" wrap="square" tIns="121900">
            <a:norm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1" name="Google Shape;31;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653667" y="600200"/>
            <a:ext cx="8490300" cy="5454300"/>
          </a:xfrm>
          <a:prstGeom prst="rect">
            <a:avLst/>
          </a:prstGeom>
        </p:spPr>
        <p:txBody>
          <a:bodyPr anchorCtr="0" anchor="ctr" bIns="121900" lIns="121900" spcFirstLastPara="1" rIns="121900" wrap="square" tIns="121900">
            <a:normAutofit/>
          </a:bodyPr>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p:txBody>
      </p:sp>
      <p:sp>
        <p:nvSpPr>
          <p:cNvPr id="34" name="Google Shape;34;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354000" y="1644233"/>
            <a:ext cx="5393700" cy="19764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38" name="Google Shape;38;p9"/>
          <p:cNvSpPr txBox="1"/>
          <p:nvPr>
            <p:ph idx="1" type="subTitle"/>
          </p:nvPr>
        </p:nvSpPr>
        <p:spPr>
          <a:xfrm>
            <a:off x="354000" y="3737433"/>
            <a:ext cx="5393700" cy="16467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9" name="Google Shape;39;p9"/>
          <p:cNvSpPr txBox="1"/>
          <p:nvPr>
            <p:ph idx="2" type="body"/>
          </p:nvPr>
        </p:nvSpPr>
        <p:spPr>
          <a:xfrm>
            <a:off x="6586000" y="965433"/>
            <a:ext cx="5115900" cy="4926900"/>
          </a:xfrm>
          <a:prstGeom prst="rect">
            <a:avLst/>
          </a:prstGeom>
        </p:spPr>
        <p:txBody>
          <a:bodyPr anchorCtr="0" anchor="ctr"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40" name="Google Shape;40;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415600" y="5640767"/>
            <a:ext cx="7998300" cy="8067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SzPts val="2400"/>
              <a:buNone/>
              <a:defRPr/>
            </a:lvl1pPr>
          </a:lstStyle>
          <a:p/>
        </p:txBody>
      </p:sp>
      <p:sp>
        <p:nvSpPr>
          <p:cNvPr id="43" name="Google Shape;43;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dk1"/>
              </a:buClr>
              <a:buSzPts val="3700"/>
              <a:buNone/>
              <a:defRPr sz="3700">
                <a:solidFill>
                  <a:schemeClr val="dk1"/>
                </a:solidFill>
              </a:defRPr>
            </a:lvl1pPr>
            <a:lvl2pPr lvl="1">
              <a:spcBef>
                <a:spcPts val="0"/>
              </a:spcBef>
              <a:spcAft>
                <a:spcPts val="0"/>
              </a:spcAft>
              <a:buClr>
                <a:schemeClr val="dk1"/>
              </a:buClr>
              <a:buSzPts val="3700"/>
              <a:buNone/>
              <a:defRPr sz="3700">
                <a:solidFill>
                  <a:schemeClr val="dk1"/>
                </a:solidFill>
              </a:defRPr>
            </a:lvl2pPr>
            <a:lvl3pPr lvl="2">
              <a:spcBef>
                <a:spcPts val="0"/>
              </a:spcBef>
              <a:spcAft>
                <a:spcPts val="0"/>
              </a:spcAft>
              <a:buClr>
                <a:schemeClr val="dk1"/>
              </a:buClr>
              <a:buSzPts val="3700"/>
              <a:buNone/>
              <a:defRPr sz="3700">
                <a:solidFill>
                  <a:schemeClr val="dk1"/>
                </a:solidFill>
              </a:defRPr>
            </a:lvl3pPr>
            <a:lvl4pPr lvl="3">
              <a:spcBef>
                <a:spcPts val="0"/>
              </a:spcBef>
              <a:spcAft>
                <a:spcPts val="0"/>
              </a:spcAft>
              <a:buClr>
                <a:schemeClr val="dk1"/>
              </a:buClr>
              <a:buSzPts val="3700"/>
              <a:buNone/>
              <a:defRPr sz="3700">
                <a:solidFill>
                  <a:schemeClr val="dk1"/>
                </a:solidFill>
              </a:defRPr>
            </a:lvl4pPr>
            <a:lvl5pPr lvl="4">
              <a:spcBef>
                <a:spcPts val="0"/>
              </a:spcBef>
              <a:spcAft>
                <a:spcPts val="0"/>
              </a:spcAft>
              <a:buClr>
                <a:schemeClr val="dk1"/>
              </a:buClr>
              <a:buSzPts val="3700"/>
              <a:buNone/>
              <a:defRPr sz="3700">
                <a:solidFill>
                  <a:schemeClr val="dk1"/>
                </a:solidFill>
              </a:defRPr>
            </a:lvl5pPr>
            <a:lvl6pPr lvl="5">
              <a:spcBef>
                <a:spcPts val="0"/>
              </a:spcBef>
              <a:spcAft>
                <a:spcPts val="0"/>
              </a:spcAft>
              <a:buClr>
                <a:schemeClr val="dk1"/>
              </a:buClr>
              <a:buSzPts val="3700"/>
              <a:buNone/>
              <a:defRPr sz="3700">
                <a:solidFill>
                  <a:schemeClr val="dk1"/>
                </a:solidFill>
              </a:defRPr>
            </a:lvl6pPr>
            <a:lvl7pPr lvl="6">
              <a:spcBef>
                <a:spcPts val="0"/>
              </a:spcBef>
              <a:spcAft>
                <a:spcPts val="0"/>
              </a:spcAft>
              <a:buClr>
                <a:schemeClr val="dk1"/>
              </a:buClr>
              <a:buSzPts val="3700"/>
              <a:buNone/>
              <a:defRPr sz="3700">
                <a:solidFill>
                  <a:schemeClr val="dk1"/>
                </a:solidFill>
              </a:defRPr>
            </a:lvl7pPr>
            <a:lvl8pPr lvl="7">
              <a:spcBef>
                <a:spcPts val="0"/>
              </a:spcBef>
              <a:spcAft>
                <a:spcPts val="0"/>
              </a:spcAft>
              <a:buClr>
                <a:schemeClr val="dk1"/>
              </a:buClr>
              <a:buSzPts val="3700"/>
              <a:buNone/>
              <a:defRPr sz="3700">
                <a:solidFill>
                  <a:schemeClr val="dk1"/>
                </a:solidFill>
              </a:defRPr>
            </a:lvl8pPr>
            <a:lvl9pPr lvl="8">
              <a:spcBef>
                <a:spcPts val="0"/>
              </a:spcBef>
              <a:spcAft>
                <a:spcPts val="0"/>
              </a:spcAft>
              <a:buClr>
                <a:schemeClr val="dk1"/>
              </a:buClr>
              <a:buSzPts val="3700"/>
              <a:buNone/>
              <a:defRPr sz="3700">
                <a:solidFill>
                  <a:schemeClr val="dk1"/>
                </a:solidFill>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nSpc>
                <a:spcPct val="115000"/>
              </a:lnSpc>
              <a:spcBef>
                <a:spcPts val="0"/>
              </a:spcBef>
              <a:spcAft>
                <a:spcPts val="0"/>
              </a:spcAft>
              <a:buClr>
                <a:schemeClr val="dk2"/>
              </a:buClr>
              <a:buSzPts val="2400"/>
              <a:buChar char="●"/>
              <a:defRPr sz="2400">
                <a:solidFill>
                  <a:schemeClr val="dk2"/>
                </a:solidFill>
              </a:defRPr>
            </a:lvl1pPr>
            <a:lvl2pPr indent="-349250" lvl="1" marL="914400">
              <a:lnSpc>
                <a:spcPct val="115000"/>
              </a:lnSpc>
              <a:spcBef>
                <a:spcPts val="0"/>
              </a:spcBef>
              <a:spcAft>
                <a:spcPts val="0"/>
              </a:spcAft>
              <a:buClr>
                <a:schemeClr val="dk2"/>
              </a:buClr>
              <a:buSzPts val="1900"/>
              <a:buChar char="○"/>
              <a:defRPr sz="1900">
                <a:solidFill>
                  <a:schemeClr val="dk2"/>
                </a:solidFill>
              </a:defRPr>
            </a:lvl2pPr>
            <a:lvl3pPr indent="-349250" lvl="2" marL="1371600">
              <a:lnSpc>
                <a:spcPct val="115000"/>
              </a:lnSpc>
              <a:spcBef>
                <a:spcPts val="0"/>
              </a:spcBef>
              <a:spcAft>
                <a:spcPts val="0"/>
              </a:spcAft>
              <a:buClr>
                <a:schemeClr val="dk2"/>
              </a:buClr>
              <a:buSzPts val="1900"/>
              <a:buChar char="■"/>
              <a:defRPr sz="1900">
                <a:solidFill>
                  <a:schemeClr val="dk2"/>
                </a:solidFill>
              </a:defRPr>
            </a:lvl3pPr>
            <a:lvl4pPr indent="-349250" lvl="3" marL="1828800">
              <a:lnSpc>
                <a:spcPct val="115000"/>
              </a:lnSpc>
              <a:spcBef>
                <a:spcPts val="0"/>
              </a:spcBef>
              <a:spcAft>
                <a:spcPts val="0"/>
              </a:spcAft>
              <a:buClr>
                <a:schemeClr val="dk2"/>
              </a:buClr>
              <a:buSzPts val="1900"/>
              <a:buChar char="●"/>
              <a:defRPr sz="1900">
                <a:solidFill>
                  <a:schemeClr val="dk2"/>
                </a:solidFill>
              </a:defRPr>
            </a:lvl4pPr>
            <a:lvl5pPr indent="-349250" lvl="4" marL="2286000">
              <a:lnSpc>
                <a:spcPct val="115000"/>
              </a:lnSpc>
              <a:spcBef>
                <a:spcPts val="0"/>
              </a:spcBef>
              <a:spcAft>
                <a:spcPts val="0"/>
              </a:spcAft>
              <a:buClr>
                <a:schemeClr val="dk2"/>
              </a:buClr>
              <a:buSzPts val="1900"/>
              <a:buChar char="○"/>
              <a:defRPr sz="1900">
                <a:solidFill>
                  <a:schemeClr val="dk2"/>
                </a:solidFill>
              </a:defRPr>
            </a:lvl5pPr>
            <a:lvl6pPr indent="-349250" lvl="5" marL="2743200">
              <a:lnSpc>
                <a:spcPct val="115000"/>
              </a:lnSpc>
              <a:spcBef>
                <a:spcPts val="0"/>
              </a:spcBef>
              <a:spcAft>
                <a:spcPts val="0"/>
              </a:spcAft>
              <a:buClr>
                <a:schemeClr val="dk2"/>
              </a:buClr>
              <a:buSzPts val="1900"/>
              <a:buChar char="■"/>
              <a:defRPr sz="1900">
                <a:solidFill>
                  <a:schemeClr val="dk2"/>
                </a:solidFill>
              </a:defRPr>
            </a:lvl6pPr>
            <a:lvl7pPr indent="-349250" lvl="6" marL="3200400">
              <a:lnSpc>
                <a:spcPct val="115000"/>
              </a:lnSpc>
              <a:spcBef>
                <a:spcPts val="0"/>
              </a:spcBef>
              <a:spcAft>
                <a:spcPts val="0"/>
              </a:spcAft>
              <a:buClr>
                <a:schemeClr val="dk2"/>
              </a:buClr>
              <a:buSzPts val="1900"/>
              <a:buChar char="●"/>
              <a:defRPr sz="1900">
                <a:solidFill>
                  <a:schemeClr val="dk2"/>
                </a:solidFill>
              </a:defRPr>
            </a:lvl7pPr>
            <a:lvl8pPr indent="-349250" lvl="7" marL="3657600">
              <a:lnSpc>
                <a:spcPct val="115000"/>
              </a:lnSpc>
              <a:spcBef>
                <a:spcPts val="0"/>
              </a:spcBef>
              <a:spcAft>
                <a:spcPts val="0"/>
              </a:spcAft>
              <a:buClr>
                <a:schemeClr val="dk2"/>
              </a:buClr>
              <a:buSzPts val="1900"/>
              <a:buChar char="○"/>
              <a:defRPr sz="1900">
                <a:solidFill>
                  <a:schemeClr val="dk2"/>
                </a:solidFill>
              </a:defRPr>
            </a:lvl8pPr>
            <a:lvl9pPr indent="-349250" lvl="8" marL="4114800">
              <a:lnSpc>
                <a:spcPct val="115000"/>
              </a:lnSpc>
              <a:spcBef>
                <a:spcPts val="0"/>
              </a:spcBef>
              <a:spcAft>
                <a:spcPts val="0"/>
              </a:spcAft>
              <a:buClr>
                <a:schemeClr val="dk2"/>
              </a:buClr>
              <a:buSzPts val="1900"/>
              <a:buChar char="■"/>
              <a:defRPr sz="1900">
                <a:solidFill>
                  <a:schemeClr val="dk2"/>
                </a:solidFill>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hyperlink" Target="mailto:gstepanik@cnpschools.or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hyperlink" Target="mailto:gstepanik@cnpschools.or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rgbClr val="9FC5E8"/>
        </a:solidFill>
      </p:bgPr>
    </p:bg>
    <p:spTree>
      <p:nvGrpSpPr>
        <p:cNvPr id="66" name="Shape 66"/>
        <p:cNvGrpSpPr/>
        <p:nvPr/>
      </p:nvGrpSpPr>
      <p:grpSpPr>
        <a:xfrm>
          <a:off x="0" y="0"/>
          <a:ext cx="0" cy="0"/>
          <a:chOff x="0" y="0"/>
          <a:chExt cx="0" cy="0"/>
        </a:xfrm>
      </p:grpSpPr>
      <p:sp>
        <p:nvSpPr>
          <p:cNvPr id="67" name="Google Shape;67;p15"/>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68" name="Google Shape;68;p15"/>
          <p:cNvSpPr txBox="1"/>
          <p:nvPr>
            <p:ph idx="1" type="subTitle"/>
          </p:nvPr>
        </p:nvSpPr>
        <p:spPr>
          <a:xfrm>
            <a:off x="381001" y="4019551"/>
            <a:ext cx="7238999" cy="1990724"/>
          </a:xfrm>
          <a:prstGeom prst="rect">
            <a:avLst/>
          </a:prstGeom>
          <a:solidFill>
            <a:schemeClr val="lt1"/>
          </a:solid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3520"/>
              <a:buNone/>
            </a:pPr>
            <a:r>
              <a:rPr lang="en-US" sz="4400"/>
              <a:t>Unit 4</a:t>
            </a:r>
            <a:endParaRPr/>
          </a:p>
          <a:p>
            <a:pPr indent="0" lvl="0" marL="0" rtl="0" algn="l">
              <a:lnSpc>
                <a:spcPct val="90000"/>
              </a:lnSpc>
              <a:spcBef>
                <a:spcPts val="1400"/>
              </a:spcBef>
              <a:spcAft>
                <a:spcPts val="0"/>
              </a:spcAft>
              <a:buSzPts val="3520"/>
              <a:buNone/>
            </a:pPr>
            <a:r>
              <a:rPr lang="en-US" sz="4400"/>
              <a:t>Making Families Stronger</a:t>
            </a:r>
            <a:endParaRPr sz="4400"/>
          </a:p>
        </p:txBody>
      </p:sp>
      <p:sp>
        <p:nvSpPr>
          <p:cNvPr id="69" name="Google Shape;69;p15"/>
          <p:cNvSpPr txBox="1"/>
          <p:nvPr/>
        </p:nvSpPr>
        <p:spPr>
          <a:xfrm>
            <a:off x="381000" y="428625"/>
            <a:ext cx="11515725" cy="172354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6600" u="none" cap="none" strike="noStrike">
                <a:solidFill>
                  <a:schemeClr val="lt1"/>
                </a:solidFill>
                <a:latin typeface="Corbel"/>
                <a:ea typeface="Corbel"/>
                <a:cs typeface="Corbel"/>
                <a:sym typeface="Corbel"/>
              </a:rPr>
              <a:t>FACS Basics: </a:t>
            </a:r>
            <a:endParaRPr/>
          </a:p>
          <a:p>
            <a:pPr indent="0" lvl="0" marL="0" marR="0" rtl="0" algn="l">
              <a:spcBef>
                <a:spcPts val="0"/>
              </a:spcBef>
              <a:spcAft>
                <a:spcPts val="0"/>
              </a:spcAft>
              <a:buNone/>
            </a:pPr>
            <a:r>
              <a:rPr lang="en-US" sz="4000">
                <a:solidFill>
                  <a:schemeClr val="lt1"/>
                </a:solidFill>
                <a:latin typeface="Corbel"/>
                <a:ea typeface="Corbel"/>
                <a:cs typeface="Corbel"/>
                <a:sym typeface="Corbel"/>
              </a:rPr>
              <a:t>Building Skills to Last a Lifetime</a:t>
            </a:r>
            <a:endParaRPr sz="4000">
              <a:solidFill>
                <a:schemeClr val="lt1"/>
              </a:solidFill>
              <a:latin typeface="Corbel"/>
              <a:ea typeface="Corbel"/>
              <a:cs typeface="Corbel"/>
              <a:sym typeface="Corbel"/>
            </a:endParaRPr>
          </a:p>
        </p:txBody>
      </p:sp>
      <p:pic>
        <p:nvPicPr>
          <p:cNvPr id="70" name="Google Shape;70;p15"/>
          <p:cNvPicPr preferRelativeResize="0"/>
          <p:nvPr/>
        </p:nvPicPr>
        <p:blipFill rotWithShape="1">
          <a:blip r:embed="rId3">
            <a:alphaModFix/>
          </a:blip>
          <a:srcRect b="0" l="0" r="0" t="0"/>
          <a:stretch/>
        </p:blipFill>
        <p:spPr>
          <a:xfrm>
            <a:off x="8001585" y="750498"/>
            <a:ext cx="3956919" cy="568097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26" name="Shape 126"/>
        <p:cNvGrpSpPr/>
        <p:nvPr/>
      </p:nvGrpSpPr>
      <p:grpSpPr>
        <a:xfrm>
          <a:off x="0" y="0"/>
          <a:ext cx="0" cy="0"/>
          <a:chOff x="0" y="0"/>
          <a:chExt cx="0" cy="0"/>
        </a:xfrm>
      </p:grpSpPr>
      <p:sp>
        <p:nvSpPr>
          <p:cNvPr id="127" name="Google Shape;127;p2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128" name="Google Shape;128;p24"/>
          <p:cNvSpPr txBox="1"/>
          <p:nvPr>
            <p:ph idx="1" type="body"/>
          </p:nvPr>
        </p:nvSpPr>
        <p:spPr>
          <a:xfrm>
            <a:off x="1142999" y="2057399"/>
            <a:ext cx="6603522"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In every society and in every family, the roles of males and females are viewed differently</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Traditionally, families had definite ideas of what were male or female activities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Many men and women no longer feel they must make choices on the basis of gender</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Males and females are sharing household chores and childcare responsibilities</a:t>
            </a:r>
            <a:endParaRPr>
              <a:solidFill>
                <a:schemeClr val="dk1"/>
              </a:solidFill>
            </a:endParaRPr>
          </a:p>
        </p:txBody>
      </p:sp>
      <p:pic>
        <p:nvPicPr>
          <p:cNvPr id="129" name="Google Shape;129;p24"/>
          <p:cNvPicPr preferRelativeResize="0"/>
          <p:nvPr/>
        </p:nvPicPr>
        <p:blipFill rotWithShape="1">
          <a:blip r:embed="rId3">
            <a:alphaModFix/>
          </a:blip>
          <a:srcRect b="0" l="0" r="0" t="0"/>
          <a:stretch/>
        </p:blipFill>
        <p:spPr>
          <a:xfrm>
            <a:off x="8772322" y="1965960"/>
            <a:ext cx="2976115" cy="41933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xEl>
                                              <p:pRg end="0" st="0"/>
                                            </p:txEl>
                                          </p:spTgt>
                                        </p:tgtEl>
                                        <p:attrNameLst>
                                          <p:attrName>style.visibility</p:attrName>
                                        </p:attrNameLst>
                                      </p:cBhvr>
                                      <p:to>
                                        <p:strVal val="visible"/>
                                      </p:to>
                                    </p:set>
                                    <p:animEffect filter="fade" transition="in">
                                      <p:cBhvr>
                                        <p:cTn dur="1822"/>
                                        <p:tgtEl>
                                          <p:spTgt spid="12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xEl>
                                              <p:pRg end="1" st="1"/>
                                            </p:txEl>
                                          </p:spTgt>
                                        </p:tgtEl>
                                        <p:attrNameLst>
                                          <p:attrName>style.visibility</p:attrName>
                                        </p:attrNameLst>
                                      </p:cBhvr>
                                      <p:to>
                                        <p:strVal val="visible"/>
                                      </p:to>
                                    </p:set>
                                    <p:animEffect filter="fade" transition="in">
                                      <p:cBhvr>
                                        <p:cTn dur="1822"/>
                                        <p:tgtEl>
                                          <p:spTgt spid="12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xEl>
                                              <p:pRg end="2" st="2"/>
                                            </p:txEl>
                                          </p:spTgt>
                                        </p:tgtEl>
                                        <p:attrNameLst>
                                          <p:attrName>style.visibility</p:attrName>
                                        </p:attrNameLst>
                                      </p:cBhvr>
                                      <p:to>
                                        <p:strVal val="visible"/>
                                      </p:to>
                                    </p:set>
                                    <p:animEffect filter="fade" transition="in">
                                      <p:cBhvr>
                                        <p:cTn dur="1822"/>
                                        <p:tgtEl>
                                          <p:spTgt spid="12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xEl>
                                              <p:pRg end="3" st="3"/>
                                            </p:txEl>
                                          </p:spTgt>
                                        </p:tgtEl>
                                        <p:attrNameLst>
                                          <p:attrName>style.visibility</p:attrName>
                                        </p:attrNameLst>
                                      </p:cBhvr>
                                      <p:to>
                                        <p:strVal val="visible"/>
                                      </p:to>
                                    </p:set>
                                    <p:animEffect filter="fade" transition="in">
                                      <p:cBhvr>
                                        <p:cTn dur="1822"/>
                                        <p:tgtEl>
                                          <p:spTgt spid="128">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33" name="Shape 133"/>
        <p:cNvGrpSpPr/>
        <p:nvPr/>
      </p:nvGrpSpPr>
      <p:grpSpPr>
        <a:xfrm>
          <a:off x="0" y="0"/>
          <a:ext cx="0" cy="0"/>
          <a:chOff x="0" y="0"/>
          <a:chExt cx="0" cy="0"/>
        </a:xfrm>
      </p:grpSpPr>
      <p:sp>
        <p:nvSpPr>
          <p:cNvPr id="134" name="Google Shape;134;p2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135" name="Google Shape;135;p25"/>
          <p:cNvSpPr txBox="1"/>
          <p:nvPr>
            <p:ph idx="1" type="body"/>
          </p:nvPr>
        </p:nvSpPr>
        <p:spPr>
          <a:xfrm>
            <a:off x="1142998" y="2057399"/>
            <a:ext cx="9875521"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Either spouse may be employed, cook the meals, clean the house, or take care of the children</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Flexibility increases the potential for experiencing and sharing the work required in families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Changes in the family caused by divorce, illness, or death may result in one parent assuming full responsibility for household chores and childcare</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Employment of both men and women outside the home is a major factor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0" st="0"/>
                                            </p:txEl>
                                          </p:spTgt>
                                        </p:tgtEl>
                                        <p:attrNameLst>
                                          <p:attrName>style.visibility</p:attrName>
                                        </p:attrNameLst>
                                      </p:cBhvr>
                                      <p:to>
                                        <p:strVal val="visible"/>
                                      </p:to>
                                    </p:set>
                                    <p:animEffect filter="fade" transition="in">
                                      <p:cBhvr>
                                        <p:cTn dur="500"/>
                                        <p:tgtEl>
                                          <p:spTgt spid="13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1" st="1"/>
                                            </p:txEl>
                                          </p:spTgt>
                                        </p:tgtEl>
                                        <p:attrNameLst>
                                          <p:attrName>style.visibility</p:attrName>
                                        </p:attrNameLst>
                                      </p:cBhvr>
                                      <p:to>
                                        <p:strVal val="visible"/>
                                      </p:to>
                                    </p:set>
                                    <p:animEffect filter="fade" transition="in">
                                      <p:cBhvr>
                                        <p:cTn dur="500"/>
                                        <p:tgtEl>
                                          <p:spTgt spid="13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2" st="2"/>
                                            </p:txEl>
                                          </p:spTgt>
                                        </p:tgtEl>
                                        <p:attrNameLst>
                                          <p:attrName>style.visibility</p:attrName>
                                        </p:attrNameLst>
                                      </p:cBhvr>
                                      <p:to>
                                        <p:strVal val="visible"/>
                                      </p:to>
                                    </p:set>
                                    <p:animEffect filter="fade" transition="in">
                                      <p:cBhvr>
                                        <p:cTn dur="500"/>
                                        <p:tgtEl>
                                          <p:spTgt spid="13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3" st="3"/>
                                            </p:txEl>
                                          </p:spTgt>
                                        </p:tgtEl>
                                        <p:attrNameLst>
                                          <p:attrName>style.visibility</p:attrName>
                                        </p:attrNameLst>
                                      </p:cBhvr>
                                      <p:to>
                                        <p:strVal val="visible"/>
                                      </p:to>
                                    </p:set>
                                    <p:animEffect filter="fade" transition="in">
                                      <p:cBhvr>
                                        <p:cTn dur="500"/>
                                        <p:tgtEl>
                                          <p:spTgt spid="135">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39" name="Shape 139"/>
        <p:cNvGrpSpPr/>
        <p:nvPr/>
      </p:nvGrpSpPr>
      <p:grpSpPr>
        <a:xfrm>
          <a:off x="0" y="0"/>
          <a:ext cx="0" cy="0"/>
          <a:chOff x="0" y="0"/>
          <a:chExt cx="0" cy="0"/>
        </a:xfrm>
      </p:grpSpPr>
      <p:sp>
        <p:nvSpPr>
          <p:cNvPr id="140" name="Google Shape;140;p2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5</a:t>
            </a:r>
            <a:endParaRPr sz="1600">
              <a:solidFill>
                <a:srgbClr val="6600CC"/>
              </a:solidFill>
            </a:endParaRPr>
          </a:p>
        </p:txBody>
      </p:sp>
      <p:sp>
        <p:nvSpPr>
          <p:cNvPr id="141" name="Google Shape;141;p26"/>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Clr>
                <a:srgbClr val="6600CC"/>
              </a:buClr>
              <a:buSzPts val="1760"/>
              <a:buFont typeface="Corbel"/>
              <a:buAutoNum type="arabicPeriod"/>
            </a:pPr>
            <a:r>
              <a:rPr lang="en-US">
                <a:solidFill>
                  <a:schemeClr val="dk1"/>
                </a:solidFill>
              </a:rPr>
              <a:t>Describe how gender equity can affect families.</a:t>
            </a:r>
            <a:endParaRPr/>
          </a:p>
          <a:p>
            <a:pPr indent="-457200" lvl="0" marL="502920" rtl="0" algn="l">
              <a:lnSpc>
                <a:spcPct val="90000"/>
              </a:lnSpc>
              <a:spcBef>
                <a:spcPts val="1400"/>
              </a:spcBef>
              <a:spcAft>
                <a:spcPts val="1600"/>
              </a:spcAft>
              <a:buClr>
                <a:srgbClr val="6600CC"/>
              </a:buClr>
              <a:buSzPts val="1760"/>
              <a:buFont typeface="Corbel"/>
              <a:buAutoNum type="arabicPeriod"/>
            </a:pPr>
            <a:r>
              <a:rPr lang="en-US">
                <a:solidFill>
                  <a:schemeClr val="dk1"/>
                </a:solidFill>
              </a:rPr>
              <a:t>What are two examples of changes that could shift roles for family members?</a:t>
            </a:r>
            <a:endParaRPr/>
          </a:p>
        </p:txBody>
      </p:sp>
      <p:sp>
        <p:nvSpPr>
          <p:cNvPr id="142" name="Google Shape;142;p26"/>
          <p:cNvSpPr txBox="1"/>
          <p:nvPr/>
        </p:nvSpPr>
        <p:spPr>
          <a:xfrm>
            <a:off x="400050" y="519410"/>
            <a:ext cx="962025" cy="14465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46" name="Shape 146"/>
        <p:cNvGrpSpPr/>
        <p:nvPr/>
      </p:nvGrpSpPr>
      <p:grpSpPr>
        <a:xfrm>
          <a:off x="0" y="0"/>
          <a:ext cx="0" cy="0"/>
          <a:chOff x="0" y="0"/>
          <a:chExt cx="0" cy="0"/>
        </a:xfrm>
      </p:grpSpPr>
      <p:sp>
        <p:nvSpPr>
          <p:cNvPr id="147" name="Google Shape;147;p2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148" name="Google Shape;148;p27"/>
          <p:cNvSpPr txBox="1"/>
          <p:nvPr>
            <p:ph idx="1" type="body"/>
          </p:nvPr>
        </p:nvSpPr>
        <p:spPr>
          <a:xfrm>
            <a:off x="1143000" y="1965960"/>
            <a:ext cx="6198079" cy="4170873"/>
          </a:xfrm>
          <a:prstGeom prst="rect">
            <a:avLst/>
          </a:prstGeom>
          <a:noFill/>
          <a:ln>
            <a:noFill/>
          </a:ln>
        </p:spPr>
        <p:txBody>
          <a:bodyPr anchorCtr="0" anchor="t" bIns="45700" lIns="91425" spcFirstLastPara="1" rIns="91425" wrap="square" tIns="45700">
            <a:normAutofit lnSpcReduction="20000"/>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People can have many different types of challenges — mental, physical, or emotional</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Just like everyone else, these family members need unconditional love and a positive self-concept</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The needs of an individual with challenges in your family will affect the entire family</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Challenges may demand extra financial resources, patience, and energy on the part of all family members</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Professionals are available to help</a:t>
            </a:r>
            <a:endParaRPr/>
          </a:p>
        </p:txBody>
      </p:sp>
      <p:pic>
        <p:nvPicPr>
          <p:cNvPr id="149" name="Google Shape;149;p27"/>
          <p:cNvPicPr preferRelativeResize="0"/>
          <p:nvPr/>
        </p:nvPicPr>
        <p:blipFill rotWithShape="1">
          <a:blip r:embed="rId3">
            <a:alphaModFix/>
          </a:blip>
          <a:srcRect b="0" l="0" r="0" t="0"/>
          <a:stretch/>
        </p:blipFill>
        <p:spPr>
          <a:xfrm>
            <a:off x="7540550" y="1965960"/>
            <a:ext cx="4240754" cy="394147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0" st="0"/>
                                            </p:txEl>
                                          </p:spTgt>
                                        </p:tgtEl>
                                        <p:attrNameLst>
                                          <p:attrName>style.visibility</p:attrName>
                                        </p:attrNameLst>
                                      </p:cBhvr>
                                      <p:to>
                                        <p:strVal val="visible"/>
                                      </p:to>
                                    </p:set>
                                    <p:animEffect filter="fade" transition="in">
                                      <p:cBhvr>
                                        <p:cTn dur="500"/>
                                        <p:tgtEl>
                                          <p:spTgt spid="14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1" st="1"/>
                                            </p:txEl>
                                          </p:spTgt>
                                        </p:tgtEl>
                                        <p:attrNameLst>
                                          <p:attrName>style.visibility</p:attrName>
                                        </p:attrNameLst>
                                      </p:cBhvr>
                                      <p:to>
                                        <p:strVal val="visible"/>
                                      </p:to>
                                    </p:set>
                                    <p:animEffect filter="fade" transition="in">
                                      <p:cBhvr>
                                        <p:cTn dur="500"/>
                                        <p:tgtEl>
                                          <p:spTgt spid="14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2" st="2"/>
                                            </p:txEl>
                                          </p:spTgt>
                                        </p:tgtEl>
                                        <p:attrNameLst>
                                          <p:attrName>style.visibility</p:attrName>
                                        </p:attrNameLst>
                                      </p:cBhvr>
                                      <p:to>
                                        <p:strVal val="visible"/>
                                      </p:to>
                                    </p:set>
                                    <p:animEffect filter="fade" transition="in">
                                      <p:cBhvr>
                                        <p:cTn dur="500"/>
                                        <p:tgtEl>
                                          <p:spTgt spid="14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3" st="3"/>
                                            </p:txEl>
                                          </p:spTgt>
                                        </p:tgtEl>
                                        <p:attrNameLst>
                                          <p:attrName>style.visibility</p:attrName>
                                        </p:attrNameLst>
                                      </p:cBhvr>
                                      <p:to>
                                        <p:strVal val="visible"/>
                                      </p:to>
                                    </p:set>
                                    <p:animEffect filter="fade" transition="in">
                                      <p:cBhvr>
                                        <p:cTn dur="500"/>
                                        <p:tgtEl>
                                          <p:spTgt spid="14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4" st="4"/>
                                            </p:txEl>
                                          </p:spTgt>
                                        </p:tgtEl>
                                        <p:attrNameLst>
                                          <p:attrName>style.visibility</p:attrName>
                                        </p:attrNameLst>
                                      </p:cBhvr>
                                      <p:to>
                                        <p:strVal val="visible"/>
                                      </p:to>
                                    </p:set>
                                    <p:animEffect filter="fade" transition="in">
                                      <p:cBhvr>
                                        <p:cTn dur="500"/>
                                        <p:tgtEl>
                                          <p:spTgt spid="148">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53" name="Shape 153"/>
        <p:cNvGrpSpPr/>
        <p:nvPr/>
      </p:nvGrpSpPr>
      <p:grpSpPr>
        <a:xfrm>
          <a:off x="0" y="0"/>
          <a:ext cx="0" cy="0"/>
          <a:chOff x="0" y="0"/>
          <a:chExt cx="0" cy="0"/>
        </a:xfrm>
      </p:grpSpPr>
      <p:sp>
        <p:nvSpPr>
          <p:cNvPr id="154" name="Google Shape;154;p2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155" name="Google Shape;155;p28"/>
          <p:cNvSpPr txBox="1"/>
          <p:nvPr>
            <p:ph idx="1" type="body"/>
          </p:nvPr>
        </p:nvSpPr>
        <p:spPr>
          <a:xfrm>
            <a:off x="1143000" y="1965960"/>
            <a:ext cx="9875520"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Acceptance</a:t>
            </a:r>
            <a:r>
              <a:rPr lang="en-US">
                <a:solidFill>
                  <a:schemeClr val="dk1"/>
                </a:solidFill>
              </a:rPr>
              <a:t> </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Each individual family member must accept the situation</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Families are often required to take the long-term responsibility of nurturing and caring for the impaired family member into adulthood and beyond</a:t>
            </a:r>
            <a:endParaRPr/>
          </a:p>
          <a:p>
            <a:pPr indent="-182880" lvl="0" marL="228600" rtl="0" algn="l">
              <a:lnSpc>
                <a:spcPct val="90000"/>
              </a:lnSpc>
              <a:spcBef>
                <a:spcPts val="1800"/>
              </a:spcBef>
              <a:spcAft>
                <a:spcPts val="0"/>
              </a:spcAft>
              <a:buClr>
                <a:srgbClr val="6600CC"/>
              </a:buClr>
              <a:buSzPts val="1760"/>
              <a:buChar char="●"/>
            </a:pPr>
            <a:r>
              <a:rPr b="1" lang="en-US">
                <a:solidFill>
                  <a:schemeClr val="dk1"/>
                </a:solidFill>
              </a:rPr>
              <a:t>Adaptation</a:t>
            </a:r>
            <a:r>
              <a:rPr lang="en-US">
                <a:solidFill>
                  <a:schemeClr val="dk1"/>
                </a:solidFill>
              </a:rPr>
              <a:t> </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Each family member must be flexible and willing to change responses and relationships to meet the demands of the situation</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Challenges may cause the family to develop new ways of handling problems and understanding themselves and others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0" st="0"/>
                                            </p:txEl>
                                          </p:spTgt>
                                        </p:tgtEl>
                                        <p:attrNameLst>
                                          <p:attrName>style.visibility</p:attrName>
                                        </p:attrNameLst>
                                      </p:cBhvr>
                                      <p:to>
                                        <p:strVal val="visible"/>
                                      </p:to>
                                    </p:set>
                                    <p:animEffect filter="fade" transition="in">
                                      <p:cBhvr>
                                        <p:cTn dur="500"/>
                                        <p:tgtEl>
                                          <p:spTgt spid="15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1" st="1"/>
                                            </p:txEl>
                                          </p:spTgt>
                                        </p:tgtEl>
                                        <p:attrNameLst>
                                          <p:attrName>style.visibility</p:attrName>
                                        </p:attrNameLst>
                                      </p:cBhvr>
                                      <p:to>
                                        <p:strVal val="visible"/>
                                      </p:to>
                                    </p:set>
                                    <p:animEffect filter="fade" transition="in">
                                      <p:cBhvr>
                                        <p:cTn dur="500"/>
                                        <p:tgtEl>
                                          <p:spTgt spid="15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2" st="2"/>
                                            </p:txEl>
                                          </p:spTgt>
                                        </p:tgtEl>
                                        <p:attrNameLst>
                                          <p:attrName>style.visibility</p:attrName>
                                        </p:attrNameLst>
                                      </p:cBhvr>
                                      <p:to>
                                        <p:strVal val="visible"/>
                                      </p:to>
                                    </p:set>
                                    <p:animEffect filter="fade" transition="in">
                                      <p:cBhvr>
                                        <p:cTn dur="500"/>
                                        <p:tgtEl>
                                          <p:spTgt spid="15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3" st="3"/>
                                            </p:txEl>
                                          </p:spTgt>
                                        </p:tgtEl>
                                        <p:attrNameLst>
                                          <p:attrName>style.visibility</p:attrName>
                                        </p:attrNameLst>
                                      </p:cBhvr>
                                      <p:to>
                                        <p:strVal val="visible"/>
                                      </p:to>
                                    </p:set>
                                    <p:animEffect filter="fade" transition="in">
                                      <p:cBhvr>
                                        <p:cTn dur="500"/>
                                        <p:tgtEl>
                                          <p:spTgt spid="15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4" st="4"/>
                                            </p:txEl>
                                          </p:spTgt>
                                        </p:tgtEl>
                                        <p:attrNameLst>
                                          <p:attrName>style.visibility</p:attrName>
                                        </p:attrNameLst>
                                      </p:cBhvr>
                                      <p:to>
                                        <p:strVal val="visible"/>
                                      </p:to>
                                    </p:set>
                                    <p:animEffect filter="fade" transition="in">
                                      <p:cBhvr>
                                        <p:cTn dur="500"/>
                                        <p:tgtEl>
                                          <p:spTgt spid="15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xEl>
                                              <p:pRg end="5" st="5"/>
                                            </p:txEl>
                                          </p:spTgt>
                                        </p:tgtEl>
                                        <p:attrNameLst>
                                          <p:attrName>style.visibility</p:attrName>
                                        </p:attrNameLst>
                                      </p:cBhvr>
                                      <p:to>
                                        <p:strVal val="visible"/>
                                      </p:to>
                                    </p:set>
                                    <p:animEffect filter="fade" transition="in">
                                      <p:cBhvr>
                                        <p:cTn dur="500"/>
                                        <p:tgtEl>
                                          <p:spTgt spid="15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59" name="Shape 159"/>
        <p:cNvGrpSpPr/>
        <p:nvPr/>
      </p:nvGrpSpPr>
      <p:grpSpPr>
        <a:xfrm>
          <a:off x="0" y="0"/>
          <a:ext cx="0" cy="0"/>
          <a:chOff x="0" y="0"/>
          <a:chExt cx="0" cy="0"/>
        </a:xfrm>
      </p:grpSpPr>
      <p:sp>
        <p:nvSpPr>
          <p:cNvPr id="160" name="Google Shape;160;p2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161" name="Google Shape;161;p29"/>
          <p:cNvSpPr txBox="1"/>
          <p:nvPr>
            <p:ph idx="1" type="body"/>
          </p:nvPr>
        </p:nvSpPr>
        <p:spPr>
          <a:xfrm>
            <a:off x="1143000" y="1965960"/>
            <a:ext cx="9875520"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Integration </a:t>
            </a:r>
            <a:endParaRPr b="1">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The family must have interdependence and be flexible in their roles</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Members support one another and the situation</a:t>
            </a:r>
            <a:endParaRPr/>
          </a:p>
          <a:p>
            <a:pPr indent="-182880" lvl="0" marL="228600" rtl="0" algn="l">
              <a:lnSpc>
                <a:spcPct val="90000"/>
              </a:lnSpc>
              <a:spcBef>
                <a:spcPts val="1800"/>
              </a:spcBef>
              <a:spcAft>
                <a:spcPts val="0"/>
              </a:spcAft>
              <a:buClr>
                <a:srgbClr val="6600CC"/>
              </a:buClr>
              <a:buSzPts val="1760"/>
              <a:buChar char="●"/>
            </a:pPr>
            <a:r>
              <a:rPr b="1" lang="en-US">
                <a:solidFill>
                  <a:schemeClr val="dk1"/>
                </a:solidFill>
              </a:rPr>
              <a:t>Involvement</a:t>
            </a:r>
            <a:r>
              <a:rPr lang="en-US">
                <a:solidFill>
                  <a:schemeClr val="dk1"/>
                </a:solidFill>
              </a:rPr>
              <a:t> </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Must have a commitment to the family, group participation, and cooperation in the family activities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xEl>
                                              <p:pRg end="0" st="0"/>
                                            </p:txEl>
                                          </p:spTgt>
                                        </p:tgtEl>
                                        <p:attrNameLst>
                                          <p:attrName>style.visibility</p:attrName>
                                        </p:attrNameLst>
                                      </p:cBhvr>
                                      <p:to>
                                        <p:strVal val="visible"/>
                                      </p:to>
                                    </p:set>
                                    <p:anim calcmode="lin" valueType="num">
                                      <p:cBhvr additive="base">
                                        <p:cTn dur="500"/>
                                        <p:tgtEl>
                                          <p:spTgt spid="161">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xEl>
                                              <p:pRg end="1" st="1"/>
                                            </p:txEl>
                                          </p:spTgt>
                                        </p:tgtEl>
                                        <p:attrNameLst>
                                          <p:attrName>style.visibility</p:attrName>
                                        </p:attrNameLst>
                                      </p:cBhvr>
                                      <p:to>
                                        <p:strVal val="visible"/>
                                      </p:to>
                                    </p:set>
                                    <p:anim calcmode="lin" valueType="num">
                                      <p:cBhvr additive="base">
                                        <p:cTn dur="500"/>
                                        <p:tgtEl>
                                          <p:spTgt spid="161">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xEl>
                                              <p:pRg end="2" st="2"/>
                                            </p:txEl>
                                          </p:spTgt>
                                        </p:tgtEl>
                                        <p:attrNameLst>
                                          <p:attrName>style.visibility</p:attrName>
                                        </p:attrNameLst>
                                      </p:cBhvr>
                                      <p:to>
                                        <p:strVal val="visible"/>
                                      </p:to>
                                    </p:set>
                                    <p:anim calcmode="lin" valueType="num">
                                      <p:cBhvr additive="base">
                                        <p:cTn dur="500"/>
                                        <p:tgtEl>
                                          <p:spTgt spid="161">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xEl>
                                              <p:pRg end="3" st="3"/>
                                            </p:txEl>
                                          </p:spTgt>
                                        </p:tgtEl>
                                        <p:attrNameLst>
                                          <p:attrName>style.visibility</p:attrName>
                                        </p:attrNameLst>
                                      </p:cBhvr>
                                      <p:to>
                                        <p:strVal val="visible"/>
                                      </p:to>
                                    </p:set>
                                    <p:anim calcmode="lin" valueType="num">
                                      <p:cBhvr additive="base">
                                        <p:cTn dur="500"/>
                                        <p:tgtEl>
                                          <p:spTgt spid="161">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xEl>
                                              <p:pRg end="4" st="4"/>
                                            </p:txEl>
                                          </p:spTgt>
                                        </p:tgtEl>
                                        <p:attrNameLst>
                                          <p:attrName>style.visibility</p:attrName>
                                        </p:attrNameLst>
                                      </p:cBhvr>
                                      <p:to>
                                        <p:strVal val="visible"/>
                                      </p:to>
                                    </p:set>
                                    <p:anim calcmode="lin" valueType="num">
                                      <p:cBhvr additive="base">
                                        <p:cTn dur="500"/>
                                        <p:tgtEl>
                                          <p:spTgt spid="161">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65" name="Shape 165"/>
        <p:cNvGrpSpPr/>
        <p:nvPr/>
      </p:nvGrpSpPr>
      <p:grpSpPr>
        <a:xfrm>
          <a:off x="0" y="0"/>
          <a:ext cx="0" cy="0"/>
          <a:chOff x="0" y="0"/>
          <a:chExt cx="0" cy="0"/>
        </a:xfrm>
      </p:grpSpPr>
      <p:sp>
        <p:nvSpPr>
          <p:cNvPr id="166" name="Google Shape;166;p3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167" name="Google Shape;167;p30"/>
          <p:cNvSpPr txBox="1"/>
          <p:nvPr>
            <p:ph idx="1" type="body"/>
          </p:nvPr>
        </p:nvSpPr>
        <p:spPr>
          <a:xfrm>
            <a:off x="1142999" y="2122098"/>
            <a:ext cx="5732253" cy="4014735"/>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Almost all families go through periods of both functional and dysfunctional behavior</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Families that regularly exhibit dysfunctional characteristics may need professional help to restore the family to a functional state</a:t>
            </a:r>
            <a:endParaRPr/>
          </a:p>
        </p:txBody>
      </p:sp>
      <p:pic>
        <p:nvPicPr>
          <p:cNvPr id="168" name="Google Shape;168;p30"/>
          <p:cNvPicPr preferRelativeResize="0"/>
          <p:nvPr/>
        </p:nvPicPr>
        <p:blipFill rotWithShape="1">
          <a:blip r:embed="rId3">
            <a:alphaModFix/>
          </a:blip>
          <a:srcRect b="0" l="0" r="0" t="0"/>
          <a:stretch/>
        </p:blipFill>
        <p:spPr>
          <a:xfrm>
            <a:off x="6982467" y="2122098"/>
            <a:ext cx="4036053" cy="268985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67">
                                            <p:txEl>
                                              <p:pRg end="0" st="0"/>
                                            </p:txEl>
                                          </p:spTgt>
                                        </p:tgtEl>
                                        <p:attrNameLst>
                                          <p:attrName>style.visibility</p:attrName>
                                        </p:attrNameLst>
                                      </p:cBhvr>
                                      <p:to>
                                        <p:strVal val="visible"/>
                                      </p:to>
                                    </p:set>
                                    <p:anim calcmode="lin" valueType="num">
                                      <p:cBhvr additive="base">
                                        <p:cTn dur="500"/>
                                        <p:tgtEl>
                                          <p:spTgt spid="167">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167">
                                            <p:txEl>
                                              <p:pRg end="0" st="0"/>
                                            </p:txEl>
                                          </p:spTgt>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67">
                                            <p:txEl>
                                              <p:pRg end="1" st="1"/>
                                            </p:txEl>
                                          </p:spTgt>
                                        </p:tgtEl>
                                        <p:attrNameLst>
                                          <p:attrName>style.visibility</p:attrName>
                                        </p:attrNameLst>
                                      </p:cBhvr>
                                      <p:to>
                                        <p:strVal val="visible"/>
                                      </p:to>
                                    </p:set>
                                    <p:anim calcmode="lin" valueType="num">
                                      <p:cBhvr additive="base">
                                        <p:cTn dur="500"/>
                                        <p:tgtEl>
                                          <p:spTgt spid="167">
                                            <p:txEl>
                                              <p:pRg end="1" st="1"/>
                                            </p:txEl>
                                          </p:spTgt>
                                        </p:tgtEl>
                                        <p:attrNameLst>
                                          <p:attrName>ppt_w</p:attrName>
                                        </p:attrNameLst>
                                      </p:cBhvr>
                                      <p:tavLst>
                                        <p:tav fmla="" tm="0">
                                          <p:val>
                                            <p:strVal val="0"/>
                                          </p:val>
                                        </p:tav>
                                        <p:tav fmla="" tm="100000">
                                          <p:val>
                                            <p:strVal val="#ppt_w"/>
                                          </p:val>
                                        </p:tav>
                                      </p:tavLst>
                                    </p:anim>
                                    <p:anim calcmode="lin" valueType="num">
                                      <p:cBhvr additive="base">
                                        <p:cTn dur="500"/>
                                        <p:tgtEl>
                                          <p:spTgt spid="167">
                                            <p:txEl>
                                              <p:pRg end="1" st="1"/>
                                            </p:txEl>
                                          </p:spTgt>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72" name="Shape 172"/>
        <p:cNvGrpSpPr/>
        <p:nvPr/>
      </p:nvGrpSpPr>
      <p:grpSpPr>
        <a:xfrm>
          <a:off x="0" y="0"/>
          <a:ext cx="0" cy="0"/>
          <a:chOff x="0" y="0"/>
          <a:chExt cx="0" cy="0"/>
        </a:xfrm>
      </p:grpSpPr>
      <p:sp>
        <p:nvSpPr>
          <p:cNvPr id="173" name="Google Shape;173;p3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174" name="Google Shape;174;p31"/>
          <p:cNvSpPr txBox="1"/>
          <p:nvPr>
            <p:ph idx="1" type="body"/>
          </p:nvPr>
        </p:nvSpPr>
        <p:spPr>
          <a:xfrm>
            <a:off x="1143000" y="2156604"/>
            <a:ext cx="9875520" cy="4192438"/>
          </a:xfrm>
          <a:prstGeom prst="rect">
            <a:avLst/>
          </a:prstGeom>
          <a:noFill/>
          <a:ln>
            <a:noFill/>
          </a:ln>
        </p:spPr>
        <p:txBody>
          <a:bodyPr anchorCtr="0" anchor="t" bIns="45700" lIns="91425" spcFirstLastPara="1" rIns="91425" wrap="square" tIns="45700">
            <a:normAutofit lnSpcReduction="20000"/>
          </a:bodyPr>
          <a:lstStyle/>
          <a:p>
            <a:pPr indent="0" lvl="0" marL="45720" rtl="0" algn="l">
              <a:lnSpc>
                <a:spcPct val="80000"/>
              </a:lnSpc>
              <a:spcBef>
                <a:spcPts val="0"/>
              </a:spcBef>
              <a:spcAft>
                <a:spcPts val="0"/>
              </a:spcAft>
              <a:buClr>
                <a:srgbClr val="6600CC"/>
              </a:buClr>
              <a:buSzPts val="1628"/>
              <a:buNone/>
            </a:pPr>
            <a:r>
              <a:rPr b="1" lang="en-US" sz="2035" u="sng">
                <a:solidFill>
                  <a:schemeClr val="dk1"/>
                </a:solidFill>
              </a:rPr>
              <a:t>Characteristics of functional families</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Demonstrate family unity and loyalty</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Establish healthy boundaries </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Maintain positive community relations</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Meet basic needs of the members</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Practice good communication skills </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Recognize and admit problems and willingly seek help solving them</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Respect and value their members and their feelings of worth</a:t>
            </a:r>
            <a:endParaRPr/>
          </a:p>
          <a:p>
            <a:pPr indent="-182880" lvl="0" marL="228600" rtl="0" algn="l">
              <a:lnSpc>
                <a:spcPct val="80000"/>
              </a:lnSpc>
              <a:spcBef>
                <a:spcPts val="1400"/>
              </a:spcBef>
              <a:spcAft>
                <a:spcPts val="0"/>
              </a:spcAft>
              <a:buClr>
                <a:srgbClr val="6600CC"/>
              </a:buClr>
              <a:buSzPts val="1628"/>
              <a:buFont typeface="Arial"/>
              <a:buChar char="•"/>
            </a:pPr>
            <a:r>
              <a:rPr lang="en-US" sz="2035">
                <a:solidFill>
                  <a:schemeClr val="dk1"/>
                </a:solidFill>
              </a:rPr>
              <a:t>Serve as strong, positive parental role models</a:t>
            </a:r>
            <a:endParaRPr/>
          </a:p>
          <a:p>
            <a:pPr indent="-182880" lvl="0" marL="228600" rtl="0" algn="l">
              <a:lnSpc>
                <a:spcPct val="80000"/>
              </a:lnSpc>
              <a:spcBef>
                <a:spcPts val="1400"/>
              </a:spcBef>
              <a:spcAft>
                <a:spcPts val="1600"/>
              </a:spcAft>
              <a:buClr>
                <a:srgbClr val="6600CC"/>
              </a:buClr>
              <a:buSzPts val="1628"/>
              <a:buFont typeface="Arial"/>
              <a:buChar char="•"/>
            </a:pPr>
            <a:r>
              <a:rPr lang="en-US" sz="2035">
                <a:solidFill>
                  <a:schemeClr val="dk1"/>
                </a:solidFill>
              </a:rPr>
              <a:t>Share emotional support and caring, loving feelings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0" st="0"/>
                                            </p:txEl>
                                          </p:spTgt>
                                        </p:tgtEl>
                                        <p:attrNameLst>
                                          <p:attrName>style.visibility</p:attrName>
                                        </p:attrNameLst>
                                      </p:cBhvr>
                                      <p:to>
                                        <p:strVal val="visible"/>
                                      </p:to>
                                    </p:set>
                                    <p:animEffect filter="fade" transition="in">
                                      <p:cBhvr>
                                        <p:cTn dur="500"/>
                                        <p:tgtEl>
                                          <p:spTgt spid="17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1" st="1"/>
                                            </p:txEl>
                                          </p:spTgt>
                                        </p:tgtEl>
                                        <p:attrNameLst>
                                          <p:attrName>style.visibility</p:attrName>
                                        </p:attrNameLst>
                                      </p:cBhvr>
                                      <p:to>
                                        <p:strVal val="visible"/>
                                      </p:to>
                                    </p:set>
                                    <p:animEffect filter="fade" transition="in">
                                      <p:cBhvr>
                                        <p:cTn dur="500"/>
                                        <p:tgtEl>
                                          <p:spTgt spid="17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2" st="2"/>
                                            </p:txEl>
                                          </p:spTgt>
                                        </p:tgtEl>
                                        <p:attrNameLst>
                                          <p:attrName>style.visibility</p:attrName>
                                        </p:attrNameLst>
                                      </p:cBhvr>
                                      <p:to>
                                        <p:strVal val="visible"/>
                                      </p:to>
                                    </p:set>
                                    <p:animEffect filter="fade" transition="in">
                                      <p:cBhvr>
                                        <p:cTn dur="500"/>
                                        <p:tgtEl>
                                          <p:spTgt spid="17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3" st="3"/>
                                            </p:txEl>
                                          </p:spTgt>
                                        </p:tgtEl>
                                        <p:attrNameLst>
                                          <p:attrName>style.visibility</p:attrName>
                                        </p:attrNameLst>
                                      </p:cBhvr>
                                      <p:to>
                                        <p:strVal val="visible"/>
                                      </p:to>
                                    </p:set>
                                    <p:animEffect filter="fade" transition="in">
                                      <p:cBhvr>
                                        <p:cTn dur="500"/>
                                        <p:tgtEl>
                                          <p:spTgt spid="17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4" st="4"/>
                                            </p:txEl>
                                          </p:spTgt>
                                        </p:tgtEl>
                                        <p:attrNameLst>
                                          <p:attrName>style.visibility</p:attrName>
                                        </p:attrNameLst>
                                      </p:cBhvr>
                                      <p:to>
                                        <p:strVal val="visible"/>
                                      </p:to>
                                    </p:set>
                                    <p:animEffect filter="fade" transition="in">
                                      <p:cBhvr>
                                        <p:cTn dur="500"/>
                                        <p:tgtEl>
                                          <p:spTgt spid="17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5" st="5"/>
                                            </p:txEl>
                                          </p:spTgt>
                                        </p:tgtEl>
                                        <p:attrNameLst>
                                          <p:attrName>style.visibility</p:attrName>
                                        </p:attrNameLst>
                                      </p:cBhvr>
                                      <p:to>
                                        <p:strVal val="visible"/>
                                      </p:to>
                                    </p:set>
                                    <p:animEffect filter="fade" transition="in">
                                      <p:cBhvr>
                                        <p:cTn dur="500"/>
                                        <p:tgtEl>
                                          <p:spTgt spid="17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6" st="6"/>
                                            </p:txEl>
                                          </p:spTgt>
                                        </p:tgtEl>
                                        <p:attrNameLst>
                                          <p:attrName>style.visibility</p:attrName>
                                        </p:attrNameLst>
                                      </p:cBhvr>
                                      <p:to>
                                        <p:strVal val="visible"/>
                                      </p:to>
                                    </p:set>
                                    <p:animEffect filter="fade" transition="in">
                                      <p:cBhvr>
                                        <p:cTn dur="500"/>
                                        <p:tgtEl>
                                          <p:spTgt spid="17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7" st="7"/>
                                            </p:txEl>
                                          </p:spTgt>
                                        </p:tgtEl>
                                        <p:attrNameLst>
                                          <p:attrName>style.visibility</p:attrName>
                                        </p:attrNameLst>
                                      </p:cBhvr>
                                      <p:to>
                                        <p:strVal val="visible"/>
                                      </p:to>
                                    </p:set>
                                    <p:animEffect filter="fade" transition="in">
                                      <p:cBhvr>
                                        <p:cTn dur="500"/>
                                        <p:tgtEl>
                                          <p:spTgt spid="17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8" st="8"/>
                                            </p:txEl>
                                          </p:spTgt>
                                        </p:tgtEl>
                                        <p:attrNameLst>
                                          <p:attrName>style.visibility</p:attrName>
                                        </p:attrNameLst>
                                      </p:cBhvr>
                                      <p:to>
                                        <p:strVal val="visible"/>
                                      </p:to>
                                    </p:set>
                                    <p:animEffect filter="fade" transition="in">
                                      <p:cBhvr>
                                        <p:cTn dur="500"/>
                                        <p:tgtEl>
                                          <p:spTgt spid="17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xEl>
                                              <p:pRg end="9" st="9"/>
                                            </p:txEl>
                                          </p:spTgt>
                                        </p:tgtEl>
                                        <p:attrNameLst>
                                          <p:attrName>style.visibility</p:attrName>
                                        </p:attrNameLst>
                                      </p:cBhvr>
                                      <p:to>
                                        <p:strVal val="visible"/>
                                      </p:to>
                                    </p:set>
                                    <p:animEffect filter="fade" transition="in">
                                      <p:cBhvr>
                                        <p:cTn dur="500"/>
                                        <p:tgtEl>
                                          <p:spTgt spid="174">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78" name="Shape 178"/>
        <p:cNvGrpSpPr/>
        <p:nvPr/>
      </p:nvGrpSpPr>
      <p:grpSpPr>
        <a:xfrm>
          <a:off x="0" y="0"/>
          <a:ext cx="0" cy="0"/>
          <a:chOff x="0" y="0"/>
          <a:chExt cx="0" cy="0"/>
        </a:xfrm>
      </p:grpSpPr>
      <p:sp>
        <p:nvSpPr>
          <p:cNvPr id="179" name="Google Shape;179;p3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180" name="Google Shape;180;p32"/>
          <p:cNvSpPr txBox="1"/>
          <p:nvPr>
            <p:ph idx="1" type="body"/>
          </p:nvPr>
        </p:nvSpPr>
        <p:spPr>
          <a:xfrm>
            <a:off x="1143000" y="2139351"/>
            <a:ext cx="9875520" cy="3997482"/>
          </a:xfrm>
          <a:prstGeom prst="rect">
            <a:avLst/>
          </a:prstGeom>
          <a:noFill/>
          <a:ln>
            <a:noFill/>
          </a:ln>
        </p:spPr>
        <p:txBody>
          <a:bodyPr anchorCtr="0" anchor="t" bIns="45700" lIns="91425" spcFirstLastPara="1" rIns="91425" wrap="square" tIns="45700">
            <a:normAutofit lnSpcReduction="10000"/>
          </a:bodyPr>
          <a:lstStyle/>
          <a:p>
            <a:pPr indent="0" lvl="0" marL="45720" rtl="0" algn="l">
              <a:lnSpc>
                <a:spcPct val="90000"/>
              </a:lnSpc>
              <a:spcBef>
                <a:spcPts val="0"/>
              </a:spcBef>
              <a:spcAft>
                <a:spcPts val="0"/>
              </a:spcAft>
              <a:buClr>
                <a:srgbClr val="6600CC"/>
              </a:buClr>
              <a:buSzPts val="1760"/>
              <a:buNone/>
            </a:pPr>
            <a:r>
              <a:rPr b="1" lang="en-US" u="sng">
                <a:solidFill>
                  <a:schemeClr val="dk1"/>
                </a:solidFill>
              </a:rPr>
              <a:t>Characteristics of dysfunctional families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Demonstrate abusive behaviors that do not respect the worth of family members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Demonstrate weak or nonexistent parental role models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Deny problems in the family and are unwilling to seek help</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Exclude and isolate individual family members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Fail to maintain positive communication among members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Fail to meet basic physical and emotional needs of family members</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Share little or no positive relations among family members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84" name="Shape 184"/>
        <p:cNvGrpSpPr/>
        <p:nvPr/>
      </p:nvGrpSpPr>
      <p:grpSpPr>
        <a:xfrm>
          <a:off x="0" y="0"/>
          <a:ext cx="0" cy="0"/>
          <a:chOff x="0" y="0"/>
          <a:chExt cx="0" cy="0"/>
        </a:xfrm>
      </p:grpSpPr>
      <p:sp>
        <p:nvSpPr>
          <p:cNvPr id="185" name="Google Shape;185;p3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7</a:t>
            </a:r>
            <a:endParaRPr sz="1600">
              <a:solidFill>
                <a:srgbClr val="6600CC"/>
              </a:solidFill>
            </a:endParaRPr>
          </a:p>
        </p:txBody>
      </p:sp>
      <p:sp>
        <p:nvSpPr>
          <p:cNvPr id="186" name="Google Shape;186;p33"/>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Clr>
                <a:srgbClr val="6600CC"/>
              </a:buClr>
              <a:buSzPts val="1760"/>
              <a:buFont typeface="Corbel"/>
              <a:buAutoNum type="arabicPeriod"/>
            </a:pPr>
            <a:r>
              <a:rPr lang="en-US">
                <a:solidFill>
                  <a:schemeClr val="dk1"/>
                </a:solidFill>
              </a:rPr>
              <a:t>Is establishing healthy boundaries an example of a functional or dysfunctional family characteristic?</a:t>
            </a:r>
            <a:endParaRPr/>
          </a:p>
          <a:p>
            <a:pPr indent="-457200" lvl="0" marL="502920" rtl="0" algn="l">
              <a:lnSpc>
                <a:spcPct val="90000"/>
              </a:lnSpc>
              <a:spcBef>
                <a:spcPts val="1400"/>
              </a:spcBef>
              <a:spcAft>
                <a:spcPts val="1600"/>
              </a:spcAft>
              <a:buClr>
                <a:srgbClr val="6600CC"/>
              </a:buClr>
              <a:buSzPts val="1760"/>
              <a:buFont typeface="Corbel"/>
              <a:buAutoNum type="arabicPeriod"/>
            </a:pPr>
            <a:r>
              <a:rPr lang="en-US">
                <a:solidFill>
                  <a:schemeClr val="dk1"/>
                </a:solidFill>
              </a:rPr>
              <a:t>Is denying problems in the family an example of a functional or dysfunctional family characteristic?</a:t>
            </a:r>
            <a:endParaRPr/>
          </a:p>
        </p:txBody>
      </p:sp>
      <p:sp>
        <p:nvSpPr>
          <p:cNvPr id="187" name="Google Shape;187;p33"/>
          <p:cNvSpPr txBox="1"/>
          <p:nvPr/>
        </p:nvSpPr>
        <p:spPr>
          <a:xfrm>
            <a:off x="400050" y="519410"/>
            <a:ext cx="962025" cy="14465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74" name="Shape 74"/>
        <p:cNvGrpSpPr/>
        <p:nvPr/>
      </p:nvGrpSpPr>
      <p:grpSpPr>
        <a:xfrm>
          <a:off x="0" y="0"/>
          <a:ext cx="0" cy="0"/>
          <a:chOff x="0" y="0"/>
          <a:chExt cx="0" cy="0"/>
        </a:xfrm>
      </p:grpSpPr>
      <p:sp>
        <p:nvSpPr>
          <p:cNvPr id="75" name="Google Shape;75;p1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Objectives</a:t>
            </a:r>
            <a:endParaRPr>
              <a:solidFill>
                <a:srgbClr val="6600CC"/>
              </a:solidFill>
            </a:endParaRPr>
          </a:p>
        </p:txBody>
      </p:sp>
      <p:sp>
        <p:nvSpPr>
          <p:cNvPr id="76" name="Google Shape;76;p16"/>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lnSpcReduction="10000"/>
          </a:bodyPr>
          <a:lstStyle/>
          <a:p>
            <a:pPr indent="-457200" lvl="0" marL="502920" rtl="0" algn="l">
              <a:lnSpc>
                <a:spcPct val="90000"/>
              </a:lnSpc>
              <a:spcBef>
                <a:spcPts val="0"/>
              </a:spcBef>
              <a:spcAft>
                <a:spcPts val="0"/>
              </a:spcAft>
              <a:buClr>
                <a:srgbClr val="6600CC"/>
              </a:buClr>
              <a:buSzPts val="1760"/>
              <a:buFont typeface="Corbel"/>
              <a:buAutoNum type="arabicPeriod"/>
            </a:pPr>
            <a:r>
              <a:rPr lang="en-US">
                <a:solidFill>
                  <a:schemeClr val="dk1"/>
                </a:solidFill>
              </a:rPr>
              <a:t>Define family structures.</a:t>
            </a:r>
            <a:endParaRPr/>
          </a:p>
          <a:p>
            <a:pPr indent="-457200" lvl="0" marL="502920" rtl="0" algn="l">
              <a:lnSpc>
                <a:spcPct val="90000"/>
              </a:lnSpc>
              <a:spcBef>
                <a:spcPts val="1400"/>
              </a:spcBef>
              <a:spcAft>
                <a:spcPts val="0"/>
              </a:spcAft>
              <a:buClr>
                <a:srgbClr val="6600CC"/>
              </a:buClr>
              <a:buSzPts val="1760"/>
              <a:buFont typeface="Corbel"/>
              <a:buAutoNum type="arabicPeriod"/>
            </a:pPr>
            <a:r>
              <a:rPr lang="en-US">
                <a:solidFill>
                  <a:schemeClr val="dk1"/>
                </a:solidFill>
              </a:rPr>
              <a:t>Identify responsibilities of families.</a:t>
            </a:r>
            <a:endParaRPr/>
          </a:p>
          <a:p>
            <a:pPr indent="-457200" lvl="0" marL="502920" rtl="0" algn="l">
              <a:lnSpc>
                <a:spcPct val="90000"/>
              </a:lnSpc>
              <a:spcBef>
                <a:spcPts val="1400"/>
              </a:spcBef>
              <a:spcAft>
                <a:spcPts val="0"/>
              </a:spcAft>
              <a:buClr>
                <a:srgbClr val="6600CC"/>
              </a:buClr>
              <a:buSzPts val="1760"/>
              <a:buFont typeface="Corbel"/>
              <a:buAutoNum type="arabicPeriod"/>
            </a:pPr>
            <a:r>
              <a:rPr lang="en-US">
                <a:solidFill>
                  <a:schemeClr val="dk1"/>
                </a:solidFill>
              </a:rPr>
              <a:t>Recognize the positive aspects of family life.</a:t>
            </a:r>
            <a:endParaRPr/>
          </a:p>
          <a:p>
            <a:pPr indent="-457200" lvl="0" marL="502920" rtl="0" algn="l">
              <a:lnSpc>
                <a:spcPct val="90000"/>
              </a:lnSpc>
              <a:spcBef>
                <a:spcPts val="1400"/>
              </a:spcBef>
              <a:spcAft>
                <a:spcPts val="0"/>
              </a:spcAft>
              <a:buClr>
                <a:srgbClr val="6600CC"/>
              </a:buClr>
              <a:buSzPts val="1760"/>
              <a:buFont typeface="Corbel"/>
              <a:buAutoNum type="arabicPeriod"/>
            </a:pPr>
            <a:r>
              <a:rPr lang="en-US">
                <a:solidFill>
                  <a:schemeClr val="dk1"/>
                </a:solidFill>
              </a:rPr>
              <a:t>Identify characteristics of generational relationships.</a:t>
            </a:r>
            <a:endParaRPr/>
          </a:p>
          <a:p>
            <a:pPr indent="-457200" lvl="0" marL="502920" rtl="0" algn="l">
              <a:lnSpc>
                <a:spcPct val="90000"/>
              </a:lnSpc>
              <a:spcBef>
                <a:spcPts val="1400"/>
              </a:spcBef>
              <a:spcAft>
                <a:spcPts val="0"/>
              </a:spcAft>
              <a:buClr>
                <a:srgbClr val="6600CC"/>
              </a:buClr>
              <a:buSzPts val="1760"/>
              <a:buFont typeface="Corbel"/>
              <a:buAutoNum type="arabicPeriod"/>
            </a:pPr>
            <a:r>
              <a:rPr lang="en-US">
                <a:solidFill>
                  <a:schemeClr val="dk1"/>
                </a:solidFill>
              </a:rPr>
              <a:t>Determine reasons for changes in family roles.</a:t>
            </a:r>
            <a:endParaRPr/>
          </a:p>
          <a:p>
            <a:pPr indent="-457200" lvl="0" marL="502920" rtl="0" algn="l">
              <a:lnSpc>
                <a:spcPct val="90000"/>
              </a:lnSpc>
              <a:spcBef>
                <a:spcPts val="1400"/>
              </a:spcBef>
              <a:spcAft>
                <a:spcPts val="0"/>
              </a:spcAft>
              <a:buClr>
                <a:srgbClr val="6600CC"/>
              </a:buClr>
              <a:buSzPts val="1760"/>
              <a:buFont typeface="Corbel"/>
              <a:buAutoNum type="arabicPeriod"/>
            </a:pPr>
            <a:r>
              <a:rPr lang="en-US">
                <a:solidFill>
                  <a:schemeClr val="dk1"/>
                </a:solidFill>
              </a:rPr>
              <a:t>Determine what impact family members with challenges can have on a family.</a:t>
            </a:r>
            <a:endParaRPr/>
          </a:p>
          <a:p>
            <a:pPr indent="-457200" lvl="0" marL="502920" rtl="0" algn="l">
              <a:lnSpc>
                <a:spcPct val="90000"/>
              </a:lnSpc>
              <a:spcBef>
                <a:spcPts val="1400"/>
              </a:spcBef>
              <a:spcAft>
                <a:spcPts val="1600"/>
              </a:spcAft>
              <a:buClr>
                <a:srgbClr val="6600CC"/>
              </a:buClr>
              <a:buSzPts val="1760"/>
              <a:buFont typeface="Corbel"/>
              <a:buAutoNum type="arabicPeriod"/>
            </a:pPr>
            <a:r>
              <a:rPr lang="en-US">
                <a:solidFill>
                  <a:schemeClr val="dk1"/>
                </a:solidFill>
              </a:rPr>
              <a:t>Distinguish between characteristics of functional and dysfunctional behavior in families.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91" name="Shape 191"/>
        <p:cNvGrpSpPr/>
        <p:nvPr/>
      </p:nvGrpSpPr>
      <p:grpSpPr>
        <a:xfrm>
          <a:off x="0" y="0"/>
          <a:ext cx="0" cy="0"/>
          <a:chOff x="0" y="0"/>
          <a:chExt cx="0" cy="0"/>
        </a:xfrm>
      </p:grpSpPr>
      <p:sp>
        <p:nvSpPr>
          <p:cNvPr id="192" name="Google Shape;192;p3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193" name="Google Shape;193;p34"/>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Clr>
                <a:srgbClr val="6600CC"/>
              </a:buClr>
              <a:buSzPts val="1760"/>
              <a:buFont typeface="Corbel"/>
              <a:buAutoNum type="arabicPeriod"/>
            </a:pPr>
            <a:r>
              <a:rPr lang="en-US">
                <a:solidFill>
                  <a:schemeClr val="dk1"/>
                </a:solidFill>
              </a:rPr>
              <a:t>Describe each of the following family structures:</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Blended family</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Nuclear family</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Family of choice</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Single parent family</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Extended family</a:t>
            </a:r>
            <a:endParaRPr/>
          </a:p>
          <a:p>
            <a:pPr indent="-457200" lvl="0" marL="502920" rtl="0" algn="l">
              <a:lnSpc>
                <a:spcPct val="90000"/>
              </a:lnSpc>
              <a:spcBef>
                <a:spcPts val="1800"/>
              </a:spcBef>
              <a:spcAft>
                <a:spcPts val="1600"/>
              </a:spcAft>
              <a:buClr>
                <a:srgbClr val="6600CC"/>
              </a:buClr>
              <a:buSzPts val="1760"/>
              <a:buFont typeface="Corbel"/>
              <a:buAutoNum type="arabicPeriod"/>
            </a:pPr>
            <a:r>
              <a:rPr lang="en-US">
                <a:solidFill>
                  <a:schemeClr val="dk1"/>
                </a:solidFill>
              </a:rPr>
              <a:t>Give four responsibilities of families.</a:t>
            </a:r>
            <a:endParaRPr>
              <a:solidFill>
                <a:schemeClr val="dk1"/>
              </a:solidFill>
            </a:endParaRPr>
          </a:p>
        </p:txBody>
      </p:sp>
      <p:pic>
        <p:nvPicPr>
          <p:cNvPr id="194" name="Google Shape;194;p34"/>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98" name="Shape 198"/>
        <p:cNvGrpSpPr/>
        <p:nvPr/>
      </p:nvGrpSpPr>
      <p:grpSpPr>
        <a:xfrm>
          <a:off x="0" y="0"/>
          <a:ext cx="0" cy="0"/>
          <a:chOff x="0" y="0"/>
          <a:chExt cx="0" cy="0"/>
        </a:xfrm>
      </p:grpSpPr>
      <p:sp>
        <p:nvSpPr>
          <p:cNvPr id="199" name="Google Shape;199;p3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00" name="Google Shape;200;p35"/>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rmAutofit lnSpcReduction="10000"/>
          </a:bodyPr>
          <a:lstStyle/>
          <a:p>
            <a:pPr indent="-457200" lvl="0" marL="502920" rtl="0" algn="l">
              <a:lnSpc>
                <a:spcPct val="90000"/>
              </a:lnSpc>
              <a:spcBef>
                <a:spcPts val="0"/>
              </a:spcBef>
              <a:spcAft>
                <a:spcPts val="0"/>
              </a:spcAft>
              <a:buClr>
                <a:srgbClr val="6600CC"/>
              </a:buClr>
              <a:buSzPts val="1760"/>
              <a:buFont typeface="Corbel"/>
              <a:buAutoNum type="arabicPeriod" startAt="3"/>
            </a:pPr>
            <a:r>
              <a:rPr lang="en-US">
                <a:solidFill>
                  <a:schemeClr val="dk1"/>
                </a:solidFill>
              </a:rPr>
              <a:t>Give an example of each of the positive aspects of family life from the list below:</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Leadership</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Love</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Enjoyment</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Acceptance</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Learning</a:t>
            </a:r>
            <a:endParaRPr/>
          </a:p>
          <a:p>
            <a:pPr indent="-457200" lvl="0" marL="502920" rtl="0" algn="l">
              <a:lnSpc>
                <a:spcPct val="90000"/>
              </a:lnSpc>
              <a:spcBef>
                <a:spcPts val="1800"/>
              </a:spcBef>
              <a:spcAft>
                <a:spcPts val="0"/>
              </a:spcAft>
              <a:buClr>
                <a:srgbClr val="6600CC"/>
              </a:buClr>
              <a:buSzPts val="1760"/>
              <a:buFont typeface="Corbel"/>
              <a:buAutoNum type="arabicPeriod" startAt="3"/>
            </a:pPr>
            <a:r>
              <a:rPr lang="en-US">
                <a:solidFill>
                  <a:schemeClr val="dk1"/>
                </a:solidFill>
              </a:rPr>
              <a:t>What are the characteristics of generational relationships?</a:t>
            </a:r>
            <a:endParaRPr/>
          </a:p>
          <a:p>
            <a:pPr indent="-457200" lvl="0" marL="502920" rtl="0" algn="l">
              <a:lnSpc>
                <a:spcPct val="90000"/>
              </a:lnSpc>
              <a:spcBef>
                <a:spcPts val="1400"/>
              </a:spcBef>
              <a:spcAft>
                <a:spcPts val="0"/>
              </a:spcAft>
              <a:buClr>
                <a:srgbClr val="6600CC"/>
              </a:buClr>
              <a:buSzPts val="1760"/>
              <a:buFont typeface="Corbel"/>
              <a:buAutoNum type="arabicPeriod" startAt="3"/>
            </a:pPr>
            <a:r>
              <a:rPr lang="en-US">
                <a:solidFill>
                  <a:schemeClr val="dk1"/>
                </a:solidFill>
              </a:rPr>
              <a:t>Discuss current trends in household chores and the care of children in today’s society.</a:t>
            </a:r>
            <a:endParaRPr/>
          </a:p>
          <a:p>
            <a:pPr indent="-457200" lvl="0" marL="502920" rtl="0" algn="l">
              <a:lnSpc>
                <a:spcPct val="90000"/>
              </a:lnSpc>
              <a:spcBef>
                <a:spcPts val="1400"/>
              </a:spcBef>
              <a:spcAft>
                <a:spcPts val="1600"/>
              </a:spcAft>
              <a:buClr>
                <a:srgbClr val="6600CC"/>
              </a:buClr>
              <a:buSzPts val="1760"/>
              <a:buFont typeface="Corbel"/>
              <a:buAutoNum type="arabicPeriod" startAt="3"/>
            </a:pPr>
            <a:r>
              <a:rPr lang="en-US">
                <a:solidFill>
                  <a:schemeClr val="dk1"/>
                </a:solidFill>
              </a:rPr>
              <a:t>Give an example of a family with challenges adapting to the situation.</a:t>
            </a:r>
            <a:endParaRPr>
              <a:solidFill>
                <a:schemeClr val="dk1"/>
              </a:solidFill>
            </a:endParaRPr>
          </a:p>
        </p:txBody>
      </p:sp>
      <p:pic>
        <p:nvPicPr>
          <p:cNvPr id="201" name="Google Shape;201;p35"/>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205" name="Shape 205"/>
        <p:cNvGrpSpPr/>
        <p:nvPr/>
      </p:nvGrpSpPr>
      <p:grpSpPr>
        <a:xfrm>
          <a:off x="0" y="0"/>
          <a:ext cx="0" cy="0"/>
          <a:chOff x="0" y="0"/>
          <a:chExt cx="0" cy="0"/>
        </a:xfrm>
      </p:grpSpPr>
      <p:sp>
        <p:nvSpPr>
          <p:cNvPr id="206" name="Google Shape;206;p3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07" name="Google Shape;207;p36"/>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Clr>
                <a:srgbClr val="6600CC"/>
              </a:buClr>
              <a:buSzPts val="1760"/>
              <a:buFont typeface="Corbel"/>
              <a:buAutoNum type="arabicPeriod" startAt="7"/>
            </a:pPr>
            <a:r>
              <a:rPr lang="en-US">
                <a:solidFill>
                  <a:schemeClr val="dk1"/>
                </a:solidFill>
              </a:rPr>
              <a:t>Give an example of a family with challenges accepting the situation.</a:t>
            </a:r>
            <a:endParaRPr/>
          </a:p>
          <a:p>
            <a:pPr indent="-457200" lvl="0" marL="502920" rtl="0" algn="l">
              <a:lnSpc>
                <a:spcPct val="90000"/>
              </a:lnSpc>
              <a:spcBef>
                <a:spcPts val="1400"/>
              </a:spcBef>
              <a:spcAft>
                <a:spcPts val="0"/>
              </a:spcAft>
              <a:buClr>
                <a:srgbClr val="6600CC"/>
              </a:buClr>
              <a:buSzPts val="1760"/>
              <a:buFont typeface="Corbel"/>
              <a:buAutoNum type="arabicPeriod" startAt="7"/>
            </a:pPr>
            <a:r>
              <a:rPr lang="en-US">
                <a:solidFill>
                  <a:schemeClr val="dk1"/>
                </a:solidFill>
              </a:rPr>
              <a:t>Give an example of a family with challenges that requires involvement.</a:t>
            </a:r>
            <a:endParaRPr/>
          </a:p>
          <a:p>
            <a:pPr indent="-457200" lvl="0" marL="502920" rtl="0" algn="l">
              <a:lnSpc>
                <a:spcPct val="90000"/>
              </a:lnSpc>
              <a:spcBef>
                <a:spcPts val="1400"/>
              </a:spcBef>
              <a:spcAft>
                <a:spcPts val="0"/>
              </a:spcAft>
              <a:buClr>
                <a:srgbClr val="6600CC"/>
              </a:buClr>
              <a:buSzPts val="1760"/>
              <a:buFont typeface="Corbel"/>
              <a:buAutoNum type="arabicPeriod" startAt="7"/>
            </a:pPr>
            <a:r>
              <a:rPr lang="en-US">
                <a:solidFill>
                  <a:schemeClr val="dk1"/>
                </a:solidFill>
              </a:rPr>
              <a:t>Give an example of a family with challenges that displays integration.</a:t>
            </a:r>
            <a:endParaRPr/>
          </a:p>
          <a:p>
            <a:pPr indent="-457200" lvl="0" marL="502920" rtl="0" algn="l">
              <a:lnSpc>
                <a:spcPct val="90000"/>
              </a:lnSpc>
              <a:spcBef>
                <a:spcPts val="1400"/>
              </a:spcBef>
              <a:spcAft>
                <a:spcPts val="0"/>
              </a:spcAft>
              <a:buClr>
                <a:srgbClr val="6600CC"/>
              </a:buClr>
              <a:buSzPts val="1760"/>
              <a:buFont typeface="Corbel"/>
              <a:buAutoNum type="arabicPeriod" startAt="7"/>
            </a:pPr>
            <a:r>
              <a:rPr lang="en-US">
                <a:solidFill>
                  <a:schemeClr val="dk1"/>
                </a:solidFill>
              </a:rPr>
              <a:t>List four characteristics of a functional family.</a:t>
            </a:r>
            <a:endParaRPr/>
          </a:p>
          <a:p>
            <a:pPr indent="-457200" lvl="0" marL="502920" rtl="0" algn="l">
              <a:lnSpc>
                <a:spcPct val="90000"/>
              </a:lnSpc>
              <a:spcBef>
                <a:spcPts val="1400"/>
              </a:spcBef>
              <a:spcAft>
                <a:spcPts val="1600"/>
              </a:spcAft>
              <a:buClr>
                <a:srgbClr val="6600CC"/>
              </a:buClr>
              <a:buSzPts val="1760"/>
              <a:buFont typeface="Corbel"/>
              <a:buAutoNum type="arabicPeriod" startAt="7"/>
            </a:pPr>
            <a:r>
              <a:rPr lang="en-US">
                <a:solidFill>
                  <a:schemeClr val="dk1"/>
                </a:solidFill>
              </a:rPr>
              <a:t>List four characteristics of a dysfunctional family.</a:t>
            </a:r>
            <a:endParaRPr/>
          </a:p>
        </p:txBody>
      </p:sp>
      <p:pic>
        <p:nvPicPr>
          <p:cNvPr id="208" name="Google Shape;208;p36"/>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212" name="Shape 212"/>
        <p:cNvGrpSpPr/>
        <p:nvPr/>
      </p:nvGrpSpPr>
      <p:grpSpPr>
        <a:xfrm>
          <a:off x="0" y="0"/>
          <a:ext cx="0" cy="0"/>
          <a:chOff x="0" y="0"/>
          <a:chExt cx="0" cy="0"/>
        </a:xfrm>
      </p:grpSpPr>
      <p:sp>
        <p:nvSpPr>
          <p:cNvPr id="213" name="Google Shape;213;p3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pic>
        <p:nvPicPr>
          <p:cNvPr id="214" name="Google Shape;214;p37"/>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graphicFrame>
        <p:nvGraphicFramePr>
          <p:cNvPr id="215" name="Google Shape;215;p37"/>
          <p:cNvGraphicFramePr/>
          <p:nvPr/>
        </p:nvGraphicFramePr>
        <p:xfrm>
          <a:off x="1143000" y="1965960"/>
          <a:ext cx="3000000" cy="3000000"/>
        </p:xfrm>
        <a:graphic>
          <a:graphicData uri="http://schemas.openxmlformats.org/drawingml/2006/table">
            <a:tbl>
              <a:tblPr bandRow="1" firstRow="1">
                <a:noFill/>
                <a:tableStyleId>{0F6735E5-244A-4849-858F-C81D3F4D2742}</a:tableStyleId>
              </a:tblPr>
              <a:tblGrid>
                <a:gridCol w="3313550"/>
                <a:gridCol w="3773050"/>
                <a:gridCol w="2854025"/>
              </a:tblGrid>
              <a:tr h="370850">
                <a:tc>
                  <a:txBody>
                    <a:bodyPr/>
                    <a:lstStyle/>
                    <a:p>
                      <a:pPr indent="0" lvl="0" marL="0" marR="0" rtl="0" algn="l">
                        <a:spcBef>
                          <a:spcPts val="0"/>
                        </a:spcBef>
                        <a:spcAft>
                          <a:spcPts val="0"/>
                        </a:spcAft>
                        <a:buNone/>
                      </a:pPr>
                      <a:r>
                        <a:rPr lang="en-US" sz="1800" u="none" cap="none" strike="noStrike"/>
                        <a:t>blended family</a:t>
                      </a:r>
                      <a:endParaRPr/>
                    </a:p>
                    <a:p>
                      <a:pPr indent="0" lvl="0" marL="0" marR="0" rtl="0" algn="l">
                        <a:spcBef>
                          <a:spcPts val="0"/>
                        </a:spcBef>
                        <a:spcAft>
                          <a:spcPts val="0"/>
                        </a:spcAft>
                        <a:buNone/>
                      </a:pPr>
                      <a:r>
                        <a:rPr lang="en-US" sz="1800"/>
                        <a:t>dysfunctional family</a:t>
                      </a:r>
                      <a:endParaRPr/>
                    </a:p>
                    <a:p>
                      <a:pPr indent="0" lvl="0" marL="0" marR="0" rtl="0" algn="l">
                        <a:spcBef>
                          <a:spcPts val="0"/>
                        </a:spcBef>
                        <a:spcAft>
                          <a:spcPts val="0"/>
                        </a:spcAft>
                        <a:buNone/>
                      </a:pPr>
                      <a:r>
                        <a:rPr lang="en-US" sz="1800"/>
                        <a:t>extended family</a:t>
                      </a:r>
                      <a:endParaRPr/>
                    </a:p>
                    <a:p>
                      <a:pPr indent="0" lvl="0" marL="0" marR="0" rtl="0" algn="l">
                        <a:spcBef>
                          <a:spcPts val="0"/>
                        </a:spcBef>
                        <a:spcAft>
                          <a:spcPts val="0"/>
                        </a:spcAft>
                        <a:buNone/>
                      </a:pPr>
                      <a:r>
                        <a:rPr lang="en-US" sz="1800"/>
                        <a:t>family</a:t>
                      </a:r>
                      <a:endParaRPr/>
                    </a:p>
                  </a:txBody>
                  <a:tcPr marT="45725" marB="45725" marR="91450" marL="91450"/>
                </a:tc>
                <a:tc>
                  <a:txBody>
                    <a:bodyPr/>
                    <a:lstStyle/>
                    <a:p>
                      <a:pPr indent="0" lvl="0" marL="0" marR="0" rtl="0" algn="l">
                        <a:spcBef>
                          <a:spcPts val="0"/>
                        </a:spcBef>
                        <a:spcAft>
                          <a:spcPts val="0"/>
                        </a:spcAft>
                        <a:buNone/>
                      </a:pPr>
                      <a:r>
                        <a:rPr lang="en-US" sz="1800"/>
                        <a:t>family of choice</a:t>
                      </a:r>
                      <a:endParaRPr/>
                    </a:p>
                    <a:p>
                      <a:pPr indent="0" lvl="0" marL="0" marR="0" rtl="0" algn="l">
                        <a:spcBef>
                          <a:spcPts val="0"/>
                        </a:spcBef>
                        <a:spcAft>
                          <a:spcPts val="0"/>
                        </a:spcAft>
                        <a:buNone/>
                      </a:pPr>
                      <a:r>
                        <a:rPr lang="en-US" sz="1800"/>
                        <a:t>foster children</a:t>
                      </a:r>
                      <a:endParaRPr/>
                    </a:p>
                    <a:p>
                      <a:pPr indent="0" lvl="0" marL="0" marR="0" rtl="0" algn="l">
                        <a:spcBef>
                          <a:spcPts val="0"/>
                        </a:spcBef>
                        <a:spcAft>
                          <a:spcPts val="0"/>
                        </a:spcAft>
                        <a:buNone/>
                      </a:pPr>
                      <a:r>
                        <a:rPr lang="en-US" sz="1800"/>
                        <a:t>gender</a:t>
                      </a:r>
                      <a:endParaRPr/>
                    </a:p>
                    <a:p>
                      <a:pPr indent="0" lvl="0" marL="0" marR="0" rtl="0" algn="l">
                        <a:spcBef>
                          <a:spcPts val="0"/>
                        </a:spcBef>
                        <a:spcAft>
                          <a:spcPts val="0"/>
                        </a:spcAft>
                        <a:buNone/>
                      </a:pPr>
                      <a:r>
                        <a:rPr lang="en-US" sz="1800"/>
                        <a:t>gender equity</a:t>
                      </a:r>
                      <a:endParaRPr/>
                    </a:p>
                    <a:p>
                      <a:pPr indent="0" lvl="0" marL="0" marR="0" rtl="0" algn="l">
                        <a:spcBef>
                          <a:spcPts val="0"/>
                        </a:spcBef>
                        <a:spcAft>
                          <a:spcPts val="0"/>
                        </a:spcAft>
                        <a:buNone/>
                      </a:pPr>
                      <a:r>
                        <a:rPr lang="en-US" sz="1800"/>
                        <a:t>genealogy</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interdependence</a:t>
                      </a:r>
                      <a:endParaRPr/>
                    </a:p>
                    <a:p>
                      <a:pPr indent="0" lvl="0" marL="0" marR="0" rtl="0" algn="l">
                        <a:spcBef>
                          <a:spcPts val="0"/>
                        </a:spcBef>
                        <a:spcAft>
                          <a:spcPts val="0"/>
                        </a:spcAft>
                        <a:buNone/>
                      </a:pPr>
                      <a:r>
                        <a:rPr lang="en-US" sz="1800"/>
                        <a:t>nuclear family</a:t>
                      </a:r>
                      <a:endParaRPr/>
                    </a:p>
                    <a:p>
                      <a:pPr indent="0" lvl="0" marL="0" marR="0" rtl="0" algn="l">
                        <a:spcBef>
                          <a:spcPts val="0"/>
                        </a:spcBef>
                        <a:spcAft>
                          <a:spcPts val="0"/>
                        </a:spcAft>
                        <a:buNone/>
                      </a:pPr>
                      <a:r>
                        <a:rPr lang="en-US" sz="1800"/>
                        <a:t>sandwich generation</a:t>
                      </a:r>
                      <a:endParaRPr/>
                    </a:p>
                    <a:p>
                      <a:pPr indent="0" lvl="0" marL="0" marR="0" rtl="0" algn="l">
                        <a:spcBef>
                          <a:spcPts val="0"/>
                        </a:spcBef>
                        <a:spcAft>
                          <a:spcPts val="0"/>
                        </a:spcAft>
                        <a:buNone/>
                      </a:pPr>
                      <a:r>
                        <a:rPr lang="en-US" sz="1800"/>
                        <a:t>sibling</a:t>
                      </a:r>
                      <a:endParaRPr/>
                    </a:p>
                    <a:p>
                      <a:pPr indent="0" lvl="0" marL="0" marR="0" rtl="0" algn="l">
                        <a:spcBef>
                          <a:spcPts val="0"/>
                        </a:spcBef>
                        <a:spcAft>
                          <a:spcPts val="0"/>
                        </a:spcAft>
                        <a:buNone/>
                      </a:pPr>
                      <a:r>
                        <a:rPr lang="en-US" sz="1800"/>
                        <a:t>single-parent family</a:t>
                      </a:r>
                      <a:endParaRPr/>
                    </a:p>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8"/>
          <p:cNvSpPr txBox="1"/>
          <p:nvPr>
            <p:ph type="title"/>
          </p:nvPr>
        </p:nvSpPr>
        <p:spPr>
          <a:xfrm>
            <a:off x="237066" y="245533"/>
            <a:ext cx="11675533" cy="1016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FF0000"/>
              </a:buClr>
              <a:buSzPct val="100000"/>
              <a:buFont typeface="Corbel"/>
              <a:buNone/>
            </a:pPr>
            <a:r>
              <a:rPr lang="en-US" sz="2700">
                <a:solidFill>
                  <a:srgbClr val="FF0000"/>
                </a:solidFill>
              </a:rPr>
              <a:t>Think about what you believe is important and special about families. Complete each of the following statements </a:t>
            </a:r>
            <a:r>
              <a:rPr b="1" lang="en-US" sz="2700" u="sng">
                <a:solidFill>
                  <a:srgbClr val="FF0000"/>
                </a:solidFill>
              </a:rPr>
              <a:t>in a minimum of 3 complete sentences….</a:t>
            </a:r>
            <a:r>
              <a:rPr lang="en-US" sz="2700">
                <a:solidFill>
                  <a:srgbClr val="FF0000"/>
                </a:solidFill>
              </a:rPr>
              <a:t> This is due at the end of the hour! (IEP – 1 COMPLETE sentence please…..)</a:t>
            </a:r>
            <a:endParaRPr sz="2700">
              <a:solidFill>
                <a:srgbClr val="FF0000"/>
              </a:solidFill>
            </a:endParaRPr>
          </a:p>
        </p:txBody>
      </p:sp>
      <p:sp>
        <p:nvSpPr>
          <p:cNvPr id="221" name="Google Shape;221;p38"/>
          <p:cNvSpPr txBox="1"/>
          <p:nvPr>
            <p:ph idx="1" type="body"/>
          </p:nvPr>
        </p:nvSpPr>
        <p:spPr>
          <a:xfrm>
            <a:off x="457200" y="1261533"/>
            <a:ext cx="11396133" cy="5308599"/>
          </a:xfrm>
          <a:prstGeom prst="rect">
            <a:avLst/>
          </a:prstGeom>
          <a:noFill/>
          <a:ln>
            <a:noFill/>
          </a:ln>
        </p:spPr>
        <p:txBody>
          <a:bodyPr anchorCtr="0" anchor="t" bIns="45700" lIns="91425" spcFirstLastPara="1" rIns="91425" wrap="square" tIns="45700">
            <a:normAutofit lnSpcReduction="10000"/>
          </a:bodyPr>
          <a:lstStyle/>
          <a:p>
            <a:pPr indent="0" lvl="0" marL="45720" rtl="0" algn="l">
              <a:lnSpc>
                <a:spcPct val="80000"/>
              </a:lnSpc>
              <a:spcBef>
                <a:spcPts val="0"/>
              </a:spcBef>
              <a:spcAft>
                <a:spcPts val="0"/>
              </a:spcAft>
              <a:buSzPts val="1760"/>
              <a:buNone/>
            </a:pPr>
            <a:r>
              <a:rPr lang="en-US"/>
              <a:t>1.) To me, “family” means…..</a:t>
            </a:r>
            <a:endParaRPr/>
          </a:p>
          <a:p>
            <a:pPr indent="0" lvl="0" marL="45720" rtl="0" algn="l">
              <a:lnSpc>
                <a:spcPct val="80000"/>
              </a:lnSpc>
              <a:spcBef>
                <a:spcPts val="1400"/>
              </a:spcBef>
              <a:spcAft>
                <a:spcPts val="0"/>
              </a:spcAft>
              <a:buSzPts val="1760"/>
              <a:buNone/>
            </a:pPr>
            <a:r>
              <a:rPr lang="en-US"/>
              <a:t>2.) Families are important because….</a:t>
            </a:r>
            <a:endParaRPr/>
          </a:p>
          <a:p>
            <a:pPr indent="0" lvl="0" marL="45720" rtl="0" algn="l">
              <a:lnSpc>
                <a:spcPct val="80000"/>
              </a:lnSpc>
              <a:spcBef>
                <a:spcPts val="1400"/>
              </a:spcBef>
              <a:spcAft>
                <a:spcPts val="0"/>
              </a:spcAft>
              <a:buSzPts val="1760"/>
              <a:buNone/>
            </a:pPr>
            <a:r>
              <a:rPr lang="en-US"/>
              <a:t>3.) The most wonderful thing about my family is….</a:t>
            </a:r>
            <a:endParaRPr/>
          </a:p>
          <a:p>
            <a:pPr indent="0" lvl="0" marL="45720" rtl="0" algn="l">
              <a:lnSpc>
                <a:spcPct val="80000"/>
              </a:lnSpc>
              <a:spcBef>
                <a:spcPts val="1400"/>
              </a:spcBef>
              <a:spcAft>
                <a:spcPts val="0"/>
              </a:spcAft>
              <a:buSzPts val="1760"/>
              <a:buNone/>
            </a:pPr>
            <a:r>
              <a:rPr lang="en-US"/>
              <a:t>4.) The most unique thing about my family is….</a:t>
            </a:r>
            <a:endParaRPr/>
          </a:p>
          <a:p>
            <a:pPr indent="0" lvl="0" marL="45720" rtl="0" algn="l">
              <a:lnSpc>
                <a:spcPct val="80000"/>
              </a:lnSpc>
              <a:spcBef>
                <a:spcPts val="1400"/>
              </a:spcBef>
              <a:spcAft>
                <a:spcPts val="0"/>
              </a:spcAft>
              <a:buSzPts val="1760"/>
              <a:buNone/>
            </a:pPr>
            <a:r>
              <a:rPr lang="en-US"/>
              <a:t>5.) The traditions in my family include….</a:t>
            </a:r>
            <a:endParaRPr/>
          </a:p>
          <a:p>
            <a:pPr indent="0" lvl="0" marL="45720" rtl="0" algn="l">
              <a:lnSpc>
                <a:spcPct val="80000"/>
              </a:lnSpc>
              <a:spcBef>
                <a:spcPts val="1400"/>
              </a:spcBef>
              <a:spcAft>
                <a:spcPts val="0"/>
              </a:spcAft>
              <a:buSzPts val="1760"/>
              <a:buNone/>
            </a:pPr>
            <a:r>
              <a:rPr lang="en-US"/>
              <a:t>6.) The most important thing I’ve learned from my family is….</a:t>
            </a:r>
            <a:endParaRPr/>
          </a:p>
          <a:p>
            <a:pPr indent="0" lvl="0" marL="45720" rtl="0" algn="l">
              <a:lnSpc>
                <a:spcPct val="80000"/>
              </a:lnSpc>
              <a:spcBef>
                <a:spcPts val="1400"/>
              </a:spcBef>
              <a:spcAft>
                <a:spcPts val="0"/>
              </a:spcAft>
              <a:buSzPts val="1760"/>
              <a:buNone/>
            </a:pPr>
            <a:r>
              <a:rPr lang="en-US"/>
              <a:t>7.) If I become a parent, I want my children to….</a:t>
            </a:r>
            <a:endParaRPr/>
          </a:p>
          <a:p>
            <a:pPr indent="0" lvl="0" marL="45720" rtl="0" algn="l">
              <a:lnSpc>
                <a:spcPct val="80000"/>
              </a:lnSpc>
              <a:spcBef>
                <a:spcPts val="1400"/>
              </a:spcBef>
              <a:spcAft>
                <a:spcPts val="0"/>
              </a:spcAft>
              <a:buSzPts val="1760"/>
              <a:buNone/>
            </a:pPr>
            <a:r>
              <a:rPr lang="en-US"/>
              <a:t>8.) I would like to teach my children….</a:t>
            </a:r>
            <a:endParaRPr/>
          </a:p>
          <a:p>
            <a:pPr indent="0" lvl="0" marL="45720" rtl="0" algn="l">
              <a:lnSpc>
                <a:spcPct val="80000"/>
              </a:lnSpc>
              <a:spcBef>
                <a:spcPts val="1400"/>
              </a:spcBef>
              <a:spcAft>
                <a:spcPts val="0"/>
              </a:spcAft>
              <a:buSzPts val="1760"/>
              <a:buNone/>
            </a:pPr>
            <a:r>
              <a:rPr lang="en-US"/>
              <a:t>9.) In general, relationships in families can be strengthened by….</a:t>
            </a:r>
            <a:endParaRPr/>
          </a:p>
          <a:p>
            <a:pPr indent="0" lvl="0" marL="45720" rtl="0" algn="l">
              <a:lnSpc>
                <a:spcPct val="80000"/>
              </a:lnSpc>
              <a:spcBef>
                <a:spcPts val="1400"/>
              </a:spcBef>
              <a:spcAft>
                <a:spcPts val="0"/>
              </a:spcAft>
              <a:buSzPts val="1760"/>
              <a:buNone/>
            </a:pPr>
            <a:r>
              <a:rPr lang="en-US"/>
              <a:t>10.) Family communication lines can be opened by….</a:t>
            </a:r>
            <a:endParaRPr/>
          </a:p>
          <a:p>
            <a:pPr indent="0" lvl="0" marL="45720" rtl="0" algn="l">
              <a:lnSpc>
                <a:spcPct val="80000"/>
              </a:lnSpc>
              <a:spcBef>
                <a:spcPts val="1400"/>
              </a:spcBef>
              <a:spcAft>
                <a:spcPts val="1600"/>
              </a:spcAft>
              <a:buSzPts val="1760"/>
              <a:buNone/>
            </a:pPr>
            <a:r>
              <a:rPr lang="en-US">
                <a:solidFill>
                  <a:srgbClr val="FF0000"/>
                </a:solidFill>
              </a:rPr>
              <a:t>When you are done please put your name on your paper and place it in the basket on the counter. You many work quietly in your seat for the remainder of class. NO PHONES!!!  Thank You.</a:t>
            </a:r>
            <a:endParaRPr>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9"/>
          <p:cNvSpPr txBox="1"/>
          <p:nvPr>
            <p:ph type="title"/>
          </p:nvPr>
        </p:nvSpPr>
        <p:spPr>
          <a:xfrm>
            <a:off x="228600"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4400"/>
              <a:buFont typeface="Corbel"/>
              <a:buNone/>
            </a:pPr>
            <a:r>
              <a:rPr b="1" lang="en-US" u="sng">
                <a:solidFill>
                  <a:srgbClr val="FF0000"/>
                </a:solidFill>
              </a:rPr>
              <a:t>Power Point Presentations:</a:t>
            </a:r>
            <a:endParaRPr b="1" u="sng">
              <a:solidFill>
                <a:srgbClr val="FF0000"/>
              </a:solidFill>
            </a:endParaRPr>
          </a:p>
        </p:txBody>
      </p:sp>
      <p:sp>
        <p:nvSpPr>
          <p:cNvPr id="227" name="Google Shape;227;p39"/>
          <p:cNvSpPr txBox="1"/>
          <p:nvPr>
            <p:ph idx="1" type="body"/>
          </p:nvPr>
        </p:nvSpPr>
        <p:spPr>
          <a:xfrm>
            <a:off x="362465" y="1219200"/>
            <a:ext cx="11475308" cy="5511114"/>
          </a:xfrm>
          <a:prstGeom prst="rect">
            <a:avLst/>
          </a:prstGeom>
          <a:noFill/>
          <a:ln>
            <a:noFill/>
          </a:ln>
        </p:spPr>
        <p:txBody>
          <a:bodyPr anchorCtr="0" anchor="t" bIns="45700" lIns="91425" spcFirstLastPara="1" rIns="91425" wrap="square" tIns="45700">
            <a:normAutofit lnSpcReduction="20000"/>
          </a:bodyPr>
          <a:lstStyle/>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You are to create a minimum of 11 slides with color and pictures that reflect the generational period you have been assigned with research information. This includes your title slide. You will have a grand total of 11 slides minimum…..You will be working on and saving your work on the Chromebooks. This allows you to work from home if you would like, for you both to be making corrections if necessary, and you will email the presentation to me prior to the end of class on Wednesday. My email is </a:t>
            </a:r>
            <a:r>
              <a:rPr lang="en-US" sz="1500" u="sng">
                <a:solidFill>
                  <a:srgbClr val="000000"/>
                </a:solidFill>
                <a:hlinkClick r:id="rId3">
                  <a:extLst>
                    <a:ext uri="{A12FA001-AC4F-418D-AE19-62706E023703}">
                      <ahyp:hlinkClr val="tx"/>
                    </a:ext>
                  </a:extLst>
                </a:hlinkClick>
              </a:rPr>
              <a:t>gstepanik@cnpschools.org</a:t>
            </a:r>
            <a:r>
              <a:rPr lang="en-US" sz="1500">
                <a:solidFill>
                  <a:srgbClr val="000000"/>
                </a:solidFill>
              </a:rPr>
              <a:t>. If I do not have your completed project by the end of class on Wednesday you will loose points.  You will choose your partner for this collaborative assignment based on the numbers you draw.  </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Slide #1 – Title Slide – Generation Chosen/Time Period of Generation/Names of Group Members/Picture/Color</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Slide #2-9 – Research Information – Prices of Groceries/Transportation/Popular Music/Etc…. Everything that was popular and used at this time – BE CREATIVE…… Remember COLOR and PICTURES on each and every slide.</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Slide #10 – If you could rename your generation, what would you call the people of your generation? Write a name and explain it. Include a picture and color.</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Slide #11 – Reference slide. Include the websites you gathered information from for your research.</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Friday each group will get up and present. Do not use words you can not pronounce. Do not have grammar or spelling errors, proofread you work prior to presenting. Have notes to take up with you to the Smart Board so you don’t have to read off the board  - you won’t be facing us in that case and we won’t be able to hear you. You will submit your note cards as a portion of your grade(these are NOT optional).</a:t>
            </a:r>
            <a:endParaRPr sz="2300">
              <a:solidFill>
                <a:srgbClr val="000000"/>
              </a:solidFill>
            </a:endParaRPr>
          </a:p>
          <a:p>
            <a:pPr indent="-189230" lvl="0" marL="228600" rtl="0" algn="l">
              <a:lnSpc>
                <a:spcPct val="90000"/>
              </a:lnSpc>
              <a:spcBef>
                <a:spcPts val="1400"/>
              </a:spcBef>
              <a:spcAft>
                <a:spcPts val="0"/>
              </a:spcAft>
              <a:buClr>
                <a:srgbClr val="000000"/>
              </a:buClr>
              <a:buSzPts val="1220"/>
              <a:buChar char="●"/>
            </a:pPr>
            <a:r>
              <a:rPr lang="en-US" sz="1500">
                <a:solidFill>
                  <a:srgbClr val="000000"/>
                </a:solidFill>
              </a:rPr>
              <a:t>Please ask if you have questions – I am here to help you and assist you. </a:t>
            </a:r>
            <a:endParaRPr sz="2300">
              <a:solidFill>
                <a:srgbClr val="000000"/>
              </a:solidFill>
            </a:endParaRPr>
          </a:p>
          <a:p>
            <a:pPr indent="-189230" lvl="0" marL="228600" rtl="0" algn="l">
              <a:lnSpc>
                <a:spcPct val="90000"/>
              </a:lnSpc>
              <a:spcBef>
                <a:spcPts val="1400"/>
              </a:spcBef>
              <a:spcAft>
                <a:spcPts val="1600"/>
              </a:spcAft>
              <a:buClr>
                <a:srgbClr val="000000"/>
              </a:buClr>
              <a:buSzPts val="1220"/>
              <a:buChar char="●"/>
            </a:pPr>
            <a:r>
              <a:rPr lang="en-US" sz="1500">
                <a:solidFill>
                  <a:srgbClr val="000000"/>
                </a:solidFill>
              </a:rPr>
              <a:t>DO NOT PLAGARIZE – DO NOT COPY WORD FOR WORD FROM ANY SOURCE!!  Do not cut and paste anything other than the pictures. Document what sites you got the pictures from. You will receive a ZERO when I check your resources and you have not reworded the information you used from them. It is real obvious when there are bullet points, capital letters in the middle of sentences, different style fonts, etc…. </a:t>
            </a:r>
            <a:endParaRPr sz="1500">
              <a:solidFill>
                <a:srgbClr val="0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0"/>
          <p:cNvSpPr txBox="1"/>
          <p:nvPr>
            <p:ph type="title"/>
          </p:nvPr>
        </p:nvSpPr>
        <p:spPr>
          <a:xfrm>
            <a:off x="1143000" y="609600"/>
            <a:ext cx="9875520" cy="47413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FF0000"/>
              </a:buClr>
              <a:buSzPct val="99975"/>
              <a:buFont typeface="Corbel"/>
              <a:buNone/>
            </a:pPr>
            <a:r>
              <a:rPr lang="en-US" sz="3960" u="sng">
                <a:solidFill>
                  <a:srgbClr val="FF0000"/>
                </a:solidFill>
              </a:rPr>
              <a:t>Finishing Tips for Power Point:</a:t>
            </a:r>
            <a:br>
              <a:rPr lang="en-US" sz="3960" u="sng">
                <a:solidFill>
                  <a:srgbClr val="FF0000"/>
                </a:solidFill>
              </a:rPr>
            </a:br>
            <a:endParaRPr sz="3960" u="sng">
              <a:solidFill>
                <a:srgbClr val="FF0000"/>
              </a:solidFill>
            </a:endParaRPr>
          </a:p>
        </p:txBody>
      </p:sp>
      <p:sp>
        <p:nvSpPr>
          <p:cNvPr id="233" name="Google Shape;233;p40"/>
          <p:cNvSpPr txBox="1"/>
          <p:nvPr>
            <p:ph idx="1" type="body"/>
          </p:nvPr>
        </p:nvSpPr>
        <p:spPr>
          <a:xfrm>
            <a:off x="423333" y="1083733"/>
            <a:ext cx="11302999" cy="5367867"/>
          </a:xfrm>
          <a:prstGeom prst="rect">
            <a:avLst/>
          </a:prstGeom>
          <a:noFill/>
          <a:ln>
            <a:noFill/>
          </a:ln>
        </p:spPr>
        <p:txBody>
          <a:bodyPr anchorCtr="0" anchor="t" bIns="45700" lIns="91425" spcFirstLastPara="1" rIns="91425" wrap="square" tIns="45700">
            <a:normAutofit lnSpcReduction="20000"/>
          </a:bodyPr>
          <a:lstStyle/>
          <a:p>
            <a:pPr indent="-182880" lvl="0" marL="228600" rtl="0" algn="l">
              <a:lnSpc>
                <a:spcPct val="90000"/>
              </a:lnSpc>
              <a:spcBef>
                <a:spcPts val="0"/>
              </a:spcBef>
              <a:spcAft>
                <a:spcPts val="0"/>
              </a:spcAft>
              <a:buSzPts val="2560"/>
              <a:buChar char="●"/>
            </a:pPr>
            <a:r>
              <a:rPr lang="en-US" sz="3200">
                <a:solidFill>
                  <a:srgbClr val="7030A0"/>
                </a:solidFill>
              </a:rPr>
              <a:t>Heading and Pictures on every slide</a:t>
            </a:r>
            <a:endParaRPr/>
          </a:p>
          <a:p>
            <a:pPr indent="-182880" lvl="0" marL="228600" rtl="0" algn="l">
              <a:lnSpc>
                <a:spcPct val="90000"/>
              </a:lnSpc>
              <a:spcBef>
                <a:spcPts val="1400"/>
              </a:spcBef>
              <a:spcAft>
                <a:spcPts val="0"/>
              </a:spcAft>
              <a:buSzPts val="2560"/>
              <a:buChar char="●"/>
            </a:pPr>
            <a:r>
              <a:rPr lang="en-US" sz="3200">
                <a:solidFill>
                  <a:srgbClr val="7030A0"/>
                </a:solidFill>
              </a:rPr>
              <a:t>Title Slide and Reference Slide – 11 slides MINIMUM </a:t>
            </a:r>
            <a:endParaRPr/>
          </a:p>
          <a:p>
            <a:pPr indent="-182880" lvl="0" marL="228600" rtl="0" algn="l">
              <a:lnSpc>
                <a:spcPct val="90000"/>
              </a:lnSpc>
              <a:spcBef>
                <a:spcPts val="1400"/>
              </a:spcBef>
              <a:spcAft>
                <a:spcPts val="0"/>
              </a:spcAft>
              <a:buSzPts val="2560"/>
              <a:buChar char="●"/>
            </a:pPr>
            <a:r>
              <a:rPr lang="en-US" sz="3200">
                <a:solidFill>
                  <a:srgbClr val="7030A0"/>
                </a:solidFill>
              </a:rPr>
              <a:t>Creative – GO ABOVE AND BEYOND – DO NOT DO BARE MINIMUM….. </a:t>
            </a:r>
            <a:endParaRPr/>
          </a:p>
          <a:p>
            <a:pPr indent="-182880" lvl="0" marL="228600" rtl="0" algn="l">
              <a:lnSpc>
                <a:spcPct val="90000"/>
              </a:lnSpc>
              <a:spcBef>
                <a:spcPts val="1400"/>
              </a:spcBef>
              <a:spcAft>
                <a:spcPts val="0"/>
              </a:spcAft>
              <a:buSzPts val="2560"/>
              <a:buChar char="●"/>
            </a:pPr>
            <a:r>
              <a:rPr b="1" lang="en-US" sz="3200" u="sng">
                <a:solidFill>
                  <a:srgbClr val="7030A0"/>
                </a:solidFill>
              </a:rPr>
              <a:t>Accurate</a:t>
            </a:r>
            <a:r>
              <a:rPr lang="en-US" sz="3200">
                <a:solidFill>
                  <a:srgbClr val="7030A0"/>
                </a:solidFill>
              </a:rPr>
              <a:t> and </a:t>
            </a:r>
            <a:r>
              <a:rPr b="1" lang="en-US" sz="3200" u="sng">
                <a:solidFill>
                  <a:srgbClr val="7030A0"/>
                </a:solidFill>
              </a:rPr>
              <a:t>Detailed</a:t>
            </a:r>
            <a:r>
              <a:rPr lang="en-US" sz="3200">
                <a:solidFill>
                  <a:srgbClr val="7030A0"/>
                </a:solidFill>
              </a:rPr>
              <a:t> Information</a:t>
            </a:r>
            <a:endParaRPr/>
          </a:p>
          <a:p>
            <a:pPr indent="-182880" lvl="0" marL="228600" rtl="0" algn="l">
              <a:lnSpc>
                <a:spcPct val="90000"/>
              </a:lnSpc>
              <a:spcBef>
                <a:spcPts val="1400"/>
              </a:spcBef>
              <a:spcAft>
                <a:spcPts val="0"/>
              </a:spcAft>
              <a:buSzPts val="2560"/>
              <a:buChar char="●"/>
            </a:pPr>
            <a:r>
              <a:rPr lang="en-US" sz="3200">
                <a:solidFill>
                  <a:srgbClr val="7030A0"/>
                </a:solidFill>
              </a:rPr>
              <a:t>Emailed to me (</a:t>
            </a:r>
            <a:r>
              <a:rPr lang="en-US" sz="3200" u="sng">
                <a:solidFill>
                  <a:schemeClr val="hlink"/>
                </a:solidFill>
                <a:hlinkClick r:id="rId3"/>
              </a:rPr>
              <a:t>gstepanik@cnpschools.org</a:t>
            </a:r>
            <a:r>
              <a:rPr lang="en-US" sz="3200">
                <a:solidFill>
                  <a:srgbClr val="7030A0"/>
                </a:solidFill>
              </a:rPr>
              <a:t>) by end of class Wen.</a:t>
            </a:r>
            <a:endParaRPr/>
          </a:p>
          <a:p>
            <a:pPr indent="-182880" lvl="0" marL="228600" rtl="0" algn="l">
              <a:lnSpc>
                <a:spcPct val="90000"/>
              </a:lnSpc>
              <a:spcBef>
                <a:spcPts val="1400"/>
              </a:spcBef>
              <a:spcAft>
                <a:spcPts val="0"/>
              </a:spcAft>
              <a:buSzPts val="2560"/>
              <a:buChar char="●"/>
            </a:pPr>
            <a:r>
              <a:rPr lang="en-US" sz="3200">
                <a:solidFill>
                  <a:srgbClr val="7030A0"/>
                </a:solidFill>
              </a:rPr>
              <a:t>Notes or Note Cards to take with you to present from</a:t>
            </a:r>
            <a:endParaRPr/>
          </a:p>
          <a:p>
            <a:pPr indent="-182880" lvl="0" marL="228600" rtl="0" algn="l">
              <a:lnSpc>
                <a:spcPct val="90000"/>
              </a:lnSpc>
              <a:spcBef>
                <a:spcPts val="1400"/>
              </a:spcBef>
              <a:spcAft>
                <a:spcPts val="0"/>
              </a:spcAft>
              <a:buSzPts val="2560"/>
              <a:buChar char="●"/>
            </a:pPr>
            <a:r>
              <a:rPr lang="en-US" sz="3200">
                <a:solidFill>
                  <a:srgbClr val="7030A0"/>
                </a:solidFill>
              </a:rPr>
              <a:t>Grammar, Spelling, and Punctuation checked &amp; double checked</a:t>
            </a:r>
            <a:endParaRPr/>
          </a:p>
          <a:p>
            <a:pPr indent="-182880" lvl="0" marL="228600" rtl="0" algn="l">
              <a:lnSpc>
                <a:spcPct val="90000"/>
              </a:lnSpc>
              <a:spcBef>
                <a:spcPts val="1400"/>
              </a:spcBef>
              <a:spcAft>
                <a:spcPts val="1600"/>
              </a:spcAft>
              <a:buSzPts val="2560"/>
              <a:buChar char="●"/>
            </a:pPr>
            <a:r>
              <a:rPr lang="en-US" sz="3200">
                <a:solidFill>
                  <a:srgbClr val="7030A0"/>
                </a:solidFill>
              </a:rPr>
              <a:t>Can pronounce all words – if not, ask…..</a:t>
            </a:r>
            <a:endParaRPr sz="3200">
              <a:solidFill>
                <a:srgbClr val="7030A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1"/>
          <p:cNvSpPr txBox="1"/>
          <p:nvPr>
            <p:ph type="title"/>
          </p:nvPr>
        </p:nvSpPr>
        <p:spPr>
          <a:xfrm>
            <a:off x="270933" y="228600"/>
            <a:ext cx="9875520" cy="1447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4400"/>
              <a:buFont typeface="Corbel"/>
              <a:buNone/>
            </a:pPr>
            <a:r>
              <a:rPr b="1" lang="en-US" u="sng">
                <a:solidFill>
                  <a:srgbClr val="FF0000"/>
                </a:solidFill>
              </a:rPr>
              <a:t>Assignments:</a:t>
            </a:r>
            <a:br>
              <a:rPr b="1" lang="en-US" u="sng">
                <a:solidFill>
                  <a:srgbClr val="FF0000"/>
                </a:solidFill>
              </a:rPr>
            </a:br>
            <a:endParaRPr b="1" u="sng">
              <a:solidFill>
                <a:srgbClr val="FF0000"/>
              </a:solidFill>
            </a:endParaRPr>
          </a:p>
        </p:txBody>
      </p:sp>
      <p:sp>
        <p:nvSpPr>
          <p:cNvPr id="239" name="Google Shape;239;p41"/>
          <p:cNvSpPr txBox="1"/>
          <p:nvPr>
            <p:ph idx="1" type="body"/>
          </p:nvPr>
        </p:nvSpPr>
        <p:spPr>
          <a:xfrm>
            <a:off x="270933" y="1587842"/>
            <a:ext cx="11667067" cy="4939957"/>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SzPts val="1760"/>
              <a:buChar char="●"/>
            </a:pPr>
            <a:r>
              <a:rPr lang="en-US">
                <a:solidFill>
                  <a:schemeClr val="dk1"/>
                </a:solidFill>
              </a:rPr>
              <a:t>Complete the </a:t>
            </a:r>
            <a:r>
              <a:rPr b="1" lang="en-US">
                <a:solidFill>
                  <a:schemeClr val="dk1"/>
                </a:solidFill>
              </a:rPr>
              <a:t>unit review </a:t>
            </a:r>
            <a:r>
              <a:rPr lang="en-US">
                <a:solidFill>
                  <a:schemeClr val="dk1"/>
                </a:solidFill>
              </a:rPr>
              <a:t>questions 1-11 and define the vocabulary please. I will collect these for a grade prior to your test on Monday.</a:t>
            </a:r>
            <a:endParaRPr/>
          </a:p>
          <a:p>
            <a:pPr indent="0" lvl="0" marL="45720" rtl="0" algn="l">
              <a:lnSpc>
                <a:spcPct val="90000"/>
              </a:lnSpc>
              <a:spcBef>
                <a:spcPts val="1400"/>
              </a:spcBef>
              <a:spcAft>
                <a:spcPts val="0"/>
              </a:spcAft>
              <a:buSzPts val="1760"/>
              <a:buNone/>
            </a:pPr>
            <a:r>
              <a:t/>
            </a:r>
            <a:endParaRPr>
              <a:solidFill>
                <a:schemeClr val="dk1"/>
              </a:solidFill>
            </a:endParaRPr>
          </a:p>
          <a:p>
            <a:pPr indent="-182880" lvl="0" marL="228600" rtl="0" algn="l">
              <a:lnSpc>
                <a:spcPct val="90000"/>
              </a:lnSpc>
              <a:spcBef>
                <a:spcPts val="1400"/>
              </a:spcBef>
              <a:spcAft>
                <a:spcPts val="0"/>
              </a:spcAft>
              <a:buSzPts val="1760"/>
              <a:buChar char="●"/>
            </a:pPr>
            <a:r>
              <a:rPr lang="en-US">
                <a:solidFill>
                  <a:schemeClr val="dk1"/>
                </a:solidFill>
              </a:rPr>
              <a:t>Once you have completed the review please get out a laptop and you complete on iCEV  “Family Life Issues”:</a:t>
            </a:r>
            <a:endParaRPr/>
          </a:p>
          <a:p>
            <a:pPr indent="-182880" lvl="1" marL="457200" rtl="0" algn="l">
              <a:lnSpc>
                <a:spcPct val="90000"/>
              </a:lnSpc>
              <a:spcBef>
                <a:spcPts val="200"/>
              </a:spcBef>
              <a:spcAft>
                <a:spcPts val="0"/>
              </a:spcAft>
              <a:buSzPts val="1600"/>
              <a:buChar char="○"/>
            </a:pPr>
            <a:r>
              <a:rPr lang="en-US">
                <a:solidFill>
                  <a:schemeClr val="dk1"/>
                </a:solidFill>
              </a:rPr>
              <a:t>Vocabulary</a:t>
            </a:r>
            <a:endParaRPr/>
          </a:p>
          <a:p>
            <a:pPr indent="-182880" lvl="1" marL="457200" rtl="0" algn="l">
              <a:lnSpc>
                <a:spcPct val="90000"/>
              </a:lnSpc>
              <a:spcBef>
                <a:spcPts val="600"/>
              </a:spcBef>
              <a:spcAft>
                <a:spcPts val="0"/>
              </a:spcAft>
              <a:buSzPts val="1600"/>
              <a:buChar char="○"/>
            </a:pPr>
            <a:r>
              <a:rPr lang="en-US">
                <a:solidFill>
                  <a:schemeClr val="dk1"/>
                </a:solidFill>
              </a:rPr>
              <a:t>Student Notes</a:t>
            </a:r>
            <a:endParaRPr/>
          </a:p>
          <a:p>
            <a:pPr indent="-182880" lvl="1" marL="457200" rtl="0" algn="l">
              <a:lnSpc>
                <a:spcPct val="90000"/>
              </a:lnSpc>
              <a:spcBef>
                <a:spcPts val="600"/>
              </a:spcBef>
              <a:spcAft>
                <a:spcPts val="0"/>
              </a:spcAft>
              <a:buSzPts val="1600"/>
              <a:buChar char="○"/>
            </a:pPr>
            <a:r>
              <a:rPr lang="en-US">
                <a:solidFill>
                  <a:schemeClr val="dk1"/>
                </a:solidFill>
              </a:rPr>
              <a:t>Assessment </a:t>
            </a:r>
            <a:endParaRPr/>
          </a:p>
          <a:p>
            <a:pPr indent="-81280" lvl="1" marL="457200" rtl="0" algn="l">
              <a:lnSpc>
                <a:spcPct val="90000"/>
              </a:lnSpc>
              <a:spcBef>
                <a:spcPts val="600"/>
              </a:spcBef>
              <a:spcAft>
                <a:spcPts val="0"/>
              </a:spcAft>
              <a:buSzPts val="1600"/>
              <a:buNone/>
            </a:pPr>
            <a:r>
              <a:t/>
            </a:r>
            <a:endParaRPr/>
          </a:p>
          <a:p>
            <a:pPr indent="-81280" lvl="1" marL="457200" rtl="0" algn="l">
              <a:lnSpc>
                <a:spcPct val="90000"/>
              </a:lnSpc>
              <a:spcBef>
                <a:spcPts val="600"/>
              </a:spcBef>
              <a:spcAft>
                <a:spcPts val="0"/>
              </a:spcAft>
              <a:buSzPts val="1600"/>
              <a:buNone/>
            </a:pPr>
            <a:r>
              <a:t/>
            </a:r>
            <a:endParaRPr/>
          </a:p>
          <a:p>
            <a:pPr indent="0" lvl="1" marL="274320" rtl="0" algn="ctr">
              <a:lnSpc>
                <a:spcPct val="90000"/>
              </a:lnSpc>
              <a:spcBef>
                <a:spcPts val="600"/>
              </a:spcBef>
              <a:spcAft>
                <a:spcPts val="0"/>
              </a:spcAft>
              <a:buSzPts val="1600"/>
              <a:buNone/>
            </a:pPr>
            <a:r>
              <a:rPr b="1" lang="en-US">
                <a:solidFill>
                  <a:srgbClr val="FF0000"/>
                </a:solidFill>
              </a:rPr>
              <a:t>BOTH ASSIGNMENTS ARE DUE PRIOR TO TESTING!</a:t>
            </a:r>
            <a:endParaRPr/>
          </a:p>
          <a:p>
            <a:pPr indent="0" lvl="1" marL="274320" rtl="0" algn="ctr">
              <a:lnSpc>
                <a:spcPct val="90000"/>
              </a:lnSpc>
              <a:spcBef>
                <a:spcPts val="600"/>
              </a:spcBef>
              <a:spcAft>
                <a:spcPts val="0"/>
              </a:spcAft>
              <a:buSzPts val="1600"/>
              <a:buNone/>
            </a:pPr>
            <a:r>
              <a:t/>
            </a:r>
            <a:endParaRPr/>
          </a:p>
          <a:p>
            <a:pPr indent="0" lvl="1" marL="274320" rtl="0" algn="ctr">
              <a:lnSpc>
                <a:spcPct val="90000"/>
              </a:lnSpc>
              <a:spcBef>
                <a:spcPts val="600"/>
              </a:spcBef>
              <a:spcAft>
                <a:spcPts val="0"/>
              </a:spcAft>
              <a:buSzPts val="1600"/>
              <a:buNone/>
            </a:pPr>
            <a:r>
              <a:rPr b="1" lang="en-US">
                <a:solidFill>
                  <a:srgbClr val="0070C0"/>
                </a:solidFill>
              </a:rPr>
              <a:t>IF YOU ‘FORGET’ YOU CAN NOT MAKE IT UP ONCE THE UNIT HAS BEEN TESTED OVER!!!</a:t>
            </a:r>
            <a:endParaRPr/>
          </a:p>
          <a:p>
            <a:pPr indent="-81280" lvl="1" marL="457200" rtl="0" algn="l">
              <a:lnSpc>
                <a:spcPct val="90000"/>
              </a:lnSpc>
              <a:spcBef>
                <a:spcPts val="600"/>
              </a:spcBef>
              <a:spcAft>
                <a:spcPts val="0"/>
              </a:spcAft>
              <a:buSzPts val="1600"/>
              <a:buNone/>
            </a:pPr>
            <a:r>
              <a:t/>
            </a:r>
            <a:endParaRPr/>
          </a:p>
          <a:p>
            <a:pPr indent="-81280" lvl="1" marL="457200" rtl="0" algn="l">
              <a:lnSpc>
                <a:spcPct val="90000"/>
              </a:lnSpc>
              <a:spcBef>
                <a:spcPts val="600"/>
              </a:spcBef>
              <a:spcAft>
                <a:spcPts val="0"/>
              </a:spcAft>
              <a:buSzPts val="1600"/>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4400"/>
              <a:buFont typeface="Corbel"/>
              <a:buNone/>
            </a:pPr>
            <a:r>
              <a:rPr b="1" lang="en-US">
                <a:solidFill>
                  <a:srgbClr val="FF0000"/>
                </a:solidFill>
              </a:rPr>
              <a:t>Study Guide: </a:t>
            </a:r>
            <a:endParaRPr b="1">
              <a:solidFill>
                <a:srgbClr val="FF0000"/>
              </a:solidFill>
            </a:endParaRPr>
          </a:p>
        </p:txBody>
      </p:sp>
      <p:sp>
        <p:nvSpPr>
          <p:cNvPr id="245" name="Google Shape;245;p42"/>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71120" lvl="0" marL="228600" rtl="0" algn="l">
              <a:lnSpc>
                <a:spcPct val="90000"/>
              </a:lnSpc>
              <a:spcBef>
                <a:spcPts val="0"/>
              </a:spcBef>
              <a:spcAft>
                <a:spcPts val="1600"/>
              </a:spcAft>
              <a:buSzPts val="1760"/>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3"/>
          <p:cNvSpPr txBox="1"/>
          <p:nvPr>
            <p:ph type="title"/>
          </p:nvPr>
        </p:nvSpPr>
        <p:spPr>
          <a:xfrm>
            <a:off x="1009396" y="849745"/>
            <a:ext cx="9966960" cy="183674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85000"/>
              </a:lnSpc>
              <a:spcBef>
                <a:spcPts val="0"/>
              </a:spcBef>
              <a:spcAft>
                <a:spcPts val="0"/>
              </a:spcAft>
              <a:buClr>
                <a:schemeClr val="accent1"/>
              </a:buClr>
              <a:buSzPct val="100000"/>
              <a:buFont typeface="Corbel"/>
              <a:buNone/>
            </a:pPr>
            <a:br>
              <a:rPr lang="en-US" sz="9600"/>
            </a:br>
            <a:br>
              <a:rPr lang="en-US" sz="9600"/>
            </a:br>
            <a:r>
              <a:rPr lang="en-US" sz="4400">
                <a:solidFill>
                  <a:schemeClr val="dk1"/>
                </a:solidFill>
              </a:rPr>
              <a:t>FACS BASICS: </a:t>
            </a:r>
            <a:br>
              <a:rPr lang="en-US" sz="4400">
                <a:solidFill>
                  <a:schemeClr val="dk1"/>
                </a:solidFill>
              </a:rPr>
            </a:br>
            <a:r>
              <a:rPr lang="en-US" sz="4400">
                <a:solidFill>
                  <a:schemeClr val="dk1"/>
                </a:solidFill>
              </a:rPr>
              <a:t>BUILDING SKILLS TO LAST A LIFETIME</a:t>
            </a:r>
            <a:br>
              <a:rPr lang="en-US"/>
            </a:br>
            <a:endParaRPr/>
          </a:p>
        </p:txBody>
      </p:sp>
      <p:sp>
        <p:nvSpPr>
          <p:cNvPr id="251" name="Google Shape;251;p43"/>
          <p:cNvSpPr txBox="1"/>
          <p:nvPr>
            <p:ph idx="1" type="body"/>
          </p:nvPr>
        </p:nvSpPr>
        <p:spPr>
          <a:xfrm>
            <a:off x="720436" y="4154519"/>
            <a:ext cx="9758588" cy="207078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3520"/>
              <a:buNone/>
            </a:pPr>
            <a:r>
              <a:rPr lang="en-US" sz="4400">
                <a:solidFill>
                  <a:schemeClr val="dk1"/>
                </a:solidFill>
              </a:rPr>
              <a:t>Unit 4</a:t>
            </a:r>
            <a:endParaRPr/>
          </a:p>
          <a:p>
            <a:pPr indent="0" lvl="0" marL="0" rtl="0" algn="l">
              <a:lnSpc>
                <a:spcPct val="90000"/>
              </a:lnSpc>
              <a:spcBef>
                <a:spcPts val="1400"/>
              </a:spcBef>
              <a:spcAft>
                <a:spcPts val="1600"/>
              </a:spcAft>
              <a:buSzPts val="3520"/>
              <a:buNone/>
            </a:pPr>
            <a:r>
              <a:rPr lang="en-US" sz="4400">
                <a:solidFill>
                  <a:schemeClr val="dk1"/>
                </a:solidFill>
              </a:rPr>
              <a:t>Making Families Stronger</a:t>
            </a:r>
            <a:endParaRPr sz="4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80" name="Shape 80"/>
        <p:cNvGrpSpPr/>
        <p:nvPr/>
      </p:nvGrpSpPr>
      <p:grpSpPr>
        <a:xfrm>
          <a:off x="0" y="0"/>
          <a:ext cx="0" cy="0"/>
          <a:chOff x="0" y="0"/>
          <a:chExt cx="0" cy="0"/>
        </a:xfrm>
      </p:grpSpPr>
      <p:sp>
        <p:nvSpPr>
          <p:cNvPr id="81" name="Google Shape;81;p1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82" name="Google Shape;82;p17"/>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80000"/>
              </a:lnSpc>
              <a:spcBef>
                <a:spcPts val="0"/>
              </a:spcBef>
              <a:spcAft>
                <a:spcPts val="0"/>
              </a:spcAft>
              <a:buClr>
                <a:srgbClr val="6600CC"/>
              </a:buClr>
              <a:buSzPts val="1628"/>
              <a:buChar char="●"/>
            </a:pPr>
            <a:r>
              <a:rPr b="1" lang="en-US" sz="2035">
                <a:solidFill>
                  <a:schemeClr val="dk1"/>
                </a:solidFill>
              </a:rPr>
              <a:t>blended family: </a:t>
            </a:r>
            <a:r>
              <a:rPr lang="en-US" sz="2035">
                <a:solidFill>
                  <a:schemeClr val="dk1"/>
                </a:solidFill>
              </a:rPr>
              <a:t>when children live with a parent and the parent’s spouse or partner, and sometimes the partner’s children as well</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dysfunctional: </a:t>
            </a:r>
            <a:r>
              <a:rPr lang="en-US" sz="2035">
                <a:solidFill>
                  <a:schemeClr val="dk1"/>
                </a:solidFill>
              </a:rPr>
              <a:t>impaired in its functioning; a family which operates in an unhealthy way (drug abuse, alcohol abuse, and physical abuse often lead to dysfunctional families, but there are other causes as well)</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extended family: </a:t>
            </a:r>
            <a:r>
              <a:rPr lang="en-US" sz="2035">
                <a:solidFill>
                  <a:schemeClr val="dk1"/>
                </a:solidFill>
              </a:rPr>
              <a:t>includes grandparents, aunts, uncles, and cousins</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family: </a:t>
            </a:r>
            <a:r>
              <a:rPr lang="en-US" sz="2035">
                <a:solidFill>
                  <a:schemeClr val="dk1"/>
                </a:solidFill>
              </a:rPr>
              <a:t>unit of intimate, transacting, and interdependent persons who share some values and goals, share responsibility for decisions and resources, and have commitment to one another over time</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family of choice: </a:t>
            </a:r>
            <a:r>
              <a:rPr lang="en-US" sz="2035">
                <a:solidFill>
                  <a:schemeClr val="dk1"/>
                </a:solidFill>
              </a:rPr>
              <a:t>when a person chooses non-family members to function as a family</a:t>
            </a:r>
            <a:endParaRPr/>
          </a:p>
          <a:p>
            <a:pPr indent="-182880" lvl="0" marL="228600" rtl="0" algn="l">
              <a:lnSpc>
                <a:spcPct val="80000"/>
              </a:lnSpc>
              <a:spcBef>
                <a:spcPts val="1400"/>
              </a:spcBef>
              <a:spcAft>
                <a:spcPts val="1600"/>
              </a:spcAft>
              <a:buClr>
                <a:srgbClr val="6600CC"/>
              </a:buClr>
              <a:buSzPts val="1628"/>
              <a:buChar char="●"/>
            </a:pPr>
            <a:r>
              <a:rPr b="1" lang="en-US" sz="2035">
                <a:solidFill>
                  <a:schemeClr val="dk1"/>
                </a:solidFill>
              </a:rPr>
              <a:t>foster children: </a:t>
            </a:r>
            <a:r>
              <a:rPr lang="en-US" sz="2035">
                <a:solidFill>
                  <a:schemeClr val="dk1"/>
                </a:solidFill>
              </a:rPr>
              <a:t>children placed in other homes when their own parents are unable to be their caregivers</a:t>
            </a:r>
            <a:endParaRPr sz="2035">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0" st="0"/>
                                            </p:txEl>
                                          </p:spTgt>
                                        </p:tgtEl>
                                        <p:attrNameLst>
                                          <p:attrName>style.visibility</p:attrName>
                                        </p:attrNameLst>
                                      </p:cBhvr>
                                      <p:to>
                                        <p:strVal val="visible"/>
                                      </p:to>
                                    </p:set>
                                    <p:animEffect filter="fade" transition="in">
                                      <p:cBhvr>
                                        <p:cTn dur="2000"/>
                                        <p:tgtEl>
                                          <p:spTgt spid="8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1" st="1"/>
                                            </p:txEl>
                                          </p:spTgt>
                                        </p:tgtEl>
                                        <p:attrNameLst>
                                          <p:attrName>style.visibility</p:attrName>
                                        </p:attrNameLst>
                                      </p:cBhvr>
                                      <p:to>
                                        <p:strVal val="visible"/>
                                      </p:to>
                                    </p:set>
                                    <p:animEffect filter="fade" transition="in">
                                      <p:cBhvr>
                                        <p:cTn dur="2000"/>
                                        <p:tgtEl>
                                          <p:spTgt spid="8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2" st="2"/>
                                            </p:txEl>
                                          </p:spTgt>
                                        </p:tgtEl>
                                        <p:attrNameLst>
                                          <p:attrName>style.visibility</p:attrName>
                                        </p:attrNameLst>
                                      </p:cBhvr>
                                      <p:to>
                                        <p:strVal val="visible"/>
                                      </p:to>
                                    </p:set>
                                    <p:animEffect filter="fade" transition="in">
                                      <p:cBhvr>
                                        <p:cTn dur="2000"/>
                                        <p:tgtEl>
                                          <p:spTgt spid="8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3" st="3"/>
                                            </p:txEl>
                                          </p:spTgt>
                                        </p:tgtEl>
                                        <p:attrNameLst>
                                          <p:attrName>style.visibility</p:attrName>
                                        </p:attrNameLst>
                                      </p:cBhvr>
                                      <p:to>
                                        <p:strVal val="visible"/>
                                      </p:to>
                                    </p:set>
                                    <p:animEffect filter="fade" transition="in">
                                      <p:cBhvr>
                                        <p:cTn dur="2000"/>
                                        <p:tgtEl>
                                          <p:spTgt spid="8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4" st="4"/>
                                            </p:txEl>
                                          </p:spTgt>
                                        </p:tgtEl>
                                        <p:attrNameLst>
                                          <p:attrName>style.visibility</p:attrName>
                                        </p:attrNameLst>
                                      </p:cBhvr>
                                      <p:to>
                                        <p:strVal val="visible"/>
                                      </p:to>
                                    </p:set>
                                    <p:animEffect filter="fade" transition="in">
                                      <p:cBhvr>
                                        <p:cTn dur="2000"/>
                                        <p:tgtEl>
                                          <p:spTgt spid="8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xEl>
                                              <p:pRg end="5" st="5"/>
                                            </p:txEl>
                                          </p:spTgt>
                                        </p:tgtEl>
                                        <p:attrNameLst>
                                          <p:attrName>style.visibility</p:attrName>
                                        </p:attrNameLst>
                                      </p:cBhvr>
                                      <p:to>
                                        <p:strVal val="visible"/>
                                      </p:to>
                                    </p:set>
                                    <p:animEffect filter="fade" transition="in">
                                      <p:cBhvr>
                                        <p:cTn dur="2000"/>
                                        <p:tgtEl>
                                          <p:spTgt spid="82">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4"/>
          <p:cNvSpPr txBox="1"/>
          <p:nvPr>
            <p:ph type="title"/>
          </p:nvPr>
        </p:nvSpPr>
        <p:spPr>
          <a:xfrm>
            <a:off x="245076" y="230659"/>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257" name="Google Shape;257;p44"/>
          <p:cNvSpPr txBox="1"/>
          <p:nvPr>
            <p:ph idx="1" type="body"/>
          </p:nvPr>
        </p:nvSpPr>
        <p:spPr>
          <a:xfrm>
            <a:off x="397164" y="2057400"/>
            <a:ext cx="11397672" cy="44450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 </a:t>
            </a:r>
            <a:r>
              <a:rPr lang="en-US">
                <a:solidFill>
                  <a:schemeClr val="dk1"/>
                </a:solidFill>
              </a:rPr>
              <a:t>when children live with a parent and the parent’s spouse or partner, and sometimes the partner’s children as well</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 </a:t>
            </a:r>
            <a:r>
              <a:rPr lang="en-US">
                <a:solidFill>
                  <a:schemeClr val="dk1"/>
                </a:solidFill>
              </a:rPr>
              <a:t>impaired in its functioning; a family which operates in an unhealthy way (drug abuse, alcohol abuse, and physical abuse often lead to dysfunctional families, but there are other causes as well)</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b="1" lang="en-US">
                <a:solidFill>
                  <a:schemeClr val="dk1"/>
                </a:solidFill>
              </a:rPr>
              <a:t>_______________________________: </a:t>
            </a:r>
            <a:r>
              <a:rPr lang="en-US">
                <a:solidFill>
                  <a:schemeClr val="dk1"/>
                </a:solidFill>
              </a:rPr>
              <a:t>includes grandparents, aunts, uncles, and cousins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5"/>
          <p:cNvSpPr txBox="1"/>
          <p:nvPr>
            <p:ph type="title"/>
          </p:nvPr>
        </p:nvSpPr>
        <p:spPr>
          <a:xfrm>
            <a:off x="245076" y="230659"/>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263" name="Google Shape;263;p45"/>
          <p:cNvSpPr txBox="1"/>
          <p:nvPr>
            <p:ph idx="1" type="body"/>
          </p:nvPr>
        </p:nvSpPr>
        <p:spPr>
          <a:xfrm>
            <a:off x="397164" y="2057400"/>
            <a:ext cx="1130530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 </a:t>
            </a:r>
            <a:r>
              <a:rPr lang="en-US">
                <a:solidFill>
                  <a:schemeClr val="dk1"/>
                </a:solidFill>
              </a:rPr>
              <a:t>unit of intimate, transacting, and interdependent persons who share some values and goals, share responsibility for decisions and resources, and have commitment to one another over time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 </a:t>
            </a:r>
            <a:r>
              <a:rPr lang="en-US">
                <a:solidFill>
                  <a:schemeClr val="dk1"/>
                </a:solidFill>
              </a:rPr>
              <a:t>when a person chooses non-family members to function as a family</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b="1" lang="en-US">
                <a:solidFill>
                  <a:schemeClr val="dk1"/>
                </a:solidFill>
              </a:rPr>
              <a:t>__________________________: </a:t>
            </a:r>
            <a:r>
              <a:rPr lang="en-US">
                <a:solidFill>
                  <a:schemeClr val="dk1"/>
                </a:solidFill>
              </a:rPr>
              <a:t>children placed in other homes when their own parents are unable to be their caregivers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6"/>
          <p:cNvSpPr txBox="1"/>
          <p:nvPr>
            <p:ph type="title"/>
          </p:nvPr>
        </p:nvSpPr>
        <p:spPr>
          <a:xfrm>
            <a:off x="320963" y="230909"/>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269" name="Google Shape;269;p46"/>
          <p:cNvSpPr txBox="1"/>
          <p:nvPr>
            <p:ph idx="1" type="body"/>
          </p:nvPr>
        </p:nvSpPr>
        <p:spPr>
          <a:xfrm>
            <a:off x="434109" y="2057399"/>
            <a:ext cx="11314545" cy="4565073"/>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 </a:t>
            </a:r>
            <a:r>
              <a:rPr lang="en-US">
                <a:solidFill>
                  <a:schemeClr val="dk1"/>
                </a:solidFill>
              </a:rPr>
              <a:t>categories of individuals identified by sex; male and female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 </a:t>
            </a:r>
            <a:r>
              <a:rPr lang="en-US">
                <a:solidFill>
                  <a:schemeClr val="dk1"/>
                </a:solidFill>
              </a:rPr>
              <a:t>the belief that men and women should be treated equally</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 </a:t>
            </a:r>
            <a:r>
              <a:rPr lang="en-US">
                <a:solidFill>
                  <a:schemeClr val="dk1"/>
                </a:solidFill>
              </a:rPr>
              <a:t>a record showing the descent of an individual or family from a certain ancestor or ancestors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b="1" lang="en-US">
                <a:solidFill>
                  <a:schemeClr val="dk1"/>
                </a:solidFill>
              </a:rPr>
              <a:t>__________________________: </a:t>
            </a:r>
            <a:r>
              <a:rPr lang="en-US">
                <a:solidFill>
                  <a:schemeClr val="dk1"/>
                </a:solidFill>
              </a:rPr>
              <a:t>being mutually dependent; relying on one another</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7"/>
          <p:cNvSpPr txBox="1"/>
          <p:nvPr>
            <p:ph type="title"/>
          </p:nvPr>
        </p:nvSpPr>
        <p:spPr>
          <a:xfrm>
            <a:off x="237836" y="212436"/>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275" name="Google Shape;275;p47"/>
          <p:cNvSpPr txBox="1"/>
          <p:nvPr>
            <p:ph idx="1" type="body"/>
          </p:nvPr>
        </p:nvSpPr>
        <p:spPr>
          <a:xfrm>
            <a:off x="387928" y="2057400"/>
            <a:ext cx="11388436"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628"/>
              <a:buChar char="●"/>
            </a:pPr>
            <a:r>
              <a:rPr b="1" lang="en-US" sz="2035">
                <a:solidFill>
                  <a:schemeClr val="dk1"/>
                </a:solidFill>
              </a:rPr>
              <a:t>_________________________: </a:t>
            </a:r>
            <a:r>
              <a:rPr lang="en-US" sz="2035">
                <a:solidFill>
                  <a:schemeClr val="dk1"/>
                </a:solidFill>
              </a:rPr>
              <a:t>when parents and their children live together</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_________________________: </a:t>
            </a:r>
            <a:r>
              <a:rPr lang="en-US" sz="2035">
                <a:solidFill>
                  <a:schemeClr val="dk1"/>
                </a:solidFill>
              </a:rPr>
              <a:t>generation feeling responsible for caring for their parents and their children at the same time</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_________________________: </a:t>
            </a:r>
            <a:r>
              <a:rPr lang="en-US" sz="2035">
                <a:solidFill>
                  <a:schemeClr val="dk1"/>
                </a:solidFill>
              </a:rPr>
              <a:t>brothers and sisters; people who share the same parents</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1600"/>
              </a:spcAft>
              <a:buClr>
                <a:srgbClr val="6600CC"/>
              </a:buClr>
              <a:buSzPts val="1628"/>
              <a:buChar char="●"/>
            </a:pPr>
            <a:r>
              <a:rPr b="1" lang="en-US" sz="2035">
                <a:solidFill>
                  <a:schemeClr val="dk1"/>
                </a:solidFill>
              </a:rPr>
              <a:t>_________________________: </a:t>
            </a:r>
            <a:r>
              <a:rPr lang="en-US" sz="2035">
                <a:solidFill>
                  <a:schemeClr val="dk1"/>
                </a:solidFill>
              </a:rPr>
              <a:t>when children live with only one parent</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8"/>
          <p:cNvSpPr txBox="1"/>
          <p:nvPr>
            <p:ph type="title"/>
          </p:nvPr>
        </p:nvSpPr>
        <p:spPr>
          <a:xfrm>
            <a:off x="284018" y="21243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Family Structures</a:t>
            </a:r>
            <a:br>
              <a:rPr lang="en-US">
                <a:solidFill>
                  <a:srgbClr val="6600CC"/>
                </a:solidFill>
              </a:rPr>
            </a:br>
            <a:r>
              <a:rPr lang="en-US" sz="1600">
                <a:solidFill>
                  <a:srgbClr val="6600CC"/>
                </a:solidFill>
              </a:rPr>
              <a:t>Objective 1</a:t>
            </a:r>
            <a:endParaRPr sz="1600">
              <a:solidFill>
                <a:srgbClr val="6600CC"/>
              </a:solidFill>
            </a:endParaRPr>
          </a:p>
        </p:txBody>
      </p:sp>
      <p:sp>
        <p:nvSpPr>
          <p:cNvPr id="281" name="Google Shape;281;p48"/>
          <p:cNvSpPr txBox="1"/>
          <p:nvPr>
            <p:ph idx="1" type="body"/>
          </p:nvPr>
        </p:nvSpPr>
        <p:spPr>
          <a:xfrm>
            <a:off x="284018" y="2057399"/>
            <a:ext cx="11584709" cy="4417291"/>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760"/>
              <a:buChar char="●"/>
            </a:pPr>
            <a:r>
              <a:rPr lang="en-US">
                <a:solidFill>
                  <a:schemeClr val="dk1"/>
                </a:solidFill>
              </a:rPr>
              <a:t>______________________ family - two adults living together with their child(ren)</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____________________ family - several related generations living under one roof</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_____________________ family - mother, father, and their child(ren)</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1600"/>
              </a:spcAft>
              <a:buClr>
                <a:srgbClr val="6600CC"/>
              </a:buClr>
              <a:buSzPts val="1760"/>
              <a:buChar char="●"/>
            </a:pPr>
            <a:r>
              <a:rPr lang="en-US">
                <a:solidFill>
                  <a:schemeClr val="dk1"/>
                </a:solidFill>
              </a:rPr>
              <a:t>_____________________ family - one parent lives with their child(ren)</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9"/>
          <p:cNvSpPr txBox="1"/>
          <p:nvPr>
            <p:ph type="title"/>
          </p:nvPr>
        </p:nvSpPr>
        <p:spPr>
          <a:xfrm>
            <a:off x="219364" y="19396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Family Structures</a:t>
            </a:r>
            <a:br>
              <a:rPr lang="en-US">
                <a:solidFill>
                  <a:srgbClr val="6600CC"/>
                </a:solidFill>
              </a:rPr>
            </a:br>
            <a:r>
              <a:rPr lang="en-US" sz="1600">
                <a:solidFill>
                  <a:srgbClr val="6600CC"/>
                </a:solidFill>
              </a:rPr>
              <a:t>Objective 1</a:t>
            </a:r>
            <a:endParaRPr sz="1600">
              <a:solidFill>
                <a:srgbClr val="6600CC"/>
              </a:solidFill>
            </a:endParaRPr>
          </a:p>
        </p:txBody>
      </p:sp>
      <p:sp>
        <p:nvSpPr>
          <p:cNvPr id="287" name="Google Shape;287;p49"/>
          <p:cNvSpPr txBox="1"/>
          <p:nvPr>
            <p:ph idx="1" type="body"/>
          </p:nvPr>
        </p:nvSpPr>
        <p:spPr>
          <a:xfrm>
            <a:off x="323273" y="2057400"/>
            <a:ext cx="11526982"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____________________ family - parents temporarily take care of kids who are not their biological children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___________________ family - adults legally and permanently bring children into their family</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_______________- a person chooses nonfamily members to function as a family</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0"/>
          <p:cNvSpPr txBox="1"/>
          <p:nvPr>
            <p:ph type="title"/>
          </p:nvPr>
        </p:nvSpPr>
        <p:spPr>
          <a:xfrm>
            <a:off x="293255" y="323272"/>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Responsibilities of Families</a:t>
            </a:r>
            <a:br>
              <a:rPr lang="en-US">
                <a:solidFill>
                  <a:srgbClr val="6600CC"/>
                </a:solidFill>
              </a:rPr>
            </a:br>
            <a:r>
              <a:rPr lang="en-US" sz="1600">
                <a:solidFill>
                  <a:srgbClr val="6600CC"/>
                </a:solidFill>
              </a:rPr>
              <a:t>Objective 2</a:t>
            </a:r>
            <a:endParaRPr sz="1600">
              <a:solidFill>
                <a:srgbClr val="6600CC"/>
              </a:solidFill>
            </a:endParaRPr>
          </a:p>
        </p:txBody>
      </p:sp>
      <p:sp>
        <p:nvSpPr>
          <p:cNvPr id="293" name="Google Shape;293;p50"/>
          <p:cNvSpPr txBox="1"/>
          <p:nvPr>
            <p:ph idx="1" type="body"/>
          </p:nvPr>
        </p:nvSpPr>
        <p:spPr>
          <a:xfrm>
            <a:off x="434108" y="2057400"/>
            <a:ext cx="11416147"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To provide _________________ care for individuals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accept the responsibility of parenthood in </a:t>
            </a:r>
            <a:r>
              <a:rPr lang="en-US">
                <a:solidFill>
                  <a:schemeClr val="dk1"/>
                </a:solidFill>
              </a:rPr>
              <a:t>order to ____</a:t>
            </a:r>
            <a:r>
              <a:rPr lang="en-US">
                <a:solidFill>
                  <a:schemeClr val="dk1"/>
                </a:solidFill>
              </a:rPr>
              <a:t>___________ children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receive ________________, acceptance, __________________, and </a:t>
            </a:r>
            <a:endParaRPr>
              <a:solidFill>
                <a:schemeClr val="dk1"/>
              </a:solidFill>
            </a:endParaRPr>
          </a:p>
          <a:p>
            <a:pPr indent="0" lvl="0" marL="228600" rtl="0" algn="l">
              <a:lnSpc>
                <a:spcPct val="90000"/>
              </a:lnSpc>
              <a:spcBef>
                <a:spcPts val="1600"/>
              </a:spcBef>
              <a:spcAft>
                <a:spcPts val="1600"/>
              </a:spcAft>
              <a:buNone/>
            </a:pPr>
            <a:r>
              <a:rPr lang="en-US">
                <a:solidFill>
                  <a:schemeClr val="dk1"/>
                </a:solidFill>
              </a:rPr>
              <a:t>________________from each other</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1"/>
          <p:cNvSpPr txBox="1"/>
          <p:nvPr>
            <p:ph type="title"/>
          </p:nvPr>
        </p:nvSpPr>
        <p:spPr>
          <a:xfrm>
            <a:off x="219364" y="214838"/>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Responsibilities of Families</a:t>
            </a:r>
            <a:br>
              <a:rPr lang="en-US">
                <a:solidFill>
                  <a:srgbClr val="6600CC"/>
                </a:solidFill>
              </a:rPr>
            </a:br>
            <a:r>
              <a:rPr lang="en-US" sz="1600">
                <a:solidFill>
                  <a:srgbClr val="6600CC"/>
                </a:solidFill>
              </a:rPr>
              <a:t>Objective 2</a:t>
            </a:r>
            <a:endParaRPr sz="1600">
              <a:solidFill>
                <a:srgbClr val="6600CC"/>
              </a:solidFill>
            </a:endParaRPr>
          </a:p>
        </p:txBody>
      </p:sp>
      <p:sp>
        <p:nvSpPr>
          <p:cNvPr id="299" name="Google Shape;299;p51"/>
          <p:cNvSpPr txBox="1"/>
          <p:nvPr>
            <p:ph idx="1" type="body"/>
          </p:nvPr>
        </p:nvSpPr>
        <p:spPr>
          <a:xfrm>
            <a:off x="424873" y="2057400"/>
            <a:ext cx="11323782"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To _______________________ children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help children and young people learn about ________________ and </a:t>
            </a:r>
            <a:endParaRPr>
              <a:solidFill>
                <a:schemeClr val="dk1"/>
              </a:solidFill>
            </a:endParaRPr>
          </a:p>
          <a:p>
            <a:pPr indent="0" lvl="0" marL="228600" rtl="0" algn="l">
              <a:lnSpc>
                <a:spcPct val="90000"/>
              </a:lnSpc>
              <a:spcBef>
                <a:spcPts val="1600"/>
              </a:spcBef>
              <a:spcAft>
                <a:spcPts val="1600"/>
              </a:spcAft>
              <a:buNone/>
            </a:pPr>
            <a:r>
              <a:rPr lang="en-US">
                <a:solidFill>
                  <a:schemeClr val="dk1"/>
                </a:solidFill>
              </a:rPr>
              <a:t>_____________</a:t>
            </a:r>
            <a:r>
              <a:rPr lang="en-US">
                <a:solidFill>
                  <a:schemeClr val="dk1"/>
                </a:solidFill>
              </a:rPr>
              <a:t> values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52"/>
          <p:cNvSpPr txBox="1"/>
          <p:nvPr>
            <p:ph type="title"/>
          </p:nvPr>
        </p:nvSpPr>
        <p:spPr>
          <a:xfrm>
            <a:off x="339437" y="32327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Positive Aspects of Family Life</a:t>
            </a:r>
            <a:br>
              <a:rPr lang="en-US">
                <a:solidFill>
                  <a:srgbClr val="6600CC"/>
                </a:solidFill>
              </a:rPr>
            </a:br>
            <a:r>
              <a:rPr lang="en-US" sz="1600">
                <a:solidFill>
                  <a:srgbClr val="6600CC"/>
                </a:solidFill>
              </a:rPr>
              <a:t>Objective 3</a:t>
            </a:r>
            <a:endParaRPr sz="1600">
              <a:solidFill>
                <a:srgbClr val="6600CC"/>
              </a:solidFill>
            </a:endParaRPr>
          </a:p>
        </p:txBody>
      </p:sp>
      <p:sp>
        <p:nvSpPr>
          <p:cNvPr id="305" name="Google Shape;305;p52"/>
          <p:cNvSpPr txBox="1"/>
          <p:nvPr/>
        </p:nvSpPr>
        <p:spPr>
          <a:xfrm>
            <a:off x="563417" y="2750127"/>
            <a:ext cx="10452453" cy="4265762"/>
          </a:xfrm>
          <a:prstGeom prst="rect">
            <a:avLst/>
          </a:prstGeom>
          <a:noFill/>
          <a:ln>
            <a:noFill/>
          </a:ln>
        </p:spPr>
        <p:txBody>
          <a:bodyPr anchorCtr="0" anchor="t" bIns="45700" lIns="91425" spcFirstLastPara="1" rIns="91425" wrap="square" tIns="45700">
            <a:noAutofit/>
          </a:bodyPr>
          <a:lstStyle/>
          <a:p>
            <a:pPr indent="-182880" lvl="0" marL="228600" marR="0" rtl="0" algn="l">
              <a:lnSpc>
                <a:spcPct val="90000"/>
              </a:lnSpc>
              <a:spcBef>
                <a:spcPts val="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a:t>
            </a:r>
            <a:endParaRPr sz="2200">
              <a:solidFill>
                <a:schemeClr val="dk1"/>
              </a:solidFill>
              <a:latin typeface="Corbel"/>
              <a:ea typeface="Corbel"/>
              <a:cs typeface="Corbel"/>
              <a:sym typeface="Corbel"/>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a:t>
            </a:r>
            <a:endParaRPr sz="2200">
              <a:solidFill>
                <a:schemeClr val="dk1"/>
              </a:solidFill>
              <a:latin typeface="Corbel"/>
              <a:ea typeface="Corbel"/>
              <a:cs typeface="Corbel"/>
              <a:sym typeface="Corbel"/>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a:t>
            </a:r>
            <a:endParaRPr sz="2200">
              <a:solidFill>
                <a:schemeClr val="dk1"/>
              </a:solidFill>
              <a:latin typeface="Corbel"/>
              <a:ea typeface="Corbel"/>
              <a:cs typeface="Corbel"/>
              <a:sym typeface="Corbel"/>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 </a:t>
            </a:r>
            <a:endParaRPr sz="2200">
              <a:solidFill>
                <a:schemeClr val="dk1"/>
              </a:solidFill>
              <a:latin typeface="Corbel"/>
              <a:ea typeface="Corbel"/>
              <a:cs typeface="Corbel"/>
              <a:sym typeface="Corbel"/>
            </a:endParaRPr>
          </a:p>
        </p:txBody>
      </p:sp>
      <p:sp>
        <p:nvSpPr>
          <p:cNvPr id="306" name="Google Shape;306;p52"/>
          <p:cNvSpPr txBox="1"/>
          <p:nvPr>
            <p:ph idx="1" type="body"/>
          </p:nvPr>
        </p:nvSpPr>
        <p:spPr>
          <a:xfrm>
            <a:off x="6931148" y="5340100"/>
            <a:ext cx="4084800" cy="7560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1600"/>
              </a:spcAft>
              <a:buSzPts val="176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53"/>
          <p:cNvSpPr txBox="1"/>
          <p:nvPr>
            <p:ph type="title"/>
          </p:nvPr>
        </p:nvSpPr>
        <p:spPr>
          <a:xfrm>
            <a:off x="228600" y="2032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Positive Aspects of Family Life</a:t>
            </a:r>
            <a:br>
              <a:rPr lang="en-US">
                <a:solidFill>
                  <a:srgbClr val="6600CC"/>
                </a:solidFill>
              </a:rPr>
            </a:br>
            <a:r>
              <a:rPr lang="en-US" sz="1600">
                <a:solidFill>
                  <a:srgbClr val="6600CC"/>
                </a:solidFill>
              </a:rPr>
              <a:t>Objective 3</a:t>
            </a:r>
            <a:endParaRPr sz="1600">
              <a:solidFill>
                <a:srgbClr val="6600CC"/>
              </a:solidFill>
            </a:endParaRPr>
          </a:p>
        </p:txBody>
      </p:sp>
      <p:sp>
        <p:nvSpPr>
          <p:cNvPr id="312" name="Google Shape;312;p53"/>
          <p:cNvSpPr txBox="1"/>
          <p:nvPr/>
        </p:nvSpPr>
        <p:spPr>
          <a:xfrm>
            <a:off x="406399" y="2473037"/>
            <a:ext cx="10609471" cy="4265762"/>
          </a:xfrm>
          <a:prstGeom prst="rect">
            <a:avLst/>
          </a:prstGeom>
          <a:noFill/>
          <a:ln>
            <a:noFill/>
          </a:ln>
        </p:spPr>
        <p:txBody>
          <a:bodyPr anchorCtr="0" anchor="t" bIns="45700" lIns="91425" spcFirstLastPara="1" rIns="91425" wrap="square" tIns="45700">
            <a:noAutofit/>
          </a:bodyPr>
          <a:lstStyle/>
          <a:p>
            <a:pPr indent="-182880" lvl="0" marL="228600" marR="0" rtl="0" algn="l">
              <a:lnSpc>
                <a:spcPct val="90000"/>
              </a:lnSpc>
              <a:spcBef>
                <a:spcPts val="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________________________________________________________________________</a:t>
            </a:r>
            <a:endParaRPr sz="2200">
              <a:solidFill>
                <a:schemeClr val="dk1"/>
              </a:solidFill>
              <a:latin typeface="Corbel"/>
              <a:ea typeface="Corbel"/>
              <a:cs typeface="Corbel"/>
              <a:sym typeface="Corbel"/>
            </a:endParaRPr>
          </a:p>
        </p:txBody>
      </p:sp>
      <p:sp>
        <p:nvSpPr>
          <p:cNvPr id="313" name="Google Shape;313;p53"/>
          <p:cNvSpPr txBox="1"/>
          <p:nvPr>
            <p:ph idx="1" type="body"/>
          </p:nvPr>
        </p:nvSpPr>
        <p:spPr>
          <a:xfrm>
            <a:off x="5394948" y="5541275"/>
            <a:ext cx="5620800" cy="554700"/>
          </a:xfrm>
          <a:prstGeom prst="rect">
            <a:avLst/>
          </a:prstGeom>
          <a:noFill/>
          <a:ln>
            <a:noFill/>
          </a:ln>
        </p:spPr>
        <p:txBody>
          <a:bodyPr anchorCtr="0" anchor="t" bIns="45700" lIns="91425" spcFirstLastPara="1" rIns="91425" wrap="square" tIns="45700">
            <a:normAutofit/>
          </a:bodyPr>
          <a:lstStyle/>
          <a:p>
            <a:pPr indent="-71120" lvl="0" marL="228600" rtl="0" algn="l">
              <a:lnSpc>
                <a:spcPct val="90000"/>
              </a:lnSpc>
              <a:spcBef>
                <a:spcPts val="0"/>
              </a:spcBef>
              <a:spcAft>
                <a:spcPts val="1600"/>
              </a:spcAft>
              <a:buSzPts val="176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86" name="Shape 86"/>
        <p:cNvGrpSpPr/>
        <p:nvPr/>
      </p:nvGrpSpPr>
      <p:grpSpPr>
        <a:xfrm>
          <a:off x="0" y="0"/>
          <a:ext cx="0" cy="0"/>
          <a:chOff x="0" y="0"/>
          <a:chExt cx="0" cy="0"/>
        </a:xfrm>
      </p:grpSpPr>
      <p:sp>
        <p:nvSpPr>
          <p:cNvPr id="87" name="Google Shape;87;p1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88" name="Google Shape;88;p18"/>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80000"/>
              </a:lnSpc>
              <a:spcBef>
                <a:spcPts val="0"/>
              </a:spcBef>
              <a:spcAft>
                <a:spcPts val="0"/>
              </a:spcAft>
              <a:buClr>
                <a:srgbClr val="6600CC"/>
              </a:buClr>
              <a:buSzPts val="1628"/>
              <a:buChar char="●"/>
            </a:pPr>
            <a:r>
              <a:rPr b="1" lang="en-US" sz="2035">
                <a:solidFill>
                  <a:schemeClr val="dk1"/>
                </a:solidFill>
              </a:rPr>
              <a:t>gender: </a:t>
            </a:r>
            <a:r>
              <a:rPr lang="en-US" sz="2035">
                <a:solidFill>
                  <a:schemeClr val="dk1"/>
                </a:solidFill>
              </a:rPr>
              <a:t>categories of individuals identified by sex; male and female</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gender equity: </a:t>
            </a:r>
            <a:r>
              <a:rPr lang="en-US" sz="2035">
                <a:solidFill>
                  <a:schemeClr val="dk1"/>
                </a:solidFill>
              </a:rPr>
              <a:t>the belief that men and women should be treated equally</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genealogy: </a:t>
            </a:r>
            <a:r>
              <a:rPr lang="en-US" sz="2035">
                <a:solidFill>
                  <a:schemeClr val="dk1"/>
                </a:solidFill>
              </a:rPr>
              <a:t>a record showing the descent of an individual or family from a certain ancestor or ancestors</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interdependence</a:t>
            </a:r>
            <a:r>
              <a:rPr b="1" lang="en-US" sz="2035">
                <a:solidFill>
                  <a:schemeClr val="dk1"/>
                </a:solidFill>
              </a:rPr>
              <a:t>: </a:t>
            </a:r>
            <a:r>
              <a:rPr lang="en-US" sz="2035">
                <a:solidFill>
                  <a:schemeClr val="dk1"/>
                </a:solidFill>
              </a:rPr>
              <a:t>being mutually dependent; relying on one another</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nuclear family: </a:t>
            </a:r>
            <a:r>
              <a:rPr lang="en-US" sz="2035">
                <a:solidFill>
                  <a:schemeClr val="dk1"/>
                </a:solidFill>
              </a:rPr>
              <a:t>when parents and their children live together</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sandwich generation: </a:t>
            </a:r>
            <a:r>
              <a:rPr lang="en-US" sz="2035">
                <a:solidFill>
                  <a:schemeClr val="dk1"/>
                </a:solidFill>
              </a:rPr>
              <a:t>generation feeling responsible for caring for their parents and their children at the same time</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sibling: </a:t>
            </a:r>
            <a:r>
              <a:rPr lang="en-US" sz="2035">
                <a:solidFill>
                  <a:schemeClr val="dk1"/>
                </a:solidFill>
              </a:rPr>
              <a:t>brothers and sisters; people who share the same parents</a:t>
            </a:r>
            <a:endParaRPr/>
          </a:p>
          <a:p>
            <a:pPr indent="-182880" lvl="0" marL="228600" rtl="0" algn="l">
              <a:lnSpc>
                <a:spcPct val="80000"/>
              </a:lnSpc>
              <a:spcBef>
                <a:spcPts val="1400"/>
              </a:spcBef>
              <a:spcAft>
                <a:spcPts val="1600"/>
              </a:spcAft>
              <a:buClr>
                <a:srgbClr val="6600CC"/>
              </a:buClr>
              <a:buSzPts val="1628"/>
              <a:buChar char="●"/>
            </a:pPr>
            <a:r>
              <a:rPr b="1" lang="en-US" sz="2035">
                <a:solidFill>
                  <a:schemeClr val="dk1"/>
                </a:solidFill>
              </a:rPr>
              <a:t>single-parent family: </a:t>
            </a:r>
            <a:r>
              <a:rPr lang="en-US" sz="2035">
                <a:solidFill>
                  <a:schemeClr val="dk1"/>
                </a:solidFill>
              </a:rPr>
              <a:t>when children live with only one parent</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54"/>
          <p:cNvSpPr txBox="1"/>
          <p:nvPr>
            <p:ph type="title"/>
          </p:nvPr>
        </p:nvSpPr>
        <p:spPr>
          <a:xfrm>
            <a:off x="178928" y="157018"/>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Characteristics of Generational Relationships</a:t>
            </a:r>
            <a:br>
              <a:rPr lang="en-US" sz="3960">
                <a:solidFill>
                  <a:srgbClr val="6600CC"/>
                </a:solidFill>
              </a:rPr>
            </a:br>
            <a:r>
              <a:rPr lang="en-US" sz="1440">
                <a:solidFill>
                  <a:srgbClr val="6600CC"/>
                </a:solidFill>
              </a:rPr>
              <a:t>Objective 4</a:t>
            </a:r>
            <a:endParaRPr sz="1440">
              <a:solidFill>
                <a:srgbClr val="6600CC"/>
              </a:solidFill>
            </a:endParaRPr>
          </a:p>
        </p:txBody>
      </p:sp>
      <p:sp>
        <p:nvSpPr>
          <p:cNvPr id="319" name="Google Shape;319;p54"/>
          <p:cNvSpPr txBox="1"/>
          <p:nvPr>
            <p:ph idx="1" type="body"/>
          </p:nvPr>
        </p:nvSpPr>
        <p:spPr>
          <a:xfrm>
            <a:off x="323273" y="2057400"/>
            <a:ext cx="11517745"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Many older adults provide both _____________________ and </a:t>
            </a:r>
            <a:endParaRPr>
              <a:solidFill>
                <a:schemeClr val="dk1"/>
              </a:solidFill>
            </a:endParaRPr>
          </a:p>
          <a:p>
            <a:pPr indent="0" lvl="0" marL="228600" rtl="0" algn="l">
              <a:lnSpc>
                <a:spcPct val="90000"/>
              </a:lnSpc>
              <a:spcBef>
                <a:spcPts val="0"/>
              </a:spcBef>
              <a:spcAft>
                <a:spcPts val="0"/>
              </a:spcAft>
              <a:buNone/>
            </a:pPr>
            <a:r>
              <a:t/>
            </a:r>
            <a:endParaRPr>
              <a:solidFill>
                <a:schemeClr val="dk1"/>
              </a:solidFill>
            </a:endParaRPr>
          </a:p>
          <a:p>
            <a:pPr indent="0" lvl="0" marL="228600" rtl="0" algn="l">
              <a:lnSpc>
                <a:spcPct val="90000"/>
              </a:lnSpc>
              <a:spcBef>
                <a:spcPts val="0"/>
              </a:spcBef>
              <a:spcAft>
                <a:spcPts val="0"/>
              </a:spcAft>
              <a:buNone/>
            </a:pPr>
            <a:r>
              <a:rPr lang="en-US">
                <a:solidFill>
                  <a:schemeClr val="dk1"/>
                </a:solidFill>
              </a:rPr>
              <a:t>__________________ support to their children’s families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Most __________________ play positive roles in the lives of their grandchildren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Some people or family members need to help both the older and younger </a:t>
            </a:r>
            <a:endParaRPr>
              <a:solidFill>
                <a:schemeClr val="dk1"/>
              </a:solidFill>
            </a:endParaRPr>
          </a:p>
          <a:p>
            <a:pPr indent="0" lvl="0" marL="228600" rtl="0" algn="l">
              <a:lnSpc>
                <a:spcPct val="90000"/>
              </a:lnSpc>
              <a:spcBef>
                <a:spcPts val="1600"/>
              </a:spcBef>
              <a:spcAft>
                <a:spcPts val="1600"/>
              </a:spcAft>
              <a:buNone/>
            </a:pPr>
            <a:r>
              <a:rPr lang="en-US">
                <a:solidFill>
                  <a:schemeClr val="dk1"/>
                </a:solidFill>
              </a:rPr>
              <a:t>generations (“____________________ generation")</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55"/>
          <p:cNvSpPr txBox="1"/>
          <p:nvPr>
            <p:ph type="title"/>
          </p:nvPr>
        </p:nvSpPr>
        <p:spPr>
          <a:xfrm>
            <a:off x="228600" y="28632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325" name="Google Shape;325;p55"/>
          <p:cNvSpPr txBox="1"/>
          <p:nvPr>
            <p:ph idx="1" type="body"/>
          </p:nvPr>
        </p:nvSpPr>
        <p:spPr>
          <a:xfrm>
            <a:off x="554182" y="2057399"/>
            <a:ext cx="11083635"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In every _______________ and in every ___________________________, the roles of males and females are viewed differently</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__________________, families had definite ideas of what were male or female activities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56"/>
          <p:cNvSpPr txBox="1"/>
          <p:nvPr>
            <p:ph type="title"/>
          </p:nvPr>
        </p:nvSpPr>
        <p:spPr>
          <a:xfrm>
            <a:off x="154709" y="240146"/>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331" name="Google Shape;331;p56"/>
          <p:cNvSpPr txBox="1"/>
          <p:nvPr>
            <p:ph idx="1" type="body"/>
          </p:nvPr>
        </p:nvSpPr>
        <p:spPr>
          <a:xfrm>
            <a:off x="397164" y="2057399"/>
            <a:ext cx="11305309"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Many men and women no longer feel they must make choices on the basis of </a:t>
            </a:r>
            <a:endParaRPr>
              <a:solidFill>
                <a:schemeClr val="dk1"/>
              </a:solidFill>
            </a:endParaRPr>
          </a:p>
          <a:p>
            <a:pPr indent="0" lvl="0" marL="228600" rtl="0" algn="l">
              <a:lnSpc>
                <a:spcPct val="90000"/>
              </a:lnSpc>
              <a:spcBef>
                <a:spcPts val="0"/>
              </a:spcBef>
              <a:spcAft>
                <a:spcPts val="0"/>
              </a:spcAft>
              <a:buNone/>
            </a:pPr>
            <a:r>
              <a:t/>
            </a:r>
            <a:endParaRPr>
              <a:solidFill>
                <a:schemeClr val="dk1"/>
              </a:solidFill>
            </a:endParaRPr>
          </a:p>
          <a:p>
            <a:pPr indent="0" lvl="0" marL="228600" rtl="0" algn="l">
              <a:lnSpc>
                <a:spcPct val="90000"/>
              </a:lnSpc>
              <a:spcBef>
                <a:spcPts val="0"/>
              </a:spcBef>
              <a:spcAft>
                <a:spcPts val="0"/>
              </a:spcAft>
              <a:buNone/>
            </a:pPr>
            <a:r>
              <a:rPr lang="en-US">
                <a:solidFill>
                  <a:schemeClr val="dk1"/>
                </a:solidFill>
              </a:rPr>
              <a:t>__________________________</a:t>
            </a:r>
            <a:endParaRPr/>
          </a:p>
          <a:p>
            <a:pPr indent="0" lvl="0" marL="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Males and females are sharing household _________________ and </a:t>
            </a:r>
            <a:endParaRPr>
              <a:solidFill>
                <a:schemeClr val="dk1"/>
              </a:solidFill>
            </a:endParaRPr>
          </a:p>
          <a:p>
            <a:pPr indent="0" lvl="0" marL="0" rtl="0" algn="l">
              <a:lnSpc>
                <a:spcPct val="90000"/>
              </a:lnSpc>
              <a:spcBef>
                <a:spcPts val="1600"/>
              </a:spcBef>
              <a:spcAft>
                <a:spcPts val="1600"/>
              </a:spcAft>
              <a:buNone/>
            </a:pPr>
            <a:r>
              <a:rPr lang="en-US">
                <a:solidFill>
                  <a:schemeClr val="dk1"/>
                </a:solidFill>
              </a:rPr>
              <a:t>__________________ responsibilities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57"/>
          <p:cNvSpPr txBox="1"/>
          <p:nvPr>
            <p:ph type="title"/>
          </p:nvPr>
        </p:nvSpPr>
        <p:spPr>
          <a:xfrm>
            <a:off x="228600" y="2032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337" name="Google Shape;337;p57"/>
          <p:cNvSpPr txBox="1"/>
          <p:nvPr>
            <p:ph idx="1" type="body"/>
          </p:nvPr>
        </p:nvSpPr>
        <p:spPr>
          <a:xfrm>
            <a:off x="461818" y="2057399"/>
            <a:ext cx="11259127"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Either spouse may be employed, cook the meals, clean the house, or take care of the children</a:t>
            </a:r>
            <a:endParaRPr/>
          </a:p>
          <a:p>
            <a:pPr indent="-71120" lvl="0" marL="22860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________________ increases the potential for experiencing and sharing the work required in families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58"/>
          <p:cNvSpPr txBox="1"/>
          <p:nvPr>
            <p:ph type="title"/>
          </p:nvPr>
        </p:nvSpPr>
        <p:spPr>
          <a:xfrm>
            <a:off x="191654" y="12007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Changes in Family Roles</a:t>
            </a:r>
            <a:br>
              <a:rPr lang="en-US">
                <a:solidFill>
                  <a:srgbClr val="6600CC"/>
                </a:solidFill>
              </a:rPr>
            </a:br>
            <a:r>
              <a:rPr lang="en-US" sz="1600">
                <a:solidFill>
                  <a:srgbClr val="6600CC"/>
                </a:solidFill>
              </a:rPr>
              <a:t>Objective 5</a:t>
            </a:r>
            <a:endParaRPr/>
          </a:p>
        </p:txBody>
      </p:sp>
      <p:sp>
        <p:nvSpPr>
          <p:cNvPr id="343" name="Google Shape;343;p58"/>
          <p:cNvSpPr txBox="1"/>
          <p:nvPr>
            <p:ph idx="1" type="body"/>
          </p:nvPr>
        </p:nvSpPr>
        <p:spPr>
          <a:xfrm>
            <a:off x="434109" y="2057399"/>
            <a:ext cx="11434617"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Changes in the family caused by ___________________, illness, or </a:t>
            </a:r>
            <a:endParaRPr>
              <a:solidFill>
                <a:schemeClr val="dk1"/>
              </a:solidFill>
            </a:endParaRPr>
          </a:p>
          <a:p>
            <a:pPr indent="0" lvl="0" marL="228600" rtl="0" algn="l">
              <a:lnSpc>
                <a:spcPct val="90000"/>
              </a:lnSpc>
              <a:spcBef>
                <a:spcPts val="0"/>
              </a:spcBef>
              <a:spcAft>
                <a:spcPts val="0"/>
              </a:spcAft>
              <a:buNone/>
            </a:pPr>
            <a:r>
              <a:t/>
            </a:r>
            <a:endParaRPr>
              <a:solidFill>
                <a:schemeClr val="dk1"/>
              </a:solidFill>
            </a:endParaRPr>
          </a:p>
          <a:p>
            <a:pPr indent="0" lvl="0" marL="228600" rtl="0" algn="l">
              <a:lnSpc>
                <a:spcPct val="90000"/>
              </a:lnSpc>
              <a:spcBef>
                <a:spcPts val="0"/>
              </a:spcBef>
              <a:spcAft>
                <a:spcPts val="0"/>
              </a:spcAft>
              <a:buNone/>
            </a:pPr>
            <a:r>
              <a:rPr lang="en-US">
                <a:solidFill>
                  <a:schemeClr val="dk1"/>
                </a:solidFill>
              </a:rPr>
              <a:t>_____________ may result in one parent assuming full responsibility for household chores and childcare</a:t>
            </a:r>
            <a:endParaRPr/>
          </a:p>
          <a:p>
            <a:pPr indent="-71120" lvl="0" marL="22860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___________ of both men and women outside the home is a major factor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9"/>
          <p:cNvSpPr txBox="1"/>
          <p:nvPr>
            <p:ph type="title"/>
          </p:nvPr>
        </p:nvSpPr>
        <p:spPr>
          <a:xfrm>
            <a:off x="228600" y="258618"/>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349" name="Google Shape;349;p59"/>
          <p:cNvSpPr txBox="1"/>
          <p:nvPr>
            <p:ph idx="1" type="body"/>
          </p:nvPr>
        </p:nvSpPr>
        <p:spPr>
          <a:xfrm>
            <a:off x="526473" y="1965960"/>
            <a:ext cx="11111345"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People can have many different types of challenges — mental, physical, or </a:t>
            </a:r>
            <a:endParaRPr>
              <a:solidFill>
                <a:schemeClr val="dk1"/>
              </a:solidFill>
            </a:endParaRPr>
          </a:p>
          <a:p>
            <a:pPr indent="0" lvl="0" marL="228600" rtl="0" algn="l">
              <a:lnSpc>
                <a:spcPct val="90000"/>
              </a:lnSpc>
              <a:spcBef>
                <a:spcPts val="0"/>
              </a:spcBef>
              <a:spcAft>
                <a:spcPts val="0"/>
              </a:spcAft>
              <a:buNone/>
            </a:pPr>
            <a:r>
              <a:t/>
            </a:r>
            <a:endParaRPr>
              <a:solidFill>
                <a:schemeClr val="dk1"/>
              </a:solidFill>
            </a:endParaRPr>
          </a:p>
          <a:p>
            <a:pPr indent="0" lvl="0" marL="228600" rtl="0" algn="l">
              <a:lnSpc>
                <a:spcPct val="90000"/>
              </a:lnSpc>
              <a:spcBef>
                <a:spcPts val="0"/>
              </a:spcBef>
              <a:spcAft>
                <a:spcPts val="0"/>
              </a:spcAft>
              <a:buNone/>
            </a:pPr>
            <a:r>
              <a:rPr lang="en-US">
                <a:solidFill>
                  <a:schemeClr val="dk1"/>
                </a:solidFill>
              </a:rPr>
              <a:t>__________________</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Just like everyone else, these family members need _______________ love and a positive self-concept</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The needs of an individual with challenges in your family will affect the </a:t>
            </a:r>
            <a:endParaRPr>
              <a:solidFill>
                <a:schemeClr val="dk1"/>
              </a:solidFill>
            </a:endParaRPr>
          </a:p>
          <a:p>
            <a:pPr indent="0" lvl="0" marL="228600" rtl="0" algn="l">
              <a:lnSpc>
                <a:spcPct val="90000"/>
              </a:lnSpc>
              <a:spcBef>
                <a:spcPts val="1600"/>
              </a:spcBef>
              <a:spcAft>
                <a:spcPts val="1600"/>
              </a:spcAft>
              <a:buNone/>
            </a:pPr>
            <a:r>
              <a:rPr lang="en-US">
                <a:solidFill>
                  <a:schemeClr val="dk1"/>
                </a:solidFill>
              </a:rPr>
              <a:t>_______________family</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60"/>
          <p:cNvSpPr txBox="1"/>
          <p:nvPr>
            <p:ph type="title"/>
          </p:nvPr>
        </p:nvSpPr>
        <p:spPr>
          <a:xfrm>
            <a:off x="210128" y="2032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355" name="Google Shape;355;p60"/>
          <p:cNvSpPr txBox="1"/>
          <p:nvPr>
            <p:ph idx="1" type="body"/>
          </p:nvPr>
        </p:nvSpPr>
        <p:spPr>
          <a:xfrm>
            <a:off x="581891" y="1965960"/>
            <a:ext cx="11000509"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Challenges may demand extra __________________ resources, </a:t>
            </a:r>
            <a:endParaRPr>
              <a:solidFill>
                <a:schemeClr val="dk1"/>
              </a:solidFill>
            </a:endParaRPr>
          </a:p>
          <a:p>
            <a:pPr indent="0" lvl="0" marL="228600" rtl="0" algn="l">
              <a:lnSpc>
                <a:spcPct val="90000"/>
              </a:lnSpc>
              <a:spcBef>
                <a:spcPts val="0"/>
              </a:spcBef>
              <a:spcAft>
                <a:spcPts val="0"/>
              </a:spcAft>
              <a:buNone/>
            </a:pPr>
            <a:r>
              <a:t/>
            </a:r>
            <a:endParaRPr>
              <a:solidFill>
                <a:schemeClr val="dk1"/>
              </a:solidFill>
            </a:endParaRPr>
          </a:p>
          <a:p>
            <a:pPr indent="0" lvl="0" marL="228600" rtl="0" algn="l">
              <a:lnSpc>
                <a:spcPct val="90000"/>
              </a:lnSpc>
              <a:spcBef>
                <a:spcPts val="0"/>
              </a:spcBef>
              <a:spcAft>
                <a:spcPts val="0"/>
              </a:spcAft>
              <a:buNone/>
            </a:pPr>
            <a:r>
              <a:rPr lang="en-US">
                <a:solidFill>
                  <a:schemeClr val="dk1"/>
                </a:solidFill>
              </a:rPr>
              <a:t>__________, and ________________ on the part of all family members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Professionals are available to help</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61"/>
          <p:cNvSpPr txBox="1"/>
          <p:nvPr>
            <p:ph type="title"/>
          </p:nvPr>
        </p:nvSpPr>
        <p:spPr>
          <a:xfrm>
            <a:off x="228600" y="166255"/>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361" name="Google Shape;361;p61"/>
          <p:cNvSpPr txBox="1"/>
          <p:nvPr>
            <p:ph idx="1" type="body"/>
          </p:nvPr>
        </p:nvSpPr>
        <p:spPr>
          <a:xfrm>
            <a:off x="424873" y="1965960"/>
            <a:ext cx="11194472"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u="sng">
                <a:solidFill>
                  <a:schemeClr val="dk1"/>
                </a:solidFill>
              </a:rPr>
              <a:t>_________________________________________________________</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Each individual family member must accept the situation</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Families are often required to take the _____________________________-term responsibility of nurturing and caring for the impaired family member into adulthood and beyond</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62"/>
          <p:cNvSpPr txBox="1"/>
          <p:nvPr>
            <p:ph type="title"/>
          </p:nvPr>
        </p:nvSpPr>
        <p:spPr>
          <a:xfrm>
            <a:off x="210127" y="147782"/>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367" name="Google Shape;367;p62"/>
          <p:cNvSpPr txBox="1"/>
          <p:nvPr>
            <p:ph idx="1" type="body"/>
          </p:nvPr>
        </p:nvSpPr>
        <p:spPr>
          <a:xfrm>
            <a:off x="471055" y="1965960"/>
            <a:ext cx="11148290"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u="sng">
                <a:solidFill>
                  <a:schemeClr val="dk1"/>
                </a:solidFill>
              </a:rPr>
              <a:t>________________________________________________________</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Each family member must be ___________________ and __________________ to change </a:t>
            </a:r>
            <a:endParaRPr>
              <a:solidFill>
                <a:schemeClr val="dk1"/>
              </a:solidFill>
            </a:endParaRPr>
          </a:p>
          <a:p>
            <a:pPr indent="0" lvl="0" marL="457200" rtl="0" algn="l">
              <a:lnSpc>
                <a:spcPct val="90000"/>
              </a:lnSpc>
              <a:spcBef>
                <a:spcPts val="200"/>
              </a:spcBef>
              <a:spcAft>
                <a:spcPts val="0"/>
              </a:spcAft>
              <a:buNone/>
            </a:pPr>
            <a:r>
              <a:t/>
            </a:r>
            <a:endParaRPr>
              <a:solidFill>
                <a:schemeClr val="dk1"/>
              </a:solidFill>
            </a:endParaRPr>
          </a:p>
          <a:p>
            <a:pPr indent="0" lvl="0" marL="457200" rtl="0" algn="l">
              <a:lnSpc>
                <a:spcPct val="90000"/>
              </a:lnSpc>
              <a:spcBef>
                <a:spcPts val="200"/>
              </a:spcBef>
              <a:spcAft>
                <a:spcPts val="0"/>
              </a:spcAft>
              <a:buNone/>
            </a:pPr>
            <a:r>
              <a:rPr lang="en-US" sz="1900">
                <a:solidFill>
                  <a:schemeClr val="dk1"/>
                </a:solidFill>
              </a:rPr>
              <a:t>responses and relationships to meet the demands of the situation</a:t>
            </a:r>
            <a:endParaRPr sz="1900"/>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Challenges may cause the family to ____________________________________ new ways of </a:t>
            </a:r>
            <a:endParaRPr>
              <a:solidFill>
                <a:schemeClr val="dk1"/>
              </a:solidFill>
            </a:endParaRPr>
          </a:p>
          <a:p>
            <a:pPr indent="0" lvl="0" marL="457200" rtl="0" algn="l">
              <a:lnSpc>
                <a:spcPct val="90000"/>
              </a:lnSpc>
              <a:spcBef>
                <a:spcPts val="600"/>
              </a:spcBef>
              <a:spcAft>
                <a:spcPts val="0"/>
              </a:spcAft>
              <a:buNone/>
            </a:pPr>
            <a:r>
              <a:t/>
            </a:r>
            <a:endParaRPr>
              <a:solidFill>
                <a:schemeClr val="dk1"/>
              </a:solidFill>
            </a:endParaRPr>
          </a:p>
          <a:p>
            <a:pPr indent="0" lvl="0" marL="457200" rtl="0" algn="l">
              <a:lnSpc>
                <a:spcPct val="90000"/>
              </a:lnSpc>
              <a:spcBef>
                <a:spcPts val="600"/>
              </a:spcBef>
              <a:spcAft>
                <a:spcPts val="0"/>
              </a:spcAft>
              <a:buNone/>
            </a:pPr>
            <a:r>
              <a:rPr lang="en-US" sz="1900">
                <a:solidFill>
                  <a:schemeClr val="dk1"/>
                </a:solidFill>
              </a:rPr>
              <a:t>handling problems and understanding themselves and others</a:t>
            </a:r>
            <a:endParaRPr sz="190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63"/>
          <p:cNvSpPr txBox="1"/>
          <p:nvPr>
            <p:ph type="title"/>
          </p:nvPr>
        </p:nvSpPr>
        <p:spPr>
          <a:xfrm>
            <a:off x="191655" y="175491"/>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60">
                <a:solidFill>
                  <a:srgbClr val="6600CC"/>
                </a:solidFill>
              </a:rPr>
              <a:t>Impact of Family Members with Challenges</a:t>
            </a:r>
            <a:br>
              <a:rPr lang="en-US" sz="3960">
                <a:solidFill>
                  <a:srgbClr val="6600CC"/>
                </a:solidFill>
              </a:rPr>
            </a:br>
            <a:r>
              <a:rPr lang="en-US" sz="1440">
                <a:solidFill>
                  <a:srgbClr val="6600CC"/>
                </a:solidFill>
              </a:rPr>
              <a:t>Objective 6</a:t>
            </a:r>
            <a:endParaRPr sz="1440">
              <a:solidFill>
                <a:srgbClr val="6600CC"/>
              </a:solidFill>
            </a:endParaRPr>
          </a:p>
        </p:txBody>
      </p:sp>
      <p:sp>
        <p:nvSpPr>
          <p:cNvPr id="373" name="Google Shape;373;p63"/>
          <p:cNvSpPr txBox="1"/>
          <p:nvPr>
            <p:ph idx="1" type="body"/>
          </p:nvPr>
        </p:nvSpPr>
        <p:spPr>
          <a:xfrm>
            <a:off x="397164" y="1965960"/>
            <a:ext cx="11397672" cy="41708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u="sng">
                <a:solidFill>
                  <a:schemeClr val="dk1"/>
                </a:solidFill>
              </a:rPr>
              <a:t>_______________________________________________________</a:t>
            </a:r>
            <a:endParaRPr/>
          </a:p>
          <a:p>
            <a:pPr indent="0" lvl="0" marL="45720" rtl="0" algn="l">
              <a:lnSpc>
                <a:spcPct val="90000"/>
              </a:lnSpc>
              <a:spcBef>
                <a:spcPts val="1400"/>
              </a:spcBef>
              <a:spcAft>
                <a:spcPts val="0"/>
              </a:spcAft>
              <a:buClr>
                <a:srgbClr val="6600CC"/>
              </a:buClr>
              <a:buSzPts val="1760"/>
              <a:buNone/>
            </a:pPr>
            <a:r>
              <a:t/>
            </a:r>
            <a:endParaRPr u="sng">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The family must have interdependence and be flexible in their roles</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Members support one another and the situation</a:t>
            </a:r>
            <a:endParaRPr/>
          </a:p>
          <a:p>
            <a:pPr indent="-81280" lvl="1" marL="457200" rtl="0" algn="l">
              <a:lnSpc>
                <a:spcPct val="90000"/>
              </a:lnSpc>
              <a:spcBef>
                <a:spcPts val="600"/>
              </a:spcBef>
              <a:spcAft>
                <a:spcPts val="0"/>
              </a:spcAft>
              <a:buClr>
                <a:srgbClr val="6600CC"/>
              </a:buClr>
              <a:buSzPts val="1600"/>
              <a:buFont typeface="Courier New"/>
              <a:buNone/>
            </a:pPr>
            <a:r>
              <a:t/>
            </a:r>
            <a:endParaRPr>
              <a:solidFill>
                <a:schemeClr val="dk1"/>
              </a:solidFill>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0" marL="228600" rtl="0" algn="l">
              <a:lnSpc>
                <a:spcPct val="90000"/>
              </a:lnSpc>
              <a:spcBef>
                <a:spcPts val="1800"/>
              </a:spcBef>
              <a:spcAft>
                <a:spcPts val="0"/>
              </a:spcAft>
              <a:buClr>
                <a:srgbClr val="6600CC"/>
              </a:buClr>
              <a:buSzPts val="1760"/>
              <a:buChar char="●"/>
            </a:pPr>
            <a:r>
              <a:rPr lang="en-US" u="sng">
                <a:solidFill>
                  <a:schemeClr val="dk1"/>
                </a:solidFill>
              </a:rPr>
              <a:t>___________________________________________________________</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Must have a commitment to the family, group participation, and cooperation in the family activities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92" name="Shape 92"/>
        <p:cNvGrpSpPr/>
        <p:nvPr/>
      </p:nvGrpSpPr>
      <p:grpSpPr>
        <a:xfrm>
          <a:off x="0" y="0"/>
          <a:ext cx="0" cy="0"/>
          <a:chOff x="0" y="0"/>
          <a:chExt cx="0" cy="0"/>
        </a:xfrm>
      </p:grpSpPr>
      <p:sp>
        <p:nvSpPr>
          <p:cNvPr id="93" name="Google Shape;93;p1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Family Structures</a:t>
            </a:r>
            <a:br>
              <a:rPr lang="en-US">
                <a:solidFill>
                  <a:srgbClr val="6600CC"/>
                </a:solidFill>
              </a:rPr>
            </a:br>
            <a:r>
              <a:rPr lang="en-US" sz="1600">
                <a:solidFill>
                  <a:srgbClr val="6600CC"/>
                </a:solidFill>
              </a:rPr>
              <a:t>Objective 1</a:t>
            </a:r>
            <a:endParaRPr sz="1600">
              <a:solidFill>
                <a:srgbClr val="6600CC"/>
              </a:solidFill>
            </a:endParaRPr>
          </a:p>
        </p:txBody>
      </p:sp>
      <p:sp>
        <p:nvSpPr>
          <p:cNvPr id="94" name="Google Shape;94;p19"/>
          <p:cNvSpPr txBox="1"/>
          <p:nvPr>
            <p:ph idx="1" type="body"/>
          </p:nvPr>
        </p:nvSpPr>
        <p:spPr>
          <a:xfrm>
            <a:off x="321275" y="2057400"/>
            <a:ext cx="7425300" cy="4441800"/>
          </a:xfrm>
          <a:prstGeom prst="rect">
            <a:avLst/>
          </a:prstGeom>
          <a:noFill/>
          <a:ln>
            <a:noFill/>
          </a:ln>
        </p:spPr>
        <p:txBody>
          <a:bodyPr anchorCtr="0" anchor="t" bIns="45700" lIns="91425" spcFirstLastPara="1" rIns="91425" wrap="square" tIns="45700">
            <a:normAutofit lnSpcReduction="20000"/>
          </a:bodyPr>
          <a:lstStyle/>
          <a:p>
            <a:pPr indent="-182880" lvl="0" marL="228600" rtl="0" algn="l">
              <a:lnSpc>
                <a:spcPct val="80000"/>
              </a:lnSpc>
              <a:spcBef>
                <a:spcPts val="0"/>
              </a:spcBef>
              <a:spcAft>
                <a:spcPts val="0"/>
              </a:spcAft>
              <a:buClr>
                <a:srgbClr val="6600CC"/>
              </a:buClr>
              <a:buSzPts val="1628"/>
              <a:buChar char="●"/>
            </a:pPr>
            <a:r>
              <a:rPr b="1" lang="en-US" sz="2035">
                <a:solidFill>
                  <a:schemeClr val="dk1"/>
                </a:solidFill>
              </a:rPr>
              <a:t>Nuclear family </a:t>
            </a:r>
            <a:r>
              <a:rPr lang="en-US" sz="2035">
                <a:solidFill>
                  <a:schemeClr val="dk1"/>
                </a:solidFill>
              </a:rPr>
              <a:t>- two adults living together with their child(ren)</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Extended family </a:t>
            </a:r>
            <a:r>
              <a:rPr lang="en-US" sz="2035">
                <a:solidFill>
                  <a:schemeClr val="dk1"/>
                </a:solidFill>
              </a:rPr>
              <a:t>- several related generations living under one roof</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Traditional family </a:t>
            </a:r>
            <a:r>
              <a:rPr lang="en-US" sz="2035">
                <a:solidFill>
                  <a:schemeClr val="dk1"/>
                </a:solidFill>
              </a:rPr>
              <a:t>- mother, father, and their child(ren)</a:t>
            </a:r>
            <a:endParaRPr sz="2035">
              <a:solidFill>
                <a:schemeClr val="dk1"/>
              </a:solidFill>
            </a:endParaRPr>
          </a:p>
          <a:p>
            <a:pPr indent="-220663" lvl="0" marL="228600" rtl="0" algn="l">
              <a:lnSpc>
                <a:spcPct val="80000"/>
              </a:lnSpc>
              <a:spcBef>
                <a:spcPts val="1400"/>
              </a:spcBef>
              <a:spcAft>
                <a:spcPts val="0"/>
              </a:spcAft>
              <a:buClr>
                <a:schemeClr val="dk1"/>
              </a:buClr>
              <a:buSzPts val="2035"/>
              <a:buChar char="●"/>
            </a:pPr>
            <a:r>
              <a:rPr b="1" lang="en-US" sz="2035">
                <a:solidFill>
                  <a:schemeClr val="dk1"/>
                </a:solidFill>
              </a:rPr>
              <a:t>Single-parent family </a:t>
            </a:r>
            <a:r>
              <a:rPr lang="en-US" sz="2035">
                <a:solidFill>
                  <a:schemeClr val="dk1"/>
                </a:solidFill>
              </a:rPr>
              <a:t>- one parent lives with their child(ren)</a:t>
            </a:r>
            <a:endParaRPr sz="2035">
              <a:solidFill>
                <a:schemeClr val="dk1"/>
              </a:solidFill>
            </a:endParaRPr>
          </a:p>
          <a:p>
            <a:pPr indent="-182880" lvl="0" marL="228600" rtl="0" algn="l">
              <a:lnSpc>
                <a:spcPct val="80000"/>
              </a:lnSpc>
              <a:spcBef>
                <a:spcPts val="1600"/>
              </a:spcBef>
              <a:spcAft>
                <a:spcPts val="0"/>
              </a:spcAft>
              <a:buClr>
                <a:srgbClr val="6600CC"/>
              </a:buClr>
              <a:buSzPts val="1628"/>
              <a:buChar char="●"/>
            </a:pPr>
            <a:r>
              <a:rPr b="1" lang="en-US" sz="2035">
                <a:solidFill>
                  <a:schemeClr val="dk1"/>
                </a:solidFill>
              </a:rPr>
              <a:t>Foster family </a:t>
            </a:r>
            <a:r>
              <a:rPr lang="en-US" sz="2035">
                <a:solidFill>
                  <a:schemeClr val="dk1"/>
                </a:solidFill>
              </a:rPr>
              <a:t>- parents temporarily take care of kids who are not their biological children</a:t>
            </a:r>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Adoptive family </a:t>
            </a:r>
            <a:r>
              <a:rPr lang="en-US" sz="2035">
                <a:solidFill>
                  <a:schemeClr val="dk1"/>
                </a:solidFill>
              </a:rPr>
              <a:t>- adults legally and permanently bring children into their family</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Family of choice </a:t>
            </a:r>
            <a:r>
              <a:rPr lang="en-US" sz="2035">
                <a:solidFill>
                  <a:schemeClr val="dk1"/>
                </a:solidFill>
              </a:rPr>
              <a:t>- a person chooses nonfamily members to function as a family</a:t>
            </a:r>
            <a:endParaRPr sz="2035">
              <a:solidFill>
                <a:schemeClr val="dk1"/>
              </a:solidFill>
            </a:endParaRPr>
          </a:p>
          <a:p>
            <a:pPr indent="-220663" lvl="0" marL="228600" rtl="0" algn="l">
              <a:lnSpc>
                <a:spcPct val="80000"/>
              </a:lnSpc>
              <a:spcBef>
                <a:spcPts val="1600"/>
              </a:spcBef>
              <a:spcAft>
                <a:spcPts val="0"/>
              </a:spcAft>
              <a:buClr>
                <a:schemeClr val="dk1"/>
              </a:buClr>
              <a:buSzPts val="2035"/>
              <a:buChar char="●"/>
            </a:pPr>
            <a:r>
              <a:rPr b="1" lang="en-US" sz="2035">
                <a:solidFill>
                  <a:schemeClr val="dk1"/>
                </a:solidFill>
              </a:rPr>
              <a:t>Childless family </a:t>
            </a:r>
            <a:r>
              <a:rPr lang="en-US" sz="2035">
                <a:solidFill>
                  <a:schemeClr val="dk1"/>
                </a:solidFill>
              </a:rPr>
              <a:t>– A husband and wife with no child(ren)</a:t>
            </a:r>
            <a:endParaRPr sz="2035">
              <a:solidFill>
                <a:schemeClr val="dk1"/>
              </a:solidFill>
            </a:endParaRPr>
          </a:p>
          <a:p>
            <a:pPr indent="0" lvl="0" marL="228600" rtl="0" algn="l">
              <a:lnSpc>
                <a:spcPct val="80000"/>
              </a:lnSpc>
              <a:spcBef>
                <a:spcPts val="1600"/>
              </a:spcBef>
              <a:spcAft>
                <a:spcPts val="1600"/>
              </a:spcAft>
              <a:buNone/>
            </a:pPr>
            <a:r>
              <a:t/>
            </a:r>
            <a:endParaRPr sz="2035">
              <a:solidFill>
                <a:schemeClr val="dk1"/>
              </a:solidFill>
            </a:endParaRPr>
          </a:p>
        </p:txBody>
      </p:sp>
      <p:pic>
        <p:nvPicPr>
          <p:cNvPr id="95" name="Google Shape;95;p19"/>
          <p:cNvPicPr preferRelativeResize="0"/>
          <p:nvPr/>
        </p:nvPicPr>
        <p:blipFill rotWithShape="1">
          <a:blip r:embed="rId3">
            <a:alphaModFix/>
          </a:blip>
          <a:srcRect b="0" l="0" r="0" t="0"/>
          <a:stretch/>
        </p:blipFill>
        <p:spPr>
          <a:xfrm>
            <a:off x="7746521" y="2057400"/>
            <a:ext cx="4102149" cy="290167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0" st="0"/>
                                            </p:txEl>
                                          </p:spTgt>
                                        </p:tgtEl>
                                        <p:attrNameLst>
                                          <p:attrName>style.visibility</p:attrName>
                                        </p:attrNameLst>
                                      </p:cBhvr>
                                      <p:to>
                                        <p:strVal val="visible"/>
                                      </p:to>
                                    </p:set>
                                    <p:animEffect filter="fade" transition="in">
                                      <p:cBhvr>
                                        <p:cTn dur="1000"/>
                                        <p:tgtEl>
                                          <p:spTgt spid="9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1" st="1"/>
                                            </p:txEl>
                                          </p:spTgt>
                                        </p:tgtEl>
                                        <p:attrNameLst>
                                          <p:attrName>style.visibility</p:attrName>
                                        </p:attrNameLst>
                                      </p:cBhvr>
                                      <p:to>
                                        <p:strVal val="visible"/>
                                      </p:to>
                                    </p:set>
                                    <p:animEffect filter="fade" transition="in">
                                      <p:cBhvr>
                                        <p:cTn dur="1000"/>
                                        <p:tgtEl>
                                          <p:spTgt spid="9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2" st="2"/>
                                            </p:txEl>
                                          </p:spTgt>
                                        </p:tgtEl>
                                        <p:attrNameLst>
                                          <p:attrName>style.visibility</p:attrName>
                                        </p:attrNameLst>
                                      </p:cBhvr>
                                      <p:to>
                                        <p:strVal val="visible"/>
                                      </p:to>
                                    </p:set>
                                    <p:animEffect filter="fade" transition="in">
                                      <p:cBhvr>
                                        <p:cTn dur="1000"/>
                                        <p:tgtEl>
                                          <p:spTgt spid="9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3" st="3"/>
                                            </p:txEl>
                                          </p:spTgt>
                                        </p:tgtEl>
                                        <p:attrNameLst>
                                          <p:attrName>style.visibility</p:attrName>
                                        </p:attrNameLst>
                                      </p:cBhvr>
                                      <p:to>
                                        <p:strVal val="visible"/>
                                      </p:to>
                                    </p:set>
                                    <p:animEffect filter="fade" transition="in">
                                      <p:cBhvr>
                                        <p:cTn dur="1000"/>
                                        <p:tgtEl>
                                          <p:spTgt spid="9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4" st="4"/>
                                            </p:txEl>
                                          </p:spTgt>
                                        </p:tgtEl>
                                        <p:attrNameLst>
                                          <p:attrName>style.visibility</p:attrName>
                                        </p:attrNameLst>
                                      </p:cBhvr>
                                      <p:to>
                                        <p:strVal val="visible"/>
                                      </p:to>
                                    </p:set>
                                    <p:animEffect filter="fade" transition="in">
                                      <p:cBhvr>
                                        <p:cTn dur="1000"/>
                                        <p:tgtEl>
                                          <p:spTgt spid="9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5" st="5"/>
                                            </p:txEl>
                                          </p:spTgt>
                                        </p:tgtEl>
                                        <p:attrNameLst>
                                          <p:attrName>style.visibility</p:attrName>
                                        </p:attrNameLst>
                                      </p:cBhvr>
                                      <p:to>
                                        <p:strVal val="visible"/>
                                      </p:to>
                                    </p:set>
                                    <p:animEffect filter="fade" transition="in">
                                      <p:cBhvr>
                                        <p:cTn dur="1000"/>
                                        <p:tgtEl>
                                          <p:spTgt spid="9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6" st="6"/>
                                            </p:txEl>
                                          </p:spTgt>
                                        </p:tgtEl>
                                        <p:attrNameLst>
                                          <p:attrName>style.visibility</p:attrName>
                                        </p:attrNameLst>
                                      </p:cBhvr>
                                      <p:to>
                                        <p:strVal val="visible"/>
                                      </p:to>
                                    </p:set>
                                    <p:animEffect filter="fade" transition="in">
                                      <p:cBhvr>
                                        <p:cTn dur="1000"/>
                                        <p:tgtEl>
                                          <p:spTgt spid="9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7" st="7"/>
                                            </p:txEl>
                                          </p:spTgt>
                                        </p:tgtEl>
                                        <p:attrNameLst>
                                          <p:attrName>style.visibility</p:attrName>
                                        </p:attrNameLst>
                                      </p:cBhvr>
                                      <p:to>
                                        <p:strVal val="visible"/>
                                      </p:to>
                                    </p:set>
                                    <p:animEffect filter="fade" transition="in">
                                      <p:cBhvr>
                                        <p:cTn dur="1000"/>
                                        <p:tgtEl>
                                          <p:spTgt spid="9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xEl>
                                              <p:pRg end="8" st="8"/>
                                            </p:txEl>
                                          </p:spTgt>
                                        </p:tgtEl>
                                        <p:attrNameLst>
                                          <p:attrName>style.visibility</p:attrName>
                                        </p:attrNameLst>
                                      </p:cBhvr>
                                      <p:to>
                                        <p:strVal val="visible"/>
                                      </p:to>
                                    </p:set>
                                    <p:animEffect filter="fade" transition="in">
                                      <p:cBhvr>
                                        <p:cTn dur="1000"/>
                                        <p:tgtEl>
                                          <p:spTgt spid="94">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64"/>
          <p:cNvSpPr txBox="1"/>
          <p:nvPr>
            <p:ph type="title"/>
          </p:nvPr>
        </p:nvSpPr>
        <p:spPr>
          <a:xfrm>
            <a:off x="200891" y="2032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379" name="Google Shape;379;p64"/>
          <p:cNvSpPr txBox="1"/>
          <p:nvPr>
            <p:ph idx="1" type="body"/>
          </p:nvPr>
        </p:nvSpPr>
        <p:spPr>
          <a:xfrm>
            <a:off x="609601" y="2122098"/>
            <a:ext cx="11083636" cy="4014735"/>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Almost all families go through periods of both functional and dysfunctional behavior</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Families that regularly exhibit dysfunctional characteristics may need </a:t>
            </a:r>
            <a:endParaRPr>
              <a:solidFill>
                <a:schemeClr val="dk1"/>
              </a:solidFill>
            </a:endParaRPr>
          </a:p>
          <a:p>
            <a:pPr indent="0" lvl="0" marL="228600" rtl="0" algn="l">
              <a:lnSpc>
                <a:spcPct val="90000"/>
              </a:lnSpc>
              <a:spcBef>
                <a:spcPts val="1600"/>
              </a:spcBef>
              <a:spcAft>
                <a:spcPts val="0"/>
              </a:spcAft>
              <a:buNone/>
            </a:pPr>
            <a:r>
              <a:rPr lang="en-US">
                <a:solidFill>
                  <a:schemeClr val="dk1"/>
                </a:solidFill>
              </a:rPr>
              <a:t>professional help to __________________________________ the family to a </a:t>
            </a:r>
            <a:endParaRPr>
              <a:solidFill>
                <a:schemeClr val="dk1"/>
              </a:solidFill>
            </a:endParaRPr>
          </a:p>
          <a:p>
            <a:pPr indent="0" lvl="0" marL="228600" rtl="0" algn="l">
              <a:lnSpc>
                <a:spcPct val="90000"/>
              </a:lnSpc>
              <a:spcBef>
                <a:spcPts val="1600"/>
              </a:spcBef>
              <a:spcAft>
                <a:spcPts val="1600"/>
              </a:spcAft>
              <a:buNone/>
            </a:pPr>
            <a:r>
              <a:rPr lang="en-US">
                <a:solidFill>
                  <a:schemeClr val="dk1"/>
                </a:solidFill>
              </a:rPr>
              <a:t>functional state</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65"/>
          <p:cNvSpPr txBox="1"/>
          <p:nvPr>
            <p:ph type="title"/>
          </p:nvPr>
        </p:nvSpPr>
        <p:spPr>
          <a:xfrm>
            <a:off x="154709" y="138545"/>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385" name="Google Shape;385;p65"/>
          <p:cNvSpPr txBox="1"/>
          <p:nvPr>
            <p:ph idx="1" type="body"/>
          </p:nvPr>
        </p:nvSpPr>
        <p:spPr>
          <a:xfrm>
            <a:off x="471055" y="2156604"/>
            <a:ext cx="11129818" cy="4192438"/>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b="1" lang="en-US" u="sng">
                <a:solidFill>
                  <a:schemeClr val="dk1"/>
                </a:solidFill>
              </a:rPr>
              <a:t>Characteristics of functional families</a:t>
            </a:r>
            <a:endParaRPr/>
          </a:p>
          <a:p>
            <a:pPr indent="0" lvl="0" marL="45720" rtl="0" algn="l">
              <a:lnSpc>
                <a:spcPct val="9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90000"/>
              </a:lnSpc>
              <a:spcBef>
                <a:spcPts val="1400"/>
              </a:spcBef>
              <a:spcAft>
                <a:spcPts val="0"/>
              </a:spcAft>
              <a:buClr>
                <a:srgbClr val="6600CC"/>
              </a:buClr>
              <a:buSzPts val="1760"/>
              <a:buFont typeface="Arial"/>
              <a:buChar char="•"/>
            </a:pPr>
            <a:r>
              <a:rPr lang="en-US">
                <a:solidFill>
                  <a:schemeClr val="dk1"/>
                </a:solidFill>
              </a:rPr>
              <a:t>Demonstrate family ____________________ and ________________</a:t>
            </a:r>
            <a:endParaRPr/>
          </a:p>
          <a:p>
            <a:pPr indent="0" lvl="0" marL="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Font typeface="Arial"/>
              <a:buChar char="•"/>
            </a:pPr>
            <a:r>
              <a:rPr lang="en-US">
                <a:solidFill>
                  <a:schemeClr val="dk1"/>
                </a:solidFill>
              </a:rPr>
              <a:t>Establish __________________________ boundaries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Font typeface="Arial"/>
              <a:buChar char="•"/>
            </a:pPr>
            <a:r>
              <a:rPr lang="en-US">
                <a:solidFill>
                  <a:schemeClr val="dk1"/>
                </a:solidFill>
              </a:rPr>
              <a:t>Maintain positive _________________ relations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6"/>
          <p:cNvSpPr txBox="1"/>
          <p:nvPr>
            <p:ph type="title"/>
          </p:nvPr>
        </p:nvSpPr>
        <p:spPr>
          <a:xfrm>
            <a:off x="136236" y="175491"/>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391" name="Google Shape;391;p66"/>
          <p:cNvSpPr txBox="1"/>
          <p:nvPr>
            <p:ph idx="1" type="body"/>
          </p:nvPr>
        </p:nvSpPr>
        <p:spPr>
          <a:xfrm>
            <a:off x="544945" y="2156604"/>
            <a:ext cx="11102109" cy="4345796"/>
          </a:xfrm>
          <a:prstGeom prst="rect">
            <a:avLst/>
          </a:prstGeom>
          <a:noFill/>
          <a:ln>
            <a:noFill/>
          </a:ln>
        </p:spPr>
        <p:txBody>
          <a:bodyPr anchorCtr="0" anchor="t" bIns="45700" lIns="91425" spcFirstLastPara="1" rIns="91425" wrap="square" tIns="45700">
            <a:normAutofit/>
          </a:bodyPr>
          <a:lstStyle/>
          <a:p>
            <a:pPr indent="0" lvl="0" marL="45720" rtl="0" algn="l">
              <a:lnSpc>
                <a:spcPct val="80000"/>
              </a:lnSpc>
              <a:spcBef>
                <a:spcPts val="0"/>
              </a:spcBef>
              <a:spcAft>
                <a:spcPts val="0"/>
              </a:spcAft>
              <a:buClr>
                <a:srgbClr val="6600CC"/>
              </a:buClr>
              <a:buSzPts val="1760"/>
              <a:buNone/>
            </a:pPr>
            <a:r>
              <a:rPr b="1" lang="en-US" u="sng">
                <a:solidFill>
                  <a:schemeClr val="dk1"/>
                </a:solidFill>
              </a:rPr>
              <a:t>Characteristics of functional families</a:t>
            </a:r>
            <a:endParaRPr/>
          </a:p>
          <a:p>
            <a:pPr indent="0" lvl="0" marL="45720" rtl="0" algn="l">
              <a:lnSpc>
                <a:spcPct val="8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80000"/>
              </a:lnSpc>
              <a:spcBef>
                <a:spcPts val="1400"/>
              </a:spcBef>
              <a:spcAft>
                <a:spcPts val="0"/>
              </a:spcAft>
              <a:buClr>
                <a:srgbClr val="6600CC"/>
              </a:buClr>
              <a:buSzPts val="1760"/>
              <a:buFont typeface="Arial"/>
              <a:buChar char="•"/>
            </a:pPr>
            <a:r>
              <a:rPr lang="en-US">
                <a:solidFill>
                  <a:schemeClr val="dk1"/>
                </a:solidFill>
              </a:rPr>
              <a:t>Meet basic _______________________ of the members</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0"/>
              </a:spcAft>
              <a:buClr>
                <a:srgbClr val="6600CC"/>
              </a:buClr>
              <a:buSzPts val="1760"/>
              <a:buFont typeface="Arial"/>
              <a:buChar char="•"/>
            </a:pPr>
            <a:r>
              <a:rPr lang="en-US">
                <a:solidFill>
                  <a:schemeClr val="dk1"/>
                </a:solidFill>
              </a:rPr>
              <a:t>Practice good ___________________ skills </a:t>
            </a:r>
            <a:endParaRPr>
              <a:solidFill>
                <a:schemeClr val="dk1"/>
              </a:solidFill>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1600"/>
              </a:spcAft>
              <a:buClr>
                <a:srgbClr val="6600CC"/>
              </a:buClr>
              <a:buSzPts val="1760"/>
              <a:buFont typeface="Arial"/>
              <a:buChar char="•"/>
            </a:pPr>
            <a:r>
              <a:rPr lang="en-US">
                <a:solidFill>
                  <a:schemeClr val="dk1"/>
                </a:solidFill>
              </a:rPr>
              <a:t>Recognize and _______________ problems and willingly _______________ help solving them</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7"/>
          <p:cNvSpPr txBox="1"/>
          <p:nvPr>
            <p:ph type="title"/>
          </p:nvPr>
        </p:nvSpPr>
        <p:spPr>
          <a:xfrm>
            <a:off x="274781" y="249382"/>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397" name="Google Shape;397;p67"/>
          <p:cNvSpPr txBox="1"/>
          <p:nvPr>
            <p:ph idx="1" type="body"/>
          </p:nvPr>
        </p:nvSpPr>
        <p:spPr>
          <a:xfrm>
            <a:off x="471055" y="2156603"/>
            <a:ext cx="11212945" cy="4364269"/>
          </a:xfrm>
          <a:prstGeom prst="rect">
            <a:avLst/>
          </a:prstGeom>
          <a:noFill/>
          <a:ln>
            <a:noFill/>
          </a:ln>
        </p:spPr>
        <p:txBody>
          <a:bodyPr anchorCtr="0" anchor="t" bIns="45700" lIns="91425" spcFirstLastPara="1" rIns="91425" wrap="square" tIns="45700">
            <a:normAutofit/>
          </a:bodyPr>
          <a:lstStyle/>
          <a:p>
            <a:pPr indent="0" lvl="0" marL="45720" rtl="0" algn="l">
              <a:lnSpc>
                <a:spcPct val="80000"/>
              </a:lnSpc>
              <a:spcBef>
                <a:spcPts val="0"/>
              </a:spcBef>
              <a:spcAft>
                <a:spcPts val="0"/>
              </a:spcAft>
              <a:buClr>
                <a:srgbClr val="6600CC"/>
              </a:buClr>
              <a:buSzPts val="1760"/>
              <a:buNone/>
            </a:pPr>
            <a:r>
              <a:rPr b="1" lang="en-US" u="sng">
                <a:solidFill>
                  <a:schemeClr val="dk1"/>
                </a:solidFill>
              </a:rPr>
              <a:t>Characteristics of functional families</a:t>
            </a:r>
            <a:endParaRPr/>
          </a:p>
          <a:p>
            <a:pPr indent="0" lvl="0" marL="45720" rtl="0" algn="l">
              <a:lnSpc>
                <a:spcPct val="8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80000"/>
              </a:lnSpc>
              <a:spcBef>
                <a:spcPts val="1400"/>
              </a:spcBef>
              <a:spcAft>
                <a:spcPts val="0"/>
              </a:spcAft>
              <a:buClr>
                <a:srgbClr val="6600CC"/>
              </a:buClr>
              <a:buSzPts val="1760"/>
              <a:buFont typeface="Arial"/>
              <a:buChar char="•"/>
            </a:pPr>
            <a:r>
              <a:rPr lang="en-US">
                <a:solidFill>
                  <a:schemeClr val="dk1"/>
                </a:solidFill>
              </a:rPr>
              <a:t>_____________________ and _______________ their members and their feelings of worth</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0"/>
              </a:spcAft>
              <a:buClr>
                <a:srgbClr val="6600CC"/>
              </a:buClr>
              <a:buSzPts val="1760"/>
              <a:buFont typeface="Arial"/>
              <a:buChar char="•"/>
            </a:pPr>
            <a:r>
              <a:rPr lang="en-US">
                <a:solidFill>
                  <a:schemeClr val="dk1"/>
                </a:solidFill>
              </a:rPr>
              <a:t>Serve as strong, _____________ parental role models</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0" marL="228600" rtl="0" algn="l">
              <a:lnSpc>
                <a:spcPct val="80000"/>
              </a:lnSpc>
              <a:spcBef>
                <a:spcPts val="1400"/>
              </a:spcBef>
              <a:spcAft>
                <a:spcPts val="1600"/>
              </a:spcAft>
              <a:buClr>
                <a:srgbClr val="6600CC"/>
              </a:buClr>
              <a:buSzPts val="1760"/>
              <a:buFont typeface="Arial"/>
              <a:buChar char="•"/>
            </a:pPr>
            <a:r>
              <a:rPr lang="en-US">
                <a:solidFill>
                  <a:schemeClr val="dk1"/>
                </a:solidFill>
              </a:rPr>
              <a:t>Share _____________ support and caring, loving feelings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8"/>
          <p:cNvSpPr txBox="1"/>
          <p:nvPr>
            <p:ph type="title"/>
          </p:nvPr>
        </p:nvSpPr>
        <p:spPr>
          <a:xfrm>
            <a:off x="182418" y="157018"/>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403" name="Google Shape;403;p68"/>
          <p:cNvSpPr txBox="1"/>
          <p:nvPr>
            <p:ph idx="1" type="body"/>
          </p:nvPr>
        </p:nvSpPr>
        <p:spPr>
          <a:xfrm>
            <a:off x="461818" y="2139351"/>
            <a:ext cx="11212946" cy="4242976"/>
          </a:xfrm>
          <a:prstGeom prst="rect">
            <a:avLst/>
          </a:prstGeom>
          <a:noFill/>
          <a:ln>
            <a:noFill/>
          </a:ln>
        </p:spPr>
        <p:txBody>
          <a:bodyPr anchorCtr="0" anchor="t" bIns="45700" lIns="91425" spcFirstLastPara="1" rIns="91425" wrap="square" tIns="45700">
            <a:normAutofit lnSpcReduction="10000"/>
          </a:bodyPr>
          <a:lstStyle/>
          <a:p>
            <a:pPr indent="0" lvl="0" marL="45720" rtl="0" algn="l">
              <a:lnSpc>
                <a:spcPct val="90000"/>
              </a:lnSpc>
              <a:spcBef>
                <a:spcPts val="0"/>
              </a:spcBef>
              <a:spcAft>
                <a:spcPts val="0"/>
              </a:spcAft>
              <a:buClr>
                <a:srgbClr val="6600CC"/>
              </a:buClr>
              <a:buSzPts val="1760"/>
              <a:buNone/>
            </a:pPr>
            <a:r>
              <a:rPr b="1" lang="en-US" u="sng">
                <a:solidFill>
                  <a:schemeClr val="dk1"/>
                </a:solidFill>
              </a:rPr>
              <a:t>Characteristics of dysfunctional families</a:t>
            </a:r>
            <a:endParaRPr/>
          </a:p>
          <a:p>
            <a:pPr indent="0" lvl="0" marL="45720" rtl="0" algn="l">
              <a:lnSpc>
                <a:spcPct val="9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Demonstrate __________________ behaviors that do not respect the worth of family members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Demonstrate _________________ or ________________ parental role models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_________________ problems in the family and are unwilling to seek help</a:t>
            </a:r>
            <a:endParaRPr/>
          </a:p>
          <a:p>
            <a:pPr indent="-71120" lvl="0" marL="228600" rtl="0" algn="l">
              <a:lnSpc>
                <a:spcPct val="90000"/>
              </a:lnSpc>
              <a:spcBef>
                <a:spcPts val="1400"/>
              </a:spcBef>
              <a:spcAft>
                <a:spcPts val="160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69"/>
          <p:cNvSpPr txBox="1"/>
          <p:nvPr>
            <p:ph type="title"/>
          </p:nvPr>
        </p:nvSpPr>
        <p:spPr>
          <a:xfrm>
            <a:off x="293254" y="240145"/>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409" name="Google Shape;409;p69"/>
          <p:cNvSpPr txBox="1"/>
          <p:nvPr>
            <p:ph idx="1" type="body"/>
          </p:nvPr>
        </p:nvSpPr>
        <p:spPr>
          <a:xfrm>
            <a:off x="452581" y="2139351"/>
            <a:ext cx="11157527" cy="3997482"/>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b="1" lang="en-US" u="sng">
                <a:solidFill>
                  <a:schemeClr val="dk1"/>
                </a:solidFill>
              </a:rPr>
              <a:t>Characteristics of dysfunctional families</a:t>
            </a:r>
            <a:endParaRPr/>
          </a:p>
          <a:p>
            <a:pPr indent="0" lvl="0" marL="45720" rtl="0" algn="l">
              <a:lnSpc>
                <a:spcPct val="9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_____________</a:t>
            </a:r>
            <a:r>
              <a:rPr lang="en-US">
                <a:solidFill>
                  <a:schemeClr val="dk1"/>
                </a:solidFill>
              </a:rPr>
              <a:t>__ and ___</a:t>
            </a:r>
            <a:r>
              <a:rPr lang="en-US">
                <a:solidFill>
                  <a:schemeClr val="dk1"/>
                </a:solidFill>
              </a:rPr>
              <a:t>__________________ individual family members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Fail to maintain positive ______________ among members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70"/>
          <p:cNvSpPr txBox="1"/>
          <p:nvPr>
            <p:ph type="title"/>
          </p:nvPr>
        </p:nvSpPr>
        <p:spPr>
          <a:xfrm>
            <a:off x="163945" y="221673"/>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Functional and Dysfunctional Behavior in Families</a:t>
            </a:r>
            <a:br>
              <a:rPr lang="en-US" sz="3960">
                <a:solidFill>
                  <a:srgbClr val="6600CC"/>
                </a:solidFill>
              </a:rPr>
            </a:br>
            <a:r>
              <a:rPr lang="en-US" sz="1440">
                <a:solidFill>
                  <a:srgbClr val="6600CC"/>
                </a:solidFill>
              </a:rPr>
              <a:t>Objective 7</a:t>
            </a:r>
            <a:endParaRPr sz="1440">
              <a:solidFill>
                <a:srgbClr val="6600CC"/>
              </a:solidFill>
            </a:endParaRPr>
          </a:p>
        </p:txBody>
      </p:sp>
      <p:sp>
        <p:nvSpPr>
          <p:cNvPr id="415" name="Google Shape;415;p70"/>
          <p:cNvSpPr txBox="1"/>
          <p:nvPr>
            <p:ph idx="1" type="body"/>
          </p:nvPr>
        </p:nvSpPr>
        <p:spPr>
          <a:xfrm>
            <a:off x="471055" y="2139351"/>
            <a:ext cx="11277600" cy="3997482"/>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b="1" lang="en-US" u="sng">
                <a:solidFill>
                  <a:schemeClr val="dk1"/>
                </a:solidFill>
              </a:rPr>
              <a:t>Characteristics of dysfunctional families</a:t>
            </a:r>
            <a:endParaRPr/>
          </a:p>
          <a:p>
            <a:pPr indent="0" lvl="0" marL="45720" rtl="0" algn="l">
              <a:lnSpc>
                <a:spcPct val="90000"/>
              </a:lnSpc>
              <a:spcBef>
                <a:spcPts val="1400"/>
              </a:spcBef>
              <a:spcAft>
                <a:spcPts val="0"/>
              </a:spcAft>
              <a:buClr>
                <a:srgbClr val="6600CC"/>
              </a:buClr>
              <a:buSzPts val="1760"/>
              <a:buNone/>
            </a:pPr>
            <a:r>
              <a:t/>
            </a:r>
            <a:endParaRPr b="1" u="sng">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Fail to meet basic ____________ and ____________ needs of family members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Share little or no __________________ relations among family members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99" name="Shape 99"/>
        <p:cNvGrpSpPr/>
        <p:nvPr/>
      </p:nvGrpSpPr>
      <p:grpSpPr>
        <a:xfrm>
          <a:off x="0" y="0"/>
          <a:ext cx="0" cy="0"/>
          <a:chOff x="0" y="0"/>
          <a:chExt cx="0" cy="0"/>
        </a:xfrm>
      </p:grpSpPr>
      <p:sp>
        <p:nvSpPr>
          <p:cNvPr id="100" name="Google Shape;100;p20"/>
          <p:cNvSpPr txBox="1"/>
          <p:nvPr>
            <p:ph type="title"/>
          </p:nvPr>
        </p:nvSpPr>
        <p:spPr>
          <a:xfrm>
            <a:off x="592667" y="2709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4400"/>
              <a:buFont typeface="Corbel"/>
              <a:buNone/>
            </a:pPr>
            <a:r>
              <a:rPr b="1" lang="en-US" u="sng">
                <a:solidFill>
                  <a:srgbClr val="FF0000"/>
                </a:solidFill>
              </a:rPr>
              <a:t>Activity</a:t>
            </a:r>
            <a:endParaRPr b="1" u="sng">
              <a:solidFill>
                <a:srgbClr val="FF0000"/>
              </a:solidFill>
            </a:endParaRPr>
          </a:p>
        </p:txBody>
      </p:sp>
      <p:sp>
        <p:nvSpPr>
          <p:cNvPr id="101" name="Google Shape;101;p20"/>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70000"/>
              </a:lnSpc>
              <a:spcBef>
                <a:spcPts val="0"/>
              </a:spcBef>
              <a:spcAft>
                <a:spcPts val="0"/>
              </a:spcAft>
              <a:buSzPts val="1363"/>
              <a:buChar char="●"/>
            </a:pPr>
            <a:r>
              <a:rPr lang="en-US" sz="1705"/>
              <a:t>Each student will draw a card with a specific family structure.</a:t>
            </a:r>
            <a:endParaRPr/>
          </a:p>
          <a:p>
            <a:pPr indent="-96266" lvl="0" marL="228600" rtl="0" algn="l">
              <a:lnSpc>
                <a:spcPct val="70000"/>
              </a:lnSpc>
              <a:spcBef>
                <a:spcPts val="1400"/>
              </a:spcBef>
              <a:spcAft>
                <a:spcPts val="0"/>
              </a:spcAft>
              <a:buSzPts val="1364"/>
              <a:buNone/>
            </a:pPr>
            <a:r>
              <a:t/>
            </a:r>
            <a:endParaRPr sz="1705"/>
          </a:p>
          <a:p>
            <a:pPr indent="-182880" lvl="0" marL="228600" rtl="0" algn="l">
              <a:lnSpc>
                <a:spcPct val="70000"/>
              </a:lnSpc>
              <a:spcBef>
                <a:spcPts val="1400"/>
              </a:spcBef>
              <a:spcAft>
                <a:spcPts val="0"/>
              </a:spcAft>
              <a:buSzPts val="1363"/>
              <a:buChar char="●"/>
            </a:pPr>
            <a:r>
              <a:rPr lang="en-US" sz="1705"/>
              <a:t>You will pair up with the other student(s) who drew that family structure.</a:t>
            </a:r>
            <a:endParaRPr/>
          </a:p>
          <a:p>
            <a:pPr indent="-96266" lvl="0" marL="228600" rtl="0" algn="l">
              <a:lnSpc>
                <a:spcPct val="70000"/>
              </a:lnSpc>
              <a:spcBef>
                <a:spcPts val="1400"/>
              </a:spcBef>
              <a:spcAft>
                <a:spcPts val="0"/>
              </a:spcAft>
              <a:buSzPts val="1364"/>
              <a:buNone/>
            </a:pPr>
            <a:r>
              <a:t/>
            </a:r>
            <a:endParaRPr sz="1705"/>
          </a:p>
          <a:p>
            <a:pPr indent="-182880" lvl="0" marL="228600" rtl="0" algn="l">
              <a:lnSpc>
                <a:spcPct val="70000"/>
              </a:lnSpc>
              <a:spcBef>
                <a:spcPts val="1400"/>
              </a:spcBef>
              <a:spcAft>
                <a:spcPts val="0"/>
              </a:spcAft>
              <a:buSzPts val="1363"/>
              <a:buChar char="●"/>
            </a:pPr>
            <a:r>
              <a:rPr lang="en-US" sz="1705"/>
              <a:t>Based on the what your card reads you will make a list of “pros” and “cons” of this family structure. You should have 3-5 points for the “pros” and 3-5 points for the “cons”…. This is not reflecting personal beliefs or opinions, but a way to review each family type.</a:t>
            </a:r>
            <a:endParaRPr/>
          </a:p>
          <a:p>
            <a:pPr indent="-96266" lvl="0" marL="228600" rtl="0" algn="l">
              <a:lnSpc>
                <a:spcPct val="70000"/>
              </a:lnSpc>
              <a:spcBef>
                <a:spcPts val="1400"/>
              </a:spcBef>
              <a:spcAft>
                <a:spcPts val="0"/>
              </a:spcAft>
              <a:buSzPts val="1364"/>
              <a:buNone/>
            </a:pPr>
            <a:r>
              <a:t/>
            </a:r>
            <a:endParaRPr sz="1705"/>
          </a:p>
          <a:p>
            <a:pPr indent="-182880" lvl="0" marL="228600" rtl="0" algn="l">
              <a:lnSpc>
                <a:spcPct val="70000"/>
              </a:lnSpc>
              <a:spcBef>
                <a:spcPts val="1400"/>
              </a:spcBef>
              <a:spcAft>
                <a:spcPts val="0"/>
              </a:spcAft>
              <a:buSzPts val="1363"/>
              <a:buChar char="●"/>
            </a:pPr>
            <a:r>
              <a:rPr lang="en-US" sz="1705"/>
              <a:t>Brainstorm at least two-three examples of each type. These examples are families from television shows or movies. </a:t>
            </a:r>
            <a:endParaRPr/>
          </a:p>
          <a:p>
            <a:pPr indent="-96266" lvl="0" marL="228600" rtl="0" algn="l">
              <a:lnSpc>
                <a:spcPct val="70000"/>
              </a:lnSpc>
              <a:spcBef>
                <a:spcPts val="1400"/>
              </a:spcBef>
              <a:spcAft>
                <a:spcPts val="0"/>
              </a:spcAft>
              <a:buSzPts val="1364"/>
              <a:buNone/>
            </a:pPr>
            <a:r>
              <a:t/>
            </a:r>
            <a:endParaRPr sz="1705"/>
          </a:p>
          <a:p>
            <a:pPr indent="-182880" lvl="0" marL="228600" rtl="0" algn="l">
              <a:lnSpc>
                <a:spcPct val="70000"/>
              </a:lnSpc>
              <a:spcBef>
                <a:spcPts val="1400"/>
              </a:spcBef>
              <a:spcAft>
                <a:spcPts val="1600"/>
              </a:spcAft>
              <a:buSzPts val="1363"/>
              <a:buChar char="●"/>
            </a:pPr>
            <a:r>
              <a:rPr lang="en-US" sz="1705"/>
              <a:t>Be prepared to share your answers  with the class. You will be given 25 minutes to compile your list. I will set my timer. </a:t>
            </a:r>
            <a:endParaRPr sz="1705"/>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05" name="Shape 105"/>
        <p:cNvGrpSpPr/>
        <p:nvPr/>
      </p:nvGrpSpPr>
      <p:grpSpPr>
        <a:xfrm>
          <a:off x="0" y="0"/>
          <a:ext cx="0" cy="0"/>
          <a:chOff x="0" y="0"/>
          <a:chExt cx="0" cy="0"/>
        </a:xfrm>
      </p:grpSpPr>
      <p:sp>
        <p:nvSpPr>
          <p:cNvPr id="106" name="Google Shape;106;p2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Responsibilities of Families</a:t>
            </a:r>
            <a:br>
              <a:rPr lang="en-US">
                <a:solidFill>
                  <a:srgbClr val="6600CC"/>
                </a:solidFill>
              </a:rPr>
            </a:br>
            <a:r>
              <a:rPr lang="en-US" sz="1600">
                <a:solidFill>
                  <a:srgbClr val="6600CC"/>
                </a:solidFill>
              </a:rPr>
              <a:t>Objective 2</a:t>
            </a:r>
            <a:endParaRPr sz="1600">
              <a:solidFill>
                <a:srgbClr val="6600CC"/>
              </a:solidFill>
            </a:endParaRPr>
          </a:p>
        </p:txBody>
      </p:sp>
      <p:sp>
        <p:nvSpPr>
          <p:cNvPr id="107" name="Google Shape;107;p21"/>
          <p:cNvSpPr txBox="1"/>
          <p:nvPr>
            <p:ph idx="1" type="body"/>
          </p:nvPr>
        </p:nvSpPr>
        <p:spPr>
          <a:xfrm>
            <a:off x="1142999" y="2057400"/>
            <a:ext cx="6603522"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To provide physical care for individuals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accept the responsibility of parenthood in order to raise children</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receive love, acceptance, understanding, and encouragement from each other</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To educate children</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To help children and young people learn about societal and family values</a:t>
            </a:r>
            <a:endParaRPr/>
          </a:p>
        </p:txBody>
      </p:sp>
      <p:pic>
        <p:nvPicPr>
          <p:cNvPr id="108" name="Google Shape;108;p21"/>
          <p:cNvPicPr preferRelativeResize="0"/>
          <p:nvPr/>
        </p:nvPicPr>
        <p:blipFill rotWithShape="1">
          <a:blip r:embed="rId3">
            <a:alphaModFix/>
          </a:blip>
          <a:srcRect b="0" l="0" r="0" t="0"/>
          <a:stretch/>
        </p:blipFill>
        <p:spPr>
          <a:xfrm>
            <a:off x="7746521" y="2057400"/>
            <a:ext cx="3910303" cy="310138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7">
                                            <p:txEl>
                                              <p:pRg end="0" st="0"/>
                                            </p:txEl>
                                          </p:spTgt>
                                        </p:tgtEl>
                                        <p:attrNameLst>
                                          <p:attrName>style.visibility</p:attrName>
                                        </p:attrNameLst>
                                      </p:cBhvr>
                                      <p:to>
                                        <p:strVal val="visible"/>
                                      </p:to>
                                    </p:set>
                                    <p:anim calcmode="lin" valueType="num">
                                      <p:cBhvr additive="base">
                                        <p:cTn dur="500"/>
                                        <p:tgtEl>
                                          <p:spTgt spid="107">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107">
                                            <p:txEl>
                                              <p:pRg end="0" st="0"/>
                                            </p:txEl>
                                          </p:spTgt>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7">
                                            <p:txEl>
                                              <p:pRg end="1" st="1"/>
                                            </p:txEl>
                                          </p:spTgt>
                                        </p:tgtEl>
                                        <p:attrNameLst>
                                          <p:attrName>style.visibility</p:attrName>
                                        </p:attrNameLst>
                                      </p:cBhvr>
                                      <p:to>
                                        <p:strVal val="visible"/>
                                      </p:to>
                                    </p:set>
                                    <p:anim calcmode="lin" valueType="num">
                                      <p:cBhvr additive="base">
                                        <p:cTn dur="500"/>
                                        <p:tgtEl>
                                          <p:spTgt spid="107">
                                            <p:txEl>
                                              <p:pRg end="1" st="1"/>
                                            </p:txEl>
                                          </p:spTgt>
                                        </p:tgtEl>
                                        <p:attrNameLst>
                                          <p:attrName>ppt_w</p:attrName>
                                        </p:attrNameLst>
                                      </p:cBhvr>
                                      <p:tavLst>
                                        <p:tav fmla="" tm="0">
                                          <p:val>
                                            <p:strVal val="0"/>
                                          </p:val>
                                        </p:tav>
                                        <p:tav fmla="" tm="100000">
                                          <p:val>
                                            <p:strVal val="#ppt_w"/>
                                          </p:val>
                                        </p:tav>
                                      </p:tavLst>
                                    </p:anim>
                                    <p:anim calcmode="lin" valueType="num">
                                      <p:cBhvr additive="base">
                                        <p:cTn dur="500"/>
                                        <p:tgtEl>
                                          <p:spTgt spid="107">
                                            <p:txEl>
                                              <p:pRg end="1" st="1"/>
                                            </p:txEl>
                                          </p:spTgt>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7">
                                            <p:txEl>
                                              <p:pRg end="2" st="2"/>
                                            </p:txEl>
                                          </p:spTgt>
                                        </p:tgtEl>
                                        <p:attrNameLst>
                                          <p:attrName>style.visibility</p:attrName>
                                        </p:attrNameLst>
                                      </p:cBhvr>
                                      <p:to>
                                        <p:strVal val="visible"/>
                                      </p:to>
                                    </p:set>
                                    <p:anim calcmode="lin" valueType="num">
                                      <p:cBhvr additive="base">
                                        <p:cTn dur="500"/>
                                        <p:tgtEl>
                                          <p:spTgt spid="107">
                                            <p:txEl>
                                              <p:pRg end="2" st="2"/>
                                            </p:txEl>
                                          </p:spTgt>
                                        </p:tgtEl>
                                        <p:attrNameLst>
                                          <p:attrName>ppt_w</p:attrName>
                                        </p:attrNameLst>
                                      </p:cBhvr>
                                      <p:tavLst>
                                        <p:tav fmla="" tm="0">
                                          <p:val>
                                            <p:strVal val="0"/>
                                          </p:val>
                                        </p:tav>
                                        <p:tav fmla="" tm="100000">
                                          <p:val>
                                            <p:strVal val="#ppt_w"/>
                                          </p:val>
                                        </p:tav>
                                      </p:tavLst>
                                    </p:anim>
                                    <p:anim calcmode="lin" valueType="num">
                                      <p:cBhvr additive="base">
                                        <p:cTn dur="500"/>
                                        <p:tgtEl>
                                          <p:spTgt spid="107">
                                            <p:txEl>
                                              <p:pRg end="2" st="2"/>
                                            </p:txEl>
                                          </p:spTgt>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7">
                                            <p:txEl>
                                              <p:pRg end="3" st="3"/>
                                            </p:txEl>
                                          </p:spTgt>
                                        </p:tgtEl>
                                        <p:attrNameLst>
                                          <p:attrName>style.visibility</p:attrName>
                                        </p:attrNameLst>
                                      </p:cBhvr>
                                      <p:to>
                                        <p:strVal val="visible"/>
                                      </p:to>
                                    </p:set>
                                    <p:anim calcmode="lin" valueType="num">
                                      <p:cBhvr additive="base">
                                        <p:cTn dur="500"/>
                                        <p:tgtEl>
                                          <p:spTgt spid="107">
                                            <p:txEl>
                                              <p:pRg end="3" st="3"/>
                                            </p:txEl>
                                          </p:spTgt>
                                        </p:tgtEl>
                                        <p:attrNameLst>
                                          <p:attrName>ppt_w</p:attrName>
                                        </p:attrNameLst>
                                      </p:cBhvr>
                                      <p:tavLst>
                                        <p:tav fmla="" tm="0">
                                          <p:val>
                                            <p:strVal val="0"/>
                                          </p:val>
                                        </p:tav>
                                        <p:tav fmla="" tm="100000">
                                          <p:val>
                                            <p:strVal val="#ppt_w"/>
                                          </p:val>
                                        </p:tav>
                                      </p:tavLst>
                                    </p:anim>
                                    <p:anim calcmode="lin" valueType="num">
                                      <p:cBhvr additive="base">
                                        <p:cTn dur="500"/>
                                        <p:tgtEl>
                                          <p:spTgt spid="107">
                                            <p:txEl>
                                              <p:pRg end="3" st="3"/>
                                            </p:txEl>
                                          </p:spTgt>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7">
                                            <p:txEl>
                                              <p:pRg end="4" st="4"/>
                                            </p:txEl>
                                          </p:spTgt>
                                        </p:tgtEl>
                                        <p:attrNameLst>
                                          <p:attrName>style.visibility</p:attrName>
                                        </p:attrNameLst>
                                      </p:cBhvr>
                                      <p:to>
                                        <p:strVal val="visible"/>
                                      </p:to>
                                    </p:set>
                                    <p:anim calcmode="lin" valueType="num">
                                      <p:cBhvr additive="base">
                                        <p:cTn dur="500"/>
                                        <p:tgtEl>
                                          <p:spTgt spid="107">
                                            <p:txEl>
                                              <p:pRg end="4" st="4"/>
                                            </p:txEl>
                                          </p:spTgt>
                                        </p:tgtEl>
                                        <p:attrNameLst>
                                          <p:attrName>ppt_w</p:attrName>
                                        </p:attrNameLst>
                                      </p:cBhvr>
                                      <p:tavLst>
                                        <p:tav fmla="" tm="0">
                                          <p:val>
                                            <p:strVal val="0"/>
                                          </p:val>
                                        </p:tav>
                                        <p:tav fmla="" tm="100000">
                                          <p:val>
                                            <p:strVal val="#ppt_w"/>
                                          </p:val>
                                        </p:tav>
                                      </p:tavLst>
                                    </p:anim>
                                    <p:anim calcmode="lin" valueType="num">
                                      <p:cBhvr additive="base">
                                        <p:cTn dur="500"/>
                                        <p:tgtEl>
                                          <p:spTgt spid="107">
                                            <p:txEl>
                                              <p:pRg end="4" st="4"/>
                                            </p:txEl>
                                          </p:spTgt>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12" name="Shape 112"/>
        <p:cNvGrpSpPr/>
        <p:nvPr/>
      </p:nvGrpSpPr>
      <p:grpSpPr>
        <a:xfrm>
          <a:off x="0" y="0"/>
          <a:ext cx="0" cy="0"/>
          <a:chOff x="0" y="0"/>
          <a:chExt cx="0" cy="0"/>
        </a:xfrm>
      </p:grpSpPr>
      <p:sp>
        <p:nvSpPr>
          <p:cNvPr id="113" name="Google Shape;113;p2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Positive Aspects of Family Life</a:t>
            </a:r>
            <a:br>
              <a:rPr lang="en-US">
                <a:solidFill>
                  <a:srgbClr val="6600CC"/>
                </a:solidFill>
              </a:rPr>
            </a:br>
            <a:r>
              <a:rPr lang="en-US" sz="1600">
                <a:solidFill>
                  <a:srgbClr val="6600CC"/>
                </a:solidFill>
              </a:rPr>
              <a:t>Objective 3</a:t>
            </a:r>
            <a:endParaRPr sz="1600">
              <a:solidFill>
                <a:srgbClr val="6600CC"/>
              </a:solidFill>
            </a:endParaRPr>
          </a:p>
        </p:txBody>
      </p:sp>
      <p:pic>
        <p:nvPicPr>
          <p:cNvPr descr="Screen Clipping" id="114" name="Google Shape;114;p22"/>
          <p:cNvPicPr preferRelativeResize="0"/>
          <p:nvPr>
            <p:ph idx="1" type="body"/>
          </p:nvPr>
        </p:nvPicPr>
        <p:blipFill rotWithShape="1">
          <a:blip r:embed="rId3">
            <a:alphaModFix/>
          </a:blip>
          <a:srcRect b="0" l="0" r="0" t="0"/>
          <a:stretch/>
        </p:blipFill>
        <p:spPr>
          <a:xfrm>
            <a:off x="9179287" y="1965960"/>
            <a:ext cx="2504892" cy="4265613"/>
          </a:xfrm>
          <a:prstGeom prst="rect">
            <a:avLst/>
          </a:prstGeom>
          <a:noFill/>
          <a:ln>
            <a:noFill/>
          </a:ln>
        </p:spPr>
      </p:pic>
      <p:sp>
        <p:nvSpPr>
          <p:cNvPr id="115" name="Google Shape;115;p22"/>
          <p:cNvSpPr txBox="1"/>
          <p:nvPr/>
        </p:nvSpPr>
        <p:spPr>
          <a:xfrm>
            <a:off x="1142999" y="2057400"/>
            <a:ext cx="6603522" cy="4265762"/>
          </a:xfrm>
          <a:prstGeom prst="rect">
            <a:avLst/>
          </a:prstGeom>
          <a:noFill/>
          <a:ln>
            <a:noFill/>
          </a:ln>
        </p:spPr>
        <p:txBody>
          <a:bodyPr anchorCtr="0" anchor="t" bIns="45700" lIns="91425" spcFirstLastPara="1" rIns="91425" wrap="square" tIns="45700">
            <a:noAutofit/>
          </a:bodyPr>
          <a:lstStyle/>
          <a:p>
            <a:pPr indent="-182880" lvl="0" marL="228600" marR="0" rtl="0" algn="l">
              <a:lnSpc>
                <a:spcPct val="90000"/>
              </a:lnSpc>
              <a:spcBef>
                <a:spcPts val="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Acceptance</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Enjoyment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Leadership</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Learning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Love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Loyalty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Resources </a:t>
            </a:r>
            <a:endParaRPr/>
          </a:p>
          <a:p>
            <a:pPr indent="-182880" lvl="0" marL="228600" marR="0" rtl="0" algn="l">
              <a:lnSpc>
                <a:spcPct val="90000"/>
              </a:lnSpc>
              <a:spcBef>
                <a:spcPts val="1400"/>
              </a:spcBef>
              <a:spcAft>
                <a:spcPts val="0"/>
              </a:spcAft>
              <a:buClr>
                <a:srgbClr val="6600CC"/>
              </a:buClr>
              <a:buSzPts val="1760"/>
              <a:buFont typeface="Corbel"/>
              <a:buChar char="•"/>
            </a:pPr>
            <a:r>
              <a:rPr lang="en-US" sz="2200">
                <a:solidFill>
                  <a:schemeClr val="dk1"/>
                </a:solidFill>
                <a:latin typeface="Corbel"/>
                <a:ea typeface="Corbel"/>
                <a:cs typeface="Corbel"/>
                <a:sym typeface="Corbel"/>
              </a:rPr>
              <a:t>Safety and security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19" name="Shape 119"/>
        <p:cNvGrpSpPr/>
        <p:nvPr/>
      </p:nvGrpSpPr>
      <p:grpSpPr>
        <a:xfrm>
          <a:off x="0" y="0"/>
          <a:ext cx="0" cy="0"/>
          <a:chOff x="0" y="0"/>
          <a:chExt cx="0" cy="0"/>
        </a:xfrm>
      </p:grpSpPr>
      <p:sp>
        <p:nvSpPr>
          <p:cNvPr id="120" name="Google Shape;120;p2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99975"/>
              <a:buFont typeface="Corbel"/>
              <a:buNone/>
            </a:pPr>
            <a:r>
              <a:rPr lang="en-US" sz="3960">
                <a:solidFill>
                  <a:srgbClr val="6600CC"/>
                </a:solidFill>
              </a:rPr>
              <a:t>Characteristics of Generational Relationships</a:t>
            </a:r>
            <a:br>
              <a:rPr lang="en-US" sz="3960">
                <a:solidFill>
                  <a:srgbClr val="6600CC"/>
                </a:solidFill>
              </a:rPr>
            </a:br>
            <a:r>
              <a:rPr lang="en-US" sz="1440">
                <a:solidFill>
                  <a:srgbClr val="6600CC"/>
                </a:solidFill>
              </a:rPr>
              <a:t>Objective 4</a:t>
            </a:r>
            <a:endParaRPr sz="1440">
              <a:solidFill>
                <a:srgbClr val="6600CC"/>
              </a:solidFill>
            </a:endParaRPr>
          </a:p>
        </p:txBody>
      </p:sp>
      <p:sp>
        <p:nvSpPr>
          <p:cNvPr id="121" name="Google Shape;121;p23"/>
          <p:cNvSpPr txBox="1"/>
          <p:nvPr>
            <p:ph idx="1" type="body"/>
          </p:nvPr>
        </p:nvSpPr>
        <p:spPr>
          <a:xfrm>
            <a:off x="1142999" y="2057400"/>
            <a:ext cx="6603522" cy="426576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Many older adults provide both practical and emotional support to their children’s families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Most grandparents play positive roles in the lives of their grandchildren</a:t>
            </a:r>
            <a:endParaRPr/>
          </a:p>
          <a:p>
            <a:pPr indent="-182880" lvl="0" marL="228600" rtl="0" algn="l">
              <a:lnSpc>
                <a:spcPct val="90000"/>
              </a:lnSpc>
              <a:spcBef>
                <a:spcPts val="1400"/>
              </a:spcBef>
              <a:spcAft>
                <a:spcPts val="1600"/>
              </a:spcAft>
              <a:buClr>
                <a:srgbClr val="6600CC"/>
              </a:buClr>
              <a:buSzPts val="1760"/>
              <a:buChar char="●"/>
            </a:pPr>
            <a:r>
              <a:rPr lang="en-US">
                <a:solidFill>
                  <a:schemeClr val="dk1"/>
                </a:solidFill>
              </a:rPr>
              <a:t>Some people or family members need to help both the older and younger generations (“sandwich generation")</a:t>
            </a:r>
            <a:endParaRPr/>
          </a:p>
        </p:txBody>
      </p:sp>
      <p:pic>
        <p:nvPicPr>
          <p:cNvPr id="122" name="Google Shape;122;p23"/>
          <p:cNvPicPr preferRelativeResize="0"/>
          <p:nvPr/>
        </p:nvPicPr>
        <p:blipFill rotWithShape="1">
          <a:blip r:embed="rId3">
            <a:alphaModFix/>
          </a:blip>
          <a:srcRect b="0" l="0" r="0" t="0"/>
          <a:stretch/>
        </p:blipFill>
        <p:spPr>
          <a:xfrm>
            <a:off x="8341743" y="1966822"/>
            <a:ext cx="3425411" cy="451797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