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6858000" cx="12192000"/>
  <p:notesSz cx="7102475" cy="9388475"/>
  <p:embeddedFontLst>
    <p:embeddedFont>
      <p:font typeface="Corbel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5D7F39F-DA85-46DA-8634-B045E90603C4}">
  <a:tblStyle styleId="{55D7F39F-DA85-46DA-8634-B045E90603C4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Corbel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Corbel-italic.fntdata"/><Relationship Id="rId30" Type="http://schemas.openxmlformats.org/officeDocument/2006/relationships/font" Target="fonts/Corbel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Corbel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rtl="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●"/>
              <a:defRPr/>
            </a:lvl1pPr>
            <a:lvl2pPr indent="-32004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40"/>
              <a:buChar char="○"/>
              <a:defRPr/>
            </a:lvl2pPr>
            <a:lvl3pPr indent="-32004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■"/>
              <a:defRPr/>
            </a:lvl3pPr>
            <a:lvl4pPr indent="-32004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●"/>
              <a:defRPr/>
            </a:lvl4pPr>
            <a:lvl5pPr indent="-32004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○"/>
              <a:defRPr/>
            </a:lvl5pPr>
            <a:lvl6pPr indent="-32004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■"/>
              <a:defRPr/>
            </a:lvl6pPr>
            <a:lvl7pPr indent="-32004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●"/>
              <a:defRPr/>
            </a:lvl7pPr>
            <a:lvl8pPr indent="-32004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○"/>
              <a:defRPr/>
            </a:lvl8pPr>
            <a:lvl9pPr indent="-32004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1106424" y="1173575"/>
            <a:ext cx="9966900" cy="292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1709928" y="4154520"/>
            <a:ext cx="8769000" cy="13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2" name="Google Shape;62;p14"/>
          <p:cNvCxnSpPr/>
          <p:nvPr/>
        </p:nvCxnSpPr>
        <p:spPr>
          <a:xfrm>
            <a:off x="1981200" y="4020408"/>
            <a:ext cx="8229600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rtl="0" algn="r">
              <a:buNone/>
              <a:defRPr sz="1300">
                <a:solidFill>
                  <a:schemeClr val="dk2"/>
                </a:solidFill>
              </a:defRPr>
            </a:lvl1pPr>
            <a:lvl2pPr lvl="1" rtl="0" algn="r">
              <a:buNone/>
              <a:defRPr sz="1300">
                <a:solidFill>
                  <a:schemeClr val="dk2"/>
                </a:solidFill>
              </a:defRPr>
            </a:lvl2pPr>
            <a:lvl3pPr lvl="2" rtl="0" algn="r">
              <a:buNone/>
              <a:defRPr sz="1300">
                <a:solidFill>
                  <a:schemeClr val="dk2"/>
                </a:solidFill>
              </a:defRPr>
            </a:lvl3pPr>
            <a:lvl4pPr lvl="3" rtl="0" algn="r">
              <a:buNone/>
              <a:defRPr sz="1300">
                <a:solidFill>
                  <a:schemeClr val="dk2"/>
                </a:solidFill>
              </a:defRPr>
            </a:lvl4pPr>
            <a:lvl5pPr lvl="4" rtl="0" algn="r">
              <a:buNone/>
              <a:defRPr sz="1300">
                <a:solidFill>
                  <a:schemeClr val="dk2"/>
                </a:solidFill>
              </a:defRPr>
            </a:lvl5pPr>
            <a:lvl6pPr lvl="5" rtl="0" algn="r">
              <a:buNone/>
              <a:defRPr sz="1300">
                <a:solidFill>
                  <a:schemeClr val="dk2"/>
                </a:solidFill>
              </a:defRPr>
            </a:lvl6pPr>
            <a:lvl7pPr lvl="6" rtl="0" algn="r">
              <a:buNone/>
              <a:defRPr sz="1300">
                <a:solidFill>
                  <a:schemeClr val="dk2"/>
                </a:solidFill>
              </a:defRPr>
            </a:lvl7pPr>
            <a:lvl8pPr lvl="7" rtl="0" algn="r">
              <a:buNone/>
              <a:defRPr sz="1300">
                <a:solidFill>
                  <a:schemeClr val="dk2"/>
                </a:solidFill>
              </a:defRPr>
            </a:lvl8pPr>
            <a:lvl9pPr lvl="8" rtl="0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lt1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8" name="Google Shape;68;p15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4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Making Families Stronger</a:t>
            </a:r>
            <a:endParaRPr sz="4400"/>
          </a:p>
        </p:txBody>
      </p:sp>
      <p:sp>
        <p:nvSpPr>
          <p:cNvPr id="69" name="Google Shape;69;p15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70" name="Google Shape;7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01585" y="750498"/>
            <a:ext cx="3956919" cy="568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Changes in Family Roles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/>
          </a:p>
        </p:txBody>
      </p:sp>
      <p:sp>
        <p:nvSpPr>
          <p:cNvPr id="128" name="Google Shape;128;p24"/>
          <p:cNvSpPr txBox="1"/>
          <p:nvPr>
            <p:ph idx="1" type="body"/>
          </p:nvPr>
        </p:nvSpPr>
        <p:spPr>
          <a:xfrm>
            <a:off x="1142999" y="2057399"/>
            <a:ext cx="6603522" cy="4170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In every society and in every family, the roles of males and females are viewed differently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Traditionally, families had definite ideas of what were male or female activities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Many men and women no longer feel they must make choices on the basis of gender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Males and females are sharing household chores and childcare responsibilities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9" name="Google Shape;12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72322" y="1965960"/>
            <a:ext cx="2976115" cy="419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Changes in Family Roles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/>
          </a:p>
        </p:txBody>
      </p:sp>
      <p:sp>
        <p:nvSpPr>
          <p:cNvPr id="135" name="Google Shape;135;p25"/>
          <p:cNvSpPr txBox="1"/>
          <p:nvPr>
            <p:ph idx="1" type="body"/>
          </p:nvPr>
        </p:nvSpPr>
        <p:spPr>
          <a:xfrm>
            <a:off x="1142998" y="2057399"/>
            <a:ext cx="9875521" cy="4170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Either spouse may be employed, cook the meals, clean the house, or take care of the children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Flexibility increases the potential for experiencing and sharing the work required in families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Changes in the family caused by divorce, illness, or death may result in one parent assuming full responsibility for household chores and childcare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Employment of both men and women outside the home is a major factor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1" name="Google Shape;141;p2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how gender equity can affect families.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What are two examples of changes that could shift roles for family members?</a:t>
            </a:r>
            <a:endParaRPr/>
          </a:p>
        </p:txBody>
      </p:sp>
      <p:sp>
        <p:nvSpPr>
          <p:cNvPr id="142" name="Google Shape;142;p2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Impact of Family Members with Challenges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6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1143000" y="1965960"/>
            <a:ext cx="6198079" cy="4170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People can have many different types of challenges — mental, physical, or emotional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Just like everyone else, these family members need unconditional love and a positive self-concept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The needs of an individual with challenges in your family will affect the entire family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Challenges may demand extra financial resources, patience, and energy on the part of all family members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Professionals are available to help</a:t>
            </a:r>
            <a:endParaRPr/>
          </a:p>
        </p:txBody>
      </p:sp>
      <p:pic>
        <p:nvPicPr>
          <p:cNvPr id="149" name="Google Shape;14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40550" y="1965960"/>
            <a:ext cx="4240754" cy="39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Impact of Family Members with Challenges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6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55" name="Google Shape;155;p28"/>
          <p:cNvSpPr txBox="1"/>
          <p:nvPr>
            <p:ph idx="1" type="body"/>
          </p:nvPr>
        </p:nvSpPr>
        <p:spPr>
          <a:xfrm>
            <a:off x="1143000" y="1965960"/>
            <a:ext cx="9875520" cy="4170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Acceptance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Each individual family member must accept the situation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Families are often required to take the long-term responsibility of nurturing and caring for the impaired family member into adulthood and beyond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Adaptation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Each family member must be flexible and willing to change responses and relationships to meet the demands of the situation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Challenges may cause the family to develop new ways of handling problems and understanding themselves and others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Impact of Family Members with Challenges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6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61" name="Google Shape;161;p29"/>
          <p:cNvSpPr txBox="1"/>
          <p:nvPr>
            <p:ph idx="1" type="body"/>
          </p:nvPr>
        </p:nvSpPr>
        <p:spPr>
          <a:xfrm>
            <a:off x="1143000" y="1965960"/>
            <a:ext cx="9875520" cy="4170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Integration </a:t>
            </a:r>
            <a:endParaRPr b="1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family must have interdependence and be flexible in their roles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Members support one another and the situation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Involvement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Must have a commitment to the family, group participation, and cooperation in the family activities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99975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Functional and Dysfunctional Behavior in Families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1142999" y="2122098"/>
            <a:ext cx="5732253" cy="40147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Almost all families go through periods of both functional and dysfunctional behavior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Families that regularly exhibit dysfunctional characteristics may need professional help to restore the family to a functional state</a:t>
            </a:r>
            <a:endParaRPr/>
          </a:p>
        </p:txBody>
      </p:sp>
      <p:pic>
        <p:nvPicPr>
          <p:cNvPr id="168" name="Google Shape;16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2467" y="2122098"/>
            <a:ext cx="4036053" cy="2689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99975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Functional and Dysfunctional Behavior in Families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74" name="Google Shape;174;p31"/>
          <p:cNvSpPr txBox="1"/>
          <p:nvPr>
            <p:ph idx="1" type="body"/>
          </p:nvPr>
        </p:nvSpPr>
        <p:spPr>
          <a:xfrm>
            <a:off x="1143000" y="2156604"/>
            <a:ext cx="9875520" cy="4192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rPr b="1" lang="en-US" sz="2035" u="sng">
                <a:solidFill>
                  <a:schemeClr val="dk1"/>
                </a:solidFill>
              </a:rPr>
              <a:t>Characteristics of functional families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Demonstrate family unity and loyalty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Establish healthy boundaries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Maintain positive community relations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Meet basic needs of the members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Practice good communication skills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Recognize and admit problems and willingly seek help solving them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Respect and value their members and their feelings of worth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Serve as strong, positive parental role models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Font typeface="Arial"/>
              <a:buChar char="•"/>
            </a:pPr>
            <a:r>
              <a:rPr lang="en-US" sz="2035">
                <a:solidFill>
                  <a:schemeClr val="dk1"/>
                </a:solidFill>
              </a:rPr>
              <a:t>Share emotional support and caring, loving feelings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99975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Functional and Dysfunctional Behavior in Families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1143000" y="2139351"/>
            <a:ext cx="9875520" cy="39974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Characteristics of dysfunctional families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Demonstrate abusive behaviors that do not respect the worth of family members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Demonstrate weak or nonexistent parental role models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Deny problems in the family and are unwilling to seek help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Exclude and isolate individual family members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Fail to maintain positive communication among members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Fail to meet basic physical and emotional needs of family members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Share little or no positive relations among family members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6" name="Google Shape;186;p3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Is establishing healthy boundaries an example of a functional or dysfunctional family characteristic?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Is denying problems in the family an example of a functional or dysfunctional family characteristic?</a:t>
            </a:r>
            <a:endParaRPr/>
          </a:p>
        </p:txBody>
      </p:sp>
      <p:sp>
        <p:nvSpPr>
          <p:cNvPr id="187" name="Google Shape;187;p3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Define family structures.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responsibilities of families.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Recognize the positive aspects of family life.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characteristics of generational relationships.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Determine reasons for changes in family roles.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Determine what impact family members with challenges can have on a family.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Distinguish between characteristics of functional and dysfunctional behavior in families.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193" name="Google Shape;193;p3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each of the following family structures: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Blended family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Nuclear family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Family of choice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Single parent family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Extended family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Give four responsibilities of families.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94" name="Google Shape;194;p3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3"/>
            </a:pPr>
            <a:r>
              <a:rPr lang="en-US">
                <a:solidFill>
                  <a:schemeClr val="dk1"/>
                </a:solidFill>
              </a:rPr>
              <a:t>Give an example of each of the positive aspects of family life from the list below: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Leadership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Love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Enjoyment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Acceptance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rbel"/>
              <a:buAutoNum type="alphaLcPeriod"/>
            </a:pPr>
            <a:r>
              <a:rPr lang="en-US">
                <a:solidFill>
                  <a:schemeClr val="dk1"/>
                </a:solidFill>
              </a:rPr>
              <a:t>Learning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3"/>
            </a:pPr>
            <a:r>
              <a:rPr lang="en-US">
                <a:solidFill>
                  <a:schemeClr val="dk1"/>
                </a:solidFill>
              </a:rPr>
              <a:t>What are the characteristics of generational relationships?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3"/>
            </a:pPr>
            <a:r>
              <a:rPr lang="en-US">
                <a:solidFill>
                  <a:schemeClr val="dk1"/>
                </a:solidFill>
              </a:rPr>
              <a:t>Discuss current trends in household chores and the care of children in today’s society.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 startAt="3"/>
            </a:pPr>
            <a:r>
              <a:rPr lang="en-US">
                <a:solidFill>
                  <a:schemeClr val="dk1"/>
                </a:solidFill>
              </a:rPr>
              <a:t>Give an example of a family with challenges adapting to the situation.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01" name="Google Shape;201;p3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Give an example of a family with challenges accepting the situation.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Give an example of a family with challenges that requires involvement.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Give an example of a family with challenges that displays integration.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List four characteristics of a functional family.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List four characteristics of a dysfunctional family.</a:t>
            </a:r>
            <a:endParaRPr/>
          </a:p>
        </p:txBody>
      </p:sp>
      <p:pic>
        <p:nvPicPr>
          <p:cNvPr id="208" name="Google Shape;208;p3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214" name="Google Shape;214;p3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5" name="Google Shape;215;p37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{55D7F39F-DA85-46DA-8634-B045E90603C4}</a:tableStyleId>
              </a:tblPr>
              <a:tblGrid>
                <a:gridCol w="3313550"/>
                <a:gridCol w="3773050"/>
                <a:gridCol w="28540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blended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dysfunctional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extended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family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family of choice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foster children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gender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gender equity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genealogy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interdependence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nuclear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sandwich generation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sibling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single-parent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blended family: </a:t>
            </a:r>
            <a:r>
              <a:rPr lang="en-US" sz="2035">
                <a:solidFill>
                  <a:schemeClr val="dk1"/>
                </a:solidFill>
              </a:rPr>
              <a:t>when children live with a parent and the parent’s spouse or partner, and sometimes the partner’s children as well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dysfunctional: </a:t>
            </a:r>
            <a:r>
              <a:rPr lang="en-US" sz="2035">
                <a:solidFill>
                  <a:schemeClr val="dk1"/>
                </a:solidFill>
              </a:rPr>
              <a:t>impaired in its functioning; a family which operates in an unhealthy way (drug abuse, alcohol abuse, and physical abuse often lead to dysfunctional families, but there are other causes as well)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extended family: </a:t>
            </a:r>
            <a:r>
              <a:rPr lang="en-US" sz="2035">
                <a:solidFill>
                  <a:schemeClr val="dk1"/>
                </a:solidFill>
              </a:rPr>
              <a:t>includes grandparents, aunts, uncles, and cousins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family: </a:t>
            </a:r>
            <a:r>
              <a:rPr lang="en-US" sz="2035">
                <a:solidFill>
                  <a:schemeClr val="dk1"/>
                </a:solidFill>
              </a:rPr>
              <a:t>unit of intimate, transacting, and interdependent persons who share some values and goals, share responsibility for decisions and resources, and have commitment to one another over time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family of choice: </a:t>
            </a:r>
            <a:r>
              <a:rPr lang="en-US" sz="2035">
                <a:solidFill>
                  <a:schemeClr val="dk1"/>
                </a:solidFill>
              </a:rPr>
              <a:t>when a person chooses non-family members to function as a family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foster children: </a:t>
            </a:r>
            <a:r>
              <a:rPr lang="en-US" sz="2035">
                <a:solidFill>
                  <a:schemeClr val="dk1"/>
                </a:solidFill>
              </a:rPr>
              <a:t>children placed in other homes when their own parents are unable to be their caregivers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gender: </a:t>
            </a:r>
            <a:r>
              <a:rPr lang="en-US" sz="2035">
                <a:solidFill>
                  <a:schemeClr val="dk1"/>
                </a:solidFill>
              </a:rPr>
              <a:t>categories of individuals identified by sex; male and female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gender equity: </a:t>
            </a:r>
            <a:r>
              <a:rPr lang="en-US" sz="2035">
                <a:solidFill>
                  <a:schemeClr val="dk1"/>
                </a:solidFill>
              </a:rPr>
              <a:t>the belief that men and women should be treated equally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genealogy: </a:t>
            </a:r>
            <a:r>
              <a:rPr lang="en-US" sz="2035">
                <a:solidFill>
                  <a:schemeClr val="dk1"/>
                </a:solidFill>
              </a:rPr>
              <a:t>a record showing the descent of an individual or family from a certain ancestor or ancestors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interdependence</a:t>
            </a:r>
            <a:r>
              <a:rPr b="1" lang="en-US" sz="2035">
                <a:solidFill>
                  <a:schemeClr val="dk1"/>
                </a:solidFill>
              </a:rPr>
              <a:t>: </a:t>
            </a:r>
            <a:r>
              <a:rPr lang="en-US" sz="2035">
                <a:solidFill>
                  <a:schemeClr val="dk1"/>
                </a:solidFill>
              </a:rPr>
              <a:t>being mutually dependent; relying on one another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nuclear family: </a:t>
            </a:r>
            <a:r>
              <a:rPr lang="en-US" sz="2035">
                <a:solidFill>
                  <a:schemeClr val="dk1"/>
                </a:solidFill>
              </a:rPr>
              <a:t>when parents and their children live together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sandwich generation: </a:t>
            </a:r>
            <a:r>
              <a:rPr lang="en-US" sz="2035">
                <a:solidFill>
                  <a:schemeClr val="dk1"/>
                </a:solidFill>
              </a:rPr>
              <a:t>generation feeling responsible for caring for their parents and their children at the same time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sibling: </a:t>
            </a:r>
            <a:r>
              <a:rPr lang="en-US" sz="2035">
                <a:solidFill>
                  <a:schemeClr val="dk1"/>
                </a:solidFill>
              </a:rPr>
              <a:t>brothers and sisters; people who share the same parents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single-parent family: </a:t>
            </a:r>
            <a:r>
              <a:rPr lang="en-US" sz="2035">
                <a:solidFill>
                  <a:schemeClr val="dk1"/>
                </a:solidFill>
              </a:rPr>
              <a:t>when children live with only one parent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Family Structures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21275" y="2057400"/>
            <a:ext cx="7425300" cy="44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Nuclear family </a:t>
            </a:r>
            <a:r>
              <a:rPr lang="en-US" sz="2035">
                <a:solidFill>
                  <a:schemeClr val="dk1"/>
                </a:solidFill>
              </a:rPr>
              <a:t>- two adults living together with their child(ren)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Extended family </a:t>
            </a:r>
            <a:r>
              <a:rPr lang="en-US" sz="2035">
                <a:solidFill>
                  <a:schemeClr val="dk1"/>
                </a:solidFill>
              </a:rPr>
              <a:t>- several related generations living under one roof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Traditional family </a:t>
            </a:r>
            <a:r>
              <a:rPr lang="en-US" sz="2035">
                <a:solidFill>
                  <a:schemeClr val="dk1"/>
                </a:solidFill>
              </a:rPr>
              <a:t>- mother, father, and their child(ren)</a:t>
            </a:r>
            <a:endParaRPr sz="2035">
              <a:solidFill>
                <a:schemeClr val="dk1"/>
              </a:solidFill>
            </a:endParaRPr>
          </a:p>
          <a:p>
            <a:pPr indent="-220663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035"/>
              <a:buChar char="●"/>
            </a:pPr>
            <a:r>
              <a:rPr b="1" lang="en-US" sz="2035">
                <a:solidFill>
                  <a:schemeClr val="dk1"/>
                </a:solidFill>
              </a:rPr>
              <a:t>Single-parent family </a:t>
            </a:r>
            <a:r>
              <a:rPr lang="en-US" sz="2035">
                <a:solidFill>
                  <a:schemeClr val="dk1"/>
                </a:solidFill>
              </a:rPr>
              <a:t>- one parent lives with their child(ren)</a:t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Foster family </a:t>
            </a:r>
            <a:r>
              <a:rPr lang="en-US" sz="2035">
                <a:solidFill>
                  <a:schemeClr val="dk1"/>
                </a:solidFill>
              </a:rPr>
              <a:t>- parents temporarily take care of kids who are not their biological children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Adoptive family </a:t>
            </a:r>
            <a:r>
              <a:rPr lang="en-US" sz="2035">
                <a:solidFill>
                  <a:schemeClr val="dk1"/>
                </a:solidFill>
              </a:rPr>
              <a:t>- adults legally and permanently bring children into their family</a:t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Family of choice </a:t>
            </a:r>
            <a:r>
              <a:rPr lang="en-US" sz="2035">
                <a:solidFill>
                  <a:schemeClr val="dk1"/>
                </a:solidFill>
              </a:rPr>
              <a:t>- a person chooses nonfamily members to function as a family</a:t>
            </a:r>
            <a:endParaRPr sz="2035">
              <a:solidFill>
                <a:schemeClr val="dk1"/>
              </a:solidFill>
            </a:endParaRPr>
          </a:p>
          <a:p>
            <a:pPr indent="-220663" lvl="0" marL="228600" rtl="0" algn="l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35"/>
              <a:buChar char="●"/>
            </a:pPr>
            <a:r>
              <a:rPr b="1" lang="en-US" sz="2035">
                <a:solidFill>
                  <a:schemeClr val="dk1"/>
                </a:solidFill>
              </a:rPr>
              <a:t>Childless family </a:t>
            </a:r>
            <a:r>
              <a:rPr lang="en-US" sz="2035">
                <a:solidFill>
                  <a:schemeClr val="dk1"/>
                </a:solidFill>
              </a:rPr>
              <a:t>– A husband and wife with no child(ren)</a:t>
            </a:r>
            <a:endParaRPr sz="2035">
              <a:solidFill>
                <a:schemeClr val="dk1"/>
              </a:solidFill>
            </a:endParaRPr>
          </a:p>
          <a:p>
            <a:pPr indent="0" lvl="0" marL="228600" rtl="0" algn="l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46521" y="2057400"/>
            <a:ext cx="4102149" cy="2901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592667" y="270933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orbel"/>
              <a:buNone/>
            </a:pPr>
            <a:r>
              <a:rPr b="1" lang="en-US" u="sng">
                <a:solidFill>
                  <a:srgbClr val="FF0000"/>
                </a:solidFill>
              </a:rPr>
              <a:t>Activity</a:t>
            </a:r>
            <a:endParaRPr b="1" u="sng">
              <a:solidFill>
                <a:srgbClr val="FF0000"/>
              </a:solidFill>
            </a:endParaRPr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363"/>
              <a:buChar char="●"/>
            </a:pPr>
            <a:r>
              <a:rPr lang="en-US" sz="1705"/>
              <a:t>Each student will draw a card with a specific family structure.</a:t>
            </a:r>
            <a:endParaRPr/>
          </a:p>
          <a:p>
            <a:pPr indent="-96266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4"/>
              <a:buNone/>
            </a:pPr>
            <a:r>
              <a:t/>
            </a:r>
            <a:endParaRPr sz="1705"/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3"/>
              <a:buChar char="●"/>
            </a:pPr>
            <a:r>
              <a:rPr lang="en-US" sz="1705"/>
              <a:t>You will pair up with the other student(s) who drew that family structure.</a:t>
            </a:r>
            <a:endParaRPr/>
          </a:p>
          <a:p>
            <a:pPr indent="-96266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4"/>
              <a:buNone/>
            </a:pPr>
            <a:r>
              <a:t/>
            </a:r>
            <a:endParaRPr sz="1705"/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3"/>
              <a:buChar char="●"/>
            </a:pPr>
            <a:r>
              <a:rPr lang="en-US" sz="1705"/>
              <a:t>Based on the what your card reads you will make a list of “pros” and “cons” of this family structure. You should have 3-5 points for the “pros” and 3-5 points for the “cons”…. This is not reflecting personal beliefs or opinions, but a way to review each family type.</a:t>
            </a:r>
            <a:endParaRPr/>
          </a:p>
          <a:p>
            <a:pPr indent="-96266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4"/>
              <a:buNone/>
            </a:pPr>
            <a:r>
              <a:t/>
            </a:r>
            <a:endParaRPr sz="1705"/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3"/>
              <a:buChar char="●"/>
            </a:pPr>
            <a:r>
              <a:rPr lang="en-US" sz="1705"/>
              <a:t>Brainstorm at least two-three examples of each type. These examples are families from television shows or movies. </a:t>
            </a:r>
            <a:endParaRPr/>
          </a:p>
          <a:p>
            <a:pPr indent="-96266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364"/>
              <a:buNone/>
            </a:pPr>
            <a:r>
              <a:t/>
            </a:r>
            <a:endParaRPr sz="1705"/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SzPts val="1363"/>
              <a:buChar char="●"/>
            </a:pPr>
            <a:r>
              <a:rPr lang="en-US" sz="1705"/>
              <a:t>Be prepared to share your answers  with the class. You will be given 25 minutes to compile your list. I will set my timer. </a:t>
            </a:r>
            <a:endParaRPr sz="1705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Responsibilities of Families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07" name="Google Shape;107;p21"/>
          <p:cNvSpPr txBox="1"/>
          <p:nvPr>
            <p:ph idx="1" type="body"/>
          </p:nvPr>
        </p:nvSpPr>
        <p:spPr>
          <a:xfrm>
            <a:off x="1142999" y="2057400"/>
            <a:ext cx="6603522" cy="426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To provide physical care for individuals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To accept the responsibility of parenthood in order to raise children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To receive love, acceptance, understanding, and encouragement from each other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To educate children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To help children and young people learn about societal and family values</a:t>
            </a:r>
            <a:endParaRPr/>
          </a:p>
        </p:txBody>
      </p:sp>
      <p:pic>
        <p:nvPicPr>
          <p:cNvPr id="108" name="Google Shape;10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46521" y="2057400"/>
            <a:ext cx="3910303" cy="3101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 Aspects of Family Life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pic>
        <p:nvPicPr>
          <p:cNvPr descr="Screen Clipping" id="114" name="Google Shape;114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79287" y="1965960"/>
            <a:ext cx="2504892" cy="426561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2"/>
          <p:cNvSpPr txBox="1"/>
          <p:nvPr/>
        </p:nvSpPr>
        <p:spPr>
          <a:xfrm>
            <a:off x="1142999" y="2057400"/>
            <a:ext cx="6603522" cy="426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Acceptance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Enjoyment 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Leadership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Learning 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Love 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Loyalty 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Resources </a:t>
            </a:r>
            <a:endParaRPr/>
          </a:p>
          <a:p>
            <a:pPr indent="-182880" lvl="0" marL="2286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Char char="•"/>
            </a:pPr>
            <a:r>
              <a:rPr lang="en-US" sz="2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Safety and security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99975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Generational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21" name="Google Shape;121;p23"/>
          <p:cNvSpPr txBox="1"/>
          <p:nvPr>
            <p:ph idx="1" type="body"/>
          </p:nvPr>
        </p:nvSpPr>
        <p:spPr>
          <a:xfrm>
            <a:off x="1142999" y="2057400"/>
            <a:ext cx="6603522" cy="426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Many older adults provide both practical and emotional support to their children’s families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Most grandparents play positive roles in the lives of their grandchildren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Some people or family members need to help both the older and younger generations (“sandwich generation")</a:t>
            </a:r>
            <a:endParaRPr/>
          </a:p>
        </p:txBody>
      </p:sp>
      <p:pic>
        <p:nvPicPr>
          <p:cNvPr id="122" name="Google Shape;12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1743" y="1966822"/>
            <a:ext cx="3425411" cy="4517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