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125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117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133.xml"/>
  <Override ContentType="application/vnd.openxmlformats-officedocument.presentationml.notesSlide+xml" PartName="/ppt/notesSlides/notesSlide109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07.xml"/>
  <Override ContentType="application/vnd.openxmlformats-officedocument.presentationml.notesSlide+xml" PartName="/ppt/notesSlides/notesSlide143.xml"/>
  <Override ContentType="application/vnd.openxmlformats-officedocument.presentationml.notesSlide+xml" PartName="/ppt/notesSlides/notesSlide10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119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10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135.xml"/>
  <Override ContentType="application/vnd.openxmlformats-officedocument.presentationml.notesSlide+xml" PartName="/ppt/notesSlides/notesSlide137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141.xml"/>
  <Override ContentType="application/vnd.openxmlformats-officedocument.presentationml.notesSlide+xml" PartName="/ppt/notesSlides/notesSlide123.xml"/>
  <Override ContentType="application/vnd.openxmlformats-officedocument.presentationml.notesSlide+xml" PartName="/ppt/notesSlides/notesSlide11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138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112.xml"/>
  <Override ContentType="application/vnd.openxmlformats-officedocument.presentationml.notesSlide+xml" PartName="/ppt/notesSlides/notesSlide103.xml"/>
  <Override ContentType="application/vnd.openxmlformats-officedocument.presentationml.notesSlide+xml" PartName="/ppt/notesSlides/notesSlide97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120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29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44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131.xml"/>
  <Override ContentType="application/vnd.openxmlformats-officedocument.presentationml.notesSlide+xml" PartName="/ppt/notesSlides/notesSlide127.xml"/>
  <Override ContentType="application/vnd.openxmlformats-officedocument.presentationml.notesSlide+xml" PartName="/ppt/notesSlides/notesSlide114.xml"/>
  <Override ContentType="application/vnd.openxmlformats-officedocument.presentationml.notesSlide+xml" PartName="/ppt/notesSlides/notesSlide101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14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116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24.xml"/>
  <Override ContentType="application/vnd.openxmlformats-officedocument.presentationml.notesSlide+xml" PartName="/ppt/notesSlides/notesSlide126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108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1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06.xml"/>
  <Override ContentType="application/vnd.openxmlformats-officedocument.presentationml.notesSlide+xml" PartName="/ppt/notesSlides/notesSlide99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122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118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140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136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1.xml"/>
  <Override ContentType="application/vnd.openxmlformats-officedocument.presentationml.notesSlide+xml" PartName="/ppt/notesSlides/notesSlide139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13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98.xml"/>
  <Override ContentType="application/vnd.openxmlformats-officedocument.presentationml.notesSlide+xml" PartName="/ppt/notesSlides/notesSlide104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3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2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132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45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02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115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1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105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138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13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84.xml"/>
  <Override ContentType="application/vnd.openxmlformats-officedocument.presentationml.slide+xml" PartName="/ppt/slides/slide107.xml"/>
  <Override ContentType="application/vnd.openxmlformats-officedocument.presentationml.slide+xml" PartName="/ppt/slides/slide37.xml"/>
  <Override ContentType="application/vnd.openxmlformats-officedocument.presentationml.slide+xml" PartName="/ppt/slides/slide123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136.xml"/>
  <Override ContentType="application/vnd.openxmlformats-officedocument.presentationml.slide+xml" PartName="/ppt/slides/slide10.xml"/>
  <Override ContentType="application/vnd.openxmlformats-officedocument.presentationml.slide+xml" PartName="/ppt/slides/slide111.xml"/>
  <Override ContentType="application/vnd.openxmlformats-officedocument.presentationml.slide+xml" PartName="/ppt/slides/slide53.xml"/>
  <Override ContentType="application/vnd.openxmlformats-officedocument.presentationml.slide+xml" PartName="/ppt/slides/slide141.xml"/>
  <Override ContentType="application/vnd.openxmlformats-officedocument.presentationml.slide+xml" PartName="/ppt/slides/slide96.xml"/>
  <Override ContentType="application/vnd.openxmlformats-officedocument.presentationml.slide+xml" PartName="/ppt/slides/slide48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18.xml"/>
  <Override ContentType="application/vnd.openxmlformats-officedocument.presentationml.slide+xml" PartName="/ppt/slides/slide142.xml"/>
  <Override ContentType="application/vnd.openxmlformats-officedocument.presentationml.slide+xml" PartName="/ppt/slides/slide12.xml"/>
  <Override ContentType="application/vnd.openxmlformats-officedocument.presentationml.slide+xml" PartName="/ppt/slides/slide108.xml"/>
  <Override ContentType="application/vnd.openxmlformats-officedocument.presentationml.slide+xml" PartName="/ppt/slides/slide98.xml"/>
  <Override ContentType="application/vnd.openxmlformats-officedocument.presentationml.slide+xml" PartName="/ppt/slides/slide125.xml"/>
  <Override ContentType="application/vnd.openxmlformats-officedocument.presentationml.slide+xml" PartName="/ppt/slides/slide72.xml"/>
  <Override ContentType="application/vnd.openxmlformats-officedocument.presentationml.slide+xml" PartName="/ppt/slides/slide135.xml"/>
  <Override ContentType="application/vnd.openxmlformats-officedocument.presentationml.slide+xml" PartName="/ppt/slides/slide20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76.xml"/>
  <Override ContentType="application/vnd.openxmlformats-officedocument.presentationml.slide+xml" PartName="/ppt/slides/slide129.xml"/>
  <Override ContentType="application/vnd.openxmlformats-officedocument.presentationml.slide+xml" PartName="/ppt/slides/slide63.xml"/>
  <Override ContentType="application/vnd.openxmlformats-officedocument.presentationml.slide+xml" PartName="/ppt/slides/slide131.xml"/>
  <Override ContentType="application/vnd.openxmlformats-officedocument.presentationml.slide+xml" PartName="/ppt/slides/slide93.xml"/>
  <Override ContentType="application/vnd.openxmlformats-officedocument.presentationml.slide+xml" PartName="/ppt/slides/slide101.xml"/>
  <Override ContentType="application/vnd.openxmlformats-officedocument.presentationml.slide+xml" PartName="/ppt/slides/slide116.xml"/>
  <Override ContentType="application/vnd.openxmlformats-officedocument.presentationml.slide+xml" PartName="/ppt/slides/slide144.xml"/>
  <Override ContentType="application/vnd.openxmlformats-officedocument.presentationml.slide+xml" PartName="/ppt/slides/slide80.xml"/>
  <Override ContentType="application/vnd.openxmlformats-officedocument.presentationml.slide+xml" PartName="/ppt/slides/slide103.xml"/>
  <Override ContentType="application/vnd.openxmlformats-officedocument.presentationml.slide+xml" PartName="/ppt/slides/slide61.xml"/>
  <Override ContentType="application/vnd.openxmlformats-officedocument.presentationml.slide+xml" PartName="/ppt/slides/slide133.xml"/>
  <Override ContentType="application/vnd.openxmlformats-officedocument.presentationml.slide+xml" PartName="/ppt/slides/slide91.xml"/>
  <Override ContentType="application/vnd.openxmlformats-officedocument.presentationml.slide+xml" PartName="/ppt/slides/slide114.xml"/>
  <Override ContentType="application/vnd.openxmlformats-officedocument.presentationml.slide+xml" PartName="/ppt/slides/slide31.xml"/>
  <Override ContentType="application/vnd.openxmlformats-officedocument.presentationml.slide+xml" PartName="/ppt/slides/slide127.xml"/>
  <Override ContentType="application/vnd.openxmlformats-officedocument.presentationml.slide+xml" PartName="/ppt/slides/slide120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39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12.xml"/>
  <Override ContentType="application/vnd.openxmlformats-officedocument.presentationml.slide+xml" PartName="/ppt/slides/slide9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42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122.xml"/>
  <Override ContentType="application/vnd.openxmlformats-officedocument.presentationml.slide+xml" PartName="/ppt/slides/slide130.xml"/>
  <Override ContentType="application/vnd.openxmlformats-officedocument.presentationml.slide+xml" PartName="/ppt/slides/slide16.xml"/>
  <Override ContentType="application/vnd.openxmlformats-officedocument.presentationml.slide+xml" PartName="/ppt/slides/slide104.xml"/>
  <Override ContentType="application/vnd.openxmlformats-officedocument.presentationml.slide+xml" PartName="/ppt/slides/slide24.xml"/>
  <Override ContentType="application/vnd.openxmlformats-officedocument.presentationml.slide+xml" PartName="/ppt/slides/slide97.xml"/>
  <Override ContentType="application/vnd.openxmlformats-officedocument.presentationml.slide+xml" PartName="/ppt/slides/slide140.xml"/>
  <Override ContentType="application/vnd.openxmlformats-officedocument.presentationml.slide+xml" PartName="/ppt/slides/slide11.xml"/>
  <Override ContentType="application/vnd.openxmlformats-officedocument.presentationml.slide+xml" PartName="/ppt/slides/slide137.xml"/>
  <Override ContentType="application/vnd.openxmlformats-officedocument.presentationml.slide+xml" PartName="/ppt/slides/slide110.xml"/>
  <Override ContentType="application/vnd.openxmlformats-officedocument.presentationml.slide+xml" PartName="/ppt/slides/slide6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79.xml"/>
  <Override ContentType="application/vnd.openxmlformats-officedocument.presentationml.slide+xml" PartName="/ppt/slides/slide49.xml"/>
  <Override ContentType="application/vnd.openxmlformats-officedocument.presentationml.slide+xml" PartName="/ppt/slides/slide124.xml"/>
  <Override ContentType="application/vnd.openxmlformats-officedocument.presentationml.slide+xml" PartName="/ppt/slides/slide83.xml"/>
  <Override ContentType="application/vnd.openxmlformats-officedocument.presentationml.slide+xml" PartName="/ppt/slides/slide106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119.xml"/>
  <Override ContentType="application/vnd.openxmlformats-officedocument.presentationml.slide+xml" PartName="/ppt/slides/slide40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126.xml"/>
  <Override ContentType="application/vnd.openxmlformats-officedocument.presentationml.slide+xml" PartName="/ppt/slides/slide109.xml"/>
  <Override ContentType="application/vnd.openxmlformats-officedocument.presentationml.slide+xml" PartName="/ppt/slides/slide134.xml"/>
  <Override ContentType="application/vnd.openxmlformats-officedocument.presentationml.slide+xml" PartName="/ppt/slides/slide99.xml"/>
  <Override ContentType="application/vnd.openxmlformats-officedocument.presentationml.slide+xml" PartName="/ppt/slides/slide3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47.xml"/>
  <Override ContentType="application/vnd.openxmlformats-officedocument.presentationml.slide+xml" PartName="/ppt/slides/slide21.xml"/>
  <Override ContentType="application/vnd.openxmlformats-officedocument.presentationml.slide+xml" PartName="/ppt/slides/slide100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143.xml"/>
  <Override ContentType="application/vnd.openxmlformats-officedocument.presentationml.slide+xml" PartName="/ppt/slides/slide117.xml"/>
  <Override ContentType="application/vnd.openxmlformats-officedocument.presentationml.slide+xml" PartName="/ppt/slides/slide145.xml"/>
  <Override ContentType="application/vnd.openxmlformats-officedocument.presentationml.slide+xml" PartName="/ppt/slides/slide132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88.xml"/>
  <Override ContentType="application/vnd.openxmlformats-officedocument.presentationml.slide+xml" PartName="/ppt/slides/slide128.xml"/>
  <Override ContentType="application/vnd.openxmlformats-officedocument.presentationml.slide+xml" PartName="/ppt/slides/slide92.xml"/>
  <Override ContentType="application/vnd.openxmlformats-officedocument.presentationml.slide+xml" PartName="/ppt/slides/slide115.xml"/>
  <Override ContentType="application/vnd.openxmlformats-officedocument.presentationml.slide+xml" PartName="/ppt/slides/slide10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  <p:sldId id="362" r:id="rId112"/>
    <p:sldId id="363" r:id="rId113"/>
    <p:sldId id="364" r:id="rId114"/>
    <p:sldId id="365" r:id="rId115"/>
    <p:sldId id="366" r:id="rId116"/>
    <p:sldId id="367" r:id="rId117"/>
    <p:sldId id="368" r:id="rId118"/>
    <p:sldId id="369" r:id="rId119"/>
    <p:sldId id="370" r:id="rId120"/>
    <p:sldId id="371" r:id="rId121"/>
    <p:sldId id="372" r:id="rId122"/>
    <p:sldId id="373" r:id="rId123"/>
    <p:sldId id="374" r:id="rId124"/>
    <p:sldId id="375" r:id="rId125"/>
    <p:sldId id="376" r:id="rId126"/>
    <p:sldId id="377" r:id="rId127"/>
    <p:sldId id="378" r:id="rId128"/>
    <p:sldId id="379" r:id="rId129"/>
    <p:sldId id="380" r:id="rId130"/>
    <p:sldId id="381" r:id="rId131"/>
    <p:sldId id="382" r:id="rId132"/>
    <p:sldId id="383" r:id="rId133"/>
    <p:sldId id="384" r:id="rId134"/>
    <p:sldId id="385" r:id="rId135"/>
    <p:sldId id="386" r:id="rId136"/>
    <p:sldId id="387" r:id="rId137"/>
    <p:sldId id="388" r:id="rId138"/>
    <p:sldId id="389" r:id="rId139"/>
    <p:sldId id="390" r:id="rId140"/>
    <p:sldId id="391" r:id="rId141"/>
    <p:sldId id="392" r:id="rId142"/>
    <p:sldId id="393" r:id="rId143"/>
    <p:sldId id="394" r:id="rId144"/>
    <p:sldId id="395" r:id="rId145"/>
    <p:sldId id="396" r:id="rId146"/>
    <p:sldId id="397" r:id="rId147"/>
    <p:sldId id="398" r:id="rId148"/>
    <p:sldId id="399" r:id="rId149"/>
    <p:sldId id="400" r:id="rId150"/>
  </p:sldIdLst>
  <p:sldSz cy="6858000" cx="12192000"/>
  <p:notesSz cx="7010400" cy="9296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21BE424-B7CF-4A19-ACD5-AE9AC29CAD34}">
  <a:tblStyle styleId="{021BE424-B7CF-4A19-ACD5-AE9AC29CAD34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E03CF0EC-36B2-4E6F-AF46-E716535B1CB3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07" Type="http://schemas.openxmlformats.org/officeDocument/2006/relationships/slide" Target="slides/slide102.xml"/><Relationship Id="rId106" Type="http://schemas.openxmlformats.org/officeDocument/2006/relationships/slide" Target="slides/slide101.xml"/><Relationship Id="rId105" Type="http://schemas.openxmlformats.org/officeDocument/2006/relationships/slide" Target="slides/slide100.xml"/><Relationship Id="rId104" Type="http://schemas.openxmlformats.org/officeDocument/2006/relationships/slide" Target="slides/slide99.xml"/><Relationship Id="rId109" Type="http://schemas.openxmlformats.org/officeDocument/2006/relationships/slide" Target="slides/slide104.xml"/><Relationship Id="rId108" Type="http://schemas.openxmlformats.org/officeDocument/2006/relationships/slide" Target="slides/slide103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103" Type="http://schemas.openxmlformats.org/officeDocument/2006/relationships/slide" Target="slides/slide98.xml"/><Relationship Id="rId102" Type="http://schemas.openxmlformats.org/officeDocument/2006/relationships/slide" Target="slides/slide97.xml"/><Relationship Id="rId101" Type="http://schemas.openxmlformats.org/officeDocument/2006/relationships/slide" Target="slides/slide96.xml"/><Relationship Id="rId100" Type="http://schemas.openxmlformats.org/officeDocument/2006/relationships/slide" Target="slides/slide95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29" Type="http://schemas.openxmlformats.org/officeDocument/2006/relationships/slide" Target="slides/slide124.xml"/><Relationship Id="rId128" Type="http://schemas.openxmlformats.org/officeDocument/2006/relationships/slide" Target="slides/slide123.xml"/><Relationship Id="rId127" Type="http://schemas.openxmlformats.org/officeDocument/2006/relationships/slide" Target="slides/slide122.xml"/><Relationship Id="rId126" Type="http://schemas.openxmlformats.org/officeDocument/2006/relationships/slide" Target="slides/slide121.xml"/><Relationship Id="rId26" Type="http://schemas.openxmlformats.org/officeDocument/2006/relationships/slide" Target="slides/slide21.xml"/><Relationship Id="rId121" Type="http://schemas.openxmlformats.org/officeDocument/2006/relationships/slide" Target="slides/slide116.xml"/><Relationship Id="rId25" Type="http://schemas.openxmlformats.org/officeDocument/2006/relationships/slide" Target="slides/slide20.xml"/><Relationship Id="rId120" Type="http://schemas.openxmlformats.org/officeDocument/2006/relationships/slide" Target="slides/slide115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125" Type="http://schemas.openxmlformats.org/officeDocument/2006/relationships/slide" Target="slides/slide120.xml"/><Relationship Id="rId29" Type="http://schemas.openxmlformats.org/officeDocument/2006/relationships/slide" Target="slides/slide24.xml"/><Relationship Id="rId124" Type="http://schemas.openxmlformats.org/officeDocument/2006/relationships/slide" Target="slides/slide119.xml"/><Relationship Id="rId123" Type="http://schemas.openxmlformats.org/officeDocument/2006/relationships/slide" Target="slides/slide118.xml"/><Relationship Id="rId122" Type="http://schemas.openxmlformats.org/officeDocument/2006/relationships/slide" Target="slides/slide117.xml"/><Relationship Id="rId95" Type="http://schemas.openxmlformats.org/officeDocument/2006/relationships/slide" Target="slides/slide90.xml"/><Relationship Id="rId94" Type="http://schemas.openxmlformats.org/officeDocument/2006/relationships/slide" Target="slides/slide89.xml"/><Relationship Id="rId97" Type="http://schemas.openxmlformats.org/officeDocument/2006/relationships/slide" Target="slides/slide92.xml"/><Relationship Id="rId96" Type="http://schemas.openxmlformats.org/officeDocument/2006/relationships/slide" Target="slides/slide91.xml"/><Relationship Id="rId11" Type="http://schemas.openxmlformats.org/officeDocument/2006/relationships/slide" Target="slides/slide6.xml"/><Relationship Id="rId99" Type="http://schemas.openxmlformats.org/officeDocument/2006/relationships/slide" Target="slides/slide94.xml"/><Relationship Id="rId10" Type="http://schemas.openxmlformats.org/officeDocument/2006/relationships/slide" Target="slides/slide5.xml"/><Relationship Id="rId98" Type="http://schemas.openxmlformats.org/officeDocument/2006/relationships/slide" Target="slides/slide93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118" Type="http://schemas.openxmlformats.org/officeDocument/2006/relationships/slide" Target="slides/slide113.xml"/><Relationship Id="rId117" Type="http://schemas.openxmlformats.org/officeDocument/2006/relationships/slide" Target="slides/slide112.xml"/><Relationship Id="rId116" Type="http://schemas.openxmlformats.org/officeDocument/2006/relationships/slide" Target="slides/slide111.xml"/><Relationship Id="rId115" Type="http://schemas.openxmlformats.org/officeDocument/2006/relationships/slide" Target="slides/slide110.xml"/><Relationship Id="rId119" Type="http://schemas.openxmlformats.org/officeDocument/2006/relationships/slide" Target="slides/slide114.xml"/><Relationship Id="rId15" Type="http://schemas.openxmlformats.org/officeDocument/2006/relationships/slide" Target="slides/slide10.xml"/><Relationship Id="rId110" Type="http://schemas.openxmlformats.org/officeDocument/2006/relationships/slide" Target="slides/slide105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14" Type="http://schemas.openxmlformats.org/officeDocument/2006/relationships/slide" Target="slides/slide109.xml"/><Relationship Id="rId18" Type="http://schemas.openxmlformats.org/officeDocument/2006/relationships/slide" Target="slides/slide13.xml"/><Relationship Id="rId113" Type="http://schemas.openxmlformats.org/officeDocument/2006/relationships/slide" Target="slides/slide108.xml"/><Relationship Id="rId112" Type="http://schemas.openxmlformats.org/officeDocument/2006/relationships/slide" Target="slides/slide107.xml"/><Relationship Id="rId111" Type="http://schemas.openxmlformats.org/officeDocument/2006/relationships/slide" Target="slides/slide106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8" Type="http://schemas.openxmlformats.org/officeDocument/2006/relationships/slide" Target="slides/slide83.xml"/><Relationship Id="rId150" Type="http://schemas.openxmlformats.org/officeDocument/2006/relationships/slide" Target="slides/slide145.xml"/><Relationship Id="rId87" Type="http://schemas.openxmlformats.org/officeDocument/2006/relationships/slide" Target="slides/slide82.xml"/><Relationship Id="rId89" Type="http://schemas.openxmlformats.org/officeDocument/2006/relationships/slide" Target="slides/slide84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149" Type="http://schemas.openxmlformats.org/officeDocument/2006/relationships/slide" Target="slides/slide144.xml"/><Relationship Id="rId4" Type="http://schemas.openxmlformats.org/officeDocument/2006/relationships/slideMaster" Target="slideMasters/slideMaster1.xml"/><Relationship Id="rId148" Type="http://schemas.openxmlformats.org/officeDocument/2006/relationships/slide" Target="slides/slide143.xml"/><Relationship Id="rId9" Type="http://schemas.openxmlformats.org/officeDocument/2006/relationships/slide" Target="slides/slide4.xml"/><Relationship Id="rId143" Type="http://schemas.openxmlformats.org/officeDocument/2006/relationships/slide" Target="slides/slide138.xml"/><Relationship Id="rId142" Type="http://schemas.openxmlformats.org/officeDocument/2006/relationships/slide" Target="slides/slide137.xml"/><Relationship Id="rId141" Type="http://schemas.openxmlformats.org/officeDocument/2006/relationships/slide" Target="slides/slide136.xml"/><Relationship Id="rId140" Type="http://schemas.openxmlformats.org/officeDocument/2006/relationships/slide" Target="slides/slide135.xml"/><Relationship Id="rId5" Type="http://schemas.openxmlformats.org/officeDocument/2006/relationships/notesMaster" Target="notesMasters/notesMaster1.xml"/><Relationship Id="rId147" Type="http://schemas.openxmlformats.org/officeDocument/2006/relationships/slide" Target="slides/slide142.xml"/><Relationship Id="rId6" Type="http://schemas.openxmlformats.org/officeDocument/2006/relationships/slide" Target="slides/slide1.xml"/><Relationship Id="rId146" Type="http://schemas.openxmlformats.org/officeDocument/2006/relationships/slide" Target="slides/slide141.xml"/><Relationship Id="rId7" Type="http://schemas.openxmlformats.org/officeDocument/2006/relationships/slide" Target="slides/slide2.xml"/><Relationship Id="rId145" Type="http://schemas.openxmlformats.org/officeDocument/2006/relationships/slide" Target="slides/slide140.xml"/><Relationship Id="rId8" Type="http://schemas.openxmlformats.org/officeDocument/2006/relationships/slide" Target="slides/slide3.xml"/><Relationship Id="rId144" Type="http://schemas.openxmlformats.org/officeDocument/2006/relationships/slide" Target="slides/slide139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139" Type="http://schemas.openxmlformats.org/officeDocument/2006/relationships/slide" Target="slides/slide134.xml"/><Relationship Id="rId138" Type="http://schemas.openxmlformats.org/officeDocument/2006/relationships/slide" Target="slides/slide133.xml"/><Relationship Id="rId137" Type="http://schemas.openxmlformats.org/officeDocument/2006/relationships/slide" Target="slides/slide132.xml"/><Relationship Id="rId132" Type="http://schemas.openxmlformats.org/officeDocument/2006/relationships/slide" Target="slides/slide127.xml"/><Relationship Id="rId131" Type="http://schemas.openxmlformats.org/officeDocument/2006/relationships/slide" Target="slides/slide126.xml"/><Relationship Id="rId130" Type="http://schemas.openxmlformats.org/officeDocument/2006/relationships/slide" Target="slides/slide125.xml"/><Relationship Id="rId136" Type="http://schemas.openxmlformats.org/officeDocument/2006/relationships/slide" Target="slides/slide131.xml"/><Relationship Id="rId135" Type="http://schemas.openxmlformats.org/officeDocument/2006/relationships/slide" Target="slides/slide130.xml"/><Relationship Id="rId134" Type="http://schemas.openxmlformats.org/officeDocument/2006/relationships/slide" Target="slides/slide129.xml"/><Relationship Id="rId133" Type="http://schemas.openxmlformats.org/officeDocument/2006/relationships/slide" Target="slides/slide12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69" Type="http://schemas.openxmlformats.org/officeDocument/2006/relationships/slide" Target="slides/slide6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9" Type="http://schemas.openxmlformats.org/officeDocument/2006/relationships/slide" Target="slides/slide54.xml"/><Relationship Id="rId58" Type="http://schemas.openxmlformats.org/officeDocument/2006/relationships/slide" Target="slides/slide5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68625" y="697225"/>
            <a:ext cx="4673700" cy="348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0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6" name="Google Shape;696;p10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0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10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0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8" name="Google Shape;708;p10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10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4" name="Google Shape;714;p10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10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0" name="Google Shape;720;p10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0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6" name="Google Shape;726;p10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0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2" name="Google Shape;732;p10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1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8" name="Google Shape;738;p11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11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4" name="Google Shape;744;p11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1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0" name="Google Shape;750;p11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1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6" name="Google Shape;756;p11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1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2" name="Google Shape;762;p11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11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8" name="Google Shape;768;p11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11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4" name="Google Shape;774;p11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1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0" name="Google Shape;780;p11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11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6" name="Google Shape;786;p11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11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2" name="Google Shape;792;p11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12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8" name="Google Shape;798;p12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12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4" name="Google Shape;804;p12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2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0" name="Google Shape;810;p12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4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12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6" name="Google Shape;816;p12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2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2" name="Google Shape;822;p12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12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8" name="Google Shape;828;p12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12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4" name="Google Shape;834;p12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12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0" name="Google Shape;840;p12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12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6" name="Google Shape;846;p12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12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2" name="Google Shape;852;p12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6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13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8" name="Google Shape;858;p13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3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4" name="Google Shape;864;p13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3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0" name="Google Shape;870;p13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13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6" name="Google Shape;876;p13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0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13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2" name="Google Shape;882;p13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p13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8" name="Google Shape;888;p13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13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4" name="Google Shape;894;p13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13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0" name="Google Shape;900;p13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4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13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6" name="Google Shape;906;p13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13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2" name="Google Shape;912;p13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14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8" name="Google Shape;918;p14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2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14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4" name="Google Shape;924;p14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14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0" name="Google Shape;930;p14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4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p14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6" name="Google Shape;936;p14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4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2" name="Google Shape;942;p14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p14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8" name="Google Shape;948;p14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14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4" name="Google Shape;954;p14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14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0" name="Google Shape;960;p14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4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6" name="Google Shape;966;p14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2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2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3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3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1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1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1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2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2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3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3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9b55093f8b_0_0:notes"/>
          <p:cNvSpPr/>
          <p:nvPr>
            <p:ph idx="2" type="sldImg"/>
          </p:nvPr>
        </p:nvSpPr>
        <p:spPr>
          <a:xfrm>
            <a:off x="1168625" y="697225"/>
            <a:ext cx="4673700" cy="348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9b55093f8b_0_0:notes"/>
          <p:cNvSpPr txBox="1"/>
          <p:nvPr>
            <p:ph idx="1" type="body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3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3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p3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3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3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3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4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4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4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4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4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4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4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4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4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4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4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4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4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4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4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5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5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5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5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5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5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5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p5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5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p5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5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p5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5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5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5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5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p5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5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p5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6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p6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6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6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6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p6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6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6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6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p6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6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p6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6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3" name="Google Shape;493;p6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7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8" name="Google Shape;498;p7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7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7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7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p7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7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6" name="Google Shape;516;p7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7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2" name="Google Shape;522;p7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7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8" name="Google Shape;528;p7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7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p7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7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0" name="Google Shape;540;p7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7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p7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7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7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8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8" name="Google Shape;558;p8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8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4" name="Google Shape;564;p8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8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0" name="Google Shape;570;p8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9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6" name="Google Shape;576;p9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9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2" name="Google Shape;582;p9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9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Google Shape;588;p9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9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4" name="Google Shape;594;p9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9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0" name="Google Shape;600;p9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10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6" name="Google Shape;606;p10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10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Google Shape;612;p10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8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8" name="Google Shape;618;p8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8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4" name="Google Shape;624;p8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8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8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8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6" name="Google Shape;636;p8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8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p8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8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8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8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4" name="Google Shape;654;p8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9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9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9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6" name="Google Shape;666;p9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9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2" name="Google Shape;672;p9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9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8" name="Google Shape;678;p9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9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9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0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0" name="Google Shape;690;p10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0.xml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1.xml"/></Relationships>
</file>

<file path=ppt/slides/_rels/slide10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2.xml"/></Relationships>
</file>

<file path=ppt/slides/_rels/slide10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3.xml"/></Relationships>
</file>

<file path=ppt/slides/_rels/slide10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4.xml"/></Relationships>
</file>

<file path=ppt/slides/_rels/slide10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5.xml"/></Relationships>
</file>

<file path=ppt/slides/_rels/slide10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6.xml"/></Relationships>
</file>

<file path=ppt/slides/_rels/slide10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7.xml"/></Relationships>
</file>

<file path=ppt/slides/_rels/slide10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8.xml"/></Relationships>
</file>

<file path=ppt/slides/_rels/slide10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9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0.xml"/></Relationships>
</file>

<file path=ppt/slides/_rels/slide1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1.xml"/></Relationships>
</file>

<file path=ppt/slides/_rels/slide1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2.xml"/><Relationship Id="rId3" Type="http://schemas.openxmlformats.org/officeDocument/2006/relationships/hyperlink" Target="http://kfor.com/2016/09/21/3-month-old-baby-dies-in-hot-car-while-in-custody-of-foster-parents/" TargetMode="External"/></Relationships>
</file>

<file path=ppt/slides/_rels/slide1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3.xml"/></Relationships>
</file>

<file path=ppt/slides/_rels/slide1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4.xml"/></Relationships>
</file>

<file path=ppt/slides/_rels/slide1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5.xml"/></Relationships>
</file>

<file path=ppt/slides/_rels/slide1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6.xml"/></Relationships>
</file>

<file path=ppt/slides/_rels/slide1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7.xml"/></Relationships>
</file>

<file path=ppt/slides/_rels/slide1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8.xml"/></Relationships>
</file>

<file path=ppt/slides/_rels/slide1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9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0.xml"/></Relationships>
</file>

<file path=ppt/slides/_rels/slide1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1.xml"/></Relationships>
</file>

<file path=ppt/slides/_rels/slide1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2.xml"/></Relationships>
</file>

<file path=ppt/slides/_rels/slide1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3.xml"/></Relationships>
</file>

<file path=ppt/slides/_rels/slide1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4.xml"/></Relationships>
</file>

<file path=ppt/slides/_rels/slide1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5.xml"/></Relationships>
</file>

<file path=ppt/slides/_rels/slide1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6.xml"/></Relationships>
</file>

<file path=ppt/slides/_rels/slide1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7.xml"/></Relationships>
</file>

<file path=ppt/slides/_rels/slide1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8.xml"/></Relationships>
</file>

<file path=ppt/slides/_rels/slide1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9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0.xml"/></Relationships>
</file>

<file path=ppt/slides/_rels/slide1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1.xml"/></Relationships>
</file>

<file path=ppt/slides/_rels/slide1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2.xml"/></Relationships>
</file>

<file path=ppt/slides/_rels/slide1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3.xml"/></Relationships>
</file>

<file path=ppt/slides/_rels/slide1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4.xml"/></Relationships>
</file>

<file path=ppt/slides/_rels/slide1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5.xml"/></Relationships>
</file>

<file path=ppt/slides/_rels/slide1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6.xml"/></Relationships>
</file>

<file path=ppt/slides/_rels/slide1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7.xml"/></Relationships>
</file>

<file path=ppt/slides/_rels/slide1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8.xml"/></Relationships>
</file>

<file path=ppt/slides/_rels/slide1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9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0.xml"/></Relationships>
</file>

<file path=ppt/slides/_rels/slide1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1.xml"/></Relationships>
</file>

<file path=ppt/slides/_rels/slide1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2.xml"/></Relationships>
</file>

<file path=ppt/slides/_rels/slide1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3.xml"/></Relationships>
</file>

<file path=ppt/slides/_rels/slide1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4.xml"/></Relationships>
</file>

<file path=ppt/slides/_rels/slide1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5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www.youtube.com/watch?v=PhSVB-udYrY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7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hyperlink" Target="https://www.youtube.com/watch?v=PUyTUKRTsng" TargetMode="External"/><Relationship Id="rId4" Type="http://schemas.openxmlformats.org/officeDocument/2006/relationships/image" Target="../media/image4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hyperlink" Target="http://www.people.com/people/article/0,,20201819,00.html" TargetMode="External"/><Relationship Id="rId4" Type="http://schemas.openxmlformats.org/officeDocument/2006/relationships/hyperlink" Target="http://www.news9.com/story/33152884/ok-foster-baby-dies-after-left-in-hot-car-biological-family-wants-answers" TargetMode="Externa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hyperlink" Target="http://abcnews.go.com/US/ikea-recalls-29-million-dressers-chests-children-crushed/story?id=40170255" TargetMode="External"/><Relationship Id="rId4" Type="http://schemas.openxmlformats.org/officeDocument/2006/relationships/hyperlink" Target="https://www.youtube.com/watch?v=2TwzUuNqoLI" TargetMode="External"/><Relationship Id="rId5" Type="http://schemas.openxmlformats.org/officeDocument/2006/relationships/image" Target="../media/image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hyperlink" Target="http://www.cbsnews.com/news/most-fatal-child-battery-swallowing-accidents-due-to-tiny-batteries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hyperlink" Target="https://www.youtube.com/watch?v=94j_xAhNR9s" TargetMode="Externa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4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0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15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15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15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15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1.xml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3.xml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5.xml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6.xml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7.xml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8.xml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9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0.xml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1.xml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2.xml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3.xml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4.xml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5.xml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6.xml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7.xml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8.xml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 txBox="1"/>
          <p:nvPr>
            <p:ph idx="1" type="subTitle"/>
          </p:nvPr>
        </p:nvSpPr>
        <p:spPr>
          <a:xfrm>
            <a:off x="381001" y="4019551"/>
            <a:ext cx="7239000" cy="1990800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en-US" sz="4400"/>
              <a:t>Unit 5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en-US" sz="4400"/>
              <a:t>Caring for Children</a:t>
            </a:r>
            <a:endParaRPr sz="4400"/>
          </a:p>
        </p:txBody>
      </p:sp>
      <p:sp>
        <p:nvSpPr>
          <p:cNvPr id="86" name="Google Shape;86;p13"/>
          <p:cNvSpPr txBox="1"/>
          <p:nvPr/>
        </p:nvSpPr>
        <p:spPr>
          <a:xfrm>
            <a:off x="381000" y="428625"/>
            <a:ext cx="11515800" cy="17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Building Skills to Last a Lifetime</a:t>
            </a:r>
            <a:endParaRPr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65706" y="2354548"/>
            <a:ext cx="4280589" cy="45034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2"/>
          <p:cNvSpPr txBox="1"/>
          <p:nvPr>
            <p:ph type="title"/>
          </p:nvPr>
        </p:nvSpPr>
        <p:spPr>
          <a:xfrm>
            <a:off x="0" y="-97145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141" name="Google Shape;141;p22"/>
          <p:cNvGraphicFramePr/>
          <p:nvPr/>
        </p:nvGraphicFramePr>
        <p:xfrm>
          <a:off x="57664" y="131805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{021BE424-B7CF-4A19-ACD5-AE9AC29CAD34}</a:tableStyleId>
              </a:tblPr>
              <a:tblGrid>
                <a:gridCol w="1298825"/>
                <a:gridCol w="10835525"/>
              </a:tblGrid>
              <a:tr h="5141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Social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744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and interacts with parents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Smiles, makes eye contact, and engages with parents and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Show more and more interest in social interaction and behaves differently with different people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744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Shy around strangers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Doesn’t understand sharing but understands “mine”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Aware of others, and shared activity help build relationships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744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Plays independently alongside other children but does not share well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changes in others’ emotions and may show concern when others are upset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More able to separate from parent with less distress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744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Displays temper minimally and does things to please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Plays cooperatively with others at times and makes friends easily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Shares with others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7338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Seeks approval from family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be bossy and inconsiderate with friends, but are interested in making friends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Spend more time in cooperative play and symbolic play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956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Enjoys playing organized games, plays best in groups, and cooperates by taking turns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Outgoing and talkative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Knows right from wrong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Seeks approval from peers rather than family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1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Guidelines for Planning Meals and Snacks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13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99" name="Google Shape;699;p112"/>
          <p:cNvSpPr txBox="1"/>
          <p:nvPr>
            <p:ph idx="1" type="body"/>
          </p:nvPr>
        </p:nvSpPr>
        <p:spPr>
          <a:xfrm>
            <a:off x="263612" y="2057400"/>
            <a:ext cx="1168949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Include foods that are _________________________ to eat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Provide ________________________-appropriate foods and servings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a regular ______________________________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Consider mealtime a _____________________ opportunity and an opportunity to socialize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05" name="Google Shape;705;p113"/>
          <p:cNvSpPr txBox="1"/>
          <p:nvPr>
            <p:ph idx="1" type="body"/>
          </p:nvPr>
        </p:nvSpPr>
        <p:spPr>
          <a:xfrm>
            <a:off x="148280" y="2057400"/>
            <a:ext cx="1182953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b="1" lang="en-US" sz="2590" u="sng">
                <a:solidFill>
                  <a:schemeClr val="dk1"/>
                </a:solidFill>
              </a:rPr>
              <a:t>Inside the home or classroom: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_________________________ unused electrical outlets with safety devices , and secure electrical cords to the wall or floor.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Check equipment ___________________ and wash toys and equipment periodically.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Dispose of __________________________ daily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11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11" name="Google Shape;711;p114"/>
          <p:cNvSpPr txBox="1"/>
          <p:nvPr>
            <p:ph idx="1" type="body"/>
          </p:nvPr>
        </p:nvSpPr>
        <p:spPr>
          <a:xfrm>
            <a:off x="148280" y="2057400"/>
            <a:ext cx="1182953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Inside the home or classroom: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Cap unused electrical outlets with safety devices , and secure electrical cords Keep approved, working fire extinguishers available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 doors to unsafe areas __________________________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 traffic paths _______________________ to help prevent accidents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11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17" name="Google Shape;717;p115"/>
          <p:cNvSpPr txBox="1"/>
          <p:nvPr>
            <p:ph idx="1" type="body"/>
          </p:nvPr>
        </p:nvSpPr>
        <p:spPr>
          <a:xfrm>
            <a:off x="156519" y="2057399"/>
            <a:ext cx="11813059" cy="47328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b="1" lang="en-US" sz="2590" u="sng">
                <a:solidFill>
                  <a:schemeClr val="dk1"/>
                </a:solidFill>
              </a:rPr>
              <a:t>During meal or snack times: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Attend to the children while they are eating; never leave children _______________ while they are eating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hot liquids and foods out of the reach of children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Serve ________________-sized pieces of food as well as finger foods, and prepare food in ways that reduce the risk of ___________________________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Serve _________________________ foods that are easy to chew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11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23" name="Google Shape;723;p116"/>
          <p:cNvSpPr txBox="1"/>
          <p:nvPr>
            <p:ph idx="1" type="body"/>
          </p:nvPr>
        </p:nvSpPr>
        <p:spPr>
          <a:xfrm>
            <a:off x="164758" y="2057399"/>
            <a:ext cx="11821296" cy="45550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When children are outdoors: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Check all equipment daily to make sure it is in working condition and the area around the play equipment is safe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 field trips carefully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Supervise outdoor play and enforce ________________________ rules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1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29" name="Google Shape;729;p117"/>
          <p:cNvSpPr txBox="1"/>
          <p:nvPr>
            <p:ph idx="1" type="body"/>
          </p:nvPr>
        </p:nvSpPr>
        <p:spPr>
          <a:xfrm>
            <a:off x="0" y="1653745"/>
            <a:ext cx="11920150" cy="5076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Falls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an infant alone on a table, bed, or couch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protective gates, door knob covers, playpens, and fenced yards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crib sides up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 rugs, shelves, and bookcases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_______________________ in bathtubs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11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35" name="Google Shape;735;p118"/>
          <p:cNvSpPr txBox="1"/>
          <p:nvPr>
            <p:ph idx="1" type="body"/>
          </p:nvPr>
        </p:nvSpPr>
        <p:spPr>
          <a:xfrm>
            <a:off x="74141" y="1325563"/>
            <a:ext cx="11977815" cy="5404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Swallowing foreign objects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Because a child will put almost anything into their mouth, child care providers must be very attentive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Inspect all areas for pins, coins, beads, buttons, hard candies, and needles, and remove such objects from a child’s reach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Check toys for small detachable parts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Discourage horseplay during mealtime and games that involve putting a number of food items in the mouth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11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41" name="Google Shape;741;p119"/>
          <p:cNvSpPr txBox="1"/>
          <p:nvPr>
            <p:ph idx="1" type="body"/>
          </p:nvPr>
        </p:nvSpPr>
        <p:spPr>
          <a:xfrm>
            <a:off x="115330" y="1325563"/>
            <a:ext cx="11977815" cy="5404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Suffocation/strangulation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plastic _____</a:t>
            </a:r>
            <a:r>
              <a:rPr lang="en-US"/>
              <a:t>_</a:t>
            </a:r>
            <a:r>
              <a:rPr lang="en-US">
                <a:solidFill>
                  <a:schemeClr val="dk1"/>
                </a:solidFill>
              </a:rPr>
              <a:t>_____________ and balloons away from a child’s reach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Straighten tangled __________________________ on a sleeping infant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_________________-fitting crib sheets that will not come off the crib mattress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2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47" name="Google Shape;747;p120"/>
          <p:cNvSpPr txBox="1"/>
          <p:nvPr>
            <p:ph idx="1" type="body"/>
          </p:nvPr>
        </p:nvSpPr>
        <p:spPr>
          <a:xfrm>
            <a:off x="1" y="2057400"/>
            <a:ext cx="12134334" cy="4656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Char char="•"/>
            </a:pPr>
            <a:r>
              <a:rPr b="1" lang="en-US" sz="2590" u="sng">
                <a:solidFill>
                  <a:schemeClr val="dk1"/>
                </a:solidFill>
              </a:rPr>
              <a:t>Poisoning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Arial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Remove poisonous substances from the child’s reach and/or use ____________________ latches on cabinets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a parent asks you to give a child medication, use the proper measuring spoon or cup, and measure the medicine in a ____________________________ area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Never refer to medicine as _____________________________ or tell children it tastes good.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Never store poisonous substances in food or beverage containers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12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53" name="Google Shape;753;p121"/>
          <p:cNvSpPr txBox="1"/>
          <p:nvPr>
            <p:ph idx="1" type="body"/>
          </p:nvPr>
        </p:nvSpPr>
        <p:spPr>
          <a:xfrm>
            <a:off x="1" y="2057400"/>
            <a:ext cx="12134334" cy="4656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Burns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matches, cigarettes, and cigarette lighters out of a child’s reach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When cooking, use ____________________ burners or keep pot handles turned 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let appliance cords _________</a:t>
            </a:r>
            <a:r>
              <a:rPr lang="en-US"/>
              <a:t>__</a:t>
            </a:r>
            <a:r>
              <a:rPr lang="en-US">
                <a:solidFill>
                  <a:schemeClr val="dk1"/>
                </a:solidFill>
              </a:rPr>
              <a:t>_____; use electrical cord wrappers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"/>
          <p:cNvSpPr txBox="1"/>
          <p:nvPr>
            <p:ph type="title"/>
          </p:nvPr>
        </p:nvSpPr>
        <p:spPr>
          <a:xfrm>
            <a:off x="0" y="-80668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147" name="Google Shape;147;p23"/>
          <p:cNvGraphicFramePr/>
          <p:nvPr/>
        </p:nvGraphicFramePr>
        <p:xfrm>
          <a:off x="90616" y="141690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{021BE424-B7CF-4A19-ACD5-AE9AC29CAD34}</a:tableStyleId>
              </a:tblPr>
              <a:tblGrid>
                <a:gridCol w="1285600"/>
                <a:gridCol w="10725175"/>
              </a:tblGrid>
              <a:tr h="41197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Physical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76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Remarkable amount of growth in the first year of life in both size and abilities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to hold head up, roll over, sit up, crawl, and stand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skill with large muscles than small ones—can grasp a block with the whole hand but struggles to pick up small objects with the fingers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76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show preference for one hand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walk without assistance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to use a spoon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76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put shoes 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draw circles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run, jump, and climb, but may fall frequently when running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76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balance and control when running, jumping, and climbing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grasp crayons using the fingers instead of the whole hand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Gets tired quickly when activities require hand coordination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7700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Balance improves—can stand on one foot for about 5 seconds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throw and catch a ball if it’s large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brush teeth, button and unbutton clothing, and cut around an object on paper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791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easily dress and undress self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write letters and own name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use a bat to hit a ball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12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59" name="Google Shape;759;p122"/>
          <p:cNvSpPr txBox="1"/>
          <p:nvPr>
            <p:ph idx="1" type="body"/>
          </p:nvPr>
        </p:nvSpPr>
        <p:spPr>
          <a:xfrm>
            <a:off x="115331" y="2057399"/>
            <a:ext cx="11928388" cy="47058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Drowning</a:t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___________________ near water, including small amounts of water and larger bodies of water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alone in a bathtub or pool, not even for an __________________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b="1" lang="en-US" u="sng">
                <a:solidFill>
                  <a:schemeClr val="dk1"/>
                </a:solidFill>
              </a:rPr>
              <a:t>Electrical shock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plug protectors in unused electrical outlets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Secure electrical cords to the wall or floor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12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65" name="Google Shape;765;p123"/>
          <p:cNvSpPr txBox="1"/>
          <p:nvPr>
            <p:ph idx="1" type="body"/>
          </p:nvPr>
        </p:nvSpPr>
        <p:spPr>
          <a:xfrm>
            <a:off x="156519" y="2057400"/>
            <a:ext cx="11895438" cy="4672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In the car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Car crashes are the number ________________________ killer of children in the United States ages 3-14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Always use car seats and use them 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As a caregiver, you can be found _________________________ if a child in your care is injured or killed because they were not in a car seat, even if the parent tells you the child does not need a car seat</a:t>
            </a:r>
            <a:endParaRPr>
              <a:solidFill>
                <a:schemeClr val="dk1"/>
              </a:solidFill>
            </a:endParaRPr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12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771" name="Google Shape;771;p124"/>
          <p:cNvSpPr txBox="1"/>
          <p:nvPr>
            <p:ph idx="1" type="body"/>
          </p:nvPr>
        </p:nvSpPr>
        <p:spPr>
          <a:xfrm>
            <a:off x="156519" y="2057400"/>
            <a:ext cx="11895438" cy="4672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In the car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_____________________________ in a car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http://kfor.com/2016/09/21/3-month-old-baby-dies-in-hot-car-while-in-custody-of-foster-parents</a:t>
            </a:r>
            <a:r>
              <a:rPr lang="en-US"/>
              <a:t>/</a:t>
            </a:r>
            <a:endParaRPr>
              <a:solidFill>
                <a:schemeClr val="dk1"/>
              </a:solidFill>
            </a:endParaRPr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Put an __________________________ in the front seat and/or window as a reminder when an infant/child is in the back seat, or put something you will need in the back seat (out of reach of the child)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77" name="Google Shape;777;p125"/>
          <p:cNvSpPr txBox="1"/>
          <p:nvPr>
            <p:ph idx="1" type="body"/>
          </p:nvPr>
        </p:nvSpPr>
        <p:spPr>
          <a:xfrm>
            <a:off x="107092" y="2057400"/>
            <a:ext cx="1194486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Broken bones/dislocations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Signs of broken bones include the limb in an unnatural position, bone felt or visible at the injury site, and extreme pain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move the child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12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83" name="Google Shape;783;p126"/>
          <p:cNvSpPr txBox="1"/>
          <p:nvPr>
            <p:ph idx="1" type="body"/>
          </p:nvPr>
        </p:nvSpPr>
        <p:spPr>
          <a:xfrm>
            <a:off x="131805" y="2057399"/>
            <a:ext cx="12002529" cy="46729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Minor burns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Dip or run _____________________________ water over the area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apply _________________________ or _____________________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12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89" name="Google Shape;789;p127"/>
          <p:cNvSpPr txBox="1"/>
          <p:nvPr>
            <p:ph idx="1" type="body"/>
          </p:nvPr>
        </p:nvSpPr>
        <p:spPr>
          <a:xfrm>
            <a:off x="131805" y="2057399"/>
            <a:ext cx="12002529" cy="46729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Serious burns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remove _________________________________________________________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Check for signs of breathing or movement; if none, begin CPR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still and covered with a ________________________ cloth or ______________ sheet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12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795" name="Google Shape;795;p128"/>
          <p:cNvSpPr txBox="1"/>
          <p:nvPr>
            <p:ph idx="1" type="body"/>
          </p:nvPr>
        </p:nvSpPr>
        <p:spPr>
          <a:xfrm>
            <a:off x="131805" y="2057399"/>
            <a:ext cx="12002529" cy="46729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Serious burns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 the burned area, raising it above the heart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12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01" name="Google Shape;801;p129"/>
          <p:cNvSpPr txBox="1"/>
          <p:nvPr>
            <p:ph idx="1" type="body"/>
          </p:nvPr>
        </p:nvSpPr>
        <p:spPr>
          <a:xfrm>
            <a:off x="107092" y="2057399"/>
            <a:ext cx="11903676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Minor cuts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______________________ gloves and avoid contact with the blood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Clean with soap and _________________ water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Apply a bandage if necessary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3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07" name="Google Shape;807;p130"/>
          <p:cNvSpPr txBox="1"/>
          <p:nvPr>
            <p:ph idx="1" type="body"/>
          </p:nvPr>
        </p:nvSpPr>
        <p:spPr>
          <a:xfrm>
            <a:off x="107092" y="2057399"/>
            <a:ext cx="11903676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220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 u="sng">
                <a:solidFill>
                  <a:schemeClr val="dk1"/>
                </a:solidFill>
              </a:rPr>
              <a:t>Serious cuts</a:t>
            </a:r>
            <a:endParaRPr/>
          </a:p>
          <a:p>
            <a:pPr indent="-64135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Use disposable gloves and avoid contact with the blood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Cover with gauze or clean bandage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____________________________ firmly to stop bleeding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13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13" name="Google Shape;813;p131"/>
          <p:cNvSpPr txBox="1"/>
          <p:nvPr>
            <p:ph idx="1" type="body"/>
          </p:nvPr>
        </p:nvSpPr>
        <p:spPr>
          <a:xfrm>
            <a:off x="0" y="1581665"/>
            <a:ext cx="12192000" cy="52763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Nosebleed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calm and in a ___________________________ position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Have the child breathe through his or her 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Press _________________________ against the side of the nostril for several minutes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bleeding continues, apply gentle pressure with a ______________ wet cloth over the nose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4"/>
          <p:cNvSpPr txBox="1"/>
          <p:nvPr>
            <p:ph type="title"/>
          </p:nvPr>
        </p:nvSpPr>
        <p:spPr>
          <a:xfrm>
            <a:off x="0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153" name="Google Shape;153;p24"/>
          <p:cNvGraphicFramePr/>
          <p:nvPr/>
        </p:nvGraphicFramePr>
        <p:xfrm>
          <a:off x="123568" y="140043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{021BE424-B7CF-4A19-ACD5-AE9AC29CAD34}</a:tableStyleId>
              </a:tblPr>
              <a:tblGrid>
                <a:gridCol w="1281175"/>
                <a:gridCol w="10688400"/>
              </a:tblGrid>
              <a:tr h="4199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Language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74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Cries to communicate basic needs (hunger, tiredness, discomfort)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Makes vocal sounds in response to caregiver’s voice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recognize and imitate words and vocal sounds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7408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Understands and responds to basic, routine phrases and instructions (such as “Daddy’s home!” and “Get your blanket.”)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about one word every two days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use 1- or 2-word phrases to express thoughts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9177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follow simple instructions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participate in simple conversation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understand the meaning of words in context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1-2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9177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Uses short sentences and knows body parts and animals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follow directions with multiple steps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understand explanations for things they can see (example, that ice melts when it’s not in the freezer)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4-6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751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Will initiate conversation and share personal stories based on their own experiences, but needs guidance with details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Uses the correct volume and tone when speaking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Continues to learn 4-6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750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understand some explanations of things they can’t see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skill talking about personal experiences, using appropriate details and carrying on a conversation that stays on one topic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6-9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13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19" name="Google Shape;819;p132"/>
          <p:cNvSpPr txBox="1"/>
          <p:nvPr>
            <p:ph idx="1" type="body"/>
          </p:nvPr>
        </p:nvSpPr>
        <p:spPr>
          <a:xfrm>
            <a:off x="0" y="1581665"/>
            <a:ext cx="12192000" cy="52763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220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 u="sng">
                <a:solidFill>
                  <a:schemeClr val="dk1"/>
                </a:solidFill>
              </a:rPr>
              <a:t>Abdominal pain (stomachache)</a:t>
            </a:r>
            <a:endParaRPr/>
          </a:p>
          <a:p>
            <a:pPr indent="-64135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the pain is associated with overeating or drinking, keep the child quiet and as comfortable as possible</a:t>
            </a:r>
            <a:endParaRPr/>
          </a:p>
          <a:p>
            <a:pPr indent="-8763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the pain is not associated with food or drink, and if anything else was consumed, call the parents and then the doctor or hospital emergency room for instructions </a:t>
            </a:r>
            <a:endParaRPr sz="2220">
              <a:solidFill>
                <a:schemeClr val="dk1"/>
              </a:solidFill>
            </a:endParaRPr>
          </a:p>
          <a:p>
            <a:pPr indent="-8763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pain persists or worsens, or if _______________ is suspected, call the doctor immediately</a:t>
            </a:r>
            <a:endParaRPr/>
          </a:p>
          <a:p>
            <a:pPr indent="-8763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If you are providing child care, call the _____________________ before the _________________</a:t>
            </a:r>
            <a:endParaRPr sz="2220">
              <a:solidFill>
                <a:schemeClr val="dk1"/>
              </a:solidFill>
            </a:endParaRPr>
          </a:p>
          <a:p>
            <a:pPr indent="-64135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13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25" name="Google Shape;825;p133"/>
          <p:cNvSpPr txBox="1"/>
          <p:nvPr>
            <p:ph idx="1" type="body"/>
          </p:nvPr>
        </p:nvSpPr>
        <p:spPr>
          <a:xfrm>
            <a:off x="164758" y="1441622"/>
            <a:ext cx="11920150" cy="54163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Object in ear or nose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attempt to remove the object unless it is obviously easy to remove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3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31" name="Google Shape;831;p134"/>
          <p:cNvSpPr txBox="1"/>
          <p:nvPr>
            <p:ph idx="1" type="body"/>
          </p:nvPr>
        </p:nvSpPr>
        <p:spPr>
          <a:xfrm>
            <a:off x="164758" y="1441622"/>
            <a:ext cx="11920150" cy="54163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Electrical shock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touch a child who is being shocked - use a ___________________ object to separate the child from the source if needed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child is unconscious, check for breathing or heartbeat, and call for emergency help and perform _________________ if needed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child is conscious, watch for signs of serious injury and call for emergency help if needed</a:t>
            </a:r>
            <a:endParaRPr/>
          </a:p>
          <a:p>
            <a:pPr indent="-762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13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37" name="Google Shape;837;p135"/>
          <p:cNvSpPr txBox="1"/>
          <p:nvPr>
            <p:ph idx="1" type="body"/>
          </p:nvPr>
        </p:nvSpPr>
        <p:spPr>
          <a:xfrm>
            <a:off x="0" y="1571366"/>
            <a:ext cx="11920151" cy="50189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Poisoning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____________________ available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Read the _____________________ before attempting any first aid measures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13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43" name="Google Shape;843;p136"/>
          <p:cNvSpPr txBox="1"/>
          <p:nvPr>
            <p:ph idx="1" type="body"/>
          </p:nvPr>
        </p:nvSpPr>
        <p:spPr>
          <a:xfrm>
            <a:off x="0" y="1571366"/>
            <a:ext cx="11920151" cy="50189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Poisoning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poison is on skin, remove clothing and rinse skin for ____________ minutes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poison is _____________________, get the victim to fresh air immediately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the poison control center and be ready to tell the name of poisonous substance, child’s symptoms, and ______________________________ consumed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137"/>
          <p:cNvSpPr txBox="1"/>
          <p:nvPr>
            <p:ph type="title"/>
          </p:nvPr>
        </p:nvSpPr>
        <p:spPr>
          <a:xfrm>
            <a:off x="0" y="494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49" name="Google Shape;849;p137"/>
          <p:cNvSpPr txBox="1"/>
          <p:nvPr>
            <p:ph idx="1" type="body"/>
          </p:nvPr>
        </p:nvSpPr>
        <p:spPr>
          <a:xfrm>
            <a:off x="0" y="2057399"/>
            <a:ext cx="12192000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Animal bites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Get a _________________________ of the animal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Wash the wound with soap and water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138"/>
          <p:cNvSpPr txBox="1"/>
          <p:nvPr>
            <p:ph type="title"/>
          </p:nvPr>
        </p:nvSpPr>
        <p:spPr>
          <a:xfrm>
            <a:off x="0" y="494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55" name="Google Shape;855;p138"/>
          <p:cNvSpPr txBox="1"/>
          <p:nvPr>
            <p:ph idx="1" type="body"/>
          </p:nvPr>
        </p:nvSpPr>
        <p:spPr>
          <a:xfrm>
            <a:off x="0" y="2057399"/>
            <a:ext cx="12192000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Swallowed objects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was ___________________________, call for medical help and the parents immediately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was not sharp, call the parents or the hospital emergency room for instructions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13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61" name="Google Shape;861;p139"/>
          <p:cNvSpPr txBox="1"/>
          <p:nvPr>
            <p:ph idx="1" type="body"/>
          </p:nvPr>
        </p:nvSpPr>
        <p:spPr>
          <a:xfrm>
            <a:off x="0" y="1556951"/>
            <a:ext cx="12192000" cy="52145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Object in eye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from ____________________________ the eye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Wash your hands and dislodge the object with the corner of a clean handkerchief, sterile gauze, or tissue, or lift the upper eyelid and pull it down over the lower lid to allow ___________________ to form and wash out the object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Flush eye with ____________________________ starting at the inside corner of the eye and flowing outward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14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67" name="Google Shape;867;p140"/>
          <p:cNvSpPr txBox="1"/>
          <p:nvPr>
            <p:ph idx="1" type="body"/>
          </p:nvPr>
        </p:nvSpPr>
        <p:spPr>
          <a:xfrm>
            <a:off x="0" y="1556951"/>
            <a:ext cx="12192000" cy="52145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Object in eye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does not come out, bandage ___________________eyes lightly and call for medical help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14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73" name="Google Shape;873;p141"/>
          <p:cNvSpPr txBox="1"/>
          <p:nvPr>
            <p:ph idx="1" type="body"/>
          </p:nvPr>
        </p:nvSpPr>
        <p:spPr>
          <a:xfrm>
            <a:off x="0" y="1556951"/>
            <a:ext cx="12192000" cy="52145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Splinters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Clean the area with soap and water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sanitized ____________________ or a needle to remove the object at the angle it entered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 __________</a:t>
            </a:r>
            <a:r>
              <a:rPr lang="en-US"/>
              <a:t>___</a:t>
            </a:r>
            <a:r>
              <a:rPr lang="en-US">
                <a:solidFill>
                  <a:schemeClr val="dk1"/>
                </a:solidFill>
              </a:rPr>
              <a:t>___ imbedded splinter may require medical attention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Differentiate Age-appropriate Activities for Each Developmental Stage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59" name="Google Shape;159;p25"/>
          <p:cNvSpPr txBox="1"/>
          <p:nvPr>
            <p:ph idx="1" type="body"/>
          </p:nvPr>
        </p:nvSpPr>
        <p:spPr>
          <a:xfrm>
            <a:off x="1143001" y="2057400"/>
            <a:ext cx="802957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Complete Assignment Sheet 1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14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79" name="Google Shape;879;p142"/>
          <p:cNvSpPr txBox="1"/>
          <p:nvPr>
            <p:ph idx="1" type="body"/>
          </p:nvPr>
        </p:nvSpPr>
        <p:spPr>
          <a:xfrm>
            <a:off x="140043" y="2057400"/>
            <a:ext cx="1187896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Choking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victim cannot speak, cough, or breathe, call for medical help immediately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______________________________________________________________ with a victim who can speak, cough, or breathe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911 first, unless you are the _______</a:t>
            </a:r>
            <a:r>
              <a:rPr lang="en-US"/>
              <a:t>___</a:t>
            </a:r>
            <a:r>
              <a:rPr lang="en-US">
                <a:solidFill>
                  <a:schemeClr val="dk1"/>
                </a:solidFill>
              </a:rPr>
              <a:t>_____ rescuer - if you are _____________, begin procedures, and then call 911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3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4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85" name="Google Shape;885;p143"/>
          <p:cNvSpPr txBox="1"/>
          <p:nvPr>
            <p:ph idx="1" type="body"/>
          </p:nvPr>
        </p:nvSpPr>
        <p:spPr>
          <a:xfrm>
            <a:off x="131806" y="2057400"/>
            <a:ext cx="11969578" cy="46811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For a choking infant: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try to retrieve an object from the infant’s throat; this may _______________________________________________________ it further down the airway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Kneel or sit with the infant in your lap, lying face down on your forearm with the ________________slightly _________________________________ than the chest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Slap the infant’s back (between the shoulder blades) forcefully ____________________ times, using the heel of your hand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14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91" name="Google Shape;891;p144"/>
          <p:cNvSpPr txBox="1"/>
          <p:nvPr>
            <p:ph idx="1" type="body"/>
          </p:nvPr>
        </p:nvSpPr>
        <p:spPr>
          <a:xfrm>
            <a:off x="131806" y="2057400"/>
            <a:ext cx="11969578" cy="46811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For a choking infant: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Carefully turn the infant over and give _____________________ quick chest thrusts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Repeat until the object is expelled; begin CPR if the infant does not resume breathing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14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897" name="Google Shape;897;p145"/>
          <p:cNvSpPr txBox="1"/>
          <p:nvPr>
            <p:ph idx="1" type="body"/>
          </p:nvPr>
        </p:nvSpPr>
        <p:spPr>
          <a:xfrm>
            <a:off x="65904" y="2057399"/>
            <a:ext cx="12035480" cy="4697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For a choking child one year of age or older: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try to retrieve an object from the victim’s throat; this may force it farther down the airway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With the child in standing position, stand behind the child, make a fist with one hand, placing the thumb side against the victim’s stomach, just above the 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Grasp your fist with your other hand and give _______________________ abdominal thrusts against the middle of the child’s abdomen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p14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03" name="Google Shape;903;p146"/>
          <p:cNvSpPr txBox="1"/>
          <p:nvPr>
            <p:ph idx="1" type="body"/>
          </p:nvPr>
        </p:nvSpPr>
        <p:spPr>
          <a:xfrm>
            <a:off x="65904" y="2057399"/>
            <a:ext cx="12035480" cy="46976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 u="sng">
                <a:solidFill>
                  <a:schemeClr val="dk1"/>
                </a:solidFill>
              </a:rPr>
              <a:t>For a choking child one year of age or older: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Give abdominal thrusts until the obstruction is expelled or until rescue personnel arrive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Begin ________________________ if the child does not resume breathing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7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14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09" name="Google Shape;909;p147"/>
          <p:cNvSpPr txBox="1"/>
          <p:nvPr>
            <p:ph idx="1" type="body"/>
          </p:nvPr>
        </p:nvSpPr>
        <p:spPr>
          <a:xfrm>
            <a:off x="205947" y="2057399"/>
            <a:ext cx="11870724" cy="46893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Keeping children safe from illness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Maintain a ___________________________ environment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Handle ______________________________ properly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4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15" name="Google Shape;915;p148"/>
          <p:cNvSpPr txBox="1"/>
          <p:nvPr>
            <p:ph idx="1" type="body"/>
          </p:nvPr>
        </p:nvSpPr>
        <p:spPr>
          <a:xfrm>
            <a:off x="172995" y="2057399"/>
            <a:ext cx="11870724" cy="46893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Keeping children safe from illness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i="1" lang="en-US">
                <a:solidFill>
                  <a:schemeClr val="dk1"/>
                </a:solidFill>
              </a:rPr>
              <a:t>Enforce __________________________________________________________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None/>
            </a:pPr>
            <a:r>
              <a:t/>
            </a:r>
            <a:endParaRPr i="1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Before and after eating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using the ___________________________________________________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blowing or wiping 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9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14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21" name="Google Shape;921;p149"/>
          <p:cNvSpPr txBox="1"/>
          <p:nvPr>
            <p:ph idx="1" type="body"/>
          </p:nvPr>
        </p:nvSpPr>
        <p:spPr>
          <a:xfrm>
            <a:off x="172995" y="2057399"/>
            <a:ext cx="11870724" cy="46893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Keeping children safe from illness</a:t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i="1" lang="en-US">
                <a:solidFill>
                  <a:schemeClr val="dk1"/>
                </a:solidFill>
              </a:rPr>
              <a:t>Enforce handwashing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a cut or sore (or any bodily fluid)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__________________________________________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15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27" name="Google Shape;927;p150"/>
          <p:cNvSpPr txBox="1"/>
          <p:nvPr>
            <p:ph idx="1" type="body"/>
          </p:nvPr>
        </p:nvSpPr>
        <p:spPr>
          <a:xfrm>
            <a:off x="57664" y="2057399"/>
            <a:ext cx="12043719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b="1" lang="en-US" sz="2590" u="sng">
                <a:solidFill>
                  <a:schemeClr val="dk1"/>
                </a:solidFill>
              </a:rPr>
              <a:t>Keeping yourself safe from illness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Wash your hands frequently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Before and after handling food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After _________________________ or helping a child in the restroom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After caring for cuts and sores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Char char="o"/>
            </a:pPr>
            <a:r>
              <a:rPr lang="en-US" sz="2220">
                <a:solidFill>
                  <a:schemeClr val="dk1"/>
                </a:solidFill>
              </a:rPr>
              <a:t>After handling anything that might  contain ____________________ (pets, garbage, shoes, etc.)</a:t>
            </a:r>
            <a:endParaRPr/>
          </a:p>
          <a:p>
            <a:pPr indent="-8763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220"/>
              <a:buFont typeface="Courier New"/>
              <a:buNone/>
            </a:pPr>
            <a:r>
              <a:t/>
            </a:r>
            <a:endParaRPr sz="222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Have up-to-date immunizations, including an annual _______________________ shot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15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33" name="Google Shape;933;p151"/>
          <p:cNvSpPr txBox="1"/>
          <p:nvPr>
            <p:ph idx="1" type="body"/>
          </p:nvPr>
        </p:nvSpPr>
        <p:spPr>
          <a:xfrm>
            <a:off x="107092" y="2057400"/>
            <a:ext cx="11977816" cy="43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Responsibilities of the parents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Giving clear instructions for care of the child, including: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Usual routine of the child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Any help the child requires in doing 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Hour and routines for bath and bed time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Appropriate food and drink for time span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 to be given to the child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 that works well with the child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6"/>
          <p:cNvSpPr txBox="1"/>
          <p:nvPr>
            <p:ph type="title"/>
          </p:nvPr>
        </p:nvSpPr>
        <p:spPr>
          <a:xfrm>
            <a:off x="838200" y="25749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en-US" u="sng">
                <a:solidFill>
                  <a:srgbClr val="FF0000"/>
                </a:solidFill>
              </a:rPr>
              <a:t>Benefits of Singing Songs and Playing Games with Young Children:</a:t>
            </a:r>
            <a:endParaRPr b="1" u="sng">
              <a:solidFill>
                <a:srgbClr val="FF0000"/>
              </a:solidFill>
            </a:endParaRPr>
          </a:p>
        </p:txBody>
      </p:sp>
      <p:sp>
        <p:nvSpPr>
          <p:cNvPr id="165" name="Google Shape;165;p2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15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39" name="Google Shape;939;p152"/>
          <p:cNvSpPr txBox="1"/>
          <p:nvPr>
            <p:ph idx="1" type="body"/>
          </p:nvPr>
        </p:nvSpPr>
        <p:spPr>
          <a:xfrm>
            <a:off x="98854" y="2057400"/>
            <a:ext cx="1198605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Responsibilities of the parents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Arranging for child care in ___________________________________________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Leaving emergency address and phone numbers where the parents or an emergency contact can be reached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Instructions in case of _________________________ and bad _____________</a:t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15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45" name="Google Shape;945;p153"/>
          <p:cNvSpPr txBox="1"/>
          <p:nvPr>
            <p:ph idx="1" type="body"/>
          </p:nvPr>
        </p:nvSpPr>
        <p:spPr>
          <a:xfrm>
            <a:off x="98854" y="2057400"/>
            <a:ext cx="1198605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b="1" lang="en-US" sz="2590" u="sng">
                <a:solidFill>
                  <a:schemeClr val="dk1"/>
                </a:solidFill>
              </a:rPr>
              <a:t>Responsibilities of the parents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Informing the worker if telephone messages or _____________________ are expected in the home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Leaving an emergency treatment release, depending upon the circumstances of the parents’ absence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_________________________ at the stated time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15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51" name="Google Shape;951;p154"/>
          <p:cNvSpPr txBox="1"/>
          <p:nvPr>
            <p:ph idx="1" type="body"/>
          </p:nvPr>
        </p:nvSpPr>
        <p:spPr>
          <a:xfrm>
            <a:off x="90617" y="2057400"/>
            <a:ext cx="1195310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Responsibilities of the early care provider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Learning the ____________________ of the job before accepting it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Getting your parents’ permission to work for the family if you are a minor</a:t>
            </a:r>
            <a:endParaRPr/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Having your parents’ __________________ number and knowing where they are during the child care assignment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5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57" name="Google Shape;957;p155"/>
          <p:cNvSpPr txBox="1"/>
          <p:nvPr>
            <p:ph idx="1" type="body"/>
          </p:nvPr>
        </p:nvSpPr>
        <p:spPr>
          <a:xfrm>
            <a:off x="90617" y="2057400"/>
            <a:ext cx="11953102" cy="4707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Responsibilities of the early care provider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________________ and ___________________ in fulfilling the assignment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Getting acquainted with the child _____________ parents leave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Becoming familiar with telephone, emergency numbers, door locks, and the child’s clothing/food location before parents leave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5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63" name="Google Shape;963;p156"/>
          <p:cNvSpPr txBox="1"/>
          <p:nvPr>
            <p:ph idx="1" type="body"/>
          </p:nvPr>
        </p:nvSpPr>
        <p:spPr>
          <a:xfrm>
            <a:off x="90617" y="2057399"/>
            <a:ext cx="11969578" cy="48788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b="1" lang="en-US" sz="2590" u="sng">
                <a:solidFill>
                  <a:schemeClr val="dk1"/>
                </a:solidFill>
              </a:rPr>
              <a:t>Responsibilities of the early care provider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b="1" sz="2590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Being attentive to the child’s _______________, _______________, and _________________________</a:t>
            </a:r>
            <a:endParaRPr/>
          </a:p>
          <a:p>
            <a:pPr indent="0" lvl="0" marL="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Being _____________________ aware of the child’s location and activities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Having interesting activities for the child to do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Following the parents’ instructions</a:t>
            </a:r>
            <a:endParaRPr/>
          </a:p>
          <a:p>
            <a:pPr indent="-64135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7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15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969" name="Google Shape;969;p157"/>
          <p:cNvSpPr txBox="1"/>
          <p:nvPr>
            <p:ph idx="1" type="body"/>
          </p:nvPr>
        </p:nvSpPr>
        <p:spPr>
          <a:xfrm>
            <a:off x="90617" y="2057400"/>
            <a:ext cx="11969578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chemeClr val="dk1"/>
                </a:solidFill>
              </a:rPr>
              <a:t>Responsibilities of the early care provider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 b="1" u="sng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Avoiding studying, talking on the phone, or watching television until the child is _____________________________________________________________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_____________________ by not snooping around, telling stories about the job/family, inviting friends over without permission, or not using the phone unnecessarily.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Keeping calls and visitors to a 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Benefits of Singing Songs and Playing Games with Young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71" name="Google Shape;171;p27"/>
          <p:cNvSpPr txBox="1"/>
          <p:nvPr>
            <p:ph idx="1" type="body"/>
          </p:nvPr>
        </p:nvSpPr>
        <p:spPr>
          <a:xfrm>
            <a:off x="82379" y="2057400"/>
            <a:ext cx="763826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fun and entertainment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Contribute to good physical and mental health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 cooperation, self-discipline, and communication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 physical coordination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creativity and provide cultural experiences</a:t>
            </a:r>
            <a:endParaRPr/>
          </a:p>
        </p:txBody>
      </p:sp>
      <p:pic>
        <p:nvPicPr>
          <p:cNvPr descr="Screen Clipping" id="172" name="Google Shape;172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0983" y="1821605"/>
            <a:ext cx="3207537" cy="45101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8" name="Google Shape;178;p28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Having fun provides opportunities for children to laugh, and in doing so, promotes a _____ _____.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How can songs and games promote creativity and cultural experiences?</a:t>
            </a:r>
            <a:endParaRPr/>
          </a:p>
        </p:txBody>
      </p:sp>
      <p:sp>
        <p:nvSpPr>
          <p:cNvPr id="179" name="Google Shape;179;p28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sz="8800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Toys and Stories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85" name="Google Shape;185;p29"/>
          <p:cNvSpPr txBox="1"/>
          <p:nvPr>
            <p:ph idx="1" type="body"/>
          </p:nvPr>
        </p:nvSpPr>
        <p:spPr>
          <a:xfrm>
            <a:off x="74140" y="2057400"/>
            <a:ext cx="786713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Appropriate toys should have the following characteristics: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Age appropriate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Safe construction and materials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Versatile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Durable and reasonably priced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Involves the child </a:t>
            </a:r>
            <a:endParaRPr/>
          </a:p>
        </p:txBody>
      </p:sp>
      <p:pic>
        <p:nvPicPr>
          <p:cNvPr id="186" name="Google Shape;18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5116" y="1965960"/>
            <a:ext cx="2943404" cy="4408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Toys and Stories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92" name="Google Shape;192;p30"/>
          <p:cNvSpPr txBox="1"/>
          <p:nvPr>
            <p:ph idx="1" type="body"/>
          </p:nvPr>
        </p:nvSpPr>
        <p:spPr>
          <a:xfrm>
            <a:off x="156519" y="2057400"/>
            <a:ext cx="1189543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Appropriate stories should have the following characteristics: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Help develop a child’s vocabulary and reading skills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Have colorful illustrations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the imagination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interesting places, people, or action events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Are free of biases or prejudices against gender, race, age, and disabilities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Teach a skill, value, or moral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Are appropriate for the child’s age and interests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198" name="Google Shape;198;p31"/>
          <p:cNvSpPr txBox="1"/>
          <p:nvPr>
            <p:ph idx="1" type="body"/>
          </p:nvPr>
        </p:nvSpPr>
        <p:spPr>
          <a:xfrm>
            <a:off x="123568" y="2057400"/>
            <a:ext cx="830443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Criteria for appropriate television shows and movies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Allows the child to see more of the world than they would normally be able to see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Free from violence that may frighten or upset the child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Free from pressure advertising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Encourages creativity and the development of the child’s imagination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Viewed with the caregiver</a:t>
            </a:r>
            <a:endParaRPr/>
          </a:p>
        </p:txBody>
      </p:sp>
      <p:pic>
        <p:nvPicPr>
          <p:cNvPr id="199" name="Google Shape;199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26850" y="2057400"/>
            <a:ext cx="2981783" cy="4462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3" name="Google Shape;93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Identify developmental tasks of children age birth to five.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/>
              <a:t>Name</a:t>
            </a:r>
            <a:r>
              <a:rPr lang="en-US" sz="2590">
                <a:solidFill>
                  <a:schemeClr val="dk1"/>
                </a:solidFill>
              </a:rPr>
              <a:t> age-appropriate activities for each developmental stage. (Assignment Sheet 1)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Apply principles of child development to age-appropriate characteristics.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Identify techniques for working with children ages birth to five.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Select guidelines for responsible early care.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Determine ways to enhance children’s play activities.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Explain benefits of singing songs and playing games with young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List characteristics of appropriate toys and stories.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205" name="Google Shape;205;p32"/>
          <p:cNvSpPr txBox="1"/>
          <p:nvPr>
            <p:ph idx="1" type="body"/>
          </p:nvPr>
        </p:nvSpPr>
        <p:spPr>
          <a:xfrm>
            <a:off x="82377" y="2057400"/>
            <a:ext cx="1193662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Criteria for appropriate software and websites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age appropriate (graphics, speed, and vocabulary)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 thinking skills and hand-eye coordination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imagination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easy to operate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Have graphics and color that hold the child’s interest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Present content appropriate to the child’s developmental level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3"/>
          <p:cNvSpPr txBox="1"/>
          <p:nvPr>
            <p:ph type="title"/>
          </p:nvPr>
        </p:nvSpPr>
        <p:spPr>
          <a:xfrm>
            <a:off x="-59725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211" name="Google Shape;211;p33"/>
          <p:cNvSpPr txBox="1"/>
          <p:nvPr>
            <p:ph idx="1" type="body"/>
          </p:nvPr>
        </p:nvSpPr>
        <p:spPr>
          <a:xfrm>
            <a:off x="90615" y="2057400"/>
            <a:ext cx="1193662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Criteria for appropriate software and websites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correct alternatives to incorrect responses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the child to be self paced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Interact with the child, giving positive feedback to responses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Portray interesting characters, action, and events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a worthy theme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no inappropriate or violent action, graphics, or vocabulary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Evaluate Children’s Entertainment for Appropriateness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217" name="Google Shape;217;p34"/>
          <p:cNvSpPr txBox="1"/>
          <p:nvPr>
            <p:ph idx="1" type="body"/>
          </p:nvPr>
        </p:nvSpPr>
        <p:spPr>
          <a:xfrm>
            <a:off x="1143001" y="2057400"/>
            <a:ext cx="900853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Complete Assignment Sheets 2 – </a:t>
            </a:r>
            <a:endParaRPr b="1">
              <a:solidFill>
                <a:srgbClr val="FF0000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b="1" lang="en-US">
                <a:solidFill>
                  <a:srgbClr val="FF0000"/>
                </a:solidFill>
              </a:rPr>
              <a:t>Book – </a:t>
            </a:r>
            <a:r>
              <a:rPr b="1" lang="en-US">
                <a:solidFill>
                  <a:srgbClr val="00B050"/>
                </a:solidFill>
              </a:rPr>
              <a:t>“The Giving Tree”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 b="1">
              <a:solidFill>
                <a:srgbClr val="00B050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Char char="•"/>
            </a:pPr>
            <a:r>
              <a:rPr b="1" lang="en-US">
                <a:solidFill>
                  <a:srgbClr val="FF0000"/>
                </a:solidFill>
              </a:rPr>
              <a:t>Video/TV Show – 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 b="1">
              <a:solidFill>
                <a:srgbClr val="FF3399"/>
              </a:solidFill>
            </a:endParaRPr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000"/>
              <a:buChar char="•"/>
            </a:pPr>
            <a:r>
              <a:rPr b="1" lang="en-US">
                <a:solidFill>
                  <a:srgbClr val="FF3399"/>
                </a:solidFill>
              </a:rPr>
              <a:t>Bernstein Bears: </a:t>
            </a:r>
            <a:r>
              <a:rPr b="1" lang="en-US" u="sng">
                <a:solidFill>
                  <a:schemeClr val="hlink"/>
                </a:solidFill>
                <a:hlinkClick r:id="rId3"/>
              </a:rPr>
              <a:t>https://www.youtube.com/watch?v=PhSVB-udYrY</a:t>
            </a:r>
            <a:endParaRPr b="1">
              <a:solidFill>
                <a:srgbClr val="FF3399"/>
              </a:solidFill>
            </a:endParaRPr>
          </a:p>
          <a:p>
            <a:pPr indent="-101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000"/>
              <a:buNone/>
            </a:pPr>
            <a:r>
              <a:t/>
            </a:r>
            <a:endParaRPr b="1">
              <a:solidFill>
                <a:srgbClr val="FF3399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Principles of Child Development and Age-Appropriate Characteristics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3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223" name="Google Shape;223;p35"/>
          <p:cNvSpPr txBox="1"/>
          <p:nvPr>
            <p:ph idx="1" type="body"/>
          </p:nvPr>
        </p:nvSpPr>
        <p:spPr>
          <a:xfrm>
            <a:off x="156518" y="2057400"/>
            <a:ext cx="809779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builds on previous steps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consistent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continuous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individualistic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occurs in the same order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Developmental areas are interrelated</a:t>
            </a:r>
            <a:endParaRPr/>
          </a:p>
        </p:txBody>
      </p:sp>
      <p:pic>
        <p:nvPicPr>
          <p:cNvPr id="224" name="Google Shape;224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53361" y="1440611"/>
            <a:ext cx="2900801" cy="4950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6"/>
          <p:cNvSpPr txBox="1"/>
          <p:nvPr>
            <p:ph type="title"/>
          </p:nvPr>
        </p:nvSpPr>
        <p:spPr>
          <a:xfrm>
            <a:off x="0" y="2333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Techniques for Working with Children Ages Birth to Five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4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230" name="Google Shape;230;p36"/>
          <p:cNvSpPr txBox="1"/>
          <p:nvPr>
            <p:ph idx="1" type="body"/>
          </p:nvPr>
        </p:nvSpPr>
        <p:spPr>
          <a:xfrm>
            <a:off x="65903" y="2057400"/>
            <a:ext cx="864677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all children opportunities to experience success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children to ask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Divide tasks into manageable parts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 sharing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Personalize experiences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Screen Clipping" id="231" name="Google Shape;231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12679" y="1965959"/>
            <a:ext cx="3007991" cy="44861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Techniques for Working with Children Ages Birth to Five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4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237" name="Google Shape;237;p37"/>
          <p:cNvSpPr txBox="1"/>
          <p:nvPr>
            <p:ph idx="1" type="body"/>
          </p:nvPr>
        </p:nvSpPr>
        <p:spPr>
          <a:xfrm>
            <a:off x="140044" y="2057400"/>
            <a:ext cx="1194486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Plan developmentally appropriate activities for the children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opportunities for laughter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Recognize and praise effort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Respect each child as an individual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Use simple language and honesty when communicating with children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Use everyday experiences as opportunities for learning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43" name="Google Shape;243;p38"/>
          <p:cNvSpPr txBox="1"/>
          <p:nvPr>
            <p:ph idx="1" type="body"/>
          </p:nvPr>
        </p:nvSpPr>
        <p:spPr>
          <a:xfrm>
            <a:off x="82378" y="2057400"/>
            <a:ext cx="741397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Avoid bribing, threatening, or scaring the child with “boogey man” stories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Do not use physical punishment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a good example and truly care about the child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sensitive to the child’s needs and values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Try to see things from the child’s point of view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44" name="Google Shape;244;p38"/>
          <p:cNvPicPr preferRelativeResize="0"/>
          <p:nvPr/>
        </p:nvPicPr>
        <p:blipFill rotWithShape="1">
          <a:blip r:embed="rId3">
            <a:alphaModFix/>
          </a:blip>
          <a:srcRect b="10414" l="0" r="0" t="13246"/>
          <a:stretch/>
        </p:blipFill>
        <p:spPr>
          <a:xfrm>
            <a:off x="7737894" y="1965959"/>
            <a:ext cx="3906826" cy="4471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50" name="Google Shape;250;p39"/>
          <p:cNvSpPr txBox="1"/>
          <p:nvPr>
            <p:ph idx="1" type="body"/>
          </p:nvPr>
        </p:nvSpPr>
        <p:spPr>
          <a:xfrm>
            <a:off x="74141" y="2057400"/>
            <a:ext cx="1195310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Give positive directions by using “dos” rather than “don’ts”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Be consistent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Be gentle, patient, and friendly, but firm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Take responsibility for seeing that the child follows through on tasks and directions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Praise the child often for appropriate behavior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Provide appropriate play activities that are fun and safe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Supervise the child at all times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Only offer choices when you want the child to have a choice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Enhancing Children’s Play Activities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56" name="Google Shape;256;p40"/>
          <p:cNvSpPr txBox="1"/>
          <p:nvPr>
            <p:ph idx="1" type="body"/>
          </p:nvPr>
        </p:nvSpPr>
        <p:spPr>
          <a:xfrm>
            <a:off x="123568" y="2057400"/>
            <a:ext cx="848497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Play is a child’s “work”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Children are natural born “scientists” who want to see, touch, taste, hear, and smell everything in their world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Since this may not always be appropriate or safe, it is necessary for you as a caregiver to help guide children in their play</a:t>
            </a:r>
            <a:endParaRPr/>
          </a:p>
        </p:txBody>
      </p:sp>
      <p:pic>
        <p:nvPicPr>
          <p:cNvPr id="257" name="Google Shape;257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62932" y="1965960"/>
            <a:ext cx="3086331" cy="437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Enhancing Children’s Play Activities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63" name="Google Shape;263;p41"/>
          <p:cNvSpPr txBox="1"/>
          <p:nvPr>
            <p:ph idx="1" type="body"/>
          </p:nvPr>
        </p:nvSpPr>
        <p:spPr>
          <a:xfrm>
            <a:off x="82378" y="2057400"/>
            <a:ext cx="1193662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Offer a variety of activities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 activities brief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appropriate equipment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Monitor playtime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When playtime is over, help the children with picking up if needed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Stick to routines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9" name="Google Shape;99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Assess characteristics of appropriate entertainment for children.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Evaluate children’s entertainment for appropriateness. (Assignment Sheet 2)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Evaluate child-friendly browsers. (Assignment Sheet 3)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Investigate online sources for learning activities for children. (Assignment Sheet 4)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Examine guidelines to follow when planning meals and snacks.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Plan a healthy snack for preschool-age children. (Assignment Sheet 5)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Determine safety guidelines and possible preventive measures.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Font typeface="Calibri"/>
              <a:buAutoNum type="arabicPeriod" startAt="9"/>
            </a:pPr>
            <a:r>
              <a:rPr lang="en-US" sz="2590">
                <a:solidFill>
                  <a:schemeClr val="dk1"/>
                </a:solidFill>
              </a:rPr>
              <a:t>Relate accidents with preventive measures.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69" name="Google Shape;269;p42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children can be described as “natural born scientists.”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it is important to stick to routine naptimes.</a:t>
            </a:r>
            <a:endParaRPr/>
          </a:p>
        </p:txBody>
      </p:sp>
      <p:sp>
        <p:nvSpPr>
          <p:cNvPr id="270" name="Google Shape;270;p42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✓</a:t>
            </a:r>
            <a:endParaRPr sz="8800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FF0000"/>
                </a:solidFill>
              </a:rPr>
              <a:t>Wednesday: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276" name="Google Shape;276;p4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800"/>
              <a:buChar char="•"/>
            </a:pPr>
            <a:r>
              <a:rPr lang="en-US">
                <a:solidFill>
                  <a:srgbClr val="7030A0"/>
                </a:solidFill>
              </a:rPr>
              <a:t>Appropriate Guidelines for Planning Meals and Snacks</a:t>
            </a:r>
            <a:endParaRPr/>
          </a:p>
          <a:p>
            <a:pPr indent="-228600" lvl="0" marL="2286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030A0"/>
              </a:buClr>
              <a:buSzPts val="2800"/>
              <a:buChar char="•"/>
            </a:pPr>
            <a:r>
              <a:rPr lang="en-US">
                <a:solidFill>
                  <a:srgbClr val="7030A0"/>
                </a:solidFill>
              </a:rPr>
              <a:t>Safety and Health Guidelines</a:t>
            </a:r>
            <a:endParaRPr/>
          </a:p>
          <a:p>
            <a:pPr indent="-228600" lvl="0" marL="2286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030A0"/>
              </a:buClr>
              <a:buSzPts val="2800"/>
              <a:buChar char="•"/>
            </a:pPr>
            <a:r>
              <a:rPr lang="en-US">
                <a:solidFill>
                  <a:srgbClr val="7030A0"/>
                </a:solidFill>
              </a:rPr>
              <a:t>Accidents and Preventive Measures</a:t>
            </a:r>
            <a:endParaRPr/>
          </a:p>
          <a:p>
            <a:pPr indent="-50800" lvl="0" marL="2286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Guidelines for Planning Meals and Snacks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13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282" name="Google Shape;282;p44"/>
          <p:cNvSpPr txBox="1"/>
          <p:nvPr>
            <p:ph idx="1" type="body"/>
          </p:nvPr>
        </p:nvSpPr>
        <p:spPr>
          <a:xfrm>
            <a:off x="98854" y="2057400"/>
            <a:ext cx="755277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Avoid confrontations and overeating of certain foods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Consider any food allergies, religious </a:t>
            </a:r>
            <a:r>
              <a:rPr lang="en-US" sz="2590"/>
              <a:t>restrictions</a:t>
            </a:r>
            <a:r>
              <a:rPr lang="en-US" sz="2590">
                <a:solidFill>
                  <a:schemeClr val="dk1"/>
                </a:solidFill>
              </a:rPr>
              <a:t>, or medical problems of the children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Follow nutrition guidelines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Include foods that are fun to eat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Provide age-appropriate foods and servings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a regular schedule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Consider mealtime a learning opportunity and an opportunity to socialize</a:t>
            </a:r>
            <a:endParaRPr/>
          </a:p>
        </p:txBody>
      </p:sp>
      <p:pic>
        <p:nvPicPr>
          <p:cNvPr id="283" name="Google Shape;283;p44"/>
          <p:cNvPicPr preferRelativeResize="0"/>
          <p:nvPr/>
        </p:nvPicPr>
        <p:blipFill rotWithShape="1">
          <a:blip r:embed="rId3">
            <a:alphaModFix/>
          </a:blip>
          <a:srcRect b="-3281" l="13366" r="6063" t="3281"/>
          <a:stretch/>
        </p:blipFill>
        <p:spPr>
          <a:xfrm>
            <a:off x="7789653" y="1965960"/>
            <a:ext cx="3795623" cy="42062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5"/>
          <p:cNvSpPr txBox="1"/>
          <p:nvPr>
            <p:ph type="title"/>
          </p:nvPr>
        </p:nvSpPr>
        <p:spPr>
          <a:xfrm>
            <a:off x="838200" y="-265350"/>
            <a:ext cx="10515600" cy="3123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Nutrition Guidelines for Toddlers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*Unit 5 Assignment 3 </a:t>
            </a:r>
            <a:endParaRPr/>
          </a:p>
        </p:txBody>
      </p:sp>
      <p:sp>
        <p:nvSpPr>
          <p:cNvPr id="289" name="Google Shape;289;p45"/>
          <p:cNvSpPr txBox="1"/>
          <p:nvPr>
            <p:ph idx="1" type="body"/>
          </p:nvPr>
        </p:nvSpPr>
        <p:spPr>
          <a:xfrm>
            <a:off x="838200" y="1866450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https://youtu.be/oxysYOdpcjQ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95" name="Google Shape;295;p46"/>
          <p:cNvSpPr txBox="1"/>
          <p:nvPr>
            <p:ph idx="1" type="body"/>
          </p:nvPr>
        </p:nvSpPr>
        <p:spPr>
          <a:xfrm>
            <a:off x="57665" y="2057400"/>
            <a:ext cx="785275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rPr lang="en-US" sz="2590">
                <a:solidFill>
                  <a:schemeClr val="dk1"/>
                </a:solidFill>
              </a:rPr>
              <a:t>Inside the home or classroom: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Cap unused electrical outlets with safety devices , and secure electrical cords to the wall or floor.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Check equipment daily and wash toys and equipment periodically.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Dispose of trash daily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approved, working fire extinguishers available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doors to unsafe areas locked</a:t>
            </a:r>
            <a:endParaRPr/>
          </a:p>
          <a:p>
            <a:pPr indent="-228600" lvl="0" marL="228600" rtl="0" algn="l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Keep traffic paths cleared to help prevent accidents</a:t>
            </a:r>
            <a:endParaRPr/>
          </a:p>
        </p:txBody>
      </p:sp>
      <p:pic>
        <p:nvPicPr>
          <p:cNvPr id="296" name="Google Shape;296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43337" y="1965960"/>
            <a:ext cx="3524252" cy="38156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02" name="Google Shape;302;p47"/>
          <p:cNvSpPr txBox="1"/>
          <p:nvPr>
            <p:ph idx="1" type="body"/>
          </p:nvPr>
        </p:nvSpPr>
        <p:spPr>
          <a:xfrm>
            <a:off x="0" y="2057400"/>
            <a:ext cx="1211785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During meal or snack times: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Attend to the children while they are eating; never leave children alone while they are eating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 hot liquids and foods out of the reach of children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Serve bite-sized pieces of food as well as finger foods, and prepare food in ways that reduce the risk of choking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Serve soft foods that are easy to chew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Safety and Health Guidelines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08" name="Google Shape;308;p48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When children are outdoors: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Check all equipment daily to make sure it is in working condition and the area around the play equipment is safe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Supervise field trips carefully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Supervise outdoor play and enforce safety rules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14" name="Google Shape;314;p49"/>
          <p:cNvSpPr txBox="1"/>
          <p:nvPr>
            <p:ph idx="1" type="body"/>
          </p:nvPr>
        </p:nvSpPr>
        <p:spPr>
          <a:xfrm>
            <a:off x="65903" y="2057400"/>
            <a:ext cx="859549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Falls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an infant alone on a table, bed, or couch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protective gates, doorknob covers, playpens, and fenced yards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crib sides up (Law passed that crib sides no longer lower)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Anchor rugs, shelves, and bookcases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mats in bathtubs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https://www.youtube.com/watch?v=PUyTUKRTsng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        SIDS Prevention and Crib Safety Video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15" name="Google Shape;315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50289" y="3335866"/>
            <a:ext cx="2000532" cy="3115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21" name="Google Shape;321;p50"/>
          <p:cNvSpPr txBox="1"/>
          <p:nvPr>
            <p:ph idx="1" type="body"/>
          </p:nvPr>
        </p:nvSpPr>
        <p:spPr>
          <a:xfrm>
            <a:off x="0" y="1325563"/>
            <a:ext cx="12002529" cy="5412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Swallowing foreign objects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Because a child will put almost anything into their mouth, child care providers must be very attentive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Inspect all areas for pins, coins, beads, buttons, hard candies, and needles, and remove such objects from a child’s reach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Check toys for small detachable parts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Discourage horseplay during mealtime and games that involve putting a number of food items in the mouth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Suffocation/strangulation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plastic bags and balloons away from a child’s reach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Straighten tangled covers on a sleeping infant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tight-fitting crib sheets that will not come off the crib mattress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5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27" name="Google Shape;327;p51"/>
          <p:cNvSpPr txBox="1"/>
          <p:nvPr>
            <p:ph idx="1" type="body"/>
          </p:nvPr>
        </p:nvSpPr>
        <p:spPr>
          <a:xfrm>
            <a:off x="0" y="1521940"/>
            <a:ext cx="12002529" cy="50765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Poisoning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Remove poisonous substances from the child’s reach and/or use safety latches on cabinets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a parent asks you to give a child medication, use the proper measuring spoon or cup, and measure the medicine in a well-lit area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refer to medicine as candy or tell children it tastes good.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store poisonous substances in food or beverage containers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Burns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matches, cigarettes, and cigarette lighters out of a child’s reach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When cooking, use rear burners or keep pot handles turned inward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let appliance cords dangle; use electrical cord wrappers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5" name="Google Shape;105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Evaluate safety hazards in the home. (Assignment Sheet 6)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Recall appropriate basic first aid procedures for specific injuries.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Determine basic first aid procedures. (Assignment Sheet 7)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Discuss preventive measures related to transmitting communicable diseases.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7"/>
            </a:pPr>
            <a:r>
              <a:rPr lang="en-US">
                <a:solidFill>
                  <a:schemeClr val="dk1"/>
                </a:solidFill>
              </a:rPr>
              <a:t>Distinguish between responsibilities of parents and the early care provider.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33" name="Google Shape;333;p52"/>
          <p:cNvSpPr txBox="1"/>
          <p:nvPr>
            <p:ph idx="1" type="body"/>
          </p:nvPr>
        </p:nvSpPr>
        <p:spPr>
          <a:xfrm>
            <a:off x="74141" y="2057400"/>
            <a:ext cx="12051956" cy="46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Drowning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alone near water, including small amounts of water and larger bodies of water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alone in a bathtub or pool, not even for an instant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Electrical shock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plug protectors in unused electrical outlets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Secure electrical cords to the wall or floor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5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Accidents and Preventive Measures 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39" name="Google Shape;339;p53"/>
          <p:cNvSpPr txBox="1"/>
          <p:nvPr>
            <p:ph idx="1" type="body"/>
          </p:nvPr>
        </p:nvSpPr>
        <p:spPr>
          <a:xfrm>
            <a:off x="74142" y="1473200"/>
            <a:ext cx="12019004" cy="5314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 the car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Car crashes are the number one killer of children in the United States ages 3-14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Always use car seats and use them correctly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As a caregiver, you can be found liable if a child in your care is injured or killed because they were not in a car seat, even if the parent tells you the child does not need a car seat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Never leave a child alone in a car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Put an object in the front seat and/or window as a reminder when an infant/child is in the back seat, or put something you will need in the back seat (out of reach of the child)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http://www.people.com/people/article/0,,20201819,00.html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http://www.news9.com/story/33152884/ok-foster-baby-dies-after-left-in-hot-car-biological-family-wants-answers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4"/>
          <p:cNvSpPr txBox="1"/>
          <p:nvPr>
            <p:ph type="title"/>
          </p:nvPr>
        </p:nvSpPr>
        <p:spPr>
          <a:xfrm>
            <a:off x="0" y="2471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45" name="Google Shape;345;p54"/>
          <p:cNvSpPr txBox="1"/>
          <p:nvPr>
            <p:ph idx="1" type="body"/>
          </p:nvPr>
        </p:nvSpPr>
        <p:spPr>
          <a:xfrm>
            <a:off x="0" y="1422399"/>
            <a:ext cx="7735330" cy="5342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Broken bones/dislocations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Signs of broken bones include the limb in an unnatural position, bone felt or visible at the injury site, and extreme pain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move the child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Falling Furniture – Use safety anchors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http://abcnews.go.com/US/ikea-recalls-29-million-dressers-chests-children-crushed/story?id=40170255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https://www.youtube.com/watch?v=2TwzUuNqoLI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Screen Clipping" id="346" name="Google Shape;346;p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01796" y="1965960"/>
            <a:ext cx="3410906" cy="43621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52" name="Google Shape;352;p55"/>
          <p:cNvSpPr txBox="1"/>
          <p:nvPr>
            <p:ph idx="1" type="body"/>
          </p:nvPr>
        </p:nvSpPr>
        <p:spPr>
          <a:xfrm>
            <a:off x="131805" y="1474573"/>
            <a:ext cx="11928389" cy="52804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Minor burns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Dip or run cool water over the area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apply butter or ice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Serious burns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remove clothing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Check for signs of breathing or movement; if none, begin CPR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still and covered with a sterile cloth or clean sheet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Elevate the burned area, raising it above the heart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2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58" name="Google Shape;358;p56"/>
          <p:cNvSpPr txBox="1"/>
          <p:nvPr>
            <p:ph idx="1" type="body"/>
          </p:nvPr>
        </p:nvSpPr>
        <p:spPr>
          <a:xfrm>
            <a:off x="140044" y="2057399"/>
            <a:ext cx="11837772" cy="4714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Minor cuts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disposable gloves and avoid contact with the blood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Clean with soap and warm water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Apply a bandage if necessary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Serious cuts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disposable gloves and avoid contact with the blood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Cover with gauze or clean bandage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Press firmly to stop bleeding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5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64" name="Google Shape;364;p57"/>
          <p:cNvSpPr txBox="1"/>
          <p:nvPr>
            <p:ph idx="1" type="body"/>
          </p:nvPr>
        </p:nvSpPr>
        <p:spPr>
          <a:xfrm>
            <a:off x="115330" y="1639331"/>
            <a:ext cx="11977816" cy="51156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Nosebleed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calm and in a sitting position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Have the child breathe through his or her mouth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Press gently against the side of the nostril for several minutes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bleeding continues, apply gentle pressure with a cold wet cloth over the nose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Abdominal pain (stomachache)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pain is associated with overeating or drinking, keep the child quiet and as comfortable as possible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pain is not associated with food or drink, and if anything else was consumed, call the parents and then the doctor or hospital emergency room for instructions 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pain persists or worsens, or if fever is suspected, call the doctor immediately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before the doctor</a:t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70" name="Google Shape;370;p58"/>
          <p:cNvSpPr txBox="1"/>
          <p:nvPr>
            <p:ph idx="1" type="body"/>
          </p:nvPr>
        </p:nvSpPr>
        <p:spPr>
          <a:xfrm>
            <a:off x="0" y="1458097"/>
            <a:ext cx="12084908" cy="49944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Object in ear or nose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attempt to remove the object unless it is obviously easy to remove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Electrical shock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touch a child who is being shocked - use a non-conducive object to separate the child from the source if needed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child is unconscious, check for breathing or heartbeat, and call for emergency help and perform CPR if needed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child is conscious, watch for signs of serious injury and call for emergency help if needed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0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76" name="Google Shape;376;p59"/>
          <p:cNvSpPr txBox="1"/>
          <p:nvPr>
            <p:ph idx="1" type="body"/>
          </p:nvPr>
        </p:nvSpPr>
        <p:spPr>
          <a:xfrm>
            <a:off x="90616" y="2057400"/>
            <a:ext cx="1195310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Poisoning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container available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Read the label before attempting any first aid measures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poison is on skin, remove clothing and rinse skin for 15-20 minutes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poison is inhaled, get the victim to fresh air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the poison control center and be ready to tell the name of poisonous substance, child’s symptoms, and amount consumed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Thursday: Start at Swallowed Objects</a:t>
            </a:r>
            <a:endParaRPr/>
          </a:p>
        </p:txBody>
      </p:sp>
      <p:sp>
        <p:nvSpPr>
          <p:cNvPr id="382" name="Google Shape;382;p6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6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88" name="Google Shape;388;p61"/>
          <p:cNvSpPr txBox="1"/>
          <p:nvPr>
            <p:ph idx="1" type="body"/>
          </p:nvPr>
        </p:nvSpPr>
        <p:spPr>
          <a:xfrm>
            <a:off x="74141" y="2057400"/>
            <a:ext cx="11969577" cy="4639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Animal bites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Get a description of the animal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Wash the wound with soap and water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for medical help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Swallowed objects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was sharp, call for medical help and the parents immediately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was not sharp, call the parents or the hospital emergency room for instructions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http://www.cbsnews.com/news/most-fatal-child-battery-swallowing-accidents-due-to-tiny-batteries/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11" name="Google Shape;111;p1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attention span: </a:t>
            </a:r>
            <a:r>
              <a:rPr lang="en-US" sz="2590">
                <a:solidFill>
                  <a:schemeClr val="dk1"/>
                </a:solidFill>
              </a:rPr>
              <a:t>the time interested in one activity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child abuse: </a:t>
            </a:r>
            <a:r>
              <a:rPr lang="en-US" sz="2590">
                <a:solidFill>
                  <a:schemeClr val="dk1"/>
                </a:solidFill>
              </a:rPr>
              <a:t>treatment of a child expressed in inappropriate physical, verbal, mental, or emotional ways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child development: </a:t>
            </a:r>
            <a:r>
              <a:rPr lang="en-US" sz="2590">
                <a:solidFill>
                  <a:schemeClr val="dk1"/>
                </a:solidFill>
              </a:rPr>
              <a:t>study of the ways children learn and grow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childproof: </a:t>
            </a:r>
            <a:r>
              <a:rPr lang="en-US" sz="2590">
                <a:solidFill>
                  <a:schemeClr val="dk1"/>
                </a:solidFill>
              </a:rPr>
              <a:t>using safeguards to make the environment safe for young children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consistent: </a:t>
            </a:r>
            <a:r>
              <a:rPr lang="en-US" sz="2590">
                <a:solidFill>
                  <a:schemeClr val="dk1"/>
                </a:solidFill>
              </a:rPr>
              <a:t>keeping the same standards over a period of time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cooperative play: </a:t>
            </a:r>
            <a:r>
              <a:rPr lang="en-US" sz="2590">
                <a:solidFill>
                  <a:schemeClr val="dk1"/>
                </a:solidFill>
              </a:rPr>
              <a:t>play involving two or more children playing together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creativity: </a:t>
            </a:r>
            <a:r>
              <a:rPr lang="en-US" sz="2590">
                <a:solidFill>
                  <a:schemeClr val="dk1"/>
                </a:solidFill>
              </a:rPr>
              <a:t>using the imagination to create original ideas or solutions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discipline: </a:t>
            </a:r>
            <a:r>
              <a:rPr lang="en-US" sz="2590">
                <a:solidFill>
                  <a:schemeClr val="dk1"/>
                </a:solidFill>
              </a:rPr>
              <a:t>teaching and training a child to use appropriate behavior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394" name="Google Shape;394;p62"/>
          <p:cNvSpPr txBox="1"/>
          <p:nvPr>
            <p:ph idx="1" type="body"/>
          </p:nvPr>
        </p:nvSpPr>
        <p:spPr>
          <a:xfrm>
            <a:off x="74142" y="1515762"/>
            <a:ext cx="12019004" cy="53422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Object in eye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Keep the child from rubbing the eye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Wash your hands and dislodge the object with the corner of a clean handkerchief, sterile gauze, or tissue, or lift the upper eyelid and pull it down over the lower lid to allow tears to form and wash out the object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Flush eye with water starting at the inside corner of the eye and flowing outward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object does not come out, bandage both eyes lightly and call for medical help 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you are providing child care, call the parents immediately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Splinters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Clean the area with soap and water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sanitized tweezers or a needle to remove the object at the angle it entered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 deeply imbedded splinter may require medical attention</a:t>
            </a:r>
            <a:endParaRPr/>
          </a:p>
          <a:p>
            <a:pPr indent="-762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4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00" name="Google Shape;400;p63"/>
          <p:cNvSpPr txBox="1"/>
          <p:nvPr>
            <p:ph idx="1" type="body"/>
          </p:nvPr>
        </p:nvSpPr>
        <p:spPr>
          <a:xfrm>
            <a:off x="98854" y="2057400"/>
            <a:ext cx="1196134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Choking</a:t>
            </a:r>
            <a:endParaRPr>
              <a:solidFill>
                <a:schemeClr val="dk1"/>
              </a:solidFill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the victim cannot speak, cough, or breathe, call for medical help immediately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interfere with a victim who can speak, cough, or breathe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Call 911 first, unless you are the only rescuer - if you are alone, begin procedures, and then call 911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6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06" name="Google Shape;406;p64"/>
          <p:cNvSpPr txBox="1"/>
          <p:nvPr>
            <p:ph idx="1" type="body"/>
          </p:nvPr>
        </p:nvSpPr>
        <p:spPr>
          <a:xfrm>
            <a:off x="82378" y="2057400"/>
            <a:ext cx="1201900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For a choking infant: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try to retrieve an object from the infant’s throat; this may force it further down the airway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Kneel or sit with the infant in your lap, lying face down on your forearm with the head slightly lower than the chest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Slap the infant’s back (between the shoulder blades) forcefully five times, using the heel of your hand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Carefully turn the infant over and give five quick chest thrusts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Repeat until the object is expelled; begin CPR if the infant does not resume breathing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First Aid Procedures for Accidents and Injuries 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12" name="Google Shape;412;p65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For a choking child one year of age or older: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Do not try to retrieve an object from the victim’s throat; this may force it farther down the airway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With the child in standing position, stand behind the child, make a fist with one hand, placing the thumb side against the victim’s stomach, just above the navel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Grasp your fist with your other hand and give five abdominal thrusts against the middle of the child’s abdomen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Give abdominal thrusts until the obstruction is expelled or until rescue personnel arrive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Begin CPR if the child does not resume breathing</a:t>
            </a:r>
            <a:endParaRPr/>
          </a:p>
          <a:p>
            <a:pPr indent="0" lvl="1" marL="4572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None/>
            </a:pPr>
            <a:r>
              <a:t/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https://www.youtube.com/watch?v=94j_xAhNR9s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66"/>
          <p:cNvSpPr txBox="1"/>
          <p:nvPr>
            <p:ph type="title"/>
          </p:nvPr>
        </p:nvSpPr>
        <p:spPr>
          <a:xfrm>
            <a:off x="0" y="-6810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18" name="Google Shape;418;p66"/>
          <p:cNvSpPr txBox="1"/>
          <p:nvPr>
            <p:ph idx="1" type="body"/>
          </p:nvPr>
        </p:nvSpPr>
        <p:spPr>
          <a:xfrm>
            <a:off x="74141" y="2057399"/>
            <a:ext cx="9098434" cy="45905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Keeping children safe from illness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Maintain a clean environment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Handle food properly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Arial"/>
              <a:buChar char="•"/>
            </a:pPr>
            <a:r>
              <a:rPr lang="en-US">
                <a:solidFill>
                  <a:schemeClr val="dk1"/>
                </a:solidFill>
              </a:rPr>
              <a:t>Enforce handwashing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Before and after eating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using the restroom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blowing or wiping nose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a cut or sore (or any bodily fluid)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pets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garbage</a:t>
            </a:r>
            <a:endParaRPr/>
          </a:p>
          <a:p>
            <a:pPr indent="-228600" lvl="1" marL="68580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shoes</a:t>
            </a:r>
            <a:endParaRPr/>
          </a:p>
        </p:txBody>
      </p:sp>
      <p:pic>
        <p:nvPicPr>
          <p:cNvPr id="419" name="Google Shape;419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30204" y="1965960"/>
            <a:ext cx="2997382" cy="4494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1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1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6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Preventing Transmission of Communicable Diseases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25" name="Google Shape;425;p67"/>
          <p:cNvSpPr txBox="1"/>
          <p:nvPr>
            <p:ph idx="1" type="body"/>
          </p:nvPr>
        </p:nvSpPr>
        <p:spPr>
          <a:xfrm>
            <a:off x="0" y="2057399"/>
            <a:ext cx="12117858" cy="45905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Keeping yourself safe from illness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Wash your hands frequently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Before and after handling food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diapering or helping a child in the restroom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caring for cuts and sores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After handling anything that might  contain bacteria (pets, garbage, shoes, etc.)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Have up-to-date immunizations, including an annual flu shot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6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31" name="Google Shape;431;p68"/>
          <p:cNvSpPr txBox="1"/>
          <p:nvPr>
            <p:ph idx="1" type="body"/>
          </p:nvPr>
        </p:nvSpPr>
        <p:spPr>
          <a:xfrm>
            <a:off x="107092" y="2057399"/>
            <a:ext cx="8147222" cy="47058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Responsibilities of the parents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Giving clear instructions for care of the child, including: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Usual routine of the child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Any help the child requires in doing tasks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Hour and routines for bath and bed time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Appropriate food and drink for time span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Medications to be given to the child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Discipline that works well with the child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432" name="Google Shape;432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60063" y="1965960"/>
            <a:ext cx="3117140" cy="4673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69"/>
          <p:cNvSpPr txBox="1"/>
          <p:nvPr>
            <p:ph type="title"/>
          </p:nvPr>
        </p:nvSpPr>
        <p:spPr>
          <a:xfrm>
            <a:off x="-7620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38" name="Google Shape;438;p69"/>
          <p:cNvSpPr txBox="1"/>
          <p:nvPr>
            <p:ph idx="1" type="body"/>
          </p:nvPr>
        </p:nvSpPr>
        <p:spPr>
          <a:xfrm>
            <a:off x="74141" y="2057400"/>
            <a:ext cx="12060194" cy="4656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rgbClr val="FF0000"/>
                </a:solidFill>
              </a:rPr>
              <a:t>Responsibilities of the parents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Arranging for child care in advance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Leaving emergency address and phone numbers where the parents or an emergency contact can be reached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Instructions in case of fire and bad weather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Informing the worker if telephone messages or visitors are expected in the home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Leaving an emergency treatment release, depending upon the circumstances of the parents’ absence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Returning at the stated time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0"/>
          <p:cNvSpPr txBox="1"/>
          <p:nvPr>
            <p:ph type="title"/>
          </p:nvPr>
        </p:nvSpPr>
        <p:spPr>
          <a:xfrm>
            <a:off x="-59724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44" name="Google Shape;444;p70"/>
          <p:cNvSpPr txBox="1"/>
          <p:nvPr>
            <p:ph idx="1" type="body"/>
          </p:nvPr>
        </p:nvSpPr>
        <p:spPr>
          <a:xfrm>
            <a:off x="123569" y="1400431"/>
            <a:ext cx="11920150" cy="52392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rgbClr val="FF0000"/>
                </a:solidFill>
              </a:rPr>
              <a:t>Responsibilities of the early care provider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Learning the specifics of the job before accepting it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Getting your parents’ permission to work for the family if you are a minor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Having your parents’ phone number and knowing where they are during the child care assignment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prompt and reliable in fulfilling the assignment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Getting acquainted with the child before parents leave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Becoming familiar with telephone, emergency numbers, door locks, and the child’s clothing/food location before parents leave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7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Responsibilities of Parents and the Early Care Provider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20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450" name="Google Shape;450;p71"/>
          <p:cNvSpPr txBox="1"/>
          <p:nvPr>
            <p:ph idx="1" type="body"/>
          </p:nvPr>
        </p:nvSpPr>
        <p:spPr>
          <a:xfrm>
            <a:off x="57665" y="2057400"/>
            <a:ext cx="12010767" cy="43951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b="1" lang="en-US" u="sng">
                <a:solidFill>
                  <a:srgbClr val="FF0000"/>
                </a:solidFill>
              </a:rPr>
              <a:t>Responsibilities of the early care provider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attentive to the child’s needs, wants, and safety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constantly aware of the child’s location and activities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Having interesting activities for the child to do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Following the parents’ instructions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Avoiding studying, talking on the phone, or watching television until the child is asleep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Being ethical by not snooping around, telling stories about the job/family, inviting friends over without permission, or not using the phone unnecessarily.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Keeping calls and visitors to a minimum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17" name="Google Shape;117;p1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durable: </a:t>
            </a:r>
            <a:r>
              <a:rPr lang="en-US" sz="2590">
                <a:solidFill>
                  <a:schemeClr val="dk1"/>
                </a:solidFill>
              </a:rPr>
              <a:t>having the ability to last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emergency treatment release: </a:t>
            </a:r>
            <a:r>
              <a:rPr lang="en-US" sz="2590">
                <a:solidFill>
                  <a:schemeClr val="dk1"/>
                </a:solidFill>
              </a:rPr>
              <a:t>form signed by parents to give permission to child care worker to request first aid or other medical treatment for a child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first aid: </a:t>
            </a:r>
            <a:r>
              <a:rPr lang="en-US" sz="2590">
                <a:solidFill>
                  <a:schemeClr val="dk1"/>
                </a:solidFill>
              </a:rPr>
              <a:t>emergency care or treatment given to an ill or injured person before regular medical care can be obtained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hygiene: </a:t>
            </a:r>
            <a:r>
              <a:rPr lang="en-US" sz="2590">
                <a:solidFill>
                  <a:schemeClr val="dk1"/>
                </a:solidFill>
              </a:rPr>
              <a:t>cleanliness; practice of maintaining good health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infant: </a:t>
            </a:r>
            <a:r>
              <a:rPr lang="en-US" sz="2590">
                <a:solidFill>
                  <a:schemeClr val="dk1"/>
                </a:solidFill>
              </a:rPr>
              <a:t>a baby between three and twelve months old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malnourished: </a:t>
            </a:r>
            <a:r>
              <a:rPr lang="en-US" sz="2590">
                <a:solidFill>
                  <a:schemeClr val="dk1"/>
                </a:solidFill>
              </a:rPr>
              <a:t>having a diet lacking in essential nutrients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b="1" lang="en-US" sz="2590">
                <a:solidFill>
                  <a:schemeClr val="dk1"/>
                </a:solidFill>
              </a:rPr>
              <a:t>moral: </a:t>
            </a:r>
            <a:r>
              <a:rPr lang="en-US" sz="2590">
                <a:solidFill>
                  <a:schemeClr val="dk1"/>
                </a:solidFill>
              </a:rPr>
              <a:t>what society deems as acceptable; in a story, a lesson about right and wrong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7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Thursday and Friday	</a:t>
            </a:r>
            <a:endParaRPr/>
          </a:p>
        </p:txBody>
      </p:sp>
      <p:sp>
        <p:nvSpPr>
          <p:cNvPr id="456" name="Google Shape;456;p7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Safety Hazards Worksheet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Babysitting Kit and Unit Review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Test on Monday </a:t>
            </a:r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462" name="Google Shape;462;p73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the five areas of child development discussed in the text.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of the principles of child development.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four techniques for working with children ages birth to five.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five guidelines to follow when caring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examples of play activities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benefits of singing songs and playing games with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/>
            </a:pPr>
            <a:r>
              <a:rPr lang="en-US">
                <a:solidFill>
                  <a:schemeClr val="dk1"/>
                </a:solidFill>
              </a:rPr>
              <a:t>Describe a toy that would be appropriate for a child, and explain why it would be appropriate.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463" name="Google Shape;463;p73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469" name="Google Shape;469;p74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Describe a TV show or movie that would be appropriate for children, and explain why it would be appropriate.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List 5 characteristics of websites and educational software that can make them appropriate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List four guidelines that apply to meals and snacks for children.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How often should outdoor play equipment be checked?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What is one way to make sure you do not forget a child in the car?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In an emergency situation, who should you call first? Emergency medical professionals or the parents?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8"/>
            </a:pPr>
            <a:r>
              <a:rPr lang="en-US">
                <a:solidFill>
                  <a:schemeClr val="dk1"/>
                </a:solidFill>
              </a:rPr>
              <a:t>List three ways to help prevent the spread of communicable diseases.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470" name="Google Shape;470;p74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476" name="Google Shape;476;p75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Font typeface="Calibri"/>
              <a:buAutoNum type="arabicPeriod" startAt="15"/>
            </a:pPr>
            <a:r>
              <a:rPr lang="en-US">
                <a:solidFill>
                  <a:schemeClr val="dk1"/>
                </a:solidFill>
              </a:rPr>
              <a:t>Mark each of the following as responsibilities of the parent or responsibilities of the early care provider.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Leaving instructions in case of fire or bad weather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Avoiding studying, talking on the phone, or watching television until the child is asleep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Being ethical by not snooping around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00CC"/>
              </a:buClr>
              <a:buSzPts val="24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</a:rPr>
              <a:t>Returning at the stated time</a:t>
            </a:r>
            <a:endParaRPr/>
          </a:p>
        </p:txBody>
      </p:sp>
      <p:pic>
        <p:nvPicPr>
          <p:cNvPr id="477" name="Google Shape;477;p75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7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483" name="Google Shape;483;p76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84" name="Google Shape;484;p76"/>
          <p:cNvGraphicFramePr/>
          <p:nvPr/>
        </p:nvGraphicFramePr>
        <p:xfrm>
          <a:off x="1143000" y="19659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{E03CF0EC-36B2-4E6F-AF46-E716535B1CB3}</a:tableStyleId>
              </a:tblPr>
              <a:tblGrid>
                <a:gridCol w="3632200"/>
                <a:gridCol w="4110175"/>
                <a:gridCol w="22906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attention span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child abuse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child development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childproof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consistent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cooperative play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creativity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discipline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durable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emergency treatment release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first aid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hygiene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infant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malnourished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moral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preschool 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respect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supervise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toddler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values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versatile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7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8800"/>
              <a:buFont typeface="Calibri"/>
              <a:buNone/>
            </a:pPr>
            <a:r>
              <a:rPr b="1" lang="en-US" sz="8800">
                <a:solidFill>
                  <a:srgbClr val="FF0000"/>
                </a:solidFill>
              </a:rPr>
              <a:t>STUDY GUIDE:</a:t>
            </a:r>
            <a:endParaRPr b="1" sz="8800">
              <a:solidFill>
                <a:srgbClr val="FF0000"/>
              </a:solidFill>
            </a:endParaRPr>
          </a:p>
        </p:txBody>
      </p:sp>
      <p:sp>
        <p:nvSpPr>
          <p:cNvPr id="490" name="Google Shape;490;p7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78"/>
          <p:cNvSpPr txBox="1"/>
          <p:nvPr>
            <p:ph idx="1" type="subTitle"/>
          </p:nvPr>
        </p:nvSpPr>
        <p:spPr>
          <a:xfrm>
            <a:off x="1622854" y="2325173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en-US" sz="4000"/>
              <a:t>Unit 5 – Caring for Children 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en-US" sz="4000"/>
              <a:t>FACS Basics</a:t>
            </a:r>
            <a:endParaRPr sz="40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7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501" name="Google Shape;501;p79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______________________________: </a:t>
            </a:r>
            <a:r>
              <a:rPr lang="en-US">
                <a:solidFill>
                  <a:schemeClr val="dk1"/>
                </a:solidFill>
              </a:rPr>
              <a:t>the time interested in one activity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______________________________:</a:t>
            </a:r>
            <a:r>
              <a:rPr lang="en-US"/>
              <a:t> </a:t>
            </a:r>
            <a:r>
              <a:rPr lang="en-US">
                <a:solidFill>
                  <a:schemeClr val="dk1"/>
                </a:solidFill>
              </a:rPr>
              <a:t>treatment of a child expressed in inappropriate physical, verbal, mental, or emotional ways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______________________________: </a:t>
            </a:r>
            <a:r>
              <a:rPr lang="en-US">
                <a:solidFill>
                  <a:schemeClr val="dk1"/>
                </a:solidFill>
              </a:rPr>
              <a:t>study of the ways children learn and grow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8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507" name="Google Shape;507;p80"/>
          <p:cNvSpPr txBox="1"/>
          <p:nvPr>
            <p:ph idx="1" type="body"/>
          </p:nvPr>
        </p:nvSpPr>
        <p:spPr>
          <a:xfrm>
            <a:off x="0" y="1809150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_________________________: </a:t>
            </a:r>
            <a:r>
              <a:rPr lang="en-US">
                <a:solidFill>
                  <a:schemeClr val="dk1"/>
                </a:solidFill>
              </a:rPr>
              <a:t>using safeguards to make the environment safe for young children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_______________________: </a:t>
            </a:r>
            <a:r>
              <a:rPr lang="en-US">
                <a:solidFill>
                  <a:schemeClr val="dk1"/>
                </a:solidFill>
              </a:rPr>
              <a:t>keeping the same standards over a period of time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_______________________: </a:t>
            </a:r>
            <a:r>
              <a:rPr lang="en-US">
                <a:solidFill>
                  <a:schemeClr val="dk1"/>
                </a:solidFill>
              </a:rPr>
              <a:t>play involving two or more children playing together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8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513" name="Google Shape;513;p81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__________________: </a:t>
            </a:r>
            <a:r>
              <a:rPr lang="en-US">
                <a:solidFill>
                  <a:schemeClr val="dk1"/>
                </a:solidFill>
              </a:rPr>
              <a:t>using the imagination to create original ideas or solutio</a:t>
            </a:r>
            <a:r>
              <a:rPr lang="en-US">
                <a:solidFill>
                  <a:schemeClr val="dk1"/>
                </a:solidFill>
              </a:rPr>
              <a:t>ns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</a:t>
            </a:r>
            <a:r>
              <a:rPr b="1" lang="en-US"/>
              <a:t>_</a:t>
            </a:r>
            <a:r>
              <a:rPr b="1" lang="en-US">
                <a:solidFill>
                  <a:schemeClr val="dk1"/>
                </a:solidFill>
              </a:rPr>
              <a:t>___: </a:t>
            </a:r>
            <a:r>
              <a:rPr lang="en-US">
                <a:solidFill>
                  <a:schemeClr val="dk1"/>
                </a:solidFill>
              </a:rPr>
              <a:t>teaching and training a child to use appropriate behavior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23" name="Google Shape;123;p1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preschool age: </a:t>
            </a:r>
            <a:r>
              <a:rPr lang="en-US">
                <a:solidFill>
                  <a:schemeClr val="dk1"/>
                </a:solidFill>
              </a:rPr>
              <a:t>three-, four-, and five-year-old children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respect: </a:t>
            </a:r>
            <a:r>
              <a:rPr lang="en-US">
                <a:solidFill>
                  <a:schemeClr val="dk1"/>
                </a:solidFill>
              </a:rPr>
              <a:t>showing regard or consideration for another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supervise: </a:t>
            </a:r>
            <a:r>
              <a:rPr lang="en-US">
                <a:solidFill>
                  <a:schemeClr val="dk1"/>
                </a:solidFill>
              </a:rPr>
              <a:t>to keep watch over and direct the activities of another person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toddler: </a:t>
            </a:r>
            <a:r>
              <a:rPr lang="en-US">
                <a:solidFill>
                  <a:schemeClr val="dk1"/>
                </a:solidFill>
              </a:rPr>
              <a:t>a child between the ages of one and three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values: </a:t>
            </a:r>
            <a:r>
              <a:rPr lang="en-US">
                <a:solidFill>
                  <a:schemeClr val="dk1"/>
                </a:solidFill>
              </a:rPr>
              <a:t>characteristics or virtues that are important to you, such as kindness, honesty, or compassion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versatile: </a:t>
            </a:r>
            <a:r>
              <a:rPr lang="en-US">
                <a:solidFill>
                  <a:schemeClr val="dk1"/>
                </a:solidFill>
              </a:rPr>
              <a:t>has many different uses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8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519" name="Google Shape;519;p82"/>
          <p:cNvSpPr txBox="1"/>
          <p:nvPr>
            <p:ph idx="1" type="body"/>
          </p:nvPr>
        </p:nvSpPr>
        <p:spPr>
          <a:xfrm>
            <a:off x="-1" y="1825625"/>
            <a:ext cx="12126097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_________________________: </a:t>
            </a:r>
            <a:r>
              <a:rPr lang="en-US">
                <a:solidFill>
                  <a:schemeClr val="dk1"/>
                </a:solidFill>
              </a:rPr>
              <a:t>having the ability to last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_________________________: </a:t>
            </a:r>
            <a:r>
              <a:rPr lang="en-US">
                <a:solidFill>
                  <a:schemeClr val="dk1"/>
                </a:solidFill>
              </a:rPr>
              <a:t>form signed by parents to give permission to child care worker to request first aid or other medical treatment for a child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8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525" name="Google Shape;525;p83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__________________________: </a:t>
            </a:r>
            <a:r>
              <a:rPr lang="en-US">
                <a:solidFill>
                  <a:schemeClr val="dk1"/>
                </a:solidFill>
              </a:rPr>
              <a:t>emergency care or treatment given to an ill or injured person before regular medical care can be obtained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_________________________: </a:t>
            </a:r>
            <a:r>
              <a:rPr lang="en-US">
                <a:solidFill>
                  <a:schemeClr val="dk1"/>
                </a:solidFill>
              </a:rPr>
              <a:t>cleanliness; practice of maintaining good health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________________________: </a:t>
            </a:r>
            <a:r>
              <a:rPr lang="en-US">
                <a:solidFill>
                  <a:schemeClr val="dk1"/>
                </a:solidFill>
              </a:rPr>
              <a:t>a baby between three and twelve months old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8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531" name="Google Shape;531;p84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________________________: </a:t>
            </a:r>
            <a:r>
              <a:rPr lang="en-US">
                <a:solidFill>
                  <a:schemeClr val="dk1"/>
                </a:solidFill>
              </a:rPr>
              <a:t>having a diet lacking in essential nutrients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</a:t>
            </a:r>
            <a:r>
              <a:rPr b="1" lang="en-US"/>
              <a:t>_</a:t>
            </a:r>
            <a:r>
              <a:rPr b="1" lang="en-US">
                <a:solidFill>
                  <a:schemeClr val="dk1"/>
                </a:solidFill>
              </a:rPr>
              <a:t>____________: </a:t>
            </a:r>
            <a:r>
              <a:rPr lang="en-US">
                <a:solidFill>
                  <a:schemeClr val="dk1"/>
                </a:solidFill>
              </a:rPr>
              <a:t>what society deems as acceptable; in a story, a lesson about right and wrong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8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537" name="Google Shape;537;p85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_________________________: </a:t>
            </a:r>
            <a:r>
              <a:rPr lang="en-US">
                <a:solidFill>
                  <a:schemeClr val="dk1"/>
                </a:solidFill>
              </a:rPr>
              <a:t>three-, four-, and five-year-old children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_________________________: </a:t>
            </a:r>
            <a:r>
              <a:rPr lang="en-US">
                <a:solidFill>
                  <a:schemeClr val="dk1"/>
                </a:solidFill>
              </a:rPr>
              <a:t>showing regard or consideration for another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________________________: </a:t>
            </a:r>
            <a:r>
              <a:rPr lang="en-US">
                <a:solidFill>
                  <a:schemeClr val="dk1"/>
                </a:solidFill>
              </a:rPr>
              <a:t>to keep watch over and direct the activities of another person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8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543" name="Google Shape;543;p86"/>
          <p:cNvSpPr txBox="1"/>
          <p:nvPr>
            <p:ph idx="1" type="body"/>
          </p:nvPr>
        </p:nvSpPr>
        <p:spPr>
          <a:xfrm>
            <a:off x="0" y="1825625"/>
            <a:ext cx="12192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__________________________: </a:t>
            </a:r>
            <a:r>
              <a:rPr lang="en-US">
                <a:solidFill>
                  <a:schemeClr val="dk1"/>
                </a:solidFill>
              </a:rPr>
              <a:t>a child between the ages of one and three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__________________________: </a:t>
            </a:r>
            <a:r>
              <a:rPr lang="en-US">
                <a:solidFill>
                  <a:schemeClr val="dk1"/>
                </a:solidFill>
              </a:rPr>
              <a:t>characteristics or virtues that are important to you, such as kindness, honesty, or compassion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__________________________: </a:t>
            </a:r>
            <a:r>
              <a:rPr lang="en-US">
                <a:solidFill>
                  <a:schemeClr val="dk1"/>
                </a:solidFill>
              </a:rPr>
              <a:t>has many different uses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87"/>
          <p:cNvSpPr txBox="1"/>
          <p:nvPr>
            <p:ph type="title"/>
          </p:nvPr>
        </p:nvSpPr>
        <p:spPr>
          <a:xfrm>
            <a:off x="1160253" y="28179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549" name="Google Shape;549;p87"/>
          <p:cNvGraphicFramePr/>
          <p:nvPr/>
        </p:nvGraphicFramePr>
        <p:xfrm>
          <a:off x="741873" y="148374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{021BE424-B7CF-4A19-ACD5-AE9AC29CAD34}</a:tableStyleId>
              </a:tblPr>
              <a:tblGrid>
                <a:gridCol w="1163400"/>
                <a:gridCol w="9705875"/>
              </a:tblGrid>
              <a:tr h="5345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___________________________________________________________________________________________________________ Development</a:t>
                      </a:r>
                      <a:endParaRPr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Birth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Likes to play and enjoys interaction with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Personality and temperament begin to show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express emotions like frustration, happiness, sadness, and anger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One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strong attachments to parents, but also begins to exert independence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be upset if routines are changed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throw temper tantrums when tired or upset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Two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Asserts a strong sense of self and may say “no” frequently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display mood swings and temper tantrums while learning to control emotions and impulses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Tests boundaries and may react with frustration or angry when redirected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Three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Cooperative and seeks adult approval and affection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Displays irritability and restlessness when tired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Takes pride in tasks performed for others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854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Four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Become upset if others laugh at their mistakes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Continue to seek adult approval and take pride in their abilities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Enjoy being “the boss”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Growing more independent and may be viewed as more selfish, impatient, defiant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854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Five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Conforms more easily to rules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finish tasks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 more patience, persistence, and conscientiousness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become more sympathetic, serious, and appreciative of adult supervision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88"/>
          <p:cNvSpPr txBox="1"/>
          <p:nvPr>
            <p:ph type="title"/>
          </p:nvPr>
        </p:nvSpPr>
        <p:spPr>
          <a:xfrm>
            <a:off x="1160253" y="28179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555" name="Google Shape;555;p88"/>
          <p:cNvGraphicFramePr/>
          <p:nvPr/>
        </p:nvGraphicFramePr>
        <p:xfrm>
          <a:off x="741873" y="148335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{021BE424-B7CF-4A19-ACD5-AE9AC29CAD34}</a:tableStyleId>
              </a:tblPr>
              <a:tblGrid>
                <a:gridCol w="1163400"/>
                <a:gridCol w="9705875"/>
              </a:tblGrid>
              <a:tr h="56787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___________________________________________________________________________________________________________________________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Follows moving objects with eyes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Curious and easily distracted by interesting movement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through experience—puts objects in mouth, drops objects to see what happens when they fall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develop problem-solving skills like trying multiple ways of reaching a goal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and can point to familiar objects in books, body parts, etc.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Looks to adults for information and may use sounds or gestures and facial expressions to indicate questions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Developing stronger problem-solving skills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preferences for activities, clothing, and toys and expresses opinions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Interested in completing tasks independently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by asking “why” frequently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relate realistic and imaginative experiences to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by asking “why” frequently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 through play, stories, and music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easily count to three and name the basic colors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854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match pictures of familiar objects and can describe pictures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arrange items by size and number and can understand past and future events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make up stories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Ask many “why” and “how” questions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6397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tell time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Beginning to learn letters of the alphabet and expanding vocabulary to include approximately 2000-2500 words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their address and phone number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89"/>
          <p:cNvSpPr txBox="1"/>
          <p:nvPr>
            <p:ph type="title"/>
          </p:nvPr>
        </p:nvSpPr>
        <p:spPr>
          <a:xfrm>
            <a:off x="1160253" y="28179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561" name="Google Shape;561;p89"/>
          <p:cNvGraphicFramePr/>
          <p:nvPr/>
        </p:nvGraphicFramePr>
        <p:xfrm>
          <a:off x="741873" y="148374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{021BE424-B7CF-4A19-ACD5-AE9AC29CAD34}</a:tableStyleId>
              </a:tblPr>
              <a:tblGrid>
                <a:gridCol w="1163400"/>
                <a:gridCol w="9705875"/>
              </a:tblGrid>
              <a:tr h="5592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__________________________________________________________________________________________________________________________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and interacts with parents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Smiles, makes eye contact, and engages with parents and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Show more and more interest in social interaction and behaves differently with different people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Shy around strangers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Doesn’t understand sharing but understands “mine”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Aware of others, and shared activity help build relationships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Plays independently alongside other children but does not share well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changes in others’ emotions and may show concern when others are upset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More able to separate from parent with less distress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Displays temper minimally and does things to please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Plays cooperatively with others at times and makes friends easily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Shares with others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6551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Seeks approval from family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be bossy and inconsiderate with friends, but are interested in making friends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Spend more time in cooperative play and symbolic play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854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Enjoys playing organized games, plays best in groups, and cooperates by taking turns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Outgoing and talkative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Knows right from wrong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Seeks approval from peers rather than family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90"/>
          <p:cNvSpPr txBox="1"/>
          <p:nvPr>
            <p:ph type="title"/>
          </p:nvPr>
        </p:nvSpPr>
        <p:spPr>
          <a:xfrm>
            <a:off x="1160253" y="28179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567" name="Google Shape;567;p90"/>
          <p:cNvGraphicFramePr/>
          <p:nvPr/>
        </p:nvGraphicFramePr>
        <p:xfrm>
          <a:off x="741873" y="148374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{021BE424-B7CF-4A19-ACD5-AE9AC29CAD34}</a:tableStyleId>
              </a:tblPr>
              <a:tblGrid>
                <a:gridCol w="1163400"/>
                <a:gridCol w="9705875"/>
              </a:tblGrid>
              <a:tr h="67457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_________________________________________________________________________________________________________________________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668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Remarkable amount of growth in the first year of life in both size and abilities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to hold head up, roll over, sit up, crawl, and stand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skill with large muscles than small ones—can grasp a block with the whole hand but struggles to pick up small objects with the fingers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668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show preference for one hand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walk without assistance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to use a spoon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668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put shoes 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draw circles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run, jump, and climb, but may fall frequently when running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668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balance and control when running, jumping, and climbing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grasp crayons using the fingers instead of the whole hand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Gets tired quickly when activities require hand coordination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676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Balance improves—can stand on one foot for about 5 seconds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throw and catch a ball if it’s large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brush teeth, button and unbutton clothing, and cut around an object on paper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695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easily dress and undress self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write letters and own name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use a bat to hit a ball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91"/>
          <p:cNvSpPr txBox="1"/>
          <p:nvPr>
            <p:ph type="title"/>
          </p:nvPr>
        </p:nvSpPr>
        <p:spPr>
          <a:xfrm>
            <a:off x="1160253" y="28179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573" name="Google Shape;573;p91"/>
          <p:cNvGraphicFramePr/>
          <p:nvPr/>
        </p:nvGraphicFramePr>
        <p:xfrm>
          <a:off x="741873" y="148374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{021BE424-B7CF-4A19-ACD5-AE9AC29CAD34}</a:tableStyleId>
              </a:tblPr>
              <a:tblGrid>
                <a:gridCol w="1163400"/>
                <a:gridCol w="9705875"/>
              </a:tblGrid>
              <a:tr h="57572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____________________________________________________________________________________________________________________________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Cries to communicate basic needs (hunger, tiredness, discomfort)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Makes vocal sounds in response to caregiver’s voice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recognize and imitate words and vocal sounds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Understands and responds to basic, routine phrases and instructions (such as “Daddy’s home!” and “Get your blanket.”)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about one word every two days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use 1- or 2-word phrases to express thoughts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follow simple instructions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participate in simple conversation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understand the meaning of words in context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1-2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66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Uses short sentences and knows body parts and animals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follow directions with multiple steps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understand explanations for things they can see (example, that ice melts when it’s not in the freezer)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4-6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674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Will initiate conversation and share personal stories based on their own experiences, but needs guidance with details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Uses the correct volume and tone when speaking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Continues to learn 4-6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672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understand some explanations of things they can’t see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more skill talking about personal experiences, using appropriate details and carrying on a conversation that stays on one topic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6-9 words each day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0"/>
          <p:cNvSpPr txBox="1"/>
          <p:nvPr>
            <p:ph type="title"/>
          </p:nvPr>
        </p:nvSpPr>
        <p:spPr>
          <a:xfrm>
            <a:off x="0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129" name="Google Shape;129;p20"/>
          <p:cNvGraphicFramePr/>
          <p:nvPr/>
        </p:nvGraphicFramePr>
        <p:xfrm>
          <a:off x="156518" y="137571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{021BE424-B7CF-4A19-ACD5-AE9AC29CAD34}</a:tableStyleId>
              </a:tblPr>
              <a:tblGrid>
                <a:gridCol w="1275000"/>
                <a:gridCol w="10636900"/>
              </a:tblGrid>
              <a:tr h="43157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 u="none" cap="none" strike="noStrike">
                          <a:solidFill>
                            <a:srgbClr val="007C85"/>
                          </a:solidFill>
                        </a:rPr>
                        <a:t>Emotional Development</a:t>
                      </a:r>
                      <a:endParaRPr sz="1200" u="none" cap="none" strike="noStrike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732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u="none" cap="none" strike="noStrike"/>
                        <a:t>Birth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Likes to play and enjoys interaction with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Personality and temperament begin to show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express emotions like frustration, happiness, sadness, and anger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732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One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strong attachments to parents, but also begins to exert independence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be upset if routines are changed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throw temper tantrums when tired or upset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732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Two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Asserts a strong sense of self and may say “no” frequently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May display mood swings and temper tantrums while learning to control emotions and impulses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Tests boundaries and may react with frustration or angry when redirected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732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Three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Cooperative and seeks adult approval and affection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Displays irritability and restlessness when tired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Takes pride in tasks performed for others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94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Four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Become upset if others laugh at their mistakes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Continue to seek adult approval and take pride in their abilities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Enjoy being “the boss”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Growing more independent and may be viewed as more selfish, impatient, defiant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94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/>
                        <a:t>Five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Conforms more easily to rules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finish tasks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Display more patience, persistence, and conscientiousness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become more sympathetic, serious, and appreciative of adult supervision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92"/>
          <p:cNvSpPr txBox="1"/>
          <p:nvPr>
            <p:ph type="title"/>
          </p:nvPr>
        </p:nvSpPr>
        <p:spPr>
          <a:xfrm>
            <a:off x="-59725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Benefits of Singing Songs and Playing Games with Young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79" name="Google Shape;579;p92"/>
          <p:cNvSpPr txBox="1"/>
          <p:nvPr>
            <p:ph idx="1" type="body"/>
          </p:nvPr>
        </p:nvSpPr>
        <p:spPr>
          <a:xfrm>
            <a:off x="115330" y="2057400"/>
            <a:ext cx="1196133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_____________________________ and entertainment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Contribute to good physical and ___________________________ health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 cooperation, self-discipline, and 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93"/>
          <p:cNvSpPr txBox="1"/>
          <p:nvPr>
            <p:ph type="title"/>
          </p:nvPr>
        </p:nvSpPr>
        <p:spPr>
          <a:xfrm>
            <a:off x="-59725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Benefits of Singing Songs and Playing Games with Young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7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85" name="Google Shape;585;p93"/>
          <p:cNvSpPr txBox="1"/>
          <p:nvPr>
            <p:ph idx="1" type="body"/>
          </p:nvPr>
        </p:nvSpPr>
        <p:spPr>
          <a:xfrm>
            <a:off x="115330" y="2057400"/>
            <a:ext cx="1196133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 _____________________________ coordination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creativity and provide ______________________ experiences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9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Toys and Stories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91" name="Google Shape;591;p94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 u="sng">
                <a:solidFill>
                  <a:schemeClr val="dk1"/>
                </a:solidFill>
              </a:rPr>
              <a:t>Appropriate toys should have the following characteristics: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 appropriate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Safe construction and materials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_________________________________________ 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Durable and reasonably priced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Involves the child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9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Toys and Stories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8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597" name="Google Shape;597;p95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 u="sng">
                <a:solidFill>
                  <a:schemeClr val="dk1"/>
                </a:solidFill>
              </a:rPr>
              <a:t>Appropriate stories should have the following characteristics: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Help develop a child’s vocabulary and reading skills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Have ______________________ illustrations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the imagination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interesting places, people, or action events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Are free of biases or prejudices against gender, race, age, and disabilities 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Teach a skill, value, or ________________________________ 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Are appropriate for the child’s age and interests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9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03" name="Google Shape;603;p96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 u="sng">
                <a:solidFill>
                  <a:schemeClr val="dk1"/>
                </a:solidFill>
              </a:rPr>
              <a:t>Criteria for appropriate television shows and movies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Allows the child to see more of the world than they would normally be able to see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Free from _________________________ that may frighten or upset the child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Free from pressure advertising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Encourages _______________________ and the development of the child’s imagination</a:t>
            </a:r>
            <a:endParaRPr/>
          </a:p>
          <a:p>
            <a:pPr indent="-228600" lvl="0" marL="228600" rtl="0" algn="l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Viewed with the caregiver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9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09" name="Google Shape;609;p97"/>
          <p:cNvSpPr txBox="1"/>
          <p:nvPr>
            <p:ph idx="1" type="body"/>
          </p:nvPr>
        </p:nvSpPr>
        <p:spPr>
          <a:xfrm>
            <a:off x="0" y="2057400"/>
            <a:ext cx="12192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 u="sng">
                <a:solidFill>
                  <a:schemeClr val="dk1"/>
                </a:solidFill>
              </a:rPr>
              <a:t>Criteria for appropriate software and websites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age appropriate (graphics, speed, and vocabulary)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 thinking skills and hand-eye coordination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Stimulate __________________________________________________________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easy to operate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Have graphics and color that hold the child’s interest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Present content appropriate to the child’s developmental level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9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Characteristics of Appropriate Entertainment for Children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9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15" name="Google Shape;615;p98"/>
          <p:cNvSpPr txBox="1"/>
          <p:nvPr>
            <p:ph idx="1" type="body"/>
          </p:nvPr>
        </p:nvSpPr>
        <p:spPr>
          <a:xfrm>
            <a:off x="0" y="2057400"/>
            <a:ext cx="1219199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rPr lang="en-US" u="sng">
                <a:solidFill>
                  <a:schemeClr val="dk1"/>
                </a:solidFill>
              </a:rPr>
              <a:t>Criteria for appropriate software and websites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correct alternatives to incorrect responses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the child to be 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Interact with the child, giving positive feedback to responses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Portray interesting characters, action, and events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a worthy 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Contain no inappropriate or violent action, graphics, or vocabulary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9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Principles of Child Development and Age-Appropriate Characteristics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3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21" name="Google Shape;621;p99"/>
          <p:cNvSpPr txBox="1"/>
          <p:nvPr>
            <p:ph idx="1" type="body"/>
          </p:nvPr>
        </p:nvSpPr>
        <p:spPr>
          <a:xfrm>
            <a:off x="189470" y="2057400"/>
            <a:ext cx="1185424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builds on 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is 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 occurs in the same 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Developmental areas are 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10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Techniques for Working with Children Ages Birth to Five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4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27" name="Google Shape;627;p100"/>
          <p:cNvSpPr txBox="1"/>
          <p:nvPr>
            <p:ph idx="1" type="body"/>
          </p:nvPr>
        </p:nvSpPr>
        <p:spPr>
          <a:xfrm>
            <a:off x="214184" y="1721708"/>
            <a:ext cx="11977816" cy="51362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all children opportunities to experience 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Allow children to ask 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Divide tasks into manageable parts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Encourage ___________________________________________________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Personalize __________________________________________________</a:t>
            </a:r>
            <a:endParaRPr>
              <a:solidFill>
                <a:schemeClr val="dk1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10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Techniques for Working with Children Ages Birth to Five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4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33" name="Google Shape;633;p101"/>
          <p:cNvSpPr txBox="1"/>
          <p:nvPr>
            <p:ph idx="1" type="body"/>
          </p:nvPr>
        </p:nvSpPr>
        <p:spPr>
          <a:xfrm>
            <a:off x="140044" y="2057400"/>
            <a:ext cx="1194486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Plan developmentally appropriate activities for the children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opportunities for 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Recognize and praise 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 txBox="1"/>
          <p:nvPr>
            <p:ph type="title"/>
          </p:nvPr>
        </p:nvSpPr>
        <p:spPr>
          <a:xfrm>
            <a:off x="0" y="-72431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Areas of Child Development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135" name="Google Shape;135;p21"/>
          <p:cNvGraphicFramePr/>
          <p:nvPr/>
        </p:nvGraphicFramePr>
        <p:xfrm>
          <a:off x="65903" y="132629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{021BE424-B7CF-4A19-ACD5-AE9AC29CAD34}</a:tableStyleId>
              </a:tblPr>
              <a:tblGrid>
                <a:gridCol w="1290875"/>
                <a:gridCol w="10769300"/>
              </a:tblGrid>
              <a:tr h="48870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C85"/>
                        </a:buClr>
                        <a:buSzPts val="1200"/>
                        <a:buFont typeface="Calibri"/>
                        <a:buNone/>
                      </a:pPr>
                      <a:r>
                        <a:rPr b="1" lang="en-US" sz="1200">
                          <a:solidFill>
                            <a:srgbClr val="007C85"/>
                          </a:solidFill>
                        </a:rPr>
                        <a:t>Cognitive Development</a:t>
                      </a:r>
                      <a:endParaRPr b="1" sz="1200">
                        <a:solidFill>
                          <a:srgbClr val="007C85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72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Birth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Follows moving objects with eyes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Curious and easily distracted by interesting movement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through experience—puts objects in mouth, drops objects to see what happens when they fall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FFCC"/>
                    </a:solidFill>
                  </a:tcPr>
                </a:tc>
              </a:tr>
              <a:tr h="72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One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Begins to develop problem-solving skills like trying multiple ways of reaching a goal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Recognizes and can point to familiar objects in books, body parts, etc.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Looks to adults for information and may use sounds or gestures and facial expressions to indicate questions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FCCFF"/>
                    </a:solidFill>
                  </a:tcPr>
                </a:tc>
              </a:tr>
              <a:tr h="8930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Two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Developing stronger problem-solving skills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Has preferences for activities, clothing, and toys and expresses opinions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Interested in completing tasks independently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by asking “why” frequently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1E1EF"/>
                    </a:solidFill>
                  </a:tcPr>
                </a:tc>
              </a:tr>
              <a:tr h="8930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Three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relate realistic and imaginative experiences to others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Learns by asking “why” frequently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 through play, stories, and music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easily count to three and name the basic colors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D9EAD3"/>
                    </a:solidFill>
                  </a:tcPr>
                </a:tc>
              </a:tr>
              <a:tr h="9269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Four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match pictures of familiar objects and can describe pictures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arrange items by size and number and can understand past and future events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Can make up stories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Ask many “why” and “how” questions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FDEFE1"/>
                    </a:solidFill>
                  </a:tcPr>
                </a:tc>
              </a:tr>
              <a:tr h="694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Five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to tell time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Beginning to learn letters of the alphabet and expanding vocabulary to include approximately 2000-2500 words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Learning their address and phone number</a:t>
                      </a:r>
                      <a:endParaRPr sz="1200"/>
                    </a:p>
                  </a:txBody>
                  <a:tcPr marT="45725" marB="45725" marR="91450" marL="91450">
                    <a:solidFill>
                      <a:srgbClr val="E4F0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102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Techniques for Working with Children Ages Birth to Five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4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39" name="Google Shape;639;p102"/>
          <p:cNvSpPr txBox="1"/>
          <p:nvPr>
            <p:ph idx="1" type="body"/>
          </p:nvPr>
        </p:nvSpPr>
        <p:spPr>
          <a:xfrm>
            <a:off x="0" y="2057400"/>
            <a:ext cx="12192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Respect each child as an _____________________________________________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Use _________________ language and honesty when communicating with children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Use everyday experiences as opportunities for 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103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45" name="Google Shape;645;p103"/>
          <p:cNvSpPr txBox="1"/>
          <p:nvPr>
            <p:ph idx="1" type="body"/>
          </p:nvPr>
        </p:nvSpPr>
        <p:spPr>
          <a:xfrm>
            <a:off x="378942" y="2057400"/>
            <a:ext cx="1149178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Avoid bribing, threatening, or scaring the child with “boogey man” stories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Do not use ____________________________________ punishment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a good ___________________________ and truly care about the child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104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51" name="Google Shape;651;p104"/>
          <p:cNvSpPr txBox="1"/>
          <p:nvPr>
            <p:ph idx="1" type="body"/>
          </p:nvPr>
        </p:nvSpPr>
        <p:spPr>
          <a:xfrm>
            <a:off x="378942" y="2057400"/>
            <a:ext cx="1149178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sensitive to the child’s ________________________ and 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Try to see things from the child’s point of view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105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57" name="Google Shape;657;p105"/>
          <p:cNvSpPr txBox="1"/>
          <p:nvPr>
            <p:ph idx="1" type="body"/>
          </p:nvPr>
        </p:nvSpPr>
        <p:spPr>
          <a:xfrm>
            <a:off x="181233" y="2057400"/>
            <a:ext cx="1175539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Give positive directions by using “________________” rather than “___________________”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Be ______________________, patient, and friendly, but 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106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63" name="Google Shape;663;p106"/>
          <p:cNvSpPr txBox="1"/>
          <p:nvPr>
            <p:ph idx="1" type="body"/>
          </p:nvPr>
        </p:nvSpPr>
        <p:spPr>
          <a:xfrm>
            <a:off x="181233" y="2057400"/>
            <a:ext cx="1175539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Take responsibility for seeing that the child follows through on tasks and directions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 the child often for appropriate behavior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appropriate ________________ activities that are fun and safe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107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Guidelines for Responsible Early Care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69" name="Google Shape;669;p107"/>
          <p:cNvSpPr txBox="1"/>
          <p:nvPr>
            <p:ph idx="1" type="body"/>
          </p:nvPr>
        </p:nvSpPr>
        <p:spPr>
          <a:xfrm>
            <a:off x="181233" y="2057400"/>
            <a:ext cx="1175539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___________________________ the child at all times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Only offer choices when you want the child to have a choice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108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Enhancing Children’s Play Activities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75" name="Google Shape;675;p108"/>
          <p:cNvSpPr txBox="1"/>
          <p:nvPr>
            <p:ph idx="1" type="body"/>
          </p:nvPr>
        </p:nvSpPr>
        <p:spPr>
          <a:xfrm>
            <a:off x="172995" y="2123302"/>
            <a:ext cx="12019004" cy="46070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Play is a child’s “_______________________________”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Children are natural born “_______________________” who want to see, touch, taste, hear, and smell everything in their world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Since this may not always be appropriate or safe, it is necessary for you as a caregiver to help _________________________ children in their play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109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Enhancing Children’s Play Activities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81" name="Google Shape;681;p109"/>
          <p:cNvSpPr txBox="1"/>
          <p:nvPr>
            <p:ph idx="1" type="body"/>
          </p:nvPr>
        </p:nvSpPr>
        <p:spPr>
          <a:xfrm>
            <a:off x="123568" y="2057400"/>
            <a:ext cx="1192015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Offer a ___________________________________ of activities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Keep activities __________________________________________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Provide appropriate ______________________________________________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110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alibri"/>
              <a:buNone/>
            </a:pPr>
            <a:r>
              <a:rPr lang="en-US">
                <a:solidFill>
                  <a:srgbClr val="6600CC"/>
                </a:solidFill>
              </a:rPr>
              <a:t>Enhancing Children’s Play Activities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687" name="Google Shape;687;p110"/>
          <p:cNvSpPr txBox="1"/>
          <p:nvPr>
            <p:ph idx="1" type="body"/>
          </p:nvPr>
        </p:nvSpPr>
        <p:spPr>
          <a:xfrm>
            <a:off x="123568" y="2057400"/>
            <a:ext cx="1192015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Monitor _________________________________________________________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When playtime is over, help the children with __________________ if needed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800"/>
              <a:buChar char="•"/>
            </a:pPr>
            <a:r>
              <a:rPr lang="en-US">
                <a:solidFill>
                  <a:schemeClr val="dk1"/>
                </a:solidFill>
              </a:rPr>
              <a:t>Stick to _________________________________________________________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111"/>
          <p:cNvSpPr txBox="1"/>
          <p:nvPr>
            <p:ph type="title"/>
          </p:nvPr>
        </p:nvSpPr>
        <p:spPr>
          <a:xfrm>
            <a:off x="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alibri"/>
              <a:buNone/>
            </a:pPr>
            <a:r>
              <a:rPr lang="en-US" sz="3960">
                <a:solidFill>
                  <a:srgbClr val="6600CC"/>
                </a:solidFill>
              </a:rPr>
              <a:t>Appropriate Guidelines for Planning Meals and Snacks</a:t>
            </a:r>
            <a:br>
              <a:rPr lang="en-US" sz="3960">
                <a:solidFill>
                  <a:srgbClr val="6600CC"/>
                </a:solidFill>
              </a:rPr>
            </a:br>
            <a:r>
              <a:rPr lang="en-US" sz="1440">
                <a:solidFill>
                  <a:srgbClr val="6600CC"/>
                </a:solidFill>
              </a:rPr>
              <a:t>Objective 13</a:t>
            </a:r>
            <a:endParaRPr sz="1440">
              <a:solidFill>
                <a:srgbClr val="6600CC"/>
              </a:solidFill>
            </a:endParaRPr>
          </a:p>
        </p:txBody>
      </p:sp>
      <p:sp>
        <p:nvSpPr>
          <p:cNvPr id="693" name="Google Shape;693;p111"/>
          <p:cNvSpPr txBox="1"/>
          <p:nvPr>
            <p:ph idx="1" type="body"/>
          </p:nvPr>
        </p:nvSpPr>
        <p:spPr>
          <a:xfrm>
            <a:off x="263612" y="2057400"/>
            <a:ext cx="1168949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Avoid confrontations and ______________________ of certain foods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Consider any food ________________________, religious prohibitions, or _________________ problems of the children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None/>
            </a:pPr>
            <a:r>
              <a:t/>
            </a:r>
            <a:endParaRPr sz="2590">
              <a:solidFill>
                <a:schemeClr val="dk1"/>
              </a:solidFill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600CC"/>
              </a:buClr>
              <a:buSzPts val="2590"/>
              <a:buChar char="•"/>
            </a:pPr>
            <a:r>
              <a:rPr lang="en-US" sz="2590">
                <a:solidFill>
                  <a:schemeClr val="dk1"/>
                </a:solidFill>
              </a:rPr>
              <a:t>Follow _______________________________________ guidelines</a:t>
            </a:r>
            <a:endParaRPr sz="259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