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9144000"/>
  <p:notesSz cx="6858000" cy="9144000"/>
  <p:embeddedFontLst>
    <p:embeddedFont>
      <p:font typeface="Arial Black"/>
      <p:regular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ArialBlack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" name="Google Shape;16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the harmonious factor in this room?</a:t>
            </a:r>
            <a:endParaRPr/>
          </a:p>
        </p:txBody>
      </p:sp>
      <p:sp>
        <p:nvSpPr>
          <p:cNvPr id="166" name="Google Shape;166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Color will be discussed in more detail in another presentation.</a:t>
            </a:r>
            <a:endParaRPr/>
          </a:p>
        </p:txBody>
      </p:sp>
      <p:sp>
        <p:nvSpPr>
          <p:cNvPr id="187" name="Google Shape;187;p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 how the red makes the room feel warm and full of energy which is strange for a bedroom.  </a:t>
            </a:r>
            <a:endParaRPr/>
          </a:p>
        </p:txBody>
      </p:sp>
      <p:sp>
        <p:nvSpPr>
          <p:cNvPr id="194" name="Google Shape;194;p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295400" y="2209800"/>
            <a:ext cx="716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505200"/>
            <a:ext cx="64008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1"/>
            </a:lvl1pPr>
            <a:lvl2pPr lvl="1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685800" y="60960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0960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0960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photopaint3.png" id="21" name="Google Shape;2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7" y="67618"/>
            <a:ext cx="1585348" cy="67903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hotopaint4.png" id="22" name="Google Shape;2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7" y="67618"/>
            <a:ext cx="1767946" cy="60274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hotopaint2.png" id="23" name="Google Shape;23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5226" y="0"/>
            <a:ext cx="1371599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 rot="5400000">
            <a:off x="3086100" y="419100"/>
            <a:ext cx="3962400" cy="76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8" name="Google Shape;78;p11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2"/>
          <p:cNvSpPr txBox="1"/>
          <p:nvPr>
            <p:ph type="title"/>
          </p:nvPr>
        </p:nvSpPr>
        <p:spPr>
          <a:xfrm rot="5400000">
            <a:off x="5476875" y="2809875"/>
            <a:ext cx="4953000" cy="1924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" type="body"/>
          </p:nvPr>
        </p:nvSpPr>
        <p:spPr>
          <a:xfrm rot="5400000">
            <a:off x="1552575" y="962025"/>
            <a:ext cx="4953000" cy="561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84" name="Google Shape;84;p12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38" name="Google Shape;38;p5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" type="body"/>
          </p:nvPr>
        </p:nvSpPr>
        <p:spPr>
          <a:xfrm>
            <a:off x="1219200" y="2286000"/>
            <a:ext cx="37719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2" type="body"/>
          </p:nvPr>
        </p:nvSpPr>
        <p:spPr>
          <a:xfrm>
            <a:off x="5143500" y="2286000"/>
            <a:ext cx="37719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5" name="Google Shape;45;p6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1" name="Google Shape;51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2" name="Google Shape;52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3" name="Google Shape;53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4" name="Google Shape;54;p7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5" name="Google Shape;65;p9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9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72" name="Google Shape;72;p10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lt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jpg"/><Relationship Id="rId4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3"/>
          <p:cNvSpPr txBox="1"/>
          <p:nvPr>
            <p:ph type="ctrTitle"/>
          </p:nvPr>
        </p:nvSpPr>
        <p:spPr>
          <a:xfrm>
            <a:off x="1033463" y="24447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 The Elements of Design</a:t>
            </a:r>
            <a:endParaRPr/>
          </a:p>
        </p:txBody>
      </p:sp>
      <p:sp>
        <p:nvSpPr>
          <p:cNvPr id="92" name="Google Shape;92;p13"/>
          <p:cNvSpPr txBox="1"/>
          <p:nvPr>
            <p:ph idx="1" type="subTitle"/>
          </p:nvPr>
        </p:nvSpPr>
        <p:spPr>
          <a:xfrm>
            <a:off x="2376488" y="1468438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ABFFFA"/>
              </a:buClr>
              <a:buSzPts val="3200"/>
              <a:buFont typeface="Arial"/>
              <a:buNone/>
            </a:pPr>
            <a:r>
              <a:rPr lang="en-US">
                <a:solidFill>
                  <a:srgbClr val="ABFFFA"/>
                </a:solidFill>
              </a:rPr>
              <a:t>Just FACS</a:t>
            </a:r>
            <a:endParaRPr>
              <a:solidFill>
                <a:srgbClr val="ABFFFA"/>
              </a:solidFill>
            </a:endParaRPr>
          </a:p>
        </p:txBody>
      </p:sp>
      <p:cxnSp>
        <p:nvCxnSpPr>
          <p:cNvPr id="93" name="Google Shape;93;p13"/>
          <p:cNvCxnSpPr/>
          <p:nvPr/>
        </p:nvCxnSpPr>
        <p:spPr>
          <a:xfrm flipH="1">
            <a:off x="1906075" y="1429555"/>
            <a:ext cx="6748528" cy="1"/>
          </a:xfrm>
          <a:prstGeom prst="straightConnector1">
            <a:avLst/>
          </a:prstGeom>
          <a:noFill/>
          <a:ln cap="sq" cmpd="sng" w="12700">
            <a:solidFill>
              <a:srgbClr val="4042A6"/>
            </a:solidFill>
            <a:prstDash val="solid"/>
            <a:bevel/>
            <a:headEnd len="sm" w="sm" type="none"/>
            <a:tailEnd len="sm" w="sm" type="none"/>
          </a:ln>
          <a:effectLst>
            <a:outerShdw blurRad="50800" sx="1000" rotWithShape="0" algn="ctr" dist="50800" sy="1000">
              <a:srgbClr val="000000"/>
            </a:outerShdw>
          </a:effectLst>
        </p:spPr>
      </p:cxnSp>
      <p:pic>
        <p:nvPicPr>
          <p:cNvPr descr="dream house 2.jpg" id="94" name="Google Shape;9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5113" y="1957388"/>
            <a:ext cx="6346825" cy="473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type="title"/>
          </p:nvPr>
        </p:nvSpPr>
        <p:spPr>
          <a:xfrm>
            <a:off x="775854" y="3810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Describe the line used in this picture.</a:t>
            </a:r>
            <a:endParaRPr sz="3600"/>
          </a:p>
        </p:txBody>
      </p:sp>
      <p:pic>
        <p:nvPicPr>
          <p:cNvPr descr="living room 4.jpg" id="149" name="Google Shape;14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262" y="1489364"/>
            <a:ext cx="8339138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Form</a:t>
            </a:r>
            <a:endParaRPr/>
          </a:p>
        </p:txBody>
      </p:sp>
      <p:sp>
        <p:nvSpPr>
          <p:cNvPr id="155" name="Google Shape;155;p23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/>
              <a:t>Form describes the shape and structure of solid objects.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/>
              <a:t>Form may be 2 or 3 dimensional.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–"/>
            </a:pPr>
            <a:r>
              <a:rPr lang="en-US" sz="1750"/>
              <a:t>2 dimensional would be walls and rugs (usually contain little or no depth)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–"/>
            </a:pPr>
            <a:r>
              <a:rPr lang="en-US" sz="1750"/>
              <a:t>3 dimensional would be chairs and other furniture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/>
              <a:t>Large heavy objects such as pianos or sofas give a feeling of stability.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–"/>
            </a:pPr>
            <a:r>
              <a:rPr lang="en-US" sz="1750"/>
              <a:t>Their massive appearance adds a solid feeling to the room.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–"/>
            </a:pPr>
            <a:r>
              <a:rPr lang="en-US" sz="1750"/>
              <a:t>Placing several small objects together will create stability as well (such as 2 chairs and a table grouped together)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 sz="2000"/>
              <a:t>Designers are usually more concerned with apparent weight rather than actual weight.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–"/>
            </a:pPr>
            <a:r>
              <a:rPr lang="en-US" sz="1750"/>
              <a:t>Light colors pair with other light colors equal a lightness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Arial"/>
              <a:buChar char="–"/>
            </a:pPr>
            <a:r>
              <a:rPr lang="en-US" sz="1750"/>
              <a:t>Light colors paired with dark colors may add weight.</a:t>
            </a:r>
            <a:endParaRPr sz="175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Which room appears to have more weight?</a:t>
            </a:r>
            <a:endParaRPr sz="3600"/>
          </a:p>
        </p:txBody>
      </p:sp>
      <p:pic>
        <p:nvPicPr>
          <p:cNvPr descr="bedroom 5.jpg" id="161" name="Google Shape;161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2637848"/>
            <a:ext cx="3822700" cy="32115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droom 4.gif" id="162" name="Google Shape;162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43425" y="2637848"/>
            <a:ext cx="3943350" cy="3211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type="title"/>
          </p:nvPr>
        </p:nvSpPr>
        <p:spPr>
          <a:xfrm>
            <a:off x="1025236" y="8382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Harmonious Design</a:t>
            </a:r>
            <a:endParaRPr/>
          </a:p>
        </p:txBody>
      </p:sp>
      <p:sp>
        <p:nvSpPr>
          <p:cNvPr id="169" name="Google Shape;169;p25"/>
          <p:cNvSpPr txBox="1"/>
          <p:nvPr>
            <p:ph idx="1" type="body"/>
          </p:nvPr>
        </p:nvSpPr>
        <p:spPr>
          <a:xfrm>
            <a:off x="1025236" y="17526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/>
              <a:t>Harmonious design is a design in which every item fits well with the others.</a:t>
            </a:r>
            <a:endParaRPr/>
          </a:p>
        </p:txBody>
      </p:sp>
      <p:pic>
        <p:nvPicPr>
          <p:cNvPr descr="bedroom 3.jpg" id="170" name="Google Shape;17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5236" y="2811030"/>
            <a:ext cx="6968837" cy="383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6"/>
          <p:cNvSpPr txBox="1"/>
          <p:nvPr>
            <p:ph type="title"/>
          </p:nvPr>
        </p:nvSpPr>
        <p:spPr>
          <a:xfrm>
            <a:off x="614363" y="28575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Texture</a:t>
            </a:r>
            <a:endParaRPr/>
          </a:p>
        </p:txBody>
      </p:sp>
      <p:sp>
        <p:nvSpPr>
          <p:cNvPr id="176" name="Google Shape;176;p26"/>
          <p:cNvSpPr txBox="1"/>
          <p:nvPr>
            <p:ph idx="1" type="body"/>
          </p:nvPr>
        </p:nvSpPr>
        <p:spPr>
          <a:xfrm>
            <a:off x="239713" y="1510144"/>
            <a:ext cx="4092575" cy="4488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Char char="•"/>
            </a:pPr>
            <a:r>
              <a:rPr lang="en-US" sz="2720"/>
              <a:t>An object’s texture is the appearance or feel of its surface.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lt1"/>
              </a:buClr>
              <a:buSzPts val="2380"/>
              <a:buFont typeface="Arial"/>
              <a:buChar char="–"/>
            </a:pPr>
            <a:r>
              <a:rPr lang="en-US" sz="2380"/>
              <a:t>Most times you can tell the texture of the object before you touch it; however some textures can fool the eye.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lt1"/>
              </a:buClr>
              <a:buSzPts val="2380"/>
              <a:buFont typeface="Arial"/>
              <a:buChar char="–"/>
            </a:pPr>
            <a:r>
              <a:rPr lang="en-US" sz="2380"/>
              <a:t>Wall paper can be made to look rough but have a smooth feel to it.</a:t>
            </a:r>
            <a:endParaRPr/>
          </a:p>
          <a:p>
            <a:pPr indent="-17018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None/>
            </a:pPr>
            <a:r>
              <a:t/>
            </a:r>
            <a:endParaRPr sz="2720"/>
          </a:p>
        </p:txBody>
      </p:sp>
      <p:pic>
        <p:nvPicPr>
          <p:cNvPr descr="master bathroom.jpg" id="177" name="Google Shape;17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2463" y="1200150"/>
            <a:ext cx="4419600" cy="5211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7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Special Effects with Texture</a:t>
            </a:r>
            <a:endParaRPr/>
          </a:p>
        </p:txBody>
      </p:sp>
      <p:sp>
        <p:nvSpPr>
          <p:cNvPr id="183" name="Google Shape;183;p27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Texture can influence the way people feel in a room.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Plush carpet and furniture covered with soft fabric provide a sense of comfort.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Nubby, rough materials convey a feeling of ruggedness and stability.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Smooth velvets and heavy brocades suggest luxury.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Glass, metal and stone give a feeling a coolness.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Texture can also affect apparent size.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Soft silky fabric on a couch may seem smaller than rough and ragged fabric on a couch.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Smooth textures reflect light and rough textures absorb light.</a:t>
            </a:r>
            <a:endParaRPr sz="196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8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Color</a:t>
            </a:r>
            <a:endParaRPr/>
          </a:p>
        </p:txBody>
      </p:sp>
      <p:sp>
        <p:nvSpPr>
          <p:cNvPr id="190" name="Google Shape;190;p28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/>
              <a:t>Color is the most significant element of design.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/>
              <a:t>It’s possible to set a mood or create an illusion with color.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/>
              <a:t>You can even make warm rooms feel cool and cool rooms feel warm with color.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type="title"/>
          </p:nvPr>
        </p:nvSpPr>
        <p:spPr>
          <a:xfrm>
            <a:off x="795338" y="595745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What type of feeling do you get from this room?</a:t>
            </a:r>
            <a:endParaRPr sz="3600"/>
          </a:p>
        </p:txBody>
      </p:sp>
      <p:pic>
        <p:nvPicPr>
          <p:cNvPr descr="http://cdn.decorpad.com/photos/2009/05/01/6cadcbb6dffb.jpg" id="197" name="Google Shape;19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8919" y="1804988"/>
            <a:ext cx="7450571" cy="485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type="title"/>
          </p:nvPr>
        </p:nvSpPr>
        <p:spPr>
          <a:xfrm>
            <a:off x="1662113" y="274638"/>
            <a:ext cx="702468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Elements for Success</a:t>
            </a:r>
            <a:endParaRPr/>
          </a:p>
        </p:txBody>
      </p:sp>
      <p:sp>
        <p:nvSpPr>
          <p:cNvPr id="100" name="Google Shape;100;p14"/>
          <p:cNvSpPr txBox="1"/>
          <p:nvPr>
            <p:ph idx="1" type="body"/>
          </p:nvPr>
        </p:nvSpPr>
        <p:spPr>
          <a:xfrm>
            <a:off x="1662113" y="1600200"/>
            <a:ext cx="702468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/>
              <a:t>The guidelines used to create pleasing designs are called the elements and principles of design.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/>
              <a:t>The elements of design include: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lang="en-US"/>
              <a:t>Space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lang="en-US"/>
              <a:t>Line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lang="en-US"/>
              <a:t>Form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lang="en-US"/>
              <a:t>Texture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</a:pPr>
            <a:r>
              <a:rPr lang="en-US"/>
              <a:t>Color</a:t>
            </a:r>
            <a:endParaRPr/>
          </a:p>
        </p:txBody>
      </p:sp>
      <p:cxnSp>
        <p:nvCxnSpPr>
          <p:cNvPr id="101" name="Google Shape;101;p14"/>
          <p:cNvCxnSpPr/>
          <p:nvPr/>
        </p:nvCxnSpPr>
        <p:spPr>
          <a:xfrm rot="10800000">
            <a:off x="1906588" y="1430338"/>
            <a:ext cx="6748462" cy="0"/>
          </a:xfrm>
          <a:prstGeom prst="straightConnector1">
            <a:avLst/>
          </a:prstGeom>
          <a:noFill/>
          <a:ln cap="sq" cmpd="sng" w="12700">
            <a:solidFill>
              <a:srgbClr val="005BAC"/>
            </a:solidFill>
            <a:prstDash val="dash"/>
            <a:bevel/>
            <a:headEnd len="sm" w="sm" type="none"/>
            <a:tailEnd len="sm" w="sm" type="none"/>
          </a:ln>
          <a:effectLst>
            <a:outerShdw blurRad="50800" sx="1000" rotWithShape="0" algn="ctr" dist="50800" sy="1000">
              <a:srgbClr val="000000"/>
            </a:outerShdw>
          </a:effectLst>
        </p:spPr>
      </p:cxn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Space</a:t>
            </a:r>
            <a:endParaRPr/>
          </a:p>
        </p:txBody>
      </p:sp>
      <p:sp>
        <p:nvSpPr>
          <p:cNvPr id="107" name="Google Shape;107;p15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Space is the 3 dimensional expanse that a designer is working with.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Different sized spaces convey a range of feelings.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Large, open spaces give people a feeling of freedom and luxury.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lt1"/>
              </a:buClr>
              <a:buSzPts val="1679"/>
              <a:buFont typeface="Arial"/>
              <a:buChar char="•"/>
            </a:pPr>
            <a:r>
              <a:rPr lang="en-US" sz="1680"/>
              <a:t>Too much open space can make people feel lonely and uncomfortable.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lt1"/>
              </a:buClr>
              <a:buSzPts val="1679"/>
              <a:buFont typeface="Arial"/>
              <a:buChar char="•"/>
            </a:pPr>
            <a:r>
              <a:rPr lang="en-US" sz="1680"/>
              <a:t>Rooms with high ceilings or too few furnishings can have this effect as well.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lt1"/>
              </a:buClr>
              <a:buSzPts val="1679"/>
              <a:buFont typeface="Arial"/>
              <a:buChar char="•"/>
            </a:pPr>
            <a:r>
              <a:rPr lang="en-US" sz="1680"/>
              <a:t>Empty parts of room may look larger than smaller areas containing furniture.	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Crowded spaces with too much furniture may make you feel confined.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lt1"/>
              </a:buClr>
              <a:buSzPts val="1679"/>
              <a:buFont typeface="Arial"/>
              <a:buChar char="•"/>
            </a:pPr>
            <a:r>
              <a:rPr lang="en-US" sz="1680"/>
              <a:t>On the other hand, you may feel snug and secure.</a:t>
            </a:r>
            <a:endParaRPr sz="168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 txBox="1"/>
          <p:nvPr>
            <p:ph type="title"/>
          </p:nvPr>
        </p:nvSpPr>
        <p:spPr>
          <a:xfrm>
            <a:off x="825500" y="3048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Describe the spacing in this picture?</a:t>
            </a:r>
            <a:endParaRPr sz="3600"/>
          </a:p>
        </p:txBody>
      </p:sp>
      <p:pic>
        <p:nvPicPr>
          <p:cNvPr id="113" name="Google Shape;113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500" y="1417638"/>
            <a:ext cx="7339013" cy="514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Arranging Space</a:t>
            </a:r>
            <a:endParaRPr/>
          </a:p>
        </p:txBody>
      </p:sp>
      <p:sp>
        <p:nvSpPr>
          <p:cNvPr id="119" name="Google Shape;119;p17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80"/>
              <a:buFont typeface="Arial"/>
              <a:buChar char="•"/>
            </a:pPr>
            <a:r>
              <a:rPr lang="en-US" sz="2480"/>
              <a:t>Two general choices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lt1"/>
              </a:buClr>
              <a:buSzPts val="2170"/>
              <a:buFont typeface="Arial"/>
              <a:buChar char="–"/>
            </a:pPr>
            <a:r>
              <a:rPr lang="en-US" sz="2170"/>
              <a:t>Fill the space or leave much of it empty.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lt1"/>
              </a:buClr>
              <a:buSzPts val="2480"/>
              <a:buFont typeface="Arial"/>
              <a:buChar char="•"/>
            </a:pPr>
            <a:r>
              <a:rPr lang="en-US" sz="2480"/>
              <a:t>To make a smaller space appear larger, keep as much open space as possible.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lt1"/>
              </a:buClr>
              <a:buSzPts val="2170"/>
              <a:buFont typeface="Arial"/>
              <a:buChar char="–"/>
            </a:pPr>
            <a:r>
              <a:rPr lang="en-US" sz="2170"/>
              <a:t>You might also install mirrors to visually enlarge a room.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lt1"/>
              </a:buClr>
              <a:buSzPts val="2170"/>
              <a:buFont typeface="Arial"/>
              <a:buChar char="–"/>
            </a:pPr>
            <a:r>
              <a:rPr lang="en-US" sz="2170"/>
              <a:t>Choose dual purpose furniture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72"/>
              </a:spcBef>
              <a:spcAft>
                <a:spcPts val="0"/>
              </a:spcAft>
              <a:buClr>
                <a:schemeClr val="lt1"/>
              </a:buClr>
              <a:buSzPts val="1860"/>
              <a:buFont typeface="Arial"/>
              <a:buChar char="•"/>
            </a:pPr>
            <a:r>
              <a:rPr lang="en-US" sz="1860"/>
              <a:t>A shelf unit with cabinets, a seat with storage,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lt1"/>
              </a:buClr>
              <a:buSzPts val="2480"/>
              <a:buFont typeface="Arial"/>
              <a:buChar char="•"/>
            </a:pPr>
            <a:r>
              <a:rPr lang="en-US" sz="2480"/>
              <a:t>For large space, divide the room into different areas.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lt1"/>
              </a:buClr>
              <a:buSzPts val="2170"/>
              <a:buFont typeface="Arial"/>
              <a:buChar char="–"/>
            </a:pPr>
            <a:r>
              <a:rPr lang="en-US" sz="2170"/>
              <a:t>By arranging furniture in small clusters and using area rugs to visually divide a large room.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/>
          <p:nvPr>
            <p:ph type="title"/>
          </p:nvPr>
        </p:nvSpPr>
        <p:spPr>
          <a:xfrm>
            <a:off x="554182" y="3810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What are your feelings about this space?</a:t>
            </a:r>
            <a:endParaRPr sz="3600"/>
          </a:p>
        </p:txBody>
      </p:sp>
      <p:pic>
        <p:nvPicPr>
          <p:cNvPr descr="bedroom 2.jpg" id="125" name="Google Shape;12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9313" y="1417638"/>
            <a:ext cx="7173912" cy="5345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Line</a:t>
            </a:r>
            <a:endParaRPr/>
          </a:p>
        </p:txBody>
      </p:sp>
      <p:sp>
        <p:nvSpPr>
          <p:cNvPr id="131" name="Google Shape;131;p19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Line outlines form and conveys a sense of movement or direction.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Lines can be used to convey a sense of strength, serenity, gracefulness, or action.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lt1"/>
              </a:buClr>
              <a:buSzPts val="2240"/>
              <a:buFont typeface="Arial"/>
              <a:buChar char="•"/>
            </a:pPr>
            <a:r>
              <a:rPr lang="en-US" sz="2240"/>
              <a:t>All lines are either straight or curved and are placed in a direction, vertical, horizontal, or diagonal.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Vertical lines  can convey strength and stability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lt1"/>
              </a:buClr>
              <a:buSzPts val="1679"/>
              <a:buFont typeface="Arial"/>
              <a:buChar char="•"/>
            </a:pPr>
            <a:r>
              <a:rPr lang="en-US" sz="1680"/>
              <a:t>(pinstriped suit)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A horizontal line may suggest rest.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Diagonal or zigzag lines evoke excitement and movement.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lt1"/>
              </a:buClr>
              <a:buSzPts val="1960"/>
              <a:buFont typeface="Arial"/>
              <a:buChar char="–"/>
            </a:pPr>
            <a:r>
              <a:rPr lang="en-US" sz="1960"/>
              <a:t>Curved lines have a graceful and delicate effect.</a:t>
            </a:r>
            <a:endParaRPr sz="196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type="title"/>
          </p:nvPr>
        </p:nvSpPr>
        <p:spPr>
          <a:xfrm>
            <a:off x="983673" y="623455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What types of lines do you see here?</a:t>
            </a:r>
            <a:endParaRPr sz="3600"/>
          </a:p>
        </p:txBody>
      </p:sp>
      <p:pic>
        <p:nvPicPr>
          <p:cNvPr descr="chilling area.jpg" id="137" name="Google Shape;137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9709" y="1725487"/>
            <a:ext cx="7578340" cy="4716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>
            <p:ph type="title"/>
          </p:nvPr>
        </p:nvSpPr>
        <p:spPr>
          <a:xfrm>
            <a:off x="1219200" y="1295400"/>
            <a:ext cx="7696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Creating Effects with Line</a:t>
            </a:r>
            <a:endParaRPr/>
          </a:p>
        </p:txBody>
      </p:sp>
      <p:sp>
        <p:nvSpPr>
          <p:cNvPr id="143" name="Google Shape;143;p21"/>
          <p:cNvSpPr txBox="1"/>
          <p:nvPr>
            <p:ph idx="1" type="body"/>
          </p:nvPr>
        </p:nvSpPr>
        <p:spPr>
          <a:xfrm>
            <a:off x="1219200" y="2286000"/>
            <a:ext cx="76962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Char char="•"/>
            </a:pPr>
            <a:r>
              <a:rPr lang="en-US" sz="2720"/>
              <a:t>A variety of lines is desirable in a room design.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76"/>
              </a:spcBef>
              <a:spcAft>
                <a:spcPts val="0"/>
              </a:spcAft>
              <a:buClr>
                <a:schemeClr val="lt1"/>
              </a:buClr>
              <a:buSzPts val="2380"/>
              <a:buFont typeface="Arial"/>
              <a:buChar char="–"/>
            </a:pPr>
            <a:r>
              <a:rPr lang="en-US" sz="2380"/>
              <a:t>When people see a line, their eyes tend to follow it.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Char char="•"/>
            </a:pPr>
            <a:r>
              <a:rPr lang="en-US" sz="2720"/>
              <a:t>Line adds height (such as homes with tall windows)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Char char="•"/>
            </a:pPr>
            <a:r>
              <a:rPr lang="en-US" sz="2720"/>
              <a:t>Low sofas can draw your gaze around the room and create the illusion of greater width.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Char char="•"/>
            </a:pPr>
            <a:r>
              <a:rPr lang="en-US" sz="2720"/>
              <a:t>By aligning the tops of picture frames you can create the effect of a continuous line.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lue gel design template">
  <a:themeElements>
    <a:clrScheme name="Office Theme 11">
      <a:dk1>
        <a:srgbClr val="005A58"/>
      </a:dk1>
      <a:lt1>
        <a:srgbClr val="FFFFFF"/>
      </a:lt1>
      <a:dk2>
        <a:srgbClr val="0099CC"/>
      </a:dk2>
      <a:lt2>
        <a:srgbClr val="CCECFF"/>
      </a:lt2>
      <a:accent1>
        <a:srgbClr val="005EAC"/>
      </a:accent1>
      <a:accent2>
        <a:srgbClr val="6D6FC7"/>
      </a:accent2>
      <a:accent3>
        <a:srgbClr val="AACAE2"/>
      </a:accent3>
      <a:accent4>
        <a:srgbClr val="DADADA"/>
      </a:accent4>
      <a:accent5>
        <a:srgbClr val="AAB6D2"/>
      </a:accent5>
      <a:accent6>
        <a:srgbClr val="6264B4"/>
      </a:accent6>
      <a:hlink>
        <a:srgbClr val="99CCFF"/>
      </a:hlink>
      <a:folHlink>
        <a:srgbClr val="CCC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