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7" r:id="rId12"/>
    <p:sldId id="316" r:id="rId13"/>
    <p:sldId id="31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306" r:id="rId24"/>
    <p:sldId id="307" r:id="rId25"/>
    <p:sldId id="319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18" r:id="rId54"/>
    <p:sldId id="308" r:id="rId55"/>
    <p:sldId id="309" r:id="rId56"/>
    <p:sldId id="310" r:id="rId57"/>
    <p:sldId id="311" r:id="rId58"/>
    <p:sldId id="333" r:id="rId59"/>
    <p:sldId id="312" r:id="rId60"/>
    <p:sldId id="313" r:id="rId61"/>
    <p:sldId id="314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15" r:id="rId7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670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8"/>
          <p:cNvGrpSpPr>
            <a:grpSpLocks/>
          </p:cNvGrpSpPr>
          <p:nvPr/>
        </p:nvGrpSpPr>
        <p:grpSpPr bwMode="auto">
          <a:xfrm>
            <a:off x="0" y="2895600"/>
            <a:ext cx="9144000" cy="3962400"/>
            <a:chOff x="0" y="1824"/>
            <a:chExt cx="5760" cy="2496"/>
          </a:xfrm>
        </p:grpSpPr>
        <p:grpSp>
          <p:nvGrpSpPr>
            <p:cNvPr id="5" name="Group 117"/>
            <p:cNvGrpSpPr>
              <a:grpSpLocks/>
            </p:cNvGrpSpPr>
            <p:nvPr userDrawn="1"/>
          </p:nvGrpSpPr>
          <p:grpSpPr bwMode="auto">
            <a:xfrm>
              <a:off x="0" y="1824"/>
              <a:ext cx="5760" cy="2496"/>
              <a:chOff x="0" y="1824"/>
              <a:chExt cx="5760" cy="2496"/>
            </a:xfrm>
          </p:grpSpPr>
          <p:sp>
            <p:nvSpPr>
              <p:cNvPr id="14" name="Rectangle 102"/>
              <p:cNvSpPr>
                <a:spLocks noChangeArrowheads="1"/>
              </p:cNvSpPr>
              <p:nvPr userDrawn="1"/>
            </p:nvSpPr>
            <p:spPr bwMode="ltGray">
              <a:xfrm>
                <a:off x="5280" y="3264"/>
                <a:ext cx="336" cy="105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" name="Rectangle 103"/>
              <p:cNvSpPr>
                <a:spLocks noChangeArrowheads="1"/>
              </p:cNvSpPr>
              <p:nvPr userDrawn="1"/>
            </p:nvSpPr>
            <p:spPr bwMode="ltGray">
              <a:xfrm>
                <a:off x="144" y="3264"/>
                <a:ext cx="336" cy="105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" name="Rectangle 3"/>
              <p:cNvSpPr>
                <a:spLocks noChangeArrowheads="1"/>
              </p:cNvSpPr>
              <p:nvPr userDrawn="1"/>
            </p:nvSpPr>
            <p:spPr bwMode="ltGray">
              <a:xfrm>
                <a:off x="5280" y="2496"/>
                <a:ext cx="336" cy="1056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" name="Rectangle 4"/>
              <p:cNvSpPr>
                <a:spLocks noChangeArrowheads="1"/>
              </p:cNvSpPr>
              <p:nvPr userDrawn="1"/>
            </p:nvSpPr>
            <p:spPr bwMode="hidden">
              <a:xfrm>
                <a:off x="0" y="1824"/>
                <a:ext cx="5760" cy="288"/>
              </a:xfrm>
              <a:prstGeom prst="rect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8" name="Rectangle 5"/>
              <p:cNvSpPr>
                <a:spLocks noChangeArrowheads="1"/>
              </p:cNvSpPr>
              <p:nvPr userDrawn="1"/>
            </p:nvSpPr>
            <p:spPr bwMode="hidden">
              <a:xfrm>
                <a:off x="5616" y="2064"/>
                <a:ext cx="144" cy="2256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9" name="Rectangle 6"/>
              <p:cNvSpPr>
                <a:spLocks noChangeArrowheads="1"/>
              </p:cNvSpPr>
              <p:nvPr userDrawn="1"/>
            </p:nvSpPr>
            <p:spPr bwMode="hidden">
              <a:xfrm>
                <a:off x="0" y="2112"/>
                <a:ext cx="144" cy="2208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" name="Rectangle 7"/>
              <p:cNvSpPr>
                <a:spLocks noChangeArrowheads="1"/>
              </p:cNvSpPr>
              <p:nvPr userDrawn="1"/>
            </p:nvSpPr>
            <p:spPr bwMode="ltGray">
              <a:xfrm>
                <a:off x="144" y="2496"/>
                <a:ext cx="336" cy="1056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21" name="Group 8"/>
              <p:cNvGrpSpPr>
                <a:grpSpLocks/>
              </p:cNvGrpSpPr>
              <p:nvPr userDrawn="1"/>
            </p:nvGrpSpPr>
            <p:grpSpPr bwMode="auto">
              <a:xfrm>
                <a:off x="8" y="2032"/>
                <a:ext cx="5724" cy="608"/>
                <a:chOff x="8" y="32"/>
                <a:chExt cx="5724" cy="608"/>
              </a:xfrm>
            </p:grpSpPr>
            <p:sp>
              <p:nvSpPr>
                <p:cNvPr id="23" name="AutoShape 9"/>
                <p:cNvSpPr>
                  <a:spLocks noChangeArrowheads="1"/>
                </p:cNvSpPr>
                <p:nvPr userDrawn="1"/>
              </p:nvSpPr>
              <p:spPr bwMode="auto">
                <a:xfrm>
                  <a:off x="56" y="32"/>
                  <a:ext cx="5641" cy="4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248" y="56"/>
                  <a:ext cx="5232" cy="56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25" name="Group 11"/>
                <p:cNvGrpSpPr>
                  <a:grpSpLocks/>
                </p:cNvGrpSpPr>
                <p:nvPr userDrawn="1"/>
              </p:nvGrpSpPr>
              <p:grpSpPr bwMode="auto">
                <a:xfrm>
                  <a:off x="272" y="400"/>
                  <a:ext cx="5208" cy="113"/>
                  <a:chOff x="254" y="463"/>
                  <a:chExt cx="5208" cy="113"/>
                </a:xfrm>
              </p:grpSpPr>
              <p:sp>
                <p:nvSpPr>
                  <p:cNvPr id="71" name="Freeform 12"/>
                  <p:cNvSpPr>
                    <a:spLocks/>
                  </p:cNvSpPr>
                  <p:nvPr/>
                </p:nvSpPr>
                <p:spPr bwMode="auto">
                  <a:xfrm flipH="1">
                    <a:off x="5232" y="468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72" name="Freeform 13"/>
                  <p:cNvSpPr>
                    <a:spLocks/>
                  </p:cNvSpPr>
                  <p:nvPr/>
                </p:nvSpPr>
                <p:spPr bwMode="auto">
                  <a:xfrm>
                    <a:off x="254" y="470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73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450" y="463"/>
                    <a:ext cx="4812" cy="113"/>
                    <a:chOff x="450" y="463"/>
                    <a:chExt cx="4812" cy="113"/>
                  </a:xfrm>
                </p:grpSpPr>
                <p:grpSp>
                  <p:nvGrpSpPr>
                    <p:cNvPr id="74" name="Group 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" y="464"/>
                      <a:ext cx="2925" cy="112"/>
                      <a:chOff x="0" y="283"/>
                      <a:chExt cx="5759" cy="220"/>
                    </a:xfrm>
                  </p:grpSpPr>
                  <p:grpSp>
                    <p:nvGrpSpPr>
                      <p:cNvPr id="88" name="Group 1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283"/>
                        <a:ext cx="822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107" name="Freeform 1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0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8" name="Freeform 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1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89" name="Group 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3" y="283"/>
                        <a:ext cx="822" cy="220"/>
                        <a:chOff x="241" y="720"/>
                        <a:chExt cx="3980" cy="1064"/>
                      </a:xfrm>
                    </p:grpSpPr>
                    <p:sp>
                      <p:nvSpPr>
                        <p:cNvPr id="105" name="Freeform 2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1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6" name="Freeform 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2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90" name="Group 2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46" y="283"/>
                        <a:ext cx="824" cy="220"/>
                        <a:chOff x="1646" y="283"/>
                        <a:chExt cx="824" cy="220"/>
                      </a:xfrm>
                    </p:grpSpPr>
                    <p:sp>
                      <p:nvSpPr>
                        <p:cNvPr id="103" name="Freeform 2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46" y="283"/>
                          <a:ext cx="416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4" name="Freeform 2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54" y="283"/>
                          <a:ext cx="416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91" name="Group 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69" y="283"/>
                        <a:ext cx="822" cy="220"/>
                        <a:chOff x="242" y="720"/>
                        <a:chExt cx="3980" cy="1064"/>
                      </a:xfrm>
                    </p:grpSpPr>
                    <p:sp>
                      <p:nvSpPr>
                        <p:cNvPr id="101" name="Freeform 2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2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2" name="Freeform 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3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92" name="Group 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291" y="283"/>
                        <a:ext cx="822" cy="220"/>
                        <a:chOff x="238" y="720"/>
                        <a:chExt cx="3980" cy="1064"/>
                      </a:xfrm>
                    </p:grpSpPr>
                    <p:sp>
                      <p:nvSpPr>
                        <p:cNvPr id="99" name="Freeform 2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8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0" name="Freeform 3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9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93" name="Group 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114" y="283"/>
                        <a:ext cx="822" cy="220"/>
                        <a:chOff x="239" y="720"/>
                        <a:chExt cx="3980" cy="1064"/>
                      </a:xfrm>
                    </p:grpSpPr>
                    <p:sp>
                      <p:nvSpPr>
                        <p:cNvPr id="97" name="Freeform 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9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8" name="Freeform 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0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94" name="Group 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937" y="283"/>
                        <a:ext cx="822" cy="220"/>
                        <a:chOff x="239" y="720"/>
                        <a:chExt cx="3981" cy="1064"/>
                      </a:xfrm>
                    </p:grpSpPr>
                    <p:sp>
                      <p:nvSpPr>
                        <p:cNvPr id="95" name="Freeform 3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9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6" name="Freeform 3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1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75" name="Group 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8" y="463"/>
                      <a:ext cx="417" cy="112"/>
                      <a:chOff x="240" y="720"/>
                      <a:chExt cx="3980" cy="1064"/>
                    </a:xfrm>
                  </p:grpSpPr>
                  <p:sp>
                    <p:nvSpPr>
                      <p:cNvPr id="86" name="Freeform 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7" name="Freeform 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76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6" y="463"/>
                      <a:ext cx="419" cy="112"/>
                      <a:chOff x="240" y="720"/>
                      <a:chExt cx="3980" cy="1064"/>
                    </a:xfrm>
                  </p:grpSpPr>
                  <p:sp>
                    <p:nvSpPr>
                      <p:cNvPr id="84" name="Freeform 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5" name="Freeform 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77" name="Group 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13" y="463"/>
                      <a:ext cx="417" cy="112"/>
                      <a:chOff x="1646" y="283"/>
                      <a:chExt cx="823" cy="220"/>
                    </a:xfrm>
                  </p:grpSpPr>
                  <p:sp>
                    <p:nvSpPr>
                      <p:cNvPr id="82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46" y="283"/>
                        <a:ext cx="416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3" name="Freeform 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53" y="283"/>
                        <a:ext cx="416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78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33" y="463"/>
                      <a:ext cx="417" cy="112"/>
                      <a:chOff x="240" y="720"/>
                      <a:chExt cx="3980" cy="1064"/>
                    </a:xfrm>
                  </p:grpSpPr>
                  <p:sp>
                    <p:nvSpPr>
                      <p:cNvPr id="80" name="Freeform 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1" name="Freeform 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sp>
                  <p:nvSpPr>
                    <p:cNvPr id="79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5051" y="463"/>
                      <a:ext cx="211" cy="1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"/>
                        </a:cxn>
                        <a:cxn ang="0">
                          <a:pos x="0" y="1064"/>
                        </a:cxn>
                        <a:cxn ang="0">
                          <a:pos x="236" y="1064"/>
                        </a:cxn>
                        <a:cxn ang="0">
                          <a:pos x="1772" y="1064"/>
                        </a:cxn>
                        <a:cxn ang="0">
                          <a:pos x="2012" y="1064"/>
                        </a:cxn>
                        <a:cxn ang="0">
                          <a:pos x="2012" y="54"/>
                        </a:cxn>
                        <a:cxn ang="0">
                          <a:pos x="0" y="54"/>
                        </a:cxn>
                      </a:cxnLst>
                      <a:rect l="0" t="0" r="r" b="b"/>
                      <a:pathLst>
                        <a:path w="2012" h="1064">
                          <a:moveTo>
                            <a:pt x="0" y="54"/>
                          </a:moveTo>
                          <a:lnTo>
                            <a:pt x="0" y="1064"/>
                          </a:lnTo>
                          <a:lnTo>
                            <a:pt x="236" y="1064"/>
                          </a:lnTo>
                          <a:cubicBezTo>
                            <a:pt x="234" y="8"/>
                            <a:pt x="1770" y="0"/>
                            <a:pt x="1772" y="1064"/>
                          </a:cubicBezTo>
                          <a:lnTo>
                            <a:pt x="2012" y="1064"/>
                          </a:lnTo>
                          <a:lnTo>
                            <a:pt x="2012" y="54"/>
                          </a:lnTo>
                          <a:lnTo>
                            <a:pt x="0" y="54"/>
                          </a:lnTo>
                          <a:close/>
                        </a:path>
                      </a:pathLst>
                    </a:custGeom>
                    <a:solidFill>
                      <a:schemeClr val="bg2"/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  <p:grpSp>
              <p:nvGrpSpPr>
                <p:cNvPr id="26" name="Group 50"/>
                <p:cNvGrpSpPr>
                  <a:grpSpLocks/>
                </p:cNvGrpSpPr>
                <p:nvPr userDrawn="1"/>
              </p:nvGrpSpPr>
              <p:grpSpPr bwMode="auto">
                <a:xfrm>
                  <a:off x="262" y="399"/>
                  <a:ext cx="5208" cy="113"/>
                  <a:chOff x="254" y="463"/>
                  <a:chExt cx="5208" cy="113"/>
                </a:xfrm>
              </p:grpSpPr>
              <p:sp>
                <p:nvSpPr>
                  <p:cNvPr id="33" name="Freeform 51"/>
                  <p:cNvSpPr>
                    <a:spLocks/>
                  </p:cNvSpPr>
                  <p:nvPr/>
                </p:nvSpPr>
                <p:spPr bwMode="auto">
                  <a:xfrm flipH="1">
                    <a:off x="5232" y="468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4" name="Freeform 52"/>
                  <p:cNvSpPr>
                    <a:spLocks/>
                  </p:cNvSpPr>
                  <p:nvPr/>
                </p:nvSpPr>
                <p:spPr bwMode="auto">
                  <a:xfrm>
                    <a:off x="254" y="470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35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450" y="463"/>
                    <a:ext cx="4812" cy="113"/>
                    <a:chOff x="450" y="463"/>
                    <a:chExt cx="4812" cy="113"/>
                  </a:xfrm>
                </p:grpSpPr>
                <p:grpSp>
                  <p:nvGrpSpPr>
                    <p:cNvPr id="36" name="Group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" y="464"/>
                      <a:ext cx="2925" cy="112"/>
                      <a:chOff x="0" y="283"/>
                      <a:chExt cx="5759" cy="220"/>
                    </a:xfrm>
                  </p:grpSpPr>
                  <p:grpSp>
                    <p:nvGrpSpPr>
                      <p:cNvPr id="50" name="Group 5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283"/>
                        <a:ext cx="822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69" name="Freeform 5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0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0" name="Freeform 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1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51" name="Group 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3" y="283"/>
                        <a:ext cx="822" cy="220"/>
                        <a:chOff x="241" y="720"/>
                        <a:chExt cx="3980" cy="1064"/>
                      </a:xfrm>
                    </p:grpSpPr>
                    <p:sp>
                      <p:nvSpPr>
                        <p:cNvPr id="67" name="Freeform 5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1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8" name="Freeform 6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2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52" name="Group 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46" y="283"/>
                        <a:ext cx="824" cy="220"/>
                        <a:chOff x="1646" y="283"/>
                        <a:chExt cx="824" cy="220"/>
                      </a:xfrm>
                    </p:grpSpPr>
                    <p:sp>
                      <p:nvSpPr>
                        <p:cNvPr id="65" name="Freeform 6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46" y="283"/>
                          <a:ext cx="416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6" name="Freeform 6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54" y="283"/>
                          <a:ext cx="416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53" name="Group 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69" y="283"/>
                        <a:ext cx="822" cy="220"/>
                        <a:chOff x="242" y="720"/>
                        <a:chExt cx="3980" cy="1064"/>
                      </a:xfrm>
                    </p:grpSpPr>
                    <p:sp>
                      <p:nvSpPr>
                        <p:cNvPr id="63" name="Freeform 6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2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4" name="Freeform 6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3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54" name="Group 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291" y="283"/>
                        <a:ext cx="822" cy="220"/>
                        <a:chOff x="238" y="720"/>
                        <a:chExt cx="3980" cy="1064"/>
                      </a:xfrm>
                    </p:grpSpPr>
                    <p:sp>
                      <p:nvSpPr>
                        <p:cNvPr id="61" name="Freeform 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8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2" name="Freeform 6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9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55" name="Group 7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114" y="283"/>
                        <a:ext cx="822" cy="220"/>
                        <a:chOff x="239" y="720"/>
                        <a:chExt cx="3980" cy="1064"/>
                      </a:xfrm>
                    </p:grpSpPr>
                    <p:sp>
                      <p:nvSpPr>
                        <p:cNvPr id="59" name="Freeform 7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9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0" name="Freeform 7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0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56" name="Group 7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937" y="283"/>
                        <a:ext cx="822" cy="220"/>
                        <a:chOff x="239" y="720"/>
                        <a:chExt cx="3981" cy="1064"/>
                      </a:xfrm>
                    </p:grpSpPr>
                    <p:sp>
                      <p:nvSpPr>
                        <p:cNvPr id="57" name="Freeform 7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9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8" name="Freeform 7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1" y="720"/>
                          <a:ext cx="2009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37" name="Group 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8" y="463"/>
                      <a:ext cx="417" cy="112"/>
                      <a:chOff x="240" y="720"/>
                      <a:chExt cx="3980" cy="1064"/>
                    </a:xfrm>
                  </p:grpSpPr>
                  <p:sp>
                    <p:nvSpPr>
                      <p:cNvPr id="48" name="Freeform 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49" name="Freeform 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38" name="Group 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6" y="463"/>
                      <a:ext cx="419" cy="112"/>
                      <a:chOff x="240" y="720"/>
                      <a:chExt cx="3980" cy="1064"/>
                    </a:xfrm>
                  </p:grpSpPr>
                  <p:sp>
                    <p:nvSpPr>
                      <p:cNvPr id="46" name="Freeform 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47" name="Freeform 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39" name="Group 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13" y="463"/>
                      <a:ext cx="417" cy="112"/>
                      <a:chOff x="1646" y="283"/>
                      <a:chExt cx="823" cy="220"/>
                    </a:xfrm>
                  </p:grpSpPr>
                  <p:sp>
                    <p:nvSpPr>
                      <p:cNvPr id="44" name="Freeform 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46" y="283"/>
                        <a:ext cx="416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45" name="Freeform 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53" y="283"/>
                        <a:ext cx="416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40" name="Group 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33" y="463"/>
                      <a:ext cx="417" cy="112"/>
                      <a:chOff x="240" y="720"/>
                      <a:chExt cx="3980" cy="1064"/>
                    </a:xfrm>
                  </p:grpSpPr>
                  <p:sp>
                    <p:nvSpPr>
                      <p:cNvPr id="42" name="Freeform 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43" name="Freeform 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sp>
                  <p:nvSpPr>
                    <p:cNvPr id="41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5051" y="463"/>
                      <a:ext cx="211" cy="1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"/>
                        </a:cxn>
                        <a:cxn ang="0">
                          <a:pos x="0" y="1064"/>
                        </a:cxn>
                        <a:cxn ang="0">
                          <a:pos x="236" y="1064"/>
                        </a:cxn>
                        <a:cxn ang="0">
                          <a:pos x="1772" y="1064"/>
                        </a:cxn>
                        <a:cxn ang="0">
                          <a:pos x="2012" y="1064"/>
                        </a:cxn>
                        <a:cxn ang="0">
                          <a:pos x="2012" y="54"/>
                        </a:cxn>
                        <a:cxn ang="0">
                          <a:pos x="0" y="54"/>
                        </a:cxn>
                      </a:cxnLst>
                      <a:rect l="0" t="0" r="r" b="b"/>
                      <a:pathLst>
                        <a:path w="2012" h="1064">
                          <a:moveTo>
                            <a:pt x="0" y="54"/>
                          </a:moveTo>
                          <a:lnTo>
                            <a:pt x="0" y="1064"/>
                          </a:lnTo>
                          <a:lnTo>
                            <a:pt x="236" y="1064"/>
                          </a:lnTo>
                          <a:cubicBezTo>
                            <a:pt x="234" y="8"/>
                            <a:pt x="1770" y="0"/>
                            <a:pt x="1772" y="1064"/>
                          </a:cubicBezTo>
                          <a:lnTo>
                            <a:pt x="2012" y="1064"/>
                          </a:lnTo>
                          <a:lnTo>
                            <a:pt x="2012" y="54"/>
                          </a:lnTo>
                          <a:lnTo>
                            <a:pt x="0" y="5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  <p:grpSp>
              <p:nvGrpSpPr>
                <p:cNvPr id="27" name="Group 89"/>
                <p:cNvGrpSpPr>
                  <a:grpSpLocks/>
                </p:cNvGrpSpPr>
                <p:nvPr userDrawn="1"/>
              </p:nvGrpSpPr>
              <p:grpSpPr bwMode="auto">
                <a:xfrm>
                  <a:off x="8" y="32"/>
                  <a:ext cx="568" cy="608"/>
                  <a:chOff x="8" y="32"/>
                  <a:chExt cx="568" cy="608"/>
                </a:xfrm>
              </p:grpSpPr>
              <p:sp>
                <p:nvSpPr>
                  <p:cNvPr id="31" name="Freeform 90"/>
                  <p:cNvSpPr>
                    <a:spLocks/>
                  </p:cNvSpPr>
                  <p:nvPr userDrawn="1"/>
                </p:nvSpPr>
                <p:spPr bwMode="auto">
                  <a:xfrm>
                    <a:off x="20" y="54"/>
                    <a:ext cx="556" cy="586"/>
                  </a:xfrm>
                  <a:custGeom>
                    <a:avLst/>
                    <a:gdLst/>
                    <a:ahLst/>
                    <a:cxnLst>
                      <a:cxn ang="0">
                        <a:pos x="1183" y="0"/>
                      </a:cxn>
                      <a:cxn ang="0">
                        <a:pos x="278" y="1706"/>
                      </a:cxn>
                      <a:cxn ang="0">
                        <a:pos x="2006" y="913"/>
                      </a:cxn>
                      <a:cxn ang="0">
                        <a:pos x="735" y="1519"/>
                      </a:cxn>
                      <a:cxn ang="0">
                        <a:pos x="1661" y="1060"/>
                      </a:cxn>
                      <a:cxn ang="0">
                        <a:pos x="1060" y="1394"/>
                      </a:cxn>
                      <a:cxn ang="0">
                        <a:pos x="1489" y="1187"/>
                      </a:cxn>
                      <a:cxn ang="0">
                        <a:pos x="1255" y="1355"/>
                      </a:cxn>
                      <a:cxn ang="0">
                        <a:pos x="1430" y="1221"/>
                      </a:cxn>
                      <a:cxn ang="0">
                        <a:pos x="1144" y="1403"/>
                      </a:cxn>
                      <a:cxn ang="0">
                        <a:pos x="1611" y="1144"/>
                      </a:cxn>
                      <a:cxn ang="0">
                        <a:pos x="843" y="1503"/>
                      </a:cxn>
                      <a:cxn ang="0">
                        <a:pos x="1876" y="960"/>
                      </a:cxn>
                      <a:cxn ang="0">
                        <a:pos x="474" y="1620"/>
                      </a:cxn>
                      <a:cxn ang="0">
                        <a:pos x="1158" y="267"/>
                      </a:cxn>
                      <a:cxn ang="0">
                        <a:pos x="1183" y="0"/>
                      </a:cxn>
                    </a:cxnLst>
                    <a:rect l="0" t="0" r="r" b="b"/>
                    <a:pathLst>
                      <a:path w="2570" h="2766">
                        <a:moveTo>
                          <a:pt x="1183" y="0"/>
                        </a:moveTo>
                        <a:cubicBezTo>
                          <a:pt x="31" y="34"/>
                          <a:pt x="0" y="1232"/>
                          <a:pt x="278" y="1706"/>
                        </a:cubicBezTo>
                        <a:cubicBezTo>
                          <a:pt x="888" y="2766"/>
                          <a:pt x="2570" y="2078"/>
                          <a:pt x="2006" y="913"/>
                        </a:cubicBezTo>
                        <a:cubicBezTo>
                          <a:pt x="1480" y="86"/>
                          <a:pt x="309" y="751"/>
                          <a:pt x="735" y="1519"/>
                        </a:cubicBezTo>
                        <a:cubicBezTo>
                          <a:pt x="1085" y="2095"/>
                          <a:pt x="2037" y="1686"/>
                          <a:pt x="1661" y="1060"/>
                        </a:cubicBezTo>
                        <a:cubicBezTo>
                          <a:pt x="1411" y="668"/>
                          <a:pt x="776" y="977"/>
                          <a:pt x="1060" y="1394"/>
                        </a:cubicBezTo>
                        <a:cubicBezTo>
                          <a:pt x="1252" y="1653"/>
                          <a:pt x="1647" y="1455"/>
                          <a:pt x="1489" y="1187"/>
                        </a:cubicBezTo>
                        <a:cubicBezTo>
                          <a:pt x="1389" y="1046"/>
                          <a:pt x="1055" y="1113"/>
                          <a:pt x="1255" y="1355"/>
                        </a:cubicBezTo>
                        <a:cubicBezTo>
                          <a:pt x="1185" y="1378"/>
                          <a:pt x="1221" y="1037"/>
                          <a:pt x="1430" y="1221"/>
                        </a:cubicBezTo>
                        <a:cubicBezTo>
                          <a:pt x="1522" y="1329"/>
                          <a:pt x="1328" y="1570"/>
                          <a:pt x="1144" y="1403"/>
                        </a:cubicBezTo>
                        <a:cubicBezTo>
                          <a:pt x="869" y="1019"/>
                          <a:pt x="1486" y="835"/>
                          <a:pt x="1611" y="1144"/>
                        </a:cubicBezTo>
                        <a:cubicBezTo>
                          <a:pt x="1803" y="1494"/>
                          <a:pt x="1244" y="1970"/>
                          <a:pt x="843" y="1503"/>
                        </a:cubicBezTo>
                        <a:cubicBezTo>
                          <a:pt x="467" y="868"/>
                          <a:pt x="1441" y="259"/>
                          <a:pt x="1876" y="960"/>
                        </a:cubicBezTo>
                        <a:cubicBezTo>
                          <a:pt x="2288" y="1625"/>
                          <a:pt x="1142" y="2588"/>
                          <a:pt x="474" y="1620"/>
                        </a:cubicBezTo>
                        <a:cubicBezTo>
                          <a:pt x="341" y="1336"/>
                          <a:pt x="221" y="417"/>
                          <a:pt x="1158" y="267"/>
                        </a:cubicBezTo>
                        <a:lnTo>
                          <a:pt x="1183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127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" name="Freeform 91"/>
                  <p:cNvSpPr>
                    <a:spLocks/>
                  </p:cNvSpPr>
                  <p:nvPr userDrawn="1"/>
                </p:nvSpPr>
                <p:spPr bwMode="auto">
                  <a:xfrm>
                    <a:off x="8" y="32"/>
                    <a:ext cx="556" cy="586"/>
                  </a:xfrm>
                  <a:custGeom>
                    <a:avLst/>
                    <a:gdLst/>
                    <a:ahLst/>
                    <a:cxnLst>
                      <a:cxn ang="0">
                        <a:pos x="1183" y="0"/>
                      </a:cxn>
                      <a:cxn ang="0">
                        <a:pos x="278" y="1706"/>
                      </a:cxn>
                      <a:cxn ang="0">
                        <a:pos x="2006" y="913"/>
                      </a:cxn>
                      <a:cxn ang="0">
                        <a:pos x="735" y="1519"/>
                      </a:cxn>
                      <a:cxn ang="0">
                        <a:pos x="1661" y="1060"/>
                      </a:cxn>
                      <a:cxn ang="0">
                        <a:pos x="1060" y="1394"/>
                      </a:cxn>
                      <a:cxn ang="0">
                        <a:pos x="1489" y="1187"/>
                      </a:cxn>
                      <a:cxn ang="0">
                        <a:pos x="1255" y="1355"/>
                      </a:cxn>
                      <a:cxn ang="0">
                        <a:pos x="1430" y="1221"/>
                      </a:cxn>
                      <a:cxn ang="0">
                        <a:pos x="1144" y="1403"/>
                      </a:cxn>
                      <a:cxn ang="0">
                        <a:pos x="1611" y="1144"/>
                      </a:cxn>
                      <a:cxn ang="0">
                        <a:pos x="843" y="1503"/>
                      </a:cxn>
                      <a:cxn ang="0">
                        <a:pos x="1876" y="960"/>
                      </a:cxn>
                      <a:cxn ang="0">
                        <a:pos x="474" y="1620"/>
                      </a:cxn>
                      <a:cxn ang="0">
                        <a:pos x="1158" y="267"/>
                      </a:cxn>
                      <a:cxn ang="0">
                        <a:pos x="1183" y="0"/>
                      </a:cxn>
                    </a:cxnLst>
                    <a:rect l="0" t="0" r="r" b="b"/>
                    <a:pathLst>
                      <a:path w="2570" h="2766">
                        <a:moveTo>
                          <a:pt x="1183" y="0"/>
                        </a:moveTo>
                        <a:cubicBezTo>
                          <a:pt x="31" y="34"/>
                          <a:pt x="0" y="1232"/>
                          <a:pt x="278" y="1706"/>
                        </a:cubicBezTo>
                        <a:cubicBezTo>
                          <a:pt x="888" y="2766"/>
                          <a:pt x="2570" y="2078"/>
                          <a:pt x="2006" y="913"/>
                        </a:cubicBezTo>
                        <a:cubicBezTo>
                          <a:pt x="1480" y="86"/>
                          <a:pt x="309" y="751"/>
                          <a:pt x="735" y="1519"/>
                        </a:cubicBezTo>
                        <a:cubicBezTo>
                          <a:pt x="1085" y="2095"/>
                          <a:pt x="2037" y="1686"/>
                          <a:pt x="1661" y="1060"/>
                        </a:cubicBezTo>
                        <a:cubicBezTo>
                          <a:pt x="1411" y="668"/>
                          <a:pt x="776" y="977"/>
                          <a:pt x="1060" y="1394"/>
                        </a:cubicBezTo>
                        <a:cubicBezTo>
                          <a:pt x="1252" y="1653"/>
                          <a:pt x="1647" y="1455"/>
                          <a:pt x="1489" y="1187"/>
                        </a:cubicBezTo>
                        <a:cubicBezTo>
                          <a:pt x="1389" y="1046"/>
                          <a:pt x="1055" y="1113"/>
                          <a:pt x="1255" y="1355"/>
                        </a:cubicBezTo>
                        <a:cubicBezTo>
                          <a:pt x="1185" y="1378"/>
                          <a:pt x="1221" y="1037"/>
                          <a:pt x="1430" y="1221"/>
                        </a:cubicBezTo>
                        <a:cubicBezTo>
                          <a:pt x="1522" y="1329"/>
                          <a:pt x="1328" y="1570"/>
                          <a:pt x="1144" y="1403"/>
                        </a:cubicBezTo>
                        <a:cubicBezTo>
                          <a:pt x="869" y="1019"/>
                          <a:pt x="1486" y="835"/>
                          <a:pt x="1611" y="1144"/>
                        </a:cubicBezTo>
                        <a:cubicBezTo>
                          <a:pt x="1803" y="1494"/>
                          <a:pt x="1244" y="1970"/>
                          <a:pt x="843" y="1503"/>
                        </a:cubicBezTo>
                        <a:cubicBezTo>
                          <a:pt x="467" y="868"/>
                          <a:pt x="1441" y="259"/>
                          <a:pt x="1876" y="960"/>
                        </a:cubicBezTo>
                        <a:cubicBezTo>
                          <a:pt x="2288" y="1625"/>
                          <a:pt x="1142" y="2588"/>
                          <a:pt x="474" y="1620"/>
                        </a:cubicBezTo>
                        <a:cubicBezTo>
                          <a:pt x="341" y="1336"/>
                          <a:pt x="221" y="417"/>
                          <a:pt x="1158" y="267"/>
                        </a:cubicBezTo>
                        <a:lnTo>
                          <a:pt x="118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28" name="Freeform 92"/>
                <p:cNvSpPr>
                  <a:spLocks/>
                </p:cNvSpPr>
                <p:nvPr userDrawn="1"/>
              </p:nvSpPr>
              <p:spPr bwMode="auto">
                <a:xfrm flipH="1">
                  <a:off x="5176" y="54"/>
                  <a:ext cx="556" cy="586"/>
                </a:xfrm>
                <a:custGeom>
                  <a:avLst/>
                  <a:gdLst/>
                  <a:ahLst/>
                  <a:cxnLst>
                    <a:cxn ang="0">
                      <a:pos x="1183" y="0"/>
                    </a:cxn>
                    <a:cxn ang="0">
                      <a:pos x="278" y="1706"/>
                    </a:cxn>
                    <a:cxn ang="0">
                      <a:pos x="2006" y="913"/>
                    </a:cxn>
                    <a:cxn ang="0">
                      <a:pos x="735" y="1519"/>
                    </a:cxn>
                    <a:cxn ang="0">
                      <a:pos x="1661" y="1060"/>
                    </a:cxn>
                    <a:cxn ang="0">
                      <a:pos x="1060" y="1394"/>
                    </a:cxn>
                    <a:cxn ang="0">
                      <a:pos x="1489" y="1187"/>
                    </a:cxn>
                    <a:cxn ang="0">
                      <a:pos x="1255" y="1355"/>
                    </a:cxn>
                    <a:cxn ang="0">
                      <a:pos x="1430" y="1221"/>
                    </a:cxn>
                    <a:cxn ang="0">
                      <a:pos x="1144" y="1403"/>
                    </a:cxn>
                    <a:cxn ang="0">
                      <a:pos x="1611" y="1144"/>
                    </a:cxn>
                    <a:cxn ang="0">
                      <a:pos x="843" y="1503"/>
                    </a:cxn>
                    <a:cxn ang="0">
                      <a:pos x="1876" y="960"/>
                    </a:cxn>
                    <a:cxn ang="0">
                      <a:pos x="474" y="1620"/>
                    </a:cxn>
                    <a:cxn ang="0">
                      <a:pos x="1158" y="267"/>
                    </a:cxn>
                    <a:cxn ang="0">
                      <a:pos x="1183" y="0"/>
                    </a:cxn>
                  </a:cxnLst>
                  <a:rect l="0" t="0" r="r" b="b"/>
                  <a:pathLst>
                    <a:path w="2570" h="2766">
                      <a:moveTo>
                        <a:pt x="1183" y="0"/>
                      </a:moveTo>
                      <a:cubicBezTo>
                        <a:pt x="31" y="34"/>
                        <a:pt x="0" y="1232"/>
                        <a:pt x="278" y="1706"/>
                      </a:cubicBezTo>
                      <a:cubicBezTo>
                        <a:pt x="888" y="2766"/>
                        <a:pt x="2570" y="2078"/>
                        <a:pt x="2006" y="913"/>
                      </a:cubicBezTo>
                      <a:cubicBezTo>
                        <a:pt x="1480" y="86"/>
                        <a:pt x="309" y="751"/>
                        <a:pt x="735" y="1519"/>
                      </a:cubicBezTo>
                      <a:cubicBezTo>
                        <a:pt x="1085" y="2095"/>
                        <a:pt x="2037" y="1686"/>
                        <a:pt x="1661" y="1060"/>
                      </a:cubicBezTo>
                      <a:cubicBezTo>
                        <a:pt x="1411" y="668"/>
                        <a:pt x="776" y="977"/>
                        <a:pt x="1060" y="1394"/>
                      </a:cubicBezTo>
                      <a:cubicBezTo>
                        <a:pt x="1252" y="1653"/>
                        <a:pt x="1647" y="1455"/>
                        <a:pt x="1489" y="1187"/>
                      </a:cubicBezTo>
                      <a:cubicBezTo>
                        <a:pt x="1389" y="1046"/>
                        <a:pt x="1055" y="1113"/>
                        <a:pt x="1255" y="1355"/>
                      </a:cubicBezTo>
                      <a:cubicBezTo>
                        <a:pt x="1185" y="1378"/>
                        <a:pt x="1221" y="1037"/>
                        <a:pt x="1430" y="1221"/>
                      </a:cubicBezTo>
                      <a:cubicBezTo>
                        <a:pt x="1522" y="1329"/>
                        <a:pt x="1328" y="1570"/>
                        <a:pt x="1144" y="1403"/>
                      </a:cubicBezTo>
                      <a:cubicBezTo>
                        <a:pt x="869" y="1019"/>
                        <a:pt x="1486" y="835"/>
                        <a:pt x="1611" y="1144"/>
                      </a:cubicBezTo>
                      <a:cubicBezTo>
                        <a:pt x="1803" y="1494"/>
                        <a:pt x="1244" y="1970"/>
                        <a:pt x="843" y="1503"/>
                      </a:cubicBezTo>
                      <a:cubicBezTo>
                        <a:pt x="467" y="868"/>
                        <a:pt x="1441" y="259"/>
                        <a:pt x="1876" y="960"/>
                      </a:cubicBezTo>
                      <a:cubicBezTo>
                        <a:pt x="2288" y="1625"/>
                        <a:pt x="1142" y="2588"/>
                        <a:pt x="474" y="1620"/>
                      </a:cubicBezTo>
                      <a:cubicBezTo>
                        <a:pt x="341" y="1336"/>
                        <a:pt x="221" y="417"/>
                        <a:pt x="1158" y="267"/>
                      </a:cubicBezTo>
                      <a:lnTo>
                        <a:pt x="1183" y="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9" name="Freeform 93"/>
                <p:cNvSpPr>
                  <a:spLocks/>
                </p:cNvSpPr>
                <p:nvPr userDrawn="1"/>
              </p:nvSpPr>
              <p:spPr bwMode="auto">
                <a:xfrm flipH="1">
                  <a:off x="5164" y="32"/>
                  <a:ext cx="556" cy="586"/>
                </a:xfrm>
                <a:custGeom>
                  <a:avLst/>
                  <a:gdLst/>
                  <a:ahLst/>
                  <a:cxnLst>
                    <a:cxn ang="0">
                      <a:pos x="1183" y="0"/>
                    </a:cxn>
                    <a:cxn ang="0">
                      <a:pos x="278" y="1706"/>
                    </a:cxn>
                    <a:cxn ang="0">
                      <a:pos x="2006" y="913"/>
                    </a:cxn>
                    <a:cxn ang="0">
                      <a:pos x="735" y="1519"/>
                    </a:cxn>
                    <a:cxn ang="0">
                      <a:pos x="1661" y="1060"/>
                    </a:cxn>
                    <a:cxn ang="0">
                      <a:pos x="1060" y="1394"/>
                    </a:cxn>
                    <a:cxn ang="0">
                      <a:pos x="1489" y="1187"/>
                    </a:cxn>
                    <a:cxn ang="0">
                      <a:pos x="1255" y="1355"/>
                    </a:cxn>
                    <a:cxn ang="0">
                      <a:pos x="1430" y="1221"/>
                    </a:cxn>
                    <a:cxn ang="0">
                      <a:pos x="1144" y="1403"/>
                    </a:cxn>
                    <a:cxn ang="0">
                      <a:pos x="1611" y="1144"/>
                    </a:cxn>
                    <a:cxn ang="0">
                      <a:pos x="843" y="1503"/>
                    </a:cxn>
                    <a:cxn ang="0">
                      <a:pos x="1876" y="960"/>
                    </a:cxn>
                    <a:cxn ang="0">
                      <a:pos x="474" y="1620"/>
                    </a:cxn>
                    <a:cxn ang="0">
                      <a:pos x="1158" y="267"/>
                    </a:cxn>
                    <a:cxn ang="0">
                      <a:pos x="1183" y="0"/>
                    </a:cxn>
                  </a:cxnLst>
                  <a:rect l="0" t="0" r="r" b="b"/>
                  <a:pathLst>
                    <a:path w="2570" h="2766">
                      <a:moveTo>
                        <a:pt x="1183" y="0"/>
                      </a:moveTo>
                      <a:cubicBezTo>
                        <a:pt x="31" y="34"/>
                        <a:pt x="0" y="1232"/>
                        <a:pt x="278" y="1706"/>
                      </a:cubicBezTo>
                      <a:cubicBezTo>
                        <a:pt x="888" y="2766"/>
                        <a:pt x="2570" y="2078"/>
                        <a:pt x="2006" y="913"/>
                      </a:cubicBezTo>
                      <a:cubicBezTo>
                        <a:pt x="1480" y="86"/>
                        <a:pt x="309" y="751"/>
                        <a:pt x="735" y="1519"/>
                      </a:cubicBezTo>
                      <a:cubicBezTo>
                        <a:pt x="1085" y="2095"/>
                        <a:pt x="2037" y="1686"/>
                        <a:pt x="1661" y="1060"/>
                      </a:cubicBezTo>
                      <a:cubicBezTo>
                        <a:pt x="1411" y="668"/>
                        <a:pt x="776" y="977"/>
                        <a:pt x="1060" y="1394"/>
                      </a:cubicBezTo>
                      <a:cubicBezTo>
                        <a:pt x="1252" y="1653"/>
                        <a:pt x="1647" y="1455"/>
                        <a:pt x="1489" y="1187"/>
                      </a:cubicBezTo>
                      <a:cubicBezTo>
                        <a:pt x="1389" y="1046"/>
                        <a:pt x="1055" y="1113"/>
                        <a:pt x="1255" y="1355"/>
                      </a:cubicBezTo>
                      <a:cubicBezTo>
                        <a:pt x="1185" y="1378"/>
                        <a:pt x="1221" y="1037"/>
                        <a:pt x="1430" y="1221"/>
                      </a:cubicBezTo>
                      <a:cubicBezTo>
                        <a:pt x="1522" y="1329"/>
                        <a:pt x="1328" y="1570"/>
                        <a:pt x="1144" y="1403"/>
                      </a:cubicBezTo>
                      <a:cubicBezTo>
                        <a:pt x="869" y="1019"/>
                        <a:pt x="1486" y="835"/>
                        <a:pt x="1611" y="1144"/>
                      </a:cubicBezTo>
                      <a:cubicBezTo>
                        <a:pt x="1803" y="1494"/>
                        <a:pt x="1244" y="1970"/>
                        <a:pt x="843" y="1503"/>
                      </a:cubicBezTo>
                      <a:cubicBezTo>
                        <a:pt x="467" y="868"/>
                        <a:pt x="1441" y="259"/>
                        <a:pt x="1876" y="960"/>
                      </a:cubicBezTo>
                      <a:cubicBezTo>
                        <a:pt x="2288" y="1625"/>
                        <a:pt x="1142" y="2588"/>
                        <a:pt x="474" y="1620"/>
                      </a:cubicBezTo>
                      <a:cubicBezTo>
                        <a:pt x="341" y="1336"/>
                        <a:pt x="221" y="417"/>
                        <a:pt x="1158" y="267"/>
                      </a:cubicBezTo>
                      <a:lnTo>
                        <a:pt x="118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0" name="Rectangle 94"/>
                <p:cNvSpPr>
                  <a:spLocks noChangeArrowheads="1"/>
                </p:cNvSpPr>
                <p:nvPr userDrawn="1"/>
              </p:nvSpPr>
              <p:spPr bwMode="auto">
                <a:xfrm>
                  <a:off x="248" y="32"/>
                  <a:ext cx="5232" cy="5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22" name="Rectangle 105"/>
              <p:cNvSpPr>
                <a:spLocks noChangeArrowheads="1"/>
              </p:cNvSpPr>
              <p:nvPr userDrawn="1"/>
            </p:nvSpPr>
            <p:spPr bwMode="hidden">
              <a:xfrm>
                <a:off x="480" y="2509"/>
                <a:ext cx="4786" cy="192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6" name="Group 108"/>
            <p:cNvGrpSpPr>
              <a:grpSpLocks/>
            </p:cNvGrpSpPr>
            <p:nvPr userDrawn="1"/>
          </p:nvGrpSpPr>
          <p:grpSpPr bwMode="auto">
            <a:xfrm>
              <a:off x="192" y="2592"/>
              <a:ext cx="240" cy="1152"/>
              <a:chOff x="192" y="2592"/>
              <a:chExt cx="384" cy="1728"/>
            </a:xfrm>
          </p:grpSpPr>
          <p:sp>
            <p:nvSpPr>
              <p:cNvPr id="11" name="AutoShape 109"/>
              <p:cNvSpPr>
                <a:spLocks noChangeArrowheads="1"/>
              </p:cNvSpPr>
              <p:nvPr/>
            </p:nvSpPr>
            <p:spPr bwMode="ltGray">
              <a:xfrm>
                <a:off x="192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AutoShape 110"/>
              <p:cNvSpPr>
                <a:spLocks noChangeArrowheads="1"/>
              </p:cNvSpPr>
              <p:nvPr/>
            </p:nvSpPr>
            <p:spPr bwMode="ltGray">
              <a:xfrm>
                <a:off x="336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AutoShape 111"/>
              <p:cNvSpPr>
                <a:spLocks noChangeArrowheads="1"/>
              </p:cNvSpPr>
              <p:nvPr/>
            </p:nvSpPr>
            <p:spPr bwMode="ltGray">
              <a:xfrm>
                <a:off x="480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7" name="Group 112"/>
            <p:cNvGrpSpPr>
              <a:grpSpLocks/>
            </p:cNvGrpSpPr>
            <p:nvPr userDrawn="1"/>
          </p:nvGrpSpPr>
          <p:grpSpPr bwMode="auto">
            <a:xfrm>
              <a:off x="5328" y="2592"/>
              <a:ext cx="240" cy="1152"/>
              <a:chOff x="192" y="2592"/>
              <a:chExt cx="384" cy="1728"/>
            </a:xfrm>
          </p:grpSpPr>
          <p:sp>
            <p:nvSpPr>
              <p:cNvPr id="8" name="AutoShape 113"/>
              <p:cNvSpPr>
                <a:spLocks noChangeArrowheads="1"/>
              </p:cNvSpPr>
              <p:nvPr/>
            </p:nvSpPr>
            <p:spPr bwMode="ltGray">
              <a:xfrm>
                <a:off x="192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AutoShape 114"/>
              <p:cNvSpPr>
                <a:spLocks noChangeArrowheads="1"/>
              </p:cNvSpPr>
              <p:nvPr/>
            </p:nvSpPr>
            <p:spPr bwMode="ltGray">
              <a:xfrm>
                <a:off x="336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AutoShape 115"/>
              <p:cNvSpPr>
                <a:spLocks noChangeArrowheads="1"/>
              </p:cNvSpPr>
              <p:nvPr/>
            </p:nvSpPr>
            <p:spPr bwMode="ltGray">
              <a:xfrm>
                <a:off x="480" y="2592"/>
                <a:ext cx="96" cy="1728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33887" name="Rectangle 95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3888" name="Rectangle 9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9" name="Rectangle 9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0" name="Rectangle 9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1" name="Rectangle 9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BE2036-3A3D-47E3-B321-BDDD82B931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5883E-EA2C-4825-88EF-E93612207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838200"/>
            <a:ext cx="19431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838200"/>
            <a:ext cx="5676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85E40-7E84-42CF-A666-3F4B55D3A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F529B-9FE5-4A3D-893A-B3A9EDCBEF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5161B-5EE9-4AD7-B318-90A4F86AB1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838200"/>
            <a:ext cx="77724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1DDAF-B332-4207-93F3-CB2263DD10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691C8-0E64-4093-8F65-868CAC4219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BAFAA-397F-4BBA-A00B-F6D04159F6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4771D-A8C6-4162-AA18-427A8A9A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BE858-3DBA-4AD2-B538-5D1F73C51A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1D39A-AB2C-4560-A132-5DA68E729B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A293F-49FF-4A08-9405-07991F5257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F2C1B-1A6D-437A-8673-E7EA15D5D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D3184-D19E-4EC3-825D-151FB4EA6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0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56" name="Group 100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22531" name="Rectangle 3"/>
              <p:cNvSpPr>
                <a:spLocks noChangeArrowheads="1"/>
              </p:cNvSpPr>
              <p:nvPr/>
            </p:nvSpPr>
            <p:spPr bwMode="hidden">
              <a:xfrm>
                <a:off x="5280" y="480"/>
                <a:ext cx="336" cy="134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532" name="Rectangle 4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5664" cy="9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533" name="Rectangle 5"/>
              <p:cNvSpPr>
                <a:spLocks noChangeArrowheads="1"/>
              </p:cNvSpPr>
              <p:nvPr/>
            </p:nvSpPr>
            <p:spPr bwMode="ltGray">
              <a:xfrm>
                <a:off x="5616" y="0"/>
                <a:ext cx="144" cy="4320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534" name="Rectangle 6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144" cy="4320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535" name="Rectangle 7"/>
              <p:cNvSpPr>
                <a:spLocks noChangeArrowheads="1"/>
              </p:cNvSpPr>
              <p:nvPr/>
            </p:nvSpPr>
            <p:spPr bwMode="hidden">
              <a:xfrm>
                <a:off x="144" y="480"/>
                <a:ext cx="336" cy="134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2063" name="Group 8"/>
              <p:cNvGrpSpPr>
                <a:grpSpLocks/>
              </p:cNvGrpSpPr>
              <p:nvPr/>
            </p:nvGrpSpPr>
            <p:grpSpPr bwMode="auto">
              <a:xfrm>
                <a:off x="8" y="32"/>
                <a:ext cx="5724" cy="608"/>
                <a:chOff x="8" y="32"/>
                <a:chExt cx="5724" cy="608"/>
              </a:xfrm>
            </p:grpSpPr>
            <p:sp>
              <p:nvSpPr>
                <p:cNvPr id="22537" name="AutoShape 9"/>
                <p:cNvSpPr>
                  <a:spLocks noChangeArrowheads="1"/>
                </p:cNvSpPr>
                <p:nvPr userDrawn="1"/>
              </p:nvSpPr>
              <p:spPr bwMode="auto">
                <a:xfrm>
                  <a:off x="56" y="32"/>
                  <a:ext cx="5641" cy="4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538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248" y="56"/>
                  <a:ext cx="5232" cy="56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2066" name="Group 11"/>
                <p:cNvGrpSpPr>
                  <a:grpSpLocks/>
                </p:cNvGrpSpPr>
                <p:nvPr userDrawn="1"/>
              </p:nvGrpSpPr>
              <p:grpSpPr bwMode="auto">
                <a:xfrm>
                  <a:off x="272" y="400"/>
                  <a:ext cx="5208" cy="113"/>
                  <a:chOff x="254" y="463"/>
                  <a:chExt cx="5208" cy="113"/>
                </a:xfrm>
              </p:grpSpPr>
              <p:sp>
                <p:nvSpPr>
                  <p:cNvPr id="22540" name="Freeform 12"/>
                  <p:cNvSpPr>
                    <a:spLocks/>
                  </p:cNvSpPr>
                  <p:nvPr/>
                </p:nvSpPr>
                <p:spPr bwMode="auto">
                  <a:xfrm flipH="1">
                    <a:off x="5232" y="468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2541" name="Freeform 13"/>
                  <p:cNvSpPr>
                    <a:spLocks/>
                  </p:cNvSpPr>
                  <p:nvPr/>
                </p:nvSpPr>
                <p:spPr bwMode="auto">
                  <a:xfrm>
                    <a:off x="254" y="470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2114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450" y="463"/>
                    <a:ext cx="4812" cy="113"/>
                    <a:chOff x="450" y="463"/>
                    <a:chExt cx="4812" cy="113"/>
                  </a:xfrm>
                </p:grpSpPr>
                <p:grpSp>
                  <p:nvGrpSpPr>
                    <p:cNvPr id="2115" name="Group 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" y="464"/>
                      <a:ext cx="2928" cy="112"/>
                      <a:chOff x="0" y="283"/>
                      <a:chExt cx="5760" cy="220"/>
                    </a:xfrm>
                  </p:grpSpPr>
                  <p:grpSp>
                    <p:nvGrpSpPr>
                      <p:cNvPr id="2129" name="Group 1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45" name="Freeform 1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0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46" name="Freeform 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9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130" name="Group 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3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48" name="Freeform 2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49" name="Freeform 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6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131" name="Group 2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46" y="283"/>
                        <a:ext cx="823" cy="220"/>
                        <a:chOff x="1646" y="283"/>
                        <a:chExt cx="823" cy="220"/>
                      </a:xfrm>
                    </p:grpSpPr>
                    <p:sp>
                      <p:nvSpPr>
                        <p:cNvPr id="22551" name="Freeform 2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47" y="283"/>
                          <a:ext cx="415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52" name="Freeform 2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54" y="283"/>
                          <a:ext cx="415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132" name="Group 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69" y="283"/>
                        <a:ext cx="822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54" name="Freeform 2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9" y="720"/>
                          <a:ext cx="2010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55" name="Freeform 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1" y="720"/>
                          <a:ext cx="2010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133" name="Group 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291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57" name="Freeform 2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1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58" name="Freeform 3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0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134" name="Group 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114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60" name="Freeform 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61" name="Freeform 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135" name="Group 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937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63" name="Freeform 3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3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64" name="Freeform 3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3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bg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2116" name="Group 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8" y="463"/>
                      <a:ext cx="418" cy="112"/>
                      <a:chOff x="240" y="720"/>
                      <a:chExt cx="3980" cy="1064"/>
                    </a:xfrm>
                  </p:grpSpPr>
                  <p:sp>
                    <p:nvSpPr>
                      <p:cNvPr id="22566" name="Freeform 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22567" name="Freeform 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11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2117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6" y="463"/>
                      <a:ext cx="419" cy="112"/>
                      <a:chOff x="240" y="720"/>
                      <a:chExt cx="3980" cy="1064"/>
                    </a:xfrm>
                  </p:grpSpPr>
                  <p:sp>
                    <p:nvSpPr>
                      <p:cNvPr id="22569" name="Freeform 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22570" name="Freeform 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2118" name="Group 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15" y="463"/>
                      <a:ext cx="418" cy="112"/>
                      <a:chOff x="1646" y="283"/>
                      <a:chExt cx="823" cy="220"/>
                    </a:xfrm>
                  </p:grpSpPr>
                  <p:sp>
                    <p:nvSpPr>
                      <p:cNvPr id="22572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46" y="283"/>
                        <a:ext cx="415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22573" name="Freeform 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54" y="283"/>
                        <a:ext cx="415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2119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33" y="463"/>
                      <a:ext cx="418" cy="112"/>
                      <a:chOff x="240" y="720"/>
                      <a:chExt cx="3980" cy="1064"/>
                    </a:xfrm>
                  </p:grpSpPr>
                  <p:sp>
                    <p:nvSpPr>
                      <p:cNvPr id="22575" name="Freeform 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22576" name="Freeform 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11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bg2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sp>
                  <p:nvSpPr>
                    <p:cNvPr id="22577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5051" y="463"/>
                      <a:ext cx="211" cy="1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"/>
                        </a:cxn>
                        <a:cxn ang="0">
                          <a:pos x="0" y="1064"/>
                        </a:cxn>
                        <a:cxn ang="0">
                          <a:pos x="236" y="1064"/>
                        </a:cxn>
                        <a:cxn ang="0">
                          <a:pos x="1772" y="1064"/>
                        </a:cxn>
                        <a:cxn ang="0">
                          <a:pos x="2012" y="1064"/>
                        </a:cxn>
                        <a:cxn ang="0">
                          <a:pos x="2012" y="54"/>
                        </a:cxn>
                        <a:cxn ang="0">
                          <a:pos x="0" y="54"/>
                        </a:cxn>
                      </a:cxnLst>
                      <a:rect l="0" t="0" r="r" b="b"/>
                      <a:pathLst>
                        <a:path w="2012" h="1064">
                          <a:moveTo>
                            <a:pt x="0" y="54"/>
                          </a:moveTo>
                          <a:lnTo>
                            <a:pt x="0" y="1064"/>
                          </a:lnTo>
                          <a:lnTo>
                            <a:pt x="236" y="1064"/>
                          </a:lnTo>
                          <a:cubicBezTo>
                            <a:pt x="234" y="8"/>
                            <a:pt x="1770" y="0"/>
                            <a:pt x="1772" y="1064"/>
                          </a:cubicBezTo>
                          <a:lnTo>
                            <a:pt x="2012" y="1064"/>
                          </a:lnTo>
                          <a:lnTo>
                            <a:pt x="2012" y="54"/>
                          </a:lnTo>
                          <a:lnTo>
                            <a:pt x="0" y="54"/>
                          </a:lnTo>
                          <a:close/>
                        </a:path>
                      </a:pathLst>
                    </a:custGeom>
                    <a:solidFill>
                      <a:schemeClr val="bg2"/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  <p:grpSp>
              <p:nvGrpSpPr>
                <p:cNvPr id="2067" name="Group 50"/>
                <p:cNvGrpSpPr>
                  <a:grpSpLocks/>
                </p:cNvGrpSpPr>
                <p:nvPr userDrawn="1"/>
              </p:nvGrpSpPr>
              <p:grpSpPr bwMode="auto">
                <a:xfrm>
                  <a:off x="262" y="399"/>
                  <a:ext cx="5208" cy="113"/>
                  <a:chOff x="254" y="463"/>
                  <a:chExt cx="5208" cy="113"/>
                </a:xfrm>
              </p:grpSpPr>
              <p:sp>
                <p:nvSpPr>
                  <p:cNvPr id="22579" name="Freeform 51"/>
                  <p:cNvSpPr>
                    <a:spLocks/>
                  </p:cNvSpPr>
                  <p:nvPr/>
                </p:nvSpPr>
                <p:spPr bwMode="auto">
                  <a:xfrm flipH="1">
                    <a:off x="5232" y="468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2580" name="Freeform 52"/>
                  <p:cNvSpPr>
                    <a:spLocks/>
                  </p:cNvSpPr>
                  <p:nvPr/>
                </p:nvSpPr>
                <p:spPr bwMode="auto">
                  <a:xfrm>
                    <a:off x="254" y="470"/>
                    <a:ext cx="230" cy="106"/>
                  </a:xfrm>
                  <a:custGeom>
                    <a:avLst/>
                    <a:gdLst/>
                    <a:ahLst/>
                    <a:cxnLst>
                      <a:cxn ang="0">
                        <a:pos x="230" y="0"/>
                      </a:cxn>
                      <a:cxn ang="0">
                        <a:pos x="182" y="0"/>
                      </a:cxn>
                      <a:cxn ang="0">
                        <a:pos x="0" y="78"/>
                      </a:cxn>
                      <a:cxn ang="0">
                        <a:pos x="86" y="96"/>
                      </a:cxn>
                      <a:cxn ang="0">
                        <a:pos x="204" y="96"/>
                      </a:cxn>
                      <a:cxn ang="0">
                        <a:pos x="230" y="0"/>
                      </a:cxn>
                    </a:cxnLst>
                    <a:rect l="0" t="0" r="r" b="b"/>
                    <a:pathLst>
                      <a:path w="230" h="96">
                        <a:moveTo>
                          <a:pt x="230" y="0"/>
                        </a:moveTo>
                        <a:lnTo>
                          <a:pt x="182" y="0"/>
                        </a:lnTo>
                        <a:lnTo>
                          <a:pt x="0" y="78"/>
                        </a:lnTo>
                        <a:lnTo>
                          <a:pt x="86" y="96"/>
                        </a:lnTo>
                        <a:lnTo>
                          <a:pt x="204" y="96"/>
                        </a:lnTo>
                        <a:lnTo>
                          <a:pt x="23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2076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450" y="463"/>
                    <a:ext cx="4812" cy="113"/>
                    <a:chOff x="450" y="463"/>
                    <a:chExt cx="4812" cy="113"/>
                  </a:xfrm>
                </p:grpSpPr>
                <p:grpSp>
                  <p:nvGrpSpPr>
                    <p:cNvPr id="2077" name="Group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0" y="464"/>
                      <a:ext cx="2928" cy="112"/>
                      <a:chOff x="0" y="283"/>
                      <a:chExt cx="5760" cy="220"/>
                    </a:xfrm>
                  </p:grpSpPr>
                  <p:grpSp>
                    <p:nvGrpSpPr>
                      <p:cNvPr id="2091" name="Group 5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84" name="Freeform 5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0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85" name="Freeform 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9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092" name="Group 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23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87" name="Freeform 5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88" name="Freeform 6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6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093" name="Group 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46" y="283"/>
                        <a:ext cx="823" cy="220"/>
                        <a:chOff x="1646" y="283"/>
                        <a:chExt cx="823" cy="220"/>
                      </a:xfrm>
                    </p:grpSpPr>
                    <p:sp>
                      <p:nvSpPr>
                        <p:cNvPr id="22590" name="Freeform 6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47" y="283"/>
                          <a:ext cx="415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91" name="Freeform 6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54" y="283"/>
                          <a:ext cx="415" cy="2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094" name="Group 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69" y="283"/>
                        <a:ext cx="822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93" name="Freeform 6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9" y="720"/>
                          <a:ext cx="2010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94" name="Freeform 6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1" y="720"/>
                          <a:ext cx="2010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095" name="Group 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291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96" name="Freeform 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1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597" name="Freeform 6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0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096" name="Group 7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114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599" name="Freeform 7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600" name="Freeform 7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07" y="720"/>
                          <a:ext cx="201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  <p:grpSp>
                    <p:nvGrpSpPr>
                      <p:cNvPr id="2097" name="Group 7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937" y="283"/>
                        <a:ext cx="823" cy="220"/>
                        <a:chOff x="240" y="720"/>
                        <a:chExt cx="3980" cy="1064"/>
                      </a:xfrm>
                    </p:grpSpPr>
                    <p:sp>
                      <p:nvSpPr>
                        <p:cNvPr id="22602" name="Freeform 7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3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22603" name="Freeform 7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13" y="720"/>
                          <a:ext cx="2007" cy="106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54"/>
                            </a:cxn>
                            <a:cxn ang="0">
                              <a:pos x="0" y="1064"/>
                            </a:cxn>
                            <a:cxn ang="0">
                              <a:pos x="236" y="1064"/>
                            </a:cxn>
                            <a:cxn ang="0">
                              <a:pos x="1772" y="1064"/>
                            </a:cxn>
                            <a:cxn ang="0">
                              <a:pos x="2012" y="1064"/>
                            </a:cxn>
                            <a:cxn ang="0">
                              <a:pos x="2012" y="54"/>
                            </a:cxn>
                            <a:cxn ang="0">
                              <a:pos x="0" y="54"/>
                            </a:cxn>
                          </a:cxnLst>
                          <a:rect l="0" t="0" r="r" b="b"/>
                          <a:pathLst>
                            <a:path w="2012" h="1064">
                              <a:moveTo>
                                <a:pt x="0" y="54"/>
                              </a:moveTo>
                              <a:lnTo>
                                <a:pt x="0" y="1064"/>
                              </a:lnTo>
                              <a:lnTo>
                                <a:pt x="236" y="1064"/>
                              </a:lnTo>
                              <a:cubicBezTo>
                                <a:pt x="234" y="8"/>
                                <a:pt x="1770" y="0"/>
                                <a:pt x="1772" y="1064"/>
                              </a:cubicBezTo>
                              <a:lnTo>
                                <a:pt x="2012" y="1064"/>
                              </a:lnTo>
                              <a:lnTo>
                                <a:pt x="2012" y="54"/>
                              </a:lnTo>
                              <a:lnTo>
                                <a:pt x="0" y="5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2078" name="Group 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8" y="463"/>
                      <a:ext cx="418" cy="112"/>
                      <a:chOff x="240" y="720"/>
                      <a:chExt cx="3980" cy="1064"/>
                    </a:xfrm>
                  </p:grpSpPr>
                  <p:sp>
                    <p:nvSpPr>
                      <p:cNvPr id="22605" name="Freeform 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22606" name="Freeform 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11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2079" name="Group 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6" y="463"/>
                      <a:ext cx="419" cy="112"/>
                      <a:chOff x="240" y="720"/>
                      <a:chExt cx="3980" cy="1064"/>
                    </a:xfrm>
                  </p:grpSpPr>
                  <p:sp>
                    <p:nvSpPr>
                      <p:cNvPr id="22608" name="Freeform 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22609" name="Freeform 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06" y="720"/>
                        <a:ext cx="2014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2080" name="Group 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15" y="463"/>
                      <a:ext cx="418" cy="112"/>
                      <a:chOff x="1646" y="283"/>
                      <a:chExt cx="823" cy="220"/>
                    </a:xfrm>
                  </p:grpSpPr>
                  <p:sp>
                    <p:nvSpPr>
                      <p:cNvPr id="22611" name="Freeform 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46" y="283"/>
                        <a:ext cx="415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22612" name="Freeform 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54" y="283"/>
                        <a:ext cx="415" cy="2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grpSp>
                  <p:nvGrpSpPr>
                    <p:cNvPr id="2081" name="Group 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33" y="463"/>
                      <a:ext cx="418" cy="112"/>
                      <a:chOff x="240" y="720"/>
                      <a:chExt cx="3980" cy="1064"/>
                    </a:xfrm>
                  </p:grpSpPr>
                  <p:sp>
                    <p:nvSpPr>
                      <p:cNvPr id="22614" name="Freeform 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22615" name="Freeform 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11" y="720"/>
                        <a:ext cx="2009" cy="10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54"/>
                          </a:cxn>
                          <a:cxn ang="0">
                            <a:pos x="0" y="1064"/>
                          </a:cxn>
                          <a:cxn ang="0">
                            <a:pos x="236" y="1064"/>
                          </a:cxn>
                          <a:cxn ang="0">
                            <a:pos x="1772" y="1064"/>
                          </a:cxn>
                          <a:cxn ang="0">
                            <a:pos x="2012" y="1064"/>
                          </a:cxn>
                          <a:cxn ang="0">
                            <a:pos x="2012" y="54"/>
                          </a:cxn>
                          <a:cxn ang="0">
                            <a:pos x="0" y="54"/>
                          </a:cxn>
                        </a:cxnLst>
                        <a:rect l="0" t="0" r="r" b="b"/>
                        <a:pathLst>
                          <a:path w="2012" h="1064">
                            <a:moveTo>
                              <a:pt x="0" y="54"/>
                            </a:moveTo>
                            <a:lnTo>
                              <a:pt x="0" y="1064"/>
                            </a:lnTo>
                            <a:lnTo>
                              <a:pt x="236" y="1064"/>
                            </a:lnTo>
                            <a:cubicBezTo>
                              <a:pt x="234" y="8"/>
                              <a:pt x="1770" y="0"/>
                              <a:pt x="1772" y="1064"/>
                            </a:cubicBezTo>
                            <a:lnTo>
                              <a:pt x="2012" y="1064"/>
                            </a:lnTo>
                            <a:lnTo>
                              <a:pt x="2012" y="54"/>
                            </a:lnTo>
                            <a:lnTo>
                              <a:pt x="0" y="54"/>
                            </a:ln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sp>
                  <p:nvSpPr>
                    <p:cNvPr id="22616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5051" y="463"/>
                      <a:ext cx="211" cy="1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"/>
                        </a:cxn>
                        <a:cxn ang="0">
                          <a:pos x="0" y="1064"/>
                        </a:cxn>
                        <a:cxn ang="0">
                          <a:pos x="236" y="1064"/>
                        </a:cxn>
                        <a:cxn ang="0">
                          <a:pos x="1772" y="1064"/>
                        </a:cxn>
                        <a:cxn ang="0">
                          <a:pos x="2012" y="1064"/>
                        </a:cxn>
                        <a:cxn ang="0">
                          <a:pos x="2012" y="54"/>
                        </a:cxn>
                        <a:cxn ang="0">
                          <a:pos x="0" y="54"/>
                        </a:cxn>
                      </a:cxnLst>
                      <a:rect l="0" t="0" r="r" b="b"/>
                      <a:pathLst>
                        <a:path w="2012" h="1064">
                          <a:moveTo>
                            <a:pt x="0" y="54"/>
                          </a:moveTo>
                          <a:lnTo>
                            <a:pt x="0" y="1064"/>
                          </a:lnTo>
                          <a:lnTo>
                            <a:pt x="236" y="1064"/>
                          </a:lnTo>
                          <a:cubicBezTo>
                            <a:pt x="234" y="8"/>
                            <a:pt x="1770" y="0"/>
                            <a:pt x="1772" y="1064"/>
                          </a:cubicBezTo>
                          <a:lnTo>
                            <a:pt x="2012" y="1064"/>
                          </a:lnTo>
                          <a:lnTo>
                            <a:pt x="2012" y="54"/>
                          </a:lnTo>
                          <a:lnTo>
                            <a:pt x="0" y="54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  <p:grpSp>
              <p:nvGrpSpPr>
                <p:cNvPr id="2068" name="Group 89"/>
                <p:cNvGrpSpPr>
                  <a:grpSpLocks/>
                </p:cNvGrpSpPr>
                <p:nvPr userDrawn="1"/>
              </p:nvGrpSpPr>
              <p:grpSpPr bwMode="auto">
                <a:xfrm>
                  <a:off x="8" y="32"/>
                  <a:ext cx="568" cy="608"/>
                  <a:chOff x="8" y="32"/>
                  <a:chExt cx="568" cy="608"/>
                </a:xfrm>
              </p:grpSpPr>
              <p:sp>
                <p:nvSpPr>
                  <p:cNvPr id="22618" name="Freeform 90"/>
                  <p:cNvSpPr>
                    <a:spLocks/>
                  </p:cNvSpPr>
                  <p:nvPr userDrawn="1"/>
                </p:nvSpPr>
                <p:spPr bwMode="auto">
                  <a:xfrm>
                    <a:off x="20" y="54"/>
                    <a:ext cx="556" cy="586"/>
                  </a:xfrm>
                  <a:custGeom>
                    <a:avLst/>
                    <a:gdLst/>
                    <a:ahLst/>
                    <a:cxnLst>
                      <a:cxn ang="0">
                        <a:pos x="1183" y="0"/>
                      </a:cxn>
                      <a:cxn ang="0">
                        <a:pos x="278" y="1706"/>
                      </a:cxn>
                      <a:cxn ang="0">
                        <a:pos x="2006" y="913"/>
                      </a:cxn>
                      <a:cxn ang="0">
                        <a:pos x="735" y="1519"/>
                      </a:cxn>
                      <a:cxn ang="0">
                        <a:pos x="1661" y="1060"/>
                      </a:cxn>
                      <a:cxn ang="0">
                        <a:pos x="1060" y="1394"/>
                      </a:cxn>
                      <a:cxn ang="0">
                        <a:pos x="1489" y="1187"/>
                      </a:cxn>
                      <a:cxn ang="0">
                        <a:pos x="1255" y="1355"/>
                      </a:cxn>
                      <a:cxn ang="0">
                        <a:pos x="1430" y="1221"/>
                      </a:cxn>
                      <a:cxn ang="0">
                        <a:pos x="1144" y="1403"/>
                      </a:cxn>
                      <a:cxn ang="0">
                        <a:pos x="1611" y="1144"/>
                      </a:cxn>
                      <a:cxn ang="0">
                        <a:pos x="843" y="1503"/>
                      </a:cxn>
                      <a:cxn ang="0">
                        <a:pos x="1876" y="960"/>
                      </a:cxn>
                      <a:cxn ang="0">
                        <a:pos x="474" y="1620"/>
                      </a:cxn>
                      <a:cxn ang="0">
                        <a:pos x="1158" y="267"/>
                      </a:cxn>
                      <a:cxn ang="0">
                        <a:pos x="1183" y="0"/>
                      </a:cxn>
                    </a:cxnLst>
                    <a:rect l="0" t="0" r="r" b="b"/>
                    <a:pathLst>
                      <a:path w="2570" h="2766">
                        <a:moveTo>
                          <a:pt x="1183" y="0"/>
                        </a:moveTo>
                        <a:cubicBezTo>
                          <a:pt x="31" y="34"/>
                          <a:pt x="0" y="1232"/>
                          <a:pt x="278" y="1706"/>
                        </a:cubicBezTo>
                        <a:cubicBezTo>
                          <a:pt x="888" y="2766"/>
                          <a:pt x="2570" y="2078"/>
                          <a:pt x="2006" y="913"/>
                        </a:cubicBezTo>
                        <a:cubicBezTo>
                          <a:pt x="1480" y="86"/>
                          <a:pt x="309" y="751"/>
                          <a:pt x="735" y="1519"/>
                        </a:cubicBezTo>
                        <a:cubicBezTo>
                          <a:pt x="1085" y="2095"/>
                          <a:pt x="2037" y="1686"/>
                          <a:pt x="1661" y="1060"/>
                        </a:cubicBezTo>
                        <a:cubicBezTo>
                          <a:pt x="1411" y="668"/>
                          <a:pt x="776" y="977"/>
                          <a:pt x="1060" y="1394"/>
                        </a:cubicBezTo>
                        <a:cubicBezTo>
                          <a:pt x="1252" y="1653"/>
                          <a:pt x="1647" y="1455"/>
                          <a:pt x="1489" y="1187"/>
                        </a:cubicBezTo>
                        <a:cubicBezTo>
                          <a:pt x="1389" y="1046"/>
                          <a:pt x="1055" y="1113"/>
                          <a:pt x="1255" y="1355"/>
                        </a:cubicBezTo>
                        <a:cubicBezTo>
                          <a:pt x="1185" y="1378"/>
                          <a:pt x="1221" y="1037"/>
                          <a:pt x="1430" y="1221"/>
                        </a:cubicBezTo>
                        <a:cubicBezTo>
                          <a:pt x="1522" y="1329"/>
                          <a:pt x="1328" y="1570"/>
                          <a:pt x="1144" y="1403"/>
                        </a:cubicBezTo>
                        <a:cubicBezTo>
                          <a:pt x="869" y="1019"/>
                          <a:pt x="1486" y="835"/>
                          <a:pt x="1611" y="1144"/>
                        </a:cubicBezTo>
                        <a:cubicBezTo>
                          <a:pt x="1803" y="1494"/>
                          <a:pt x="1244" y="1970"/>
                          <a:pt x="843" y="1503"/>
                        </a:cubicBezTo>
                        <a:cubicBezTo>
                          <a:pt x="467" y="868"/>
                          <a:pt x="1441" y="259"/>
                          <a:pt x="1876" y="960"/>
                        </a:cubicBezTo>
                        <a:cubicBezTo>
                          <a:pt x="2288" y="1625"/>
                          <a:pt x="1142" y="2588"/>
                          <a:pt x="474" y="1620"/>
                        </a:cubicBezTo>
                        <a:cubicBezTo>
                          <a:pt x="341" y="1336"/>
                          <a:pt x="221" y="417"/>
                          <a:pt x="1158" y="267"/>
                        </a:cubicBezTo>
                        <a:lnTo>
                          <a:pt x="1183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127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2619" name="Freeform 91"/>
                  <p:cNvSpPr>
                    <a:spLocks/>
                  </p:cNvSpPr>
                  <p:nvPr userDrawn="1"/>
                </p:nvSpPr>
                <p:spPr bwMode="auto">
                  <a:xfrm>
                    <a:off x="8" y="32"/>
                    <a:ext cx="556" cy="586"/>
                  </a:xfrm>
                  <a:custGeom>
                    <a:avLst/>
                    <a:gdLst/>
                    <a:ahLst/>
                    <a:cxnLst>
                      <a:cxn ang="0">
                        <a:pos x="1183" y="0"/>
                      </a:cxn>
                      <a:cxn ang="0">
                        <a:pos x="278" y="1706"/>
                      </a:cxn>
                      <a:cxn ang="0">
                        <a:pos x="2006" y="913"/>
                      </a:cxn>
                      <a:cxn ang="0">
                        <a:pos x="735" y="1519"/>
                      </a:cxn>
                      <a:cxn ang="0">
                        <a:pos x="1661" y="1060"/>
                      </a:cxn>
                      <a:cxn ang="0">
                        <a:pos x="1060" y="1394"/>
                      </a:cxn>
                      <a:cxn ang="0">
                        <a:pos x="1489" y="1187"/>
                      </a:cxn>
                      <a:cxn ang="0">
                        <a:pos x="1255" y="1355"/>
                      </a:cxn>
                      <a:cxn ang="0">
                        <a:pos x="1430" y="1221"/>
                      </a:cxn>
                      <a:cxn ang="0">
                        <a:pos x="1144" y="1403"/>
                      </a:cxn>
                      <a:cxn ang="0">
                        <a:pos x="1611" y="1144"/>
                      </a:cxn>
                      <a:cxn ang="0">
                        <a:pos x="843" y="1503"/>
                      </a:cxn>
                      <a:cxn ang="0">
                        <a:pos x="1876" y="960"/>
                      </a:cxn>
                      <a:cxn ang="0">
                        <a:pos x="474" y="1620"/>
                      </a:cxn>
                      <a:cxn ang="0">
                        <a:pos x="1158" y="267"/>
                      </a:cxn>
                      <a:cxn ang="0">
                        <a:pos x="1183" y="0"/>
                      </a:cxn>
                    </a:cxnLst>
                    <a:rect l="0" t="0" r="r" b="b"/>
                    <a:pathLst>
                      <a:path w="2570" h="2766">
                        <a:moveTo>
                          <a:pt x="1183" y="0"/>
                        </a:moveTo>
                        <a:cubicBezTo>
                          <a:pt x="31" y="34"/>
                          <a:pt x="0" y="1232"/>
                          <a:pt x="278" y="1706"/>
                        </a:cubicBezTo>
                        <a:cubicBezTo>
                          <a:pt x="888" y="2766"/>
                          <a:pt x="2570" y="2078"/>
                          <a:pt x="2006" y="913"/>
                        </a:cubicBezTo>
                        <a:cubicBezTo>
                          <a:pt x="1480" y="86"/>
                          <a:pt x="309" y="751"/>
                          <a:pt x="735" y="1519"/>
                        </a:cubicBezTo>
                        <a:cubicBezTo>
                          <a:pt x="1085" y="2095"/>
                          <a:pt x="2037" y="1686"/>
                          <a:pt x="1661" y="1060"/>
                        </a:cubicBezTo>
                        <a:cubicBezTo>
                          <a:pt x="1411" y="668"/>
                          <a:pt x="776" y="977"/>
                          <a:pt x="1060" y="1394"/>
                        </a:cubicBezTo>
                        <a:cubicBezTo>
                          <a:pt x="1252" y="1653"/>
                          <a:pt x="1647" y="1455"/>
                          <a:pt x="1489" y="1187"/>
                        </a:cubicBezTo>
                        <a:cubicBezTo>
                          <a:pt x="1389" y="1046"/>
                          <a:pt x="1055" y="1113"/>
                          <a:pt x="1255" y="1355"/>
                        </a:cubicBezTo>
                        <a:cubicBezTo>
                          <a:pt x="1185" y="1378"/>
                          <a:pt x="1221" y="1037"/>
                          <a:pt x="1430" y="1221"/>
                        </a:cubicBezTo>
                        <a:cubicBezTo>
                          <a:pt x="1522" y="1329"/>
                          <a:pt x="1328" y="1570"/>
                          <a:pt x="1144" y="1403"/>
                        </a:cubicBezTo>
                        <a:cubicBezTo>
                          <a:pt x="869" y="1019"/>
                          <a:pt x="1486" y="835"/>
                          <a:pt x="1611" y="1144"/>
                        </a:cubicBezTo>
                        <a:cubicBezTo>
                          <a:pt x="1803" y="1494"/>
                          <a:pt x="1244" y="1970"/>
                          <a:pt x="843" y="1503"/>
                        </a:cubicBezTo>
                        <a:cubicBezTo>
                          <a:pt x="467" y="868"/>
                          <a:pt x="1441" y="259"/>
                          <a:pt x="1876" y="960"/>
                        </a:cubicBezTo>
                        <a:cubicBezTo>
                          <a:pt x="2288" y="1625"/>
                          <a:pt x="1142" y="2588"/>
                          <a:pt x="474" y="1620"/>
                        </a:cubicBezTo>
                        <a:cubicBezTo>
                          <a:pt x="341" y="1336"/>
                          <a:pt x="221" y="417"/>
                          <a:pt x="1158" y="267"/>
                        </a:cubicBezTo>
                        <a:lnTo>
                          <a:pt x="118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22620" name="Freeform 92"/>
                <p:cNvSpPr>
                  <a:spLocks/>
                </p:cNvSpPr>
                <p:nvPr userDrawn="1"/>
              </p:nvSpPr>
              <p:spPr bwMode="auto">
                <a:xfrm flipH="1">
                  <a:off x="5176" y="54"/>
                  <a:ext cx="556" cy="586"/>
                </a:xfrm>
                <a:custGeom>
                  <a:avLst/>
                  <a:gdLst/>
                  <a:ahLst/>
                  <a:cxnLst>
                    <a:cxn ang="0">
                      <a:pos x="1183" y="0"/>
                    </a:cxn>
                    <a:cxn ang="0">
                      <a:pos x="278" y="1706"/>
                    </a:cxn>
                    <a:cxn ang="0">
                      <a:pos x="2006" y="913"/>
                    </a:cxn>
                    <a:cxn ang="0">
                      <a:pos x="735" y="1519"/>
                    </a:cxn>
                    <a:cxn ang="0">
                      <a:pos x="1661" y="1060"/>
                    </a:cxn>
                    <a:cxn ang="0">
                      <a:pos x="1060" y="1394"/>
                    </a:cxn>
                    <a:cxn ang="0">
                      <a:pos x="1489" y="1187"/>
                    </a:cxn>
                    <a:cxn ang="0">
                      <a:pos x="1255" y="1355"/>
                    </a:cxn>
                    <a:cxn ang="0">
                      <a:pos x="1430" y="1221"/>
                    </a:cxn>
                    <a:cxn ang="0">
                      <a:pos x="1144" y="1403"/>
                    </a:cxn>
                    <a:cxn ang="0">
                      <a:pos x="1611" y="1144"/>
                    </a:cxn>
                    <a:cxn ang="0">
                      <a:pos x="843" y="1503"/>
                    </a:cxn>
                    <a:cxn ang="0">
                      <a:pos x="1876" y="960"/>
                    </a:cxn>
                    <a:cxn ang="0">
                      <a:pos x="474" y="1620"/>
                    </a:cxn>
                    <a:cxn ang="0">
                      <a:pos x="1158" y="267"/>
                    </a:cxn>
                    <a:cxn ang="0">
                      <a:pos x="1183" y="0"/>
                    </a:cxn>
                  </a:cxnLst>
                  <a:rect l="0" t="0" r="r" b="b"/>
                  <a:pathLst>
                    <a:path w="2570" h="2766">
                      <a:moveTo>
                        <a:pt x="1183" y="0"/>
                      </a:moveTo>
                      <a:cubicBezTo>
                        <a:pt x="31" y="34"/>
                        <a:pt x="0" y="1232"/>
                        <a:pt x="278" y="1706"/>
                      </a:cubicBezTo>
                      <a:cubicBezTo>
                        <a:pt x="888" y="2766"/>
                        <a:pt x="2570" y="2078"/>
                        <a:pt x="2006" y="913"/>
                      </a:cubicBezTo>
                      <a:cubicBezTo>
                        <a:pt x="1480" y="86"/>
                        <a:pt x="309" y="751"/>
                        <a:pt x="735" y="1519"/>
                      </a:cubicBezTo>
                      <a:cubicBezTo>
                        <a:pt x="1085" y="2095"/>
                        <a:pt x="2037" y="1686"/>
                        <a:pt x="1661" y="1060"/>
                      </a:cubicBezTo>
                      <a:cubicBezTo>
                        <a:pt x="1411" y="668"/>
                        <a:pt x="776" y="977"/>
                        <a:pt x="1060" y="1394"/>
                      </a:cubicBezTo>
                      <a:cubicBezTo>
                        <a:pt x="1252" y="1653"/>
                        <a:pt x="1647" y="1455"/>
                        <a:pt x="1489" y="1187"/>
                      </a:cubicBezTo>
                      <a:cubicBezTo>
                        <a:pt x="1389" y="1046"/>
                        <a:pt x="1055" y="1113"/>
                        <a:pt x="1255" y="1355"/>
                      </a:cubicBezTo>
                      <a:cubicBezTo>
                        <a:pt x="1185" y="1378"/>
                        <a:pt x="1221" y="1037"/>
                        <a:pt x="1430" y="1221"/>
                      </a:cubicBezTo>
                      <a:cubicBezTo>
                        <a:pt x="1522" y="1329"/>
                        <a:pt x="1328" y="1570"/>
                        <a:pt x="1144" y="1403"/>
                      </a:cubicBezTo>
                      <a:cubicBezTo>
                        <a:pt x="869" y="1019"/>
                        <a:pt x="1486" y="835"/>
                        <a:pt x="1611" y="1144"/>
                      </a:cubicBezTo>
                      <a:cubicBezTo>
                        <a:pt x="1803" y="1494"/>
                        <a:pt x="1244" y="1970"/>
                        <a:pt x="843" y="1503"/>
                      </a:cubicBezTo>
                      <a:cubicBezTo>
                        <a:pt x="467" y="868"/>
                        <a:pt x="1441" y="259"/>
                        <a:pt x="1876" y="960"/>
                      </a:cubicBezTo>
                      <a:cubicBezTo>
                        <a:pt x="2288" y="1625"/>
                        <a:pt x="1142" y="2588"/>
                        <a:pt x="474" y="1620"/>
                      </a:cubicBezTo>
                      <a:cubicBezTo>
                        <a:pt x="341" y="1336"/>
                        <a:pt x="221" y="417"/>
                        <a:pt x="1158" y="267"/>
                      </a:cubicBezTo>
                      <a:lnTo>
                        <a:pt x="1183" y="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621" name="Freeform 93"/>
                <p:cNvSpPr>
                  <a:spLocks/>
                </p:cNvSpPr>
                <p:nvPr userDrawn="1"/>
              </p:nvSpPr>
              <p:spPr bwMode="auto">
                <a:xfrm flipH="1">
                  <a:off x="5164" y="32"/>
                  <a:ext cx="556" cy="586"/>
                </a:xfrm>
                <a:custGeom>
                  <a:avLst/>
                  <a:gdLst/>
                  <a:ahLst/>
                  <a:cxnLst>
                    <a:cxn ang="0">
                      <a:pos x="1183" y="0"/>
                    </a:cxn>
                    <a:cxn ang="0">
                      <a:pos x="278" y="1706"/>
                    </a:cxn>
                    <a:cxn ang="0">
                      <a:pos x="2006" y="913"/>
                    </a:cxn>
                    <a:cxn ang="0">
                      <a:pos x="735" y="1519"/>
                    </a:cxn>
                    <a:cxn ang="0">
                      <a:pos x="1661" y="1060"/>
                    </a:cxn>
                    <a:cxn ang="0">
                      <a:pos x="1060" y="1394"/>
                    </a:cxn>
                    <a:cxn ang="0">
                      <a:pos x="1489" y="1187"/>
                    </a:cxn>
                    <a:cxn ang="0">
                      <a:pos x="1255" y="1355"/>
                    </a:cxn>
                    <a:cxn ang="0">
                      <a:pos x="1430" y="1221"/>
                    </a:cxn>
                    <a:cxn ang="0">
                      <a:pos x="1144" y="1403"/>
                    </a:cxn>
                    <a:cxn ang="0">
                      <a:pos x="1611" y="1144"/>
                    </a:cxn>
                    <a:cxn ang="0">
                      <a:pos x="843" y="1503"/>
                    </a:cxn>
                    <a:cxn ang="0">
                      <a:pos x="1876" y="960"/>
                    </a:cxn>
                    <a:cxn ang="0">
                      <a:pos x="474" y="1620"/>
                    </a:cxn>
                    <a:cxn ang="0">
                      <a:pos x="1158" y="267"/>
                    </a:cxn>
                    <a:cxn ang="0">
                      <a:pos x="1183" y="0"/>
                    </a:cxn>
                  </a:cxnLst>
                  <a:rect l="0" t="0" r="r" b="b"/>
                  <a:pathLst>
                    <a:path w="2570" h="2766">
                      <a:moveTo>
                        <a:pt x="1183" y="0"/>
                      </a:moveTo>
                      <a:cubicBezTo>
                        <a:pt x="31" y="34"/>
                        <a:pt x="0" y="1232"/>
                        <a:pt x="278" y="1706"/>
                      </a:cubicBezTo>
                      <a:cubicBezTo>
                        <a:pt x="888" y="2766"/>
                        <a:pt x="2570" y="2078"/>
                        <a:pt x="2006" y="913"/>
                      </a:cubicBezTo>
                      <a:cubicBezTo>
                        <a:pt x="1480" y="86"/>
                        <a:pt x="309" y="751"/>
                        <a:pt x="735" y="1519"/>
                      </a:cubicBezTo>
                      <a:cubicBezTo>
                        <a:pt x="1085" y="2095"/>
                        <a:pt x="2037" y="1686"/>
                        <a:pt x="1661" y="1060"/>
                      </a:cubicBezTo>
                      <a:cubicBezTo>
                        <a:pt x="1411" y="668"/>
                        <a:pt x="776" y="977"/>
                        <a:pt x="1060" y="1394"/>
                      </a:cubicBezTo>
                      <a:cubicBezTo>
                        <a:pt x="1252" y="1653"/>
                        <a:pt x="1647" y="1455"/>
                        <a:pt x="1489" y="1187"/>
                      </a:cubicBezTo>
                      <a:cubicBezTo>
                        <a:pt x="1389" y="1046"/>
                        <a:pt x="1055" y="1113"/>
                        <a:pt x="1255" y="1355"/>
                      </a:cubicBezTo>
                      <a:cubicBezTo>
                        <a:pt x="1185" y="1378"/>
                        <a:pt x="1221" y="1037"/>
                        <a:pt x="1430" y="1221"/>
                      </a:cubicBezTo>
                      <a:cubicBezTo>
                        <a:pt x="1522" y="1329"/>
                        <a:pt x="1328" y="1570"/>
                        <a:pt x="1144" y="1403"/>
                      </a:cubicBezTo>
                      <a:cubicBezTo>
                        <a:pt x="869" y="1019"/>
                        <a:pt x="1486" y="835"/>
                        <a:pt x="1611" y="1144"/>
                      </a:cubicBezTo>
                      <a:cubicBezTo>
                        <a:pt x="1803" y="1494"/>
                        <a:pt x="1244" y="1970"/>
                        <a:pt x="843" y="1503"/>
                      </a:cubicBezTo>
                      <a:cubicBezTo>
                        <a:pt x="467" y="868"/>
                        <a:pt x="1441" y="259"/>
                        <a:pt x="1876" y="960"/>
                      </a:cubicBezTo>
                      <a:cubicBezTo>
                        <a:pt x="2288" y="1625"/>
                        <a:pt x="1142" y="2588"/>
                        <a:pt x="474" y="1620"/>
                      </a:cubicBezTo>
                      <a:cubicBezTo>
                        <a:pt x="341" y="1336"/>
                        <a:pt x="221" y="417"/>
                        <a:pt x="1158" y="267"/>
                      </a:cubicBezTo>
                      <a:lnTo>
                        <a:pt x="118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622" name="Rectangle 94"/>
                <p:cNvSpPr>
                  <a:spLocks noChangeArrowheads="1"/>
                </p:cNvSpPr>
                <p:nvPr userDrawn="1"/>
              </p:nvSpPr>
              <p:spPr bwMode="auto">
                <a:xfrm>
                  <a:off x="248" y="32"/>
                  <a:ext cx="5232" cy="5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sp>
          <p:nvSpPr>
            <p:cNvPr id="22629" name="Rectangle 101"/>
            <p:cNvSpPr>
              <a:spLocks noChangeArrowheads="1"/>
            </p:cNvSpPr>
            <p:nvPr userDrawn="1"/>
          </p:nvSpPr>
          <p:spPr bwMode="hidden">
            <a:xfrm>
              <a:off x="480" y="507"/>
              <a:ext cx="4786" cy="19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051" name="Rectangle 9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38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9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33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625" name="Rectangle 9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 i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626" name="Rectangle 9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i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627" name="Rectangle 9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i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711C721-3667-459B-AA36-BDB5D6E463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bhg.com/bhg/story.jhtml?storyid=/templatedata/bhg/story/data/TailoredForTraditionalDinner_12072001.xml" TargetMode="Externa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bhg.com/bhg/story.jhtml?storyid=/templatedata/bhg/story/data/CountryEnglishClassic_01082002.xml" TargetMode="Externa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5400" smtClean="0"/>
              <a:t>PRINCIPLES OF DESIGN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Directions or guidelines for using the elements of design</a:t>
            </a:r>
            <a:r>
              <a:rPr lang="en-US" smtClean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Asymmetrical Balance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Wall hangings of the same visual weight are hung on each side of the plant stand.</a:t>
            </a:r>
          </a:p>
          <a:p>
            <a:pPr eaLnBrk="1" hangingPunct="1"/>
            <a:r>
              <a:rPr lang="en-US" sz="2800" smtClean="0"/>
              <a:t>Chair balances out the fireplace on the other side of the room.</a:t>
            </a:r>
          </a:p>
          <a:p>
            <a:pPr eaLnBrk="1" hangingPunct="1">
              <a:buFontTx/>
              <a:buNone/>
            </a:pPr>
            <a:endParaRPr lang="en-US" sz="2800" smtClean="0"/>
          </a:p>
        </p:txBody>
      </p:sp>
      <p:pic>
        <p:nvPicPr>
          <p:cNvPr id="13316" name="Picture 17" descr="http://images.meredith.com/bhg/images/10/ss_SIP876026.jpg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2565400"/>
            <a:ext cx="3810000" cy="3251200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Asymmetrical Balance</a:t>
            </a:r>
          </a:p>
        </p:txBody>
      </p:sp>
      <p:sp>
        <p:nvSpPr>
          <p:cNvPr id="14339" name="Rectangle 1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Items on the mantle are arranged using Asymmetrical Balance.  The picture is slightly off center with large plant on the left is balanced by a group of vases on the right.</a:t>
            </a:r>
          </a:p>
        </p:txBody>
      </p:sp>
      <p:pic>
        <p:nvPicPr>
          <p:cNvPr id="14340" name="Picture 18" descr="http://images.meredith.com/bhg/images/10/ss_BHG126880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7763" y="2133600"/>
            <a:ext cx="3189287" cy="4114800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Radial Balance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Radial Balance involves having furnishings or patterns arranged in a </a:t>
            </a:r>
            <a:r>
              <a:rPr lang="en-US" sz="5400" i="1" u="sng" smtClean="0"/>
              <a:t>circular</a:t>
            </a:r>
            <a:r>
              <a:rPr lang="en-US" smtClean="0"/>
              <a:t> manner.</a:t>
            </a:r>
          </a:p>
          <a:p>
            <a:pPr eaLnBrk="1" hangingPunct="1"/>
            <a:r>
              <a:rPr lang="en-US" smtClean="0"/>
              <a:t>Radiation creates a sweeping, dramatic, circular motion in a room.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Radial Balance</a:t>
            </a: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>
            <p:ph sz="half" idx="1"/>
          </p:nvPr>
        </p:nvGraphicFramePr>
        <p:xfrm>
          <a:off x="457200" y="2268538"/>
          <a:ext cx="4000500" cy="3522662"/>
        </p:xfrm>
        <a:graphic>
          <a:graphicData uri="http://schemas.openxmlformats.org/presentationml/2006/ole">
            <p:oleObj spid="_x0000_s1026" name="Drawing" r:id="rId3" imgW="3772512" imgH="2400633" progId="Presentations.Drawing.10">
              <p:embed/>
            </p:oleObj>
          </a:graphicData>
        </a:graphic>
      </p:graphicFrame>
      <p:graphicFrame>
        <p:nvGraphicFramePr>
          <p:cNvPr id="1027" name="Object 7"/>
          <p:cNvGraphicFramePr>
            <a:graphicFrameLocks noChangeAspect="1"/>
          </p:cNvGraphicFramePr>
          <p:nvPr>
            <p:ph sz="half" idx="2"/>
          </p:nvPr>
        </p:nvGraphicFramePr>
        <p:xfrm>
          <a:off x="4495800" y="2743200"/>
          <a:ext cx="4114800" cy="3752850"/>
        </p:xfrm>
        <a:graphic>
          <a:graphicData uri="http://schemas.openxmlformats.org/presentationml/2006/ole">
            <p:oleObj spid="_x0000_s1027" name="Drawing" r:id="rId4" imgW="3505013" imgH="2457565" progId="Presentations.Drawing.10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RHYTHM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Leads the eye from one point to another, creates motion.</a:t>
            </a:r>
          </a:p>
        </p:txBody>
      </p:sp>
      <p:pic>
        <p:nvPicPr>
          <p:cNvPr id="16388" name="Picture 8" descr="j017398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200400"/>
            <a:ext cx="5181600" cy="321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RHYTHM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Rhythm by Repetition</a:t>
            </a:r>
          </a:p>
          <a:p>
            <a:pPr eaLnBrk="1" hangingPunct="1"/>
            <a:r>
              <a:rPr lang="en-US" smtClean="0"/>
              <a:t>Rhythm by Gradation</a:t>
            </a:r>
          </a:p>
          <a:p>
            <a:pPr eaLnBrk="1" hangingPunct="1"/>
            <a:r>
              <a:rPr lang="en-US" smtClean="0"/>
              <a:t>Rhythm by Radiation</a:t>
            </a:r>
          </a:p>
          <a:p>
            <a:pPr eaLnBrk="1" hangingPunct="1"/>
            <a:r>
              <a:rPr lang="en-US" smtClean="0"/>
              <a:t>Rhythm by Opposition</a:t>
            </a:r>
          </a:p>
          <a:p>
            <a:pPr eaLnBrk="1" hangingPunct="1"/>
            <a:r>
              <a:rPr lang="en-US" smtClean="0"/>
              <a:t>Rhythm by Transition</a:t>
            </a:r>
          </a:p>
        </p:txBody>
      </p:sp>
      <p:pic>
        <p:nvPicPr>
          <p:cNvPr id="17412" name="Picture 9" descr="C:\WINDOWS\Application Data\Microsoft\Media Catalog\Downloaded Clips\cl0\NA00508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498850"/>
            <a:ext cx="3429000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Rhythm By Repetition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Rhythm created by duplicating (repeating) shapes, colors, pattern, line, texture.</a:t>
            </a:r>
          </a:p>
          <a:p>
            <a:pPr eaLnBrk="1" hangingPunct="1"/>
            <a:r>
              <a:rPr lang="en-US" sz="2800" smtClean="0"/>
              <a:t>Beams in the ceiling are repeated.  Window panes, repeat. Stripes on ottoman and chair are repeated.</a:t>
            </a:r>
          </a:p>
        </p:txBody>
      </p:sp>
      <p:pic>
        <p:nvPicPr>
          <p:cNvPr id="18436" name="Picture 9" descr="http://images.meredith.com/bhg/images/01/l_ent02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433638"/>
            <a:ext cx="3810000" cy="3513137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Rhythm By Gradation</a:t>
            </a:r>
          </a:p>
        </p:txBody>
      </p:sp>
      <p:sp>
        <p:nvSpPr>
          <p:cNvPr id="19459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Rhythm created by a gradual change in size or color.</a:t>
            </a:r>
          </a:p>
          <a:p>
            <a:pPr eaLnBrk="1" hangingPunct="1"/>
            <a:r>
              <a:rPr lang="en-US" sz="2800" smtClean="0"/>
              <a:t>Paint on wall changes gradually in value.</a:t>
            </a:r>
          </a:p>
        </p:txBody>
      </p:sp>
      <p:pic>
        <p:nvPicPr>
          <p:cNvPr id="19460" name="Picture 7" descr="http://images.meredith.com/bhg/images/06/p_BHG135006.jpg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6313" y="2133600"/>
            <a:ext cx="3227387" cy="4114800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Rhythm By Radiation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Rhythm created by identical objects coming from a central axis.</a:t>
            </a:r>
          </a:p>
          <a:p>
            <a:pPr eaLnBrk="1" hangingPunct="1"/>
            <a:r>
              <a:rPr lang="en-US" sz="2800" smtClean="0"/>
              <a:t>Tall Grasses “radiate” from the center of the vase on this bathroom vanity.</a:t>
            </a:r>
          </a:p>
        </p:txBody>
      </p:sp>
      <p:pic>
        <p:nvPicPr>
          <p:cNvPr id="20484" name="Picture 17" descr="http://images.meredith.com/bhg/images/10/ss_SIP916368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286000"/>
            <a:ext cx="3810000" cy="3810000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Rhythm By Opposition</a:t>
            </a:r>
          </a:p>
        </p:txBody>
      </p:sp>
      <p:sp>
        <p:nvSpPr>
          <p:cNvPr id="21507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Rhythm created by lines at right angles or contrasting colors.</a:t>
            </a:r>
          </a:p>
          <a:p>
            <a:pPr eaLnBrk="1" hangingPunct="1"/>
            <a:r>
              <a:rPr lang="en-US" sz="2800" smtClean="0"/>
              <a:t>Contrasting black and white tiles and the lines intersecting at right angles.</a:t>
            </a:r>
          </a:p>
        </p:txBody>
      </p:sp>
      <p:pic>
        <p:nvPicPr>
          <p:cNvPr id="21508" name="Picture 23" descr="http://images.meredith.com/bhg/images/01/l_sea01.jpg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2170113"/>
            <a:ext cx="3810000" cy="4041775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BALANCE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sense of equilibrium.</a:t>
            </a:r>
          </a:p>
          <a:p>
            <a:pPr lvl="1" eaLnBrk="1" hangingPunct="1"/>
            <a:r>
              <a:rPr lang="en-US" smtClean="0"/>
              <a:t>When establishing balance consider visual weight created by size, color, texture and number of objects.</a:t>
            </a:r>
          </a:p>
        </p:txBody>
      </p:sp>
      <p:pic>
        <p:nvPicPr>
          <p:cNvPr id="5124" name="Picture 5" descr="C:\WINDOWS\Application Data\Microsoft\Media Catalog\Downloaded Clips\cl41\j01629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733800"/>
            <a:ext cx="320040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Rhythm By Transition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Rhythm created by curved lines that carry your eye across a straight surface.</a:t>
            </a:r>
          </a:p>
          <a:p>
            <a:pPr eaLnBrk="1" hangingPunct="1"/>
            <a:r>
              <a:rPr lang="en-US" sz="2800" smtClean="0"/>
              <a:t>Window treatments that gently swag down, create a soft rhythm by transition.</a:t>
            </a:r>
          </a:p>
          <a:p>
            <a:pPr eaLnBrk="1" hangingPunct="1">
              <a:buFontTx/>
              <a:buNone/>
            </a:pPr>
            <a:endParaRPr lang="en-US" sz="2800" smtClean="0"/>
          </a:p>
        </p:txBody>
      </p:sp>
      <p:pic>
        <p:nvPicPr>
          <p:cNvPr id="22532" name="Picture 9" descr="http://images.meredith.com/bhg/images/01/l_ate01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646363"/>
            <a:ext cx="3810000" cy="3089275"/>
          </a:xfr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What Type of Rhythm?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4400" smtClean="0"/>
              <a:t>Repetition?</a:t>
            </a:r>
          </a:p>
          <a:p>
            <a:pPr eaLnBrk="1" hangingPunct="1"/>
            <a:r>
              <a:rPr lang="en-US" sz="4400" smtClean="0"/>
              <a:t>Gradation?</a:t>
            </a:r>
          </a:p>
          <a:p>
            <a:pPr eaLnBrk="1" hangingPunct="1"/>
            <a:r>
              <a:rPr lang="en-US" sz="4400" smtClean="0"/>
              <a:t>Radiation?</a:t>
            </a:r>
          </a:p>
          <a:p>
            <a:pPr eaLnBrk="1" hangingPunct="1"/>
            <a:r>
              <a:rPr lang="en-US" sz="4400" smtClean="0"/>
              <a:t>Opposition?</a:t>
            </a:r>
          </a:p>
          <a:p>
            <a:pPr eaLnBrk="1" hangingPunct="1"/>
            <a:r>
              <a:rPr lang="en-US" sz="4400" smtClean="0"/>
              <a:t>Transition?</a:t>
            </a:r>
          </a:p>
        </p:txBody>
      </p:sp>
      <p:pic>
        <p:nvPicPr>
          <p:cNvPr id="23556" name="Picture 9" descr="http://images.meredith.com/bhg/images/01/l_son01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433638"/>
            <a:ext cx="3810000" cy="3513137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SCALE &amp; PROPORTION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Scale relates to the </a:t>
            </a:r>
            <a:r>
              <a:rPr lang="en-US" sz="4400" i="1" smtClean="0"/>
              <a:t>size</a:t>
            </a:r>
            <a:r>
              <a:rPr lang="en-US" smtClean="0"/>
              <a:t> of a design in relation to the height and width of the area in which it is placed.</a:t>
            </a:r>
          </a:p>
          <a:p>
            <a:pPr eaLnBrk="1" hangingPunct="1"/>
            <a:r>
              <a:rPr lang="en-US" smtClean="0"/>
              <a:t>Proportion relates to the </a:t>
            </a:r>
            <a:r>
              <a:rPr lang="en-US" sz="4400" i="1" smtClean="0"/>
              <a:t>parts</a:t>
            </a:r>
            <a:r>
              <a:rPr lang="en-US" smtClean="0"/>
              <a:t> of the object and how one part relates to another.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SCALE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Relates to the actual and relative size and visual weight of the design and its components.</a:t>
            </a:r>
          </a:p>
          <a:p>
            <a:pPr eaLnBrk="1" hangingPunct="1"/>
            <a:r>
              <a:rPr lang="en-US" smtClean="0"/>
              <a:t>Furniture and accessories must be in scale to the room</a:t>
            </a:r>
          </a:p>
        </p:txBody>
      </p:sp>
      <p:sp>
        <p:nvSpPr>
          <p:cNvPr id="25604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410200" y="2819400"/>
            <a:ext cx="3048000" cy="34290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endParaRPr lang="en-US" smtClean="0"/>
          </a:p>
        </p:txBody>
      </p:sp>
      <p:pic>
        <p:nvPicPr>
          <p:cNvPr id="25605" name="Picture 8" descr="pe0146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438400"/>
            <a:ext cx="2484438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PROPORTION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752600"/>
            <a:ext cx="3810000" cy="4114800"/>
          </a:xfrm>
        </p:spPr>
        <p:txBody>
          <a:bodyPr/>
          <a:lstStyle/>
          <a:p>
            <a:pPr eaLnBrk="1" hangingPunct="1"/>
            <a:r>
              <a:rPr lang="en-US" sz="3300" b="1" u="sng" smtClean="0"/>
              <a:t>The Golden Mean</a:t>
            </a:r>
            <a:r>
              <a:rPr lang="en-US" sz="3300" smtClean="0"/>
              <a:t> – the division of a line or form so that the smaller portion has the same ratio to the larger as the larger has to the whole.</a:t>
            </a:r>
          </a:p>
          <a:p>
            <a:pPr eaLnBrk="1" hangingPunct="1">
              <a:buFontTx/>
              <a:buNone/>
            </a:pPr>
            <a:endParaRPr lang="en-US" smtClean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752600"/>
            <a:ext cx="3810000" cy="4114800"/>
          </a:xfrm>
        </p:spPr>
        <p:txBody>
          <a:bodyPr/>
          <a:lstStyle/>
          <a:p>
            <a:pPr eaLnBrk="1" hangingPunct="1"/>
            <a:r>
              <a:rPr lang="en-US" sz="3100" smtClean="0"/>
              <a:t>Effective Ratios are 2:3, 3:5, 5:8, 4:7, etc.</a:t>
            </a:r>
          </a:p>
          <a:p>
            <a:pPr eaLnBrk="1" hangingPunct="1"/>
            <a:r>
              <a:rPr lang="en-US" sz="3100" smtClean="0"/>
              <a:t>Square is the least pleasing shape.</a:t>
            </a:r>
          </a:p>
          <a:p>
            <a:pPr eaLnBrk="1" hangingPunct="1"/>
            <a:r>
              <a:rPr lang="en-US" sz="3100" smtClean="0"/>
              <a:t>Rectangles are more pleasing, especially with a ratio of 2:3.</a:t>
            </a:r>
          </a:p>
          <a:p>
            <a:pPr eaLnBrk="1" hangingPunct="1">
              <a:buFontTx/>
              <a:buNone/>
            </a:pPr>
            <a:endParaRPr lang="en-US" sz="2600" smtClean="0"/>
          </a:p>
          <a:p>
            <a:pPr eaLnBrk="1" hangingPunct="1">
              <a:buFontTx/>
              <a:buNone/>
            </a:pPr>
            <a:endParaRPr lang="en-US" sz="240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PROPORTION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4400" smtClean="0"/>
              <a:t>The creative use of color, texture, pattern, and furniture arrangement can create illusions of properly proportioned space.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SCALE  &amp; PROPORTION</a:t>
            </a:r>
            <a:br>
              <a:rPr lang="en-US" smtClean="0"/>
            </a:br>
            <a:r>
              <a:rPr lang="en-US" smtClean="0"/>
              <a:t>Too Big, Too Small, Just Right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3528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This chairs massive scale diminishes everything around it.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95775" y="2133600"/>
            <a:ext cx="4162425" cy="44958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6670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The chairs light palate accentuates its skinny scale.</a:t>
            </a:r>
          </a:p>
        </p:txBody>
      </p:sp>
      <p:pic>
        <p:nvPicPr>
          <p:cNvPr id="29700" name="Picture 4" descr="scale2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4300" y="1676400"/>
            <a:ext cx="4533900" cy="4648200"/>
          </a:xfr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	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9718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This club chair matches the scale of the sofa.</a:t>
            </a:r>
          </a:p>
        </p:txBody>
      </p:sp>
      <p:pic>
        <p:nvPicPr>
          <p:cNvPr id="30724" name="Picture 4" descr="scale3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8750" y="1981200"/>
            <a:ext cx="4491038" cy="4648200"/>
          </a:xfr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3622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Coffee table is over-scaled for the sofa.</a:t>
            </a:r>
          </a:p>
        </p:txBody>
      </p:sp>
      <p:pic>
        <p:nvPicPr>
          <p:cNvPr id="31748" name="Picture 4" descr="scale4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0400" y="1828800"/>
            <a:ext cx="5638800" cy="4033838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BALANCE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SYMMETRICAL</a:t>
            </a:r>
          </a:p>
          <a:p>
            <a:pPr lvl="1" eaLnBrk="1" hangingPunct="1"/>
            <a:r>
              <a:rPr lang="en-US" smtClean="0"/>
              <a:t>Achieved by placing </a:t>
            </a:r>
            <a:r>
              <a:rPr lang="en-US" b="1" i="1" smtClean="0"/>
              <a:t>identical objects</a:t>
            </a:r>
            <a:r>
              <a:rPr lang="en-US" smtClean="0"/>
              <a:t> on either side of a central point.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ASYMMETRICAL</a:t>
            </a:r>
          </a:p>
          <a:p>
            <a:pPr lvl="1" eaLnBrk="1" hangingPunct="1"/>
            <a:r>
              <a:rPr lang="en-US" smtClean="0"/>
              <a:t>Achieved by placing different objects </a:t>
            </a:r>
            <a:r>
              <a:rPr lang="en-US" b="1" i="1" smtClean="0"/>
              <a:t>of equal visual weight</a:t>
            </a:r>
            <a:r>
              <a:rPr lang="en-US" smtClean="0"/>
              <a:t> on either side of a central point.</a:t>
            </a:r>
          </a:p>
        </p:txBody>
      </p:sp>
      <p:pic>
        <p:nvPicPr>
          <p:cNvPr id="6149" name="Picture 5" descr="C:\WINDOWS\Application Data\Microsoft\Media Catalog\Downloaded Clips\cl72\j028686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267200"/>
            <a:ext cx="2362200" cy="2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C:\WINDOWS\Application Data\Microsoft\Media Catalog\Downloaded Clips\cl0\BS00717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041775"/>
            <a:ext cx="2514600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7432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Table not only looks out of proportion, it functions poorly as well.</a:t>
            </a:r>
          </a:p>
        </p:txBody>
      </p:sp>
      <p:pic>
        <p:nvPicPr>
          <p:cNvPr id="32772" name="Picture 4" descr="scale5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2438400"/>
            <a:ext cx="5334000" cy="3817938"/>
          </a:xfr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0480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The table is substantial enough to anchor the furniture grouping, yet it leaves room for traffic flow around both ends.</a:t>
            </a:r>
          </a:p>
        </p:txBody>
      </p:sp>
      <p:pic>
        <p:nvPicPr>
          <p:cNvPr id="33796" name="Picture 4" descr="scale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57600" y="2438400"/>
            <a:ext cx="5181600" cy="3806825"/>
          </a:xfr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Tall.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352800" cy="4114800"/>
          </a:xfrm>
        </p:spPr>
        <p:txBody>
          <a:bodyPr/>
          <a:lstStyle/>
          <a:p>
            <a:pPr eaLnBrk="1" hangingPunct="1"/>
            <a:r>
              <a:rPr lang="en-US" smtClean="0"/>
              <a:t>Used as an end table, this wood pedestal towers over the sofa, making the sofa appear small and the pairing awkward.</a:t>
            </a:r>
          </a:p>
        </p:txBody>
      </p:sp>
      <p:pic>
        <p:nvPicPr>
          <p:cNvPr id="34820" name="Picture 4" descr="scale7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 l="1888" b="1872"/>
          <a:stretch>
            <a:fillRect/>
          </a:stretch>
        </p:blipFill>
        <p:spPr>
          <a:xfrm>
            <a:off x="4038600" y="1752600"/>
            <a:ext cx="4648200" cy="4487863"/>
          </a:xfr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Short.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9718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The lamp would need to be fully stretched to offer good illumination from this low point.</a:t>
            </a:r>
          </a:p>
        </p:txBody>
      </p:sp>
      <p:pic>
        <p:nvPicPr>
          <p:cNvPr id="35844" name="Picture 4" descr="scale9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33800" y="1981200"/>
            <a:ext cx="4648200" cy="4486275"/>
          </a:xfr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200400" cy="4114800"/>
          </a:xfrm>
        </p:spPr>
        <p:txBody>
          <a:bodyPr/>
          <a:lstStyle/>
          <a:p>
            <a:pPr eaLnBrk="1" hangingPunct="1"/>
            <a:r>
              <a:rPr lang="en-US" sz="3300" smtClean="0"/>
              <a:t>The perfect pairing, visually and physically, is a tabletop that is a couple of inches shorter than the sofa arm.</a:t>
            </a:r>
          </a:p>
        </p:txBody>
      </p:sp>
      <p:pic>
        <p:nvPicPr>
          <p:cNvPr id="36868" name="Picture 4" descr="scale10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2400" y="2133600"/>
            <a:ext cx="4495800" cy="4411663"/>
          </a:xfr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4290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The large-scale motif and strong colors of this floral wallpaper overpower the petite powder room as well as the fixtures and furniture in it.</a:t>
            </a:r>
          </a:p>
        </p:txBody>
      </p:sp>
      <p:pic>
        <p:nvPicPr>
          <p:cNvPr id="37892" name="Picture 4" descr="scale11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64050" y="1828800"/>
            <a:ext cx="3381375" cy="4800600"/>
          </a:xfr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2057400"/>
            <a:ext cx="24384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The pattern is so small and pale that it almost disappears.</a:t>
            </a:r>
          </a:p>
        </p:txBody>
      </p:sp>
      <p:pic>
        <p:nvPicPr>
          <p:cNvPr id="38916" name="Picture 4" descr="scale12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1752600"/>
            <a:ext cx="3460750" cy="4876800"/>
          </a:xfr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276600" cy="4114800"/>
          </a:xfrm>
        </p:spPr>
        <p:txBody>
          <a:bodyPr/>
          <a:lstStyle/>
          <a:p>
            <a:pPr eaLnBrk="1" hangingPunct="1"/>
            <a:r>
              <a:rPr lang="en-US" sz="3300" smtClean="0"/>
              <a:t>The narrow  contrasting stripes provide the ideal balance for the clean-lined pedestal sink and oversize pine mirror.</a:t>
            </a:r>
          </a:p>
        </p:txBody>
      </p:sp>
      <p:pic>
        <p:nvPicPr>
          <p:cNvPr id="39940" name="Picture 4" descr="scale13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1676400"/>
            <a:ext cx="3511550" cy="4953000"/>
          </a:xfr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048000" cy="4114800"/>
          </a:xfrm>
        </p:spPr>
        <p:txBody>
          <a:bodyPr/>
          <a:lstStyle/>
          <a:p>
            <a:pPr algn="ctr" eaLnBrk="1" hangingPunct="1"/>
            <a:r>
              <a:rPr lang="en-US" sz="3300" smtClean="0"/>
              <a:t>This rug covers too much of the floor beyond the conversation area to define it as a discrete space.</a:t>
            </a:r>
          </a:p>
        </p:txBody>
      </p:sp>
      <p:pic>
        <p:nvPicPr>
          <p:cNvPr id="40964" name="Picture 4" descr="scale14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2286000"/>
            <a:ext cx="5181600" cy="3676650"/>
          </a:xfr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2004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Instead of creating intimacy, the rug only increases the appearance of isolation.</a:t>
            </a:r>
          </a:p>
          <a:p>
            <a:pPr eaLnBrk="1" hangingPunct="1">
              <a:buFontTx/>
              <a:buNone/>
            </a:pPr>
            <a:endParaRPr lang="en-US" sz="3500" smtClean="0"/>
          </a:p>
        </p:txBody>
      </p:sp>
      <p:pic>
        <p:nvPicPr>
          <p:cNvPr id="41988" name="Picture 4" descr="scale15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0" y="1905000"/>
            <a:ext cx="5105400" cy="3621088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SYMMETRICAL BALANCE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Creates a quiet, restful feeling.</a:t>
            </a:r>
          </a:p>
          <a:p>
            <a:pPr eaLnBrk="1" hangingPunct="1"/>
            <a:r>
              <a:rPr lang="en-US" sz="2800" smtClean="0"/>
              <a:t>Suggests restraint, orderliness, formality.</a:t>
            </a:r>
          </a:p>
          <a:p>
            <a:pPr eaLnBrk="1" hangingPunct="1"/>
            <a:r>
              <a:rPr lang="en-US" sz="2800" smtClean="0"/>
              <a:t>Also called, FORMAL balance.</a:t>
            </a:r>
          </a:p>
        </p:txBody>
      </p:sp>
      <p:grpSp>
        <p:nvGrpSpPr>
          <p:cNvPr id="7172" name="Group 8"/>
          <p:cNvGrpSpPr>
            <a:grpSpLocks/>
          </p:cNvGrpSpPr>
          <p:nvPr/>
        </p:nvGrpSpPr>
        <p:grpSpPr bwMode="auto">
          <a:xfrm>
            <a:off x="2343150" y="2360613"/>
            <a:ext cx="4457700" cy="2089150"/>
            <a:chOff x="0" y="0"/>
            <a:chExt cx="2808" cy="1316"/>
          </a:xfrm>
        </p:grpSpPr>
        <p:sp>
          <p:nvSpPr>
            <p:cNvPr id="7174" name="Rectangle 5"/>
            <p:cNvSpPr>
              <a:spLocks noChangeArrowheads="1"/>
            </p:cNvSpPr>
            <p:nvPr/>
          </p:nvSpPr>
          <p:spPr bwMode="ltGray">
            <a:xfrm>
              <a:off x="0" y="0"/>
              <a:ext cx="2808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7175" name="Rectangle 6"/>
            <p:cNvSpPr>
              <a:spLocks noChangeArrowheads="1"/>
            </p:cNvSpPr>
            <p:nvPr/>
          </p:nvSpPr>
          <p:spPr bwMode="ltGray">
            <a:xfrm>
              <a:off x="0" y="0"/>
              <a:ext cx="2808" cy="1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en-US">
                  <a:hlinkClick r:id="rId2"/>
                </a:rPr>
                <a:t>  </a:t>
              </a:r>
              <a:r>
                <a:rPr lang="en-US" sz="13100"/>
                <a:t> </a:t>
              </a:r>
              <a:r>
                <a:rPr lang="en-US"/>
                <a:t>                     </a:t>
              </a:r>
            </a:p>
          </p:txBody>
        </p:sp>
      </p:grpSp>
      <p:pic>
        <p:nvPicPr>
          <p:cNvPr id="7173" name="Picture 9" descr="Get the Details">
            <a:hlinkClick r:id="rId2"/>
          </p:cNvPr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67275" y="2133600"/>
            <a:ext cx="3371850" cy="4114800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8956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Choose an area rug that’s about as long and wide as the furnishings in the space.</a:t>
            </a:r>
          </a:p>
        </p:txBody>
      </p:sp>
      <p:pic>
        <p:nvPicPr>
          <p:cNvPr id="43012" name="Picture 4" descr="scale1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2362200"/>
            <a:ext cx="4876800" cy="3460750"/>
          </a:xfr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Little.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9718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Too much space between objects makes the candlesticks and the too-small frame look lonely, the bare wall yawning above.</a:t>
            </a:r>
          </a:p>
        </p:txBody>
      </p:sp>
      <p:pic>
        <p:nvPicPr>
          <p:cNvPr id="44036" name="Picture 4" descr="scale17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57600" y="2133600"/>
            <a:ext cx="5029200" cy="3568700"/>
          </a:xfr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Much.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667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There’s no time to pause to consider any single object, since they are all stepping on one another’s toes in a jostle for space.</a:t>
            </a:r>
          </a:p>
        </p:txBody>
      </p:sp>
      <p:pic>
        <p:nvPicPr>
          <p:cNvPr id="45060" name="Picture 4" descr="scale18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52800" y="2362200"/>
            <a:ext cx="5334000" cy="3760788"/>
          </a:xfr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8194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The weight now shifted to the left side, fewer items are needed there for balance.</a:t>
            </a:r>
          </a:p>
          <a:p>
            <a:pPr eaLnBrk="1" hangingPunct="1">
              <a:buFontTx/>
              <a:buNone/>
            </a:pPr>
            <a:endParaRPr lang="en-US" sz="3500" smtClean="0"/>
          </a:p>
        </p:txBody>
      </p:sp>
      <p:pic>
        <p:nvPicPr>
          <p:cNvPr id="46084" name="Picture 4" descr="scale19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2209800"/>
            <a:ext cx="4876800" cy="3460750"/>
          </a:xfr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7432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There’s no breathing room in this are-to-sofa match.</a:t>
            </a:r>
          </a:p>
        </p:txBody>
      </p:sp>
      <p:pic>
        <p:nvPicPr>
          <p:cNvPr id="47108" name="Picture 6" descr="scale20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2057400"/>
            <a:ext cx="4330700" cy="4352925"/>
          </a:xfr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Little.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200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This picture is tall enough, roughly matching the height of the sofa.  But it ends up looking leggy and lost because it’s too skinny in proportion to the sofa’s width.</a:t>
            </a:r>
          </a:p>
        </p:txBody>
      </p:sp>
      <p:pic>
        <p:nvPicPr>
          <p:cNvPr id="48132" name="Picture 7" descr="scale21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14800" y="2057400"/>
            <a:ext cx="3876675" cy="3895725"/>
          </a:xfr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9718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To size a single picture, choose one that’s nearly the same height as the sofa and between half and two-thirds its width.</a:t>
            </a:r>
          </a:p>
        </p:txBody>
      </p:sp>
      <p:pic>
        <p:nvPicPr>
          <p:cNvPr id="49156" name="Picture 7" descr="scale22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33800" y="2057400"/>
            <a:ext cx="4295775" cy="4381500"/>
          </a:xfr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3528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This tall lamp towers above the nearby sofa and chair.  It is also several inches taller than the table it rests on, throwing the balance off there as well.</a:t>
            </a:r>
          </a:p>
        </p:txBody>
      </p:sp>
      <p:pic>
        <p:nvPicPr>
          <p:cNvPr id="50180" name="Picture 4" descr="scale23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92600" y="2200275"/>
            <a:ext cx="4165600" cy="4352925"/>
          </a:xfr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1242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This lamp is overwhelmed by the high-back sofa and stocky chair that surround it.</a:t>
            </a:r>
          </a:p>
          <a:p>
            <a:pPr eaLnBrk="1" hangingPunct="1">
              <a:buFontTx/>
              <a:buNone/>
            </a:pPr>
            <a:endParaRPr lang="en-US" sz="2800" smtClean="0"/>
          </a:p>
        </p:txBody>
      </p:sp>
      <p:pic>
        <p:nvPicPr>
          <p:cNvPr id="51204" name="Picture 4" descr="scale24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89400" y="1828800"/>
            <a:ext cx="4521200" cy="4724400"/>
          </a:xfr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3528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For the best fit, an end-table lamp should be tall enough to clear the top of the sofa with a little room to spare, yet not so tall that it dwarfs the table it rests on. </a:t>
            </a:r>
          </a:p>
        </p:txBody>
      </p:sp>
      <p:pic>
        <p:nvPicPr>
          <p:cNvPr id="52228" name="Picture 4" descr="scale25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30688" y="2190750"/>
            <a:ext cx="4227512" cy="443865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Symmetrical Balance</a:t>
            </a:r>
          </a:p>
        </p:txBody>
      </p:sp>
      <p:sp>
        <p:nvSpPr>
          <p:cNvPr id="8195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Identical candle sticks, plates, sit on the mantle at each side of the wall mounted mirror.</a:t>
            </a:r>
          </a:p>
        </p:txBody>
      </p:sp>
      <p:pic>
        <p:nvPicPr>
          <p:cNvPr id="8196" name="Picture 14" descr="Get the Details">
            <a:hlinkClick r:id="rId2"/>
          </p:cNvPr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2246313"/>
            <a:ext cx="3810000" cy="3887787"/>
          </a:xfr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5146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This 5-foot-wide double pendant chandelier overpowers the table.</a:t>
            </a:r>
          </a:p>
        </p:txBody>
      </p:sp>
      <p:pic>
        <p:nvPicPr>
          <p:cNvPr id="53252" name="Picture 6" descr="scale26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0400" y="2044700"/>
            <a:ext cx="5105400" cy="3652838"/>
          </a:xfr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895600" cy="4114800"/>
          </a:xfrm>
        </p:spPr>
        <p:txBody>
          <a:bodyPr/>
          <a:lstStyle/>
          <a:p>
            <a:pPr eaLnBrk="1" hangingPunct="1"/>
            <a:r>
              <a:rPr lang="en-US" sz="3500" smtClean="0"/>
              <a:t>The fixture is too small to adequately light the table.</a:t>
            </a:r>
          </a:p>
        </p:txBody>
      </p:sp>
      <p:pic>
        <p:nvPicPr>
          <p:cNvPr id="54276" name="Picture 6" descr="scale27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2170113"/>
            <a:ext cx="4724400" cy="3352800"/>
          </a:xfr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8194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In general, a chandelier’s width or diameter should be at least 2 feet narrower than the table length.</a:t>
            </a:r>
          </a:p>
        </p:txBody>
      </p:sp>
      <p:pic>
        <p:nvPicPr>
          <p:cNvPr id="55300" name="Picture 6" descr="scale28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2362200"/>
            <a:ext cx="4800600" cy="3482975"/>
          </a:xfr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Proportion/Scale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As a group, make a room that is OUT of proportion/scale.</a:t>
            </a:r>
          </a:p>
          <a:p>
            <a:pPr eaLnBrk="1" hangingPunct="1"/>
            <a:r>
              <a:rPr lang="en-US" sz="4000" smtClean="0"/>
              <a:t>Any type of room will work.</a:t>
            </a:r>
          </a:p>
          <a:p>
            <a:pPr eaLnBrk="1" hangingPunct="1"/>
            <a:r>
              <a:rPr lang="en-US" sz="4000" smtClean="0"/>
              <a:t>The more OUT of proportion the better!</a:t>
            </a:r>
          </a:p>
          <a:p>
            <a:pPr eaLnBrk="1" hangingPunct="1"/>
            <a:r>
              <a:rPr lang="en-US" sz="4000" smtClean="0"/>
              <a:t>Must use a minimum of 15 items.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EMPHASIS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center or focus of attention and interest within a design</a:t>
            </a:r>
          </a:p>
          <a:p>
            <a:pPr lvl="1" eaLnBrk="1" hangingPunct="1"/>
            <a:r>
              <a:rPr lang="en-US" sz="2400" smtClean="0"/>
              <a:t>The feature that commands attention and makes a design visually interesting.</a:t>
            </a:r>
          </a:p>
        </p:txBody>
      </p:sp>
      <p:pic>
        <p:nvPicPr>
          <p:cNvPr id="57348" name="Picture 9" descr="l_nat01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Emphasis</a:t>
            </a:r>
          </a:p>
        </p:txBody>
      </p:sp>
      <p:sp>
        <p:nvSpPr>
          <p:cNvPr id="58371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Architectural features such as fireplaces or decorative windows are often used as focal points.</a:t>
            </a:r>
          </a:p>
          <a:p>
            <a:pPr eaLnBrk="1" hangingPunct="1"/>
            <a:r>
              <a:rPr lang="en-US" sz="2800" smtClean="0"/>
              <a:t>Works of art and decorative accessories are often emphasized in a design.</a:t>
            </a:r>
          </a:p>
        </p:txBody>
      </p:sp>
      <p:pic>
        <p:nvPicPr>
          <p:cNvPr id="58372" name="Picture 9" descr="l_ple01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2428875"/>
            <a:ext cx="3810000" cy="3524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WAYS TO CREATE EMPHASIS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Arrangement of furniture around a focal point.</a:t>
            </a:r>
          </a:p>
          <a:p>
            <a:pPr eaLnBrk="1" hangingPunct="1"/>
            <a:r>
              <a:rPr lang="en-US" sz="2800" smtClean="0"/>
              <a:t>Use of color, texture, or pattern.</a:t>
            </a:r>
          </a:p>
          <a:p>
            <a:pPr eaLnBrk="1" hangingPunct="1"/>
            <a:r>
              <a:rPr lang="en-US" sz="2800" smtClean="0"/>
              <a:t>Placement of accessories.</a:t>
            </a:r>
          </a:p>
          <a:p>
            <a:pPr eaLnBrk="1" hangingPunct="1"/>
            <a:r>
              <a:rPr lang="en-US" sz="2800" smtClean="0"/>
              <a:t>Use of lighting.</a:t>
            </a:r>
          </a:p>
        </p:txBody>
      </p:sp>
      <p:pic>
        <p:nvPicPr>
          <p:cNvPr id="59396" name="Picture 9" descr="http://images.meredith.com/bhg/images/01/l_yel01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270125"/>
            <a:ext cx="3810000" cy="3841750"/>
          </a:xfr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Guidelines for Creating Emphasis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point of emphasis should command attention, but not dominate the overall design.</a:t>
            </a:r>
          </a:p>
          <a:p>
            <a:pPr eaLnBrk="1" hangingPunct="1"/>
            <a:r>
              <a:rPr lang="en-US" sz="2800" smtClean="0"/>
              <a:t>Other features within the room should not compete for the emphasis. </a:t>
            </a:r>
          </a:p>
        </p:txBody>
      </p:sp>
      <p:pic>
        <p:nvPicPr>
          <p:cNvPr id="60420" name="Picture 31" descr="http://images.meredith.com/bhg/images/10/ss_BKS051662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317750"/>
            <a:ext cx="3810000" cy="3746500"/>
          </a:xfr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Harmony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4500" smtClean="0"/>
              <a:t>There are 2 types of harmony.</a:t>
            </a:r>
          </a:p>
          <a:p>
            <a:pPr lvl="1" eaLnBrk="1" hangingPunct="1"/>
            <a:r>
              <a:rPr lang="en-US" sz="4500" smtClean="0"/>
              <a:t>Unity</a:t>
            </a:r>
          </a:p>
          <a:p>
            <a:pPr lvl="1" eaLnBrk="1" hangingPunct="1"/>
            <a:r>
              <a:rPr lang="en-US" sz="4500" smtClean="0"/>
              <a:t>Variety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UNITY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Unity occurs when all the parts of a home or room are related by one idea.  </a:t>
            </a:r>
          </a:p>
          <a:p>
            <a:pPr eaLnBrk="1" hangingPunct="1"/>
            <a:r>
              <a:rPr lang="en-US" sz="2800" smtClean="0"/>
              <a:t>A unified design has consistency of style</a:t>
            </a:r>
          </a:p>
        </p:txBody>
      </p:sp>
      <p:pic>
        <p:nvPicPr>
          <p:cNvPr id="62468" name="Picture 17" descr="Yellow Walls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62513" y="2133600"/>
            <a:ext cx="3381375" cy="4114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Symmetrical Balance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Windows draped in identical fabrics, flank both sides of the grandfather clock.</a:t>
            </a:r>
          </a:p>
        </p:txBody>
      </p:sp>
      <p:pic>
        <p:nvPicPr>
          <p:cNvPr id="9220" name="Picture 9" descr="http://images.meredith.com/bhg/images/01/l_DSH500575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401888"/>
            <a:ext cx="3810000" cy="3578225"/>
          </a:xfr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VARIETY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When two or more different elements of design are used to add interest to a design.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Variety can be achieved by combining different styles and materials, as long as they are compatible.</a:t>
            </a:r>
          </a:p>
        </p:txBody>
      </p:sp>
      <p:pic>
        <p:nvPicPr>
          <p:cNvPr id="63492" name="Picture 17" descr="ss_kitchen10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597150"/>
            <a:ext cx="3810000" cy="31877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/>
              <a:t>HARMONY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4290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Is achieved when unity and variety are effectively combined.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Carrying variety too far creates confusion.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lack of unity may make a small home seem even smaller.</a:t>
            </a:r>
          </a:p>
        </p:txBody>
      </p:sp>
      <p:pic>
        <p:nvPicPr>
          <p:cNvPr id="64516" name="Picture 9" descr="l_lib01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38600" y="2276475"/>
            <a:ext cx="4419600" cy="3363913"/>
          </a:xfr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5" descr="1"/>
          <p:cNvPicPr>
            <a:picLocks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752600"/>
            <a:ext cx="7010400" cy="4978400"/>
          </a:xfrm>
          <a:noFill/>
        </p:spPr>
      </p:pic>
      <p:sp>
        <p:nvSpPr>
          <p:cNvPr id="65539" name="Rectangle 6"/>
          <p:cNvSpPr>
            <a:spLocks noChangeArrowheads="1"/>
          </p:cNvSpPr>
          <p:nvPr/>
        </p:nvSpPr>
        <p:spPr bwMode="ltGray">
          <a:xfrm>
            <a:off x="2368550" y="777875"/>
            <a:ext cx="42243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/>
              <a:t>Carriage Bed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575" y="838200"/>
            <a:ext cx="35718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5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914400"/>
            <a:ext cx="3779838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solidFill>
                  <a:schemeClr val="tx1"/>
                </a:solidFill>
              </a:rPr>
              <a:t>Lighthouse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4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33400"/>
            <a:ext cx="8305800" cy="556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22960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solidFill>
                  <a:schemeClr val="tx1"/>
                </a:solidFill>
              </a:rPr>
              <a:t>Jungle Safari</a:t>
            </a:r>
          </a:p>
        </p:txBody>
      </p:sp>
      <p:pic>
        <p:nvPicPr>
          <p:cNvPr id="69635" name="Picture 5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057400"/>
            <a:ext cx="293211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6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905000"/>
            <a:ext cx="480060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 descr="1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301750"/>
            <a:ext cx="7391400" cy="5248275"/>
          </a:xfr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5" descr="7"/>
          <p:cNvPicPr>
            <a:picLocks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600200"/>
            <a:ext cx="3213100" cy="4800600"/>
          </a:xfrm>
          <a:noFill/>
        </p:spPr>
      </p:pic>
      <p:sp>
        <p:nvSpPr>
          <p:cNvPr id="71683" name="Rectangle 6"/>
          <p:cNvSpPr>
            <a:spLocks noChangeArrowheads="1"/>
          </p:cNvSpPr>
          <p:nvPr/>
        </p:nvSpPr>
        <p:spPr bwMode="ltGray">
          <a:xfrm>
            <a:off x="2286000" y="838200"/>
            <a:ext cx="5029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/>
              <a:t>Hayloft</a:t>
            </a:r>
          </a:p>
        </p:txBody>
      </p:sp>
      <p:pic>
        <p:nvPicPr>
          <p:cNvPr id="71684" name="Picture 8" descr="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828800"/>
            <a:ext cx="32670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4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838200"/>
            <a:ext cx="38274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Symmetrical Balance</a:t>
            </a:r>
          </a:p>
        </p:txBody>
      </p:sp>
      <p:sp>
        <p:nvSpPr>
          <p:cNvPr id="10243" name="Rectangle 103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Identical light sconces are placed on both sides of framed picture.</a:t>
            </a:r>
          </a:p>
        </p:txBody>
      </p:sp>
      <p:pic>
        <p:nvPicPr>
          <p:cNvPr id="10244" name="Picture 1041" descr="http://images.meredith.com/bhg/images/10/ss_SIP921745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387600"/>
            <a:ext cx="3810000" cy="3606800"/>
          </a:xfr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28082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5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2000" y="1676400"/>
            <a:ext cx="27463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6" descr="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2438400"/>
            <a:ext cx="26638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Rectangle 7"/>
          <p:cNvSpPr>
            <a:spLocks noChangeArrowheads="1"/>
          </p:cNvSpPr>
          <p:nvPr/>
        </p:nvSpPr>
        <p:spPr bwMode="ltGray">
          <a:xfrm>
            <a:off x="5638800" y="914400"/>
            <a:ext cx="27209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Mammoth Ice Caves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solidFill>
                  <a:schemeClr val="tx1"/>
                </a:solidFill>
              </a:rPr>
              <a:t>Sports Den</a:t>
            </a:r>
          </a:p>
        </p:txBody>
      </p:sp>
      <p:pic>
        <p:nvPicPr>
          <p:cNvPr id="74755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905000"/>
            <a:ext cx="342741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6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52600"/>
            <a:ext cx="32131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4" descr="6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3124200"/>
            <a:ext cx="4114800" cy="3373438"/>
          </a:xfrm>
          <a:noFill/>
        </p:spPr>
      </p:pic>
      <p:pic>
        <p:nvPicPr>
          <p:cNvPr id="75779" name="Picture 5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066800"/>
            <a:ext cx="4267200" cy="324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4" descr="1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685800"/>
            <a:ext cx="3810000" cy="2552700"/>
          </a:xfrm>
          <a:noFill/>
        </p:spPr>
      </p:pic>
      <p:pic>
        <p:nvPicPr>
          <p:cNvPr id="76803" name="Picture 5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752600"/>
            <a:ext cx="33559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6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429000"/>
            <a:ext cx="4267200" cy="28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Rectangle 7"/>
          <p:cNvSpPr>
            <a:spLocks noChangeArrowheads="1"/>
          </p:cNvSpPr>
          <p:nvPr/>
        </p:nvSpPr>
        <p:spPr bwMode="ltGray">
          <a:xfrm>
            <a:off x="4572000" y="685800"/>
            <a:ext cx="34210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/>
              <a:t>Log Cabin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 descr="b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62000"/>
            <a:ext cx="38100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5" descr="fount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990600"/>
            <a:ext cx="330676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6" descr="tu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582988"/>
            <a:ext cx="4495800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Rectangle 7"/>
          <p:cNvSpPr>
            <a:spLocks noChangeArrowheads="1"/>
          </p:cNvSpPr>
          <p:nvPr/>
        </p:nvSpPr>
        <p:spPr bwMode="ltGray">
          <a:xfrm>
            <a:off x="5029200" y="5867400"/>
            <a:ext cx="3692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500"/>
              <a:t>Arabian Nights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QUESTION?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4500" smtClean="0"/>
              <a:t>What are the elements of design?</a:t>
            </a:r>
          </a:p>
          <a:p>
            <a:pPr lvl="1" eaLnBrk="1" hangingPunct="1"/>
            <a:r>
              <a:rPr lang="en-US" sz="4500" smtClean="0"/>
              <a:t>List Them  (7)</a:t>
            </a:r>
          </a:p>
          <a:p>
            <a:pPr eaLnBrk="1" hangingPunct="1"/>
            <a:r>
              <a:rPr lang="en-US" sz="4500" smtClean="0"/>
              <a:t>What are the principles of design?</a:t>
            </a:r>
          </a:p>
          <a:p>
            <a:pPr lvl="1" eaLnBrk="1" hangingPunct="1"/>
            <a:r>
              <a:rPr lang="en-US" sz="4500" smtClean="0"/>
              <a:t>List Them  (5)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Asymmetrical Balance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Creates more interesting arrangements.</a:t>
            </a:r>
          </a:p>
          <a:p>
            <a:pPr eaLnBrk="1" hangingPunct="1"/>
            <a:r>
              <a:rPr lang="en-US" sz="2800" smtClean="0"/>
              <a:t>Suggests informality, relaxed.</a:t>
            </a:r>
          </a:p>
          <a:p>
            <a:pPr eaLnBrk="1" hangingPunct="1"/>
            <a:r>
              <a:rPr lang="en-US" sz="2800" smtClean="0"/>
              <a:t>Also referred to as INFORMAL balance.</a:t>
            </a:r>
          </a:p>
        </p:txBody>
      </p:sp>
      <p:pic>
        <p:nvPicPr>
          <p:cNvPr id="11268" name="Picture 9" descr="http://images.meredith.com/bhg/images/01/l_BHG126353.jpg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38250" y="2133600"/>
            <a:ext cx="2703513" cy="4114800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Asymmetrical Balance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Mirror is placed off center on the mantle.</a:t>
            </a:r>
          </a:p>
          <a:p>
            <a:pPr eaLnBrk="1" hangingPunct="1"/>
            <a:r>
              <a:rPr lang="en-US" sz="2800" smtClean="0"/>
              <a:t>Tray and bottles on either side of the mirror help to balance it out.</a:t>
            </a:r>
          </a:p>
        </p:txBody>
      </p:sp>
      <p:pic>
        <p:nvPicPr>
          <p:cNvPr id="12292" name="Picture 9" descr="http://images.meredith.com/bhg/images/01/l_fir01.jpg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349500"/>
            <a:ext cx="3810000" cy="3683000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omanesque">
  <a:themeElements>
    <a:clrScheme name="Romanesque 1">
      <a:dk1>
        <a:srgbClr val="6E6958"/>
      </a:dk1>
      <a:lt1>
        <a:srgbClr val="EAEAEA"/>
      </a:lt1>
      <a:dk2>
        <a:srgbClr val="88826C"/>
      </a:dk2>
      <a:lt2>
        <a:srgbClr val="EDD39F"/>
      </a:lt2>
      <a:accent1>
        <a:srgbClr val="C9C6BB"/>
      </a:accent1>
      <a:accent2>
        <a:srgbClr val="ADA897"/>
      </a:accent2>
      <a:accent3>
        <a:srgbClr val="C3C1BA"/>
      </a:accent3>
      <a:accent4>
        <a:srgbClr val="C8C8C8"/>
      </a:accent4>
      <a:accent5>
        <a:srgbClr val="E1DFDA"/>
      </a:accent5>
      <a:accent6>
        <a:srgbClr val="9C9888"/>
      </a:accent6>
      <a:hlink>
        <a:srgbClr val="DEB54E"/>
      </a:hlink>
      <a:folHlink>
        <a:srgbClr val="A78B3D"/>
      </a:folHlink>
    </a:clrScheme>
    <a:fontScheme name="Romanesqu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Romanesque 1">
        <a:dk1>
          <a:srgbClr val="6E6958"/>
        </a:dk1>
        <a:lt1>
          <a:srgbClr val="EAEAEA"/>
        </a:lt1>
        <a:dk2>
          <a:srgbClr val="88826C"/>
        </a:dk2>
        <a:lt2>
          <a:srgbClr val="EDD39F"/>
        </a:lt2>
        <a:accent1>
          <a:srgbClr val="C9C6BB"/>
        </a:accent1>
        <a:accent2>
          <a:srgbClr val="ADA897"/>
        </a:accent2>
        <a:accent3>
          <a:srgbClr val="C3C1BA"/>
        </a:accent3>
        <a:accent4>
          <a:srgbClr val="C8C8C8"/>
        </a:accent4>
        <a:accent5>
          <a:srgbClr val="E1DFDA"/>
        </a:accent5>
        <a:accent6>
          <a:srgbClr val="9C9888"/>
        </a:accent6>
        <a:hlink>
          <a:srgbClr val="DEB54E"/>
        </a:hlink>
        <a:folHlink>
          <a:srgbClr val="A78B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manesque 2">
        <a:dk1>
          <a:srgbClr val="523D24"/>
        </a:dk1>
        <a:lt1>
          <a:srgbClr val="FFFFFF"/>
        </a:lt1>
        <a:dk2>
          <a:srgbClr val="5C3324"/>
        </a:dk2>
        <a:lt2>
          <a:srgbClr val="948F60"/>
        </a:lt2>
        <a:accent1>
          <a:srgbClr val="D0CEB8"/>
        </a:accent1>
        <a:accent2>
          <a:srgbClr val="C1BFA1"/>
        </a:accent2>
        <a:accent3>
          <a:srgbClr val="FFFFFF"/>
        </a:accent3>
        <a:accent4>
          <a:srgbClr val="45331D"/>
        </a:accent4>
        <a:accent5>
          <a:srgbClr val="E4E3D8"/>
        </a:accent5>
        <a:accent6>
          <a:srgbClr val="AFAD91"/>
        </a:accent6>
        <a:hlink>
          <a:srgbClr val="E0C036"/>
        </a:hlink>
        <a:folHlink>
          <a:srgbClr val="D1C1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manesque 3">
        <a:dk1>
          <a:srgbClr val="333333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DDDDDD"/>
        </a:accent2>
        <a:accent3>
          <a:srgbClr val="FFFFFF"/>
        </a:accent3>
        <a:accent4>
          <a:srgbClr val="2A2A2A"/>
        </a:accent4>
        <a:accent5>
          <a:srgbClr val="F3F3F3"/>
        </a:accent5>
        <a:accent6>
          <a:srgbClr val="C8C8C8"/>
        </a:accent6>
        <a:hlink>
          <a:srgbClr val="969696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manesque 4">
        <a:dk1>
          <a:srgbClr val="4C4F60"/>
        </a:dk1>
        <a:lt1>
          <a:srgbClr val="EAEAEA"/>
        </a:lt1>
        <a:dk2>
          <a:srgbClr val="6C7188"/>
        </a:dk2>
        <a:lt2>
          <a:srgbClr val="EBCD5D"/>
        </a:lt2>
        <a:accent1>
          <a:srgbClr val="CECFD8"/>
        </a:accent1>
        <a:accent2>
          <a:srgbClr val="A8ABBA"/>
        </a:accent2>
        <a:accent3>
          <a:srgbClr val="BABBC3"/>
        </a:accent3>
        <a:accent4>
          <a:srgbClr val="C8C8C8"/>
        </a:accent4>
        <a:accent5>
          <a:srgbClr val="E3E4E9"/>
        </a:accent5>
        <a:accent6>
          <a:srgbClr val="989BA8"/>
        </a:accent6>
        <a:hlink>
          <a:srgbClr val="E8B550"/>
        </a:hlink>
        <a:folHlink>
          <a:srgbClr val="B79E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manesque 5">
        <a:dk1>
          <a:srgbClr val="65515B"/>
        </a:dk1>
        <a:lt1>
          <a:srgbClr val="EAEAEA"/>
        </a:lt1>
        <a:dk2>
          <a:srgbClr val="886C7B"/>
        </a:dk2>
        <a:lt2>
          <a:srgbClr val="E9D95F"/>
        </a:lt2>
        <a:accent1>
          <a:srgbClr val="CECFD8"/>
        </a:accent1>
        <a:accent2>
          <a:srgbClr val="AB95A1"/>
        </a:accent2>
        <a:accent3>
          <a:srgbClr val="C3BABF"/>
        </a:accent3>
        <a:accent4>
          <a:srgbClr val="C8C8C8"/>
        </a:accent4>
        <a:accent5>
          <a:srgbClr val="E3E4E9"/>
        </a:accent5>
        <a:accent6>
          <a:srgbClr val="9B8791"/>
        </a:accent6>
        <a:hlink>
          <a:srgbClr val="E8C050"/>
        </a:hlink>
        <a:folHlink>
          <a:srgbClr val="B79E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manesque 6">
        <a:dk1>
          <a:srgbClr val="333333"/>
        </a:dk1>
        <a:lt1>
          <a:srgbClr val="EAEAEA"/>
        </a:lt1>
        <a:dk2>
          <a:srgbClr val="000000"/>
        </a:dk2>
        <a:lt2>
          <a:srgbClr val="E1D8AB"/>
        </a:lt2>
        <a:accent1>
          <a:srgbClr val="808080"/>
        </a:accent1>
        <a:accent2>
          <a:srgbClr val="5F5F5F"/>
        </a:accent2>
        <a:accent3>
          <a:srgbClr val="AAAAAA"/>
        </a:accent3>
        <a:accent4>
          <a:srgbClr val="C8C8C8"/>
        </a:accent4>
        <a:accent5>
          <a:srgbClr val="C0C0C0"/>
        </a:accent5>
        <a:accent6>
          <a:srgbClr val="555555"/>
        </a:accent6>
        <a:hlink>
          <a:srgbClr val="D95045"/>
        </a:hlink>
        <a:folHlink>
          <a:srgbClr val="DCA23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Designs\Romanesque.pot</Template>
  <TotalTime>866</TotalTime>
  <Words>1512</Words>
  <Application>Microsoft Office PowerPoint</Application>
  <PresentationFormat>On-screen Show (4:3)</PresentationFormat>
  <Paragraphs>179</Paragraphs>
  <Slides>75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0" baseType="lpstr">
      <vt:lpstr>Times New Roman</vt:lpstr>
      <vt:lpstr>Arial</vt:lpstr>
      <vt:lpstr>Calibri</vt:lpstr>
      <vt:lpstr>Romanesque</vt:lpstr>
      <vt:lpstr>Corel Presentations 10 Drawing</vt:lpstr>
      <vt:lpstr>PRINCIPLES OF DESIGN</vt:lpstr>
      <vt:lpstr>BALANCE</vt:lpstr>
      <vt:lpstr>TYPES OF BALANCE</vt:lpstr>
      <vt:lpstr>SYMMETRICAL BALANCE</vt:lpstr>
      <vt:lpstr>Symmetrical Balance</vt:lpstr>
      <vt:lpstr>Symmetrical Balance</vt:lpstr>
      <vt:lpstr>Symmetrical Balance</vt:lpstr>
      <vt:lpstr>Asymmetrical Balance</vt:lpstr>
      <vt:lpstr>Asymmetrical Balance</vt:lpstr>
      <vt:lpstr>Asymmetrical Balance</vt:lpstr>
      <vt:lpstr>Asymmetrical Balance</vt:lpstr>
      <vt:lpstr>Radial Balance</vt:lpstr>
      <vt:lpstr>Radial Balance</vt:lpstr>
      <vt:lpstr>RHYTHM</vt:lpstr>
      <vt:lpstr>TYPES OF RHYTHM</vt:lpstr>
      <vt:lpstr>Rhythm By Repetition</vt:lpstr>
      <vt:lpstr>Rhythm By Gradation</vt:lpstr>
      <vt:lpstr>Rhythm By Radiation</vt:lpstr>
      <vt:lpstr>Rhythm By Opposition</vt:lpstr>
      <vt:lpstr>Rhythm By Transition</vt:lpstr>
      <vt:lpstr>What Type of Rhythm?</vt:lpstr>
      <vt:lpstr>SCALE &amp; PROPORTION</vt:lpstr>
      <vt:lpstr>SCALE</vt:lpstr>
      <vt:lpstr>PROPORTION</vt:lpstr>
      <vt:lpstr>PROPORTION</vt:lpstr>
      <vt:lpstr>SCALE  &amp; PROPORTION Too Big, Too Small, Just Right</vt:lpstr>
      <vt:lpstr>Too Small.</vt:lpstr>
      <vt:lpstr>Just Right. </vt:lpstr>
      <vt:lpstr>Too Big.</vt:lpstr>
      <vt:lpstr>Too Small.</vt:lpstr>
      <vt:lpstr>Just Right.</vt:lpstr>
      <vt:lpstr>Too Tall.</vt:lpstr>
      <vt:lpstr>Too Short.</vt:lpstr>
      <vt:lpstr>Just Right.</vt:lpstr>
      <vt:lpstr>Too Big.</vt:lpstr>
      <vt:lpstr>Too Small.</vt:lpstr>
      <vt:lpstr>Just Right.</vt:lpstr>
      <vt:lpstr>Too Big.</vt:lpstr>
      <vt:lpstr>Too Small.</vt:lpstr>
      <vt:lpstr>Just Right.</vt:lpstr>
      <vt:lpstr>Too Little.</vt:lpstr>
      <vt:lpstr>Too Much.</vt:lpstr>
      <vt:lpstr>Just Right.</vt:lpstr>
      <vt:lpstr>Too Big.</vt:lpstr>
      <vt:lpstr>Too Little.</vt:lpstr>
      <vt:lpstr>Just Right.</vt:lpstr>
      <vt:lpstr>Too Big.</vt:lpstr>
      <vt:lpstr>Too Small.</vt:lpstr>
      <vt:lpstr>Just Right.</vt:lpstr>
      <vt:lpstr>Too Big.</vt:lpstr>
      <vt:lpstr>Too Small.</vt:lpstr>
      <vt:lpstr>Just Right.</vt:lpstr>
      <vt:lpstr>Proportion/Scale</vt:lpstr>
      <vt:lpstr>EMPHASIS</vt:lpstr>
      <vt:lpstr>Emphasis</vt:lpstr>
      <vt:lpstr>WAYS TO CREATE EMPHASIS</vt:lpstr>
      <vt:lpstr>Guidelines for Creating Emphasis</vt:lpstr>
      <vt:lpstr>Harmony</vt:lpstr>
      <vt:lpstr>UNITY</vt:lpstr>
      <vt:lpstr>VARIETY</vt:lpstr>
      <vt:lpstr>HARMONY</vt:lpstr>
      <vt:lpstr>Slide 62</vt:lpstr>
      <vt:lpstr>Lighthouse</vt:lpstr>
      <vt:lpstr>Slide 64</vt:lpstr>
      <vt:lpstr>Slide 65</vt:lpstr>
      <vt:lpstr>Jungle Safari</vt:lpstr>
      <vt:lpstr>Slide 67</vt:lpstr>
      <vt:lpstr>Slide 68</vt:lpstr>
      <vt:lpstr>Slide 69</vt:lpstr>
      <vt:lpstr>Slide 70</vt:lpstr>
      <vt:lpstr>Sports Den</vt:lpstr>
      <vt:lpstr>Slide 72</vt:lpstr>
      <vt:lpstr>Slide 73</vt:lpstr>
      <vt:lpstr>Slide 74</vt:lpstr>
      <vt:lpstr>QUESTION?</vt:lpstr>
    </vt:vector>
  </TitlesOfParts>
  <Company>Weber County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OF DESIGN</dc:title>
  <dc:creator>WSD  Student/Staff</dc:creator>
  <cp:lastModifiedBy>tjefferson</cp:lastModifiedBy>
  <cp:revision>15</cp:revision>
  <cp:lastPrinted>1601-01-01T00:00:00Z</cp:lastPrinted>
  <dcterms:created xsi:type="dcterms:W3CDTF">2003-04-08T18:37:09Z</dcterms:created>
  <dcterms:modified xsi:type="dcterms:W3CDTF">2011-01-20T19:06:31Z</dcterms:modified>
</cp:coreProperties>
</file>