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5143500" cx="9144000"/>
  <p:notesSz cx="6858000" cy="9144000"/>
  <p:embeddedFontLst>
    <p:embeddedFont>
      <p:font typeface="Average"/>
      <p:regular r:id="rId17"/>
    </p:embeddedFont>
    <p:embeddedFont>
      <p:font typeface="Oswald"/>
      <p:regular r:id="rId18"/>
      <p:bold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Average-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Oswald-bold.fntdata"/><Relationship Id="rId6" Type="http://schemas.openxmlformats.org/officeDocument/2006/relationships/slide" Target="slides/slide2.xml"/><Relationship Id="rId18" Type="http://schemas.openxmlformats.org/officeDocument/2006/relationships/font" Target="fonts/Oswald-regular.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 name="Google Shape;5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a:t>This is the Library of Congress in Washington, DC. I was able to visit this building the summer of 2016. The structure is amazing, both inside and out. I loved learning the history of the construction of this government building.</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 name="Google Shape;6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 name="Google Shape;6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 name="Google Shape;8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 name="Google Shape;9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 name="Google Shape;14;p2"/>
          <p:cNvSpPr txBox="1"/>
          <p:nvPr>
            <p:ph type="ctrTitle"/>
          </p:nvPr>
        </p:nvSpPr>
        <p:spPr>
          <a:xfrm>
            <a:off x="671258" y="990800"/>
            <a:ext cx="7801500" cy="17301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800"/>
              <a:buNone/>
              <a:defRPr sz="48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9" name="Google Shape;19;p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0" name="Google Shape;20;p3"/>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 name="Shape 21"/>
        <p:cNvGrpSpPr/>
        <p:nvPr/>
      </p:nvGrpSpPr>
      <p:grpSpPr>
        <a:xfrm>
          <a:off x="0" y="0"/>
          <a:ext cx="0" cy="0"/>
          <a:chOff x="0" y="0"/>
          <a:chExt cx="0" cy="0"/>
        </a:xfrm>
      </p:grpSpPr>
      <p:sp>
        <p:nvSpPr>
          <p:cNvPr id="22" name="Google Shape;22;p4"/>
          <p:cNvSpPr txBox="1"/>
          <p:nvPr>
            <p:ph type="title"/>
          </p:nvPr>
        </p:nvSpPr>
        <p:spPr>
          <a:xfrm>
            <a:off x="671250" y="2141250"/>
            <a:ext cx="7852200" cy="861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3" name="Google Shape;23;p4"/>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3000"/>
              <a:buFont typeface="Oswald"/>
              <a:buNone/>
              <a:defRPr b="0" i="0" sz="3000" u="none" cap="none" strike="noStrike">
                <a:solidFill>
                  <a:schemeClr val="dk1"/>
                </a:solidFill>
                <a:latin typeface="Oswald"/>
                <a:ea typeface="Oswald"/>
                <a:cs typeface="Oswald"/>
                <a:sym typeface="Oswald"/>
              </a:defRPr>
            </a:lvl1pPr>
            <a:lvl2pPr lvl="1" marR="0" rtl="0" algn="l">
              <a:lnSpc>
                <a:spcPct val="100000"/>
              </a:lnSpc>
              <a:spcBef>
                <a:spcPts val="0"/>
              </a:spcBef>
              <a:spcAft>
                <a:spcPts val="0"/>
              </a:spcAft>
              <a:buClr>
                <a:schemeClr val="dk1"/>
              </a:buClr>
              <a:buSzPts val="3000"/>
              <a:buFont typeface="Oswald"/>
              <a:buNone/>
              <a:defRPr b="0" i="0" sz="3000" u="none" cap="none" strike="noStrike">
                <a:solidFill>
                  <a:schemeClr val="dk1"/>
                </a:solidFill>
                <a:latin typeface="Oswald"/>
                <a:ea typeface="Oswald"/>
                <a:cs typeface="Oswald"/>
                <a:sym typeface="Oswald"/>
              </a:defRPr>
            </a:lvl2pPr>
            <a:lvl3pPr lvl="2" marR="0" rtl="0" algn="l">
              <a:lnSpc>
                <a:spcPct val="100000"/>
              </a:lnSpc>
              <a:spcBef>
                <a:spcPts val="0"/>
              </a:spcBef>
              <a:spcAft>
                <a:spcPts val="0"/>
              </a:spcAft>
              <a:buClr>
                <a:schemeClr val="dk1"/>
              </a:buClr>
              <a:buSzPts val="3000"/>
              <a:buFont typeface="Oswald"/>
              <a:buNone/>
              <a:defRPr b="0" i="0" sz="3000" u="none" cap="none" strike="noStrike">
                <a:solidFill>
                  <a:schemeClr val="dk1"/>
                </a:solidFill>
                <a:latin typeface="Oswald"/>
                <a:ea typeface="Oswald"/>
                <a:cs typeface="Oswald"/>
                <a:sym typeface="Oswald"/>
              </a:defRPr>
            </a:lvl3pPr>
            <a:lvl4pPr lvl="3" marR="0" rtl="0" algn="l">
              <a:lnSpc>
                <a:spcPct val="100000"/>
              </a:lnSpc>
              <a:spcBef>
                <a:spcPts val="0"/>
              </a:spcBef>
              <a:spcAft>
                <a:spcPts val="0"/>
              </a:spcAft>
              <a:buClr>
                <a:schemeClr val="dk1"/>
              </a:buClr>
              <a:buSzPts val="3000"/>
              <a:buFont typeface="Oswald"/>
              <a:buNone/>
              <a:defRPr b="0" i="0" sz="3000" u="none" cap="none" strike="noStrike">
                <a:solidFill>
                  <a:schemeClr val="dk1"/>
                </a:solidFill>
                <a:latin typeface="Oswald"/>
                <a:ea typeface="Oswald"/>
                <a:cs typeface="Oswald"/>
                <a:sym typeface="Oswald"/>
              </a:defRPr>
            </a:lvl4pPr>
            <a:lvl5pPr lvl="4" marR="0" rtl="0" algn="l">
              <a:lnSpc>
                <a:spcPct val="100000"/>
              </a:lnSpc>
              <a:spcBef>
                <a:spcPts val="0"/>
              </a:spcBef>
              <a:spcAft>
                <a:spcPts val="0"/>
              </a:spcAft>
              <a:buClr>
                <a:schemeClr val="dk1"/>
              </a:buClr>
              <a:buSzPts val="3000"/>
              <a:buFont typeface="Oswald"/>
              <a:buNone/>
              <a:defRPr b="0" i="0" sz="3000" u="none" cap="none" strike="noStrike">
                <a:solidFill>
                  <a:schemeClr val="dk1"/>
                </a:solidFill>
                <a:latin typeface="Oswald"/>
                <a:ea typeface="Oswald"/>
                <a:cs typeface="Oswald"/>
                <a:sym typeface="Oswald"/>
              </a:defRPr>
            </a:lvl5pPr>
            <a:lvl6pPr lvl="5" marR="0" rtl="0" algn="l">
              <a:lnSpc>
                <a:spcPct val="100000"/>
              </a:lnSpc>
              <a:spcBef>
                <a:spcPts val="0"/>
              </a:spcBef>
              <a:spcAft>
                <a:spcPts val="0"/>
              </a:spcAft>
              <a:buClr>
                <a:schemeClr val="dk1"/>
              </a:buClr>
              <a:buSzPts val="3000"/>
              <a:buFont typeface="Oswald"/>
              <a:buNone/>
              <a:defRPr b="0" i="0" sz="3000" u="none" cap="none" strike="noStrike">
                <a:solidFill>
                  <a:schemeClr val="dk1"/>
                </a:solidFill>
                <a:latin typeface="Oswald"/>
                <a:ea typeface="Oswald"/>
                <a:cs typeface="Oswald"/>
                <a:sym typeface="Oswald"/>
              </a:defRPr>
            </a:lvl6pPr>
            <a:lvl7pPr lvl="6" marR="0" rtl="0" algn="l">
              <a:lnSpc>
                <a:spcPct val="100000"/>
              </a:lnSpc>
              <a:spcBef>
                <a:spcPts val="0"/>
              </a:spcBef>
              <a:spcAft>
                <a:spcPts val="0"/>
              </a:spcAft>
              <a:buClr>
                <a:schemeClr val="dk1"/>
              </a:buClr>
              <a:buSzPts val="3000"/>
              <a:buFont typeface="Oswald"/>
              <a:buNone/>
              <a:defRPr b="0" i="0" sz="3000" u="none" cap="none" strike="noStrike">
                <a:solidFill>
                  <a:schemeClr val="dk1"/>
                </a:solidFill>
                <a:latin typeface="Oswald"/>
                <a:ea typeface="Oswald"/>
                <a:cs typeface="Oswald"/>
                <a:sym typeface="Oswald"/>
              </a:defRPr>
            </a:lvl7pPr>
            <a:lvl8pPr lvl="7" marR="0" rtl="0" algn="l">
              <a:lnSpc>
                <a:spcPct val="100000"/>
              </a:lnSpc>
              <a:spcBef>
                <a:spcPts val="0"/>
              </a:spcBef>
              <a:spcAft>
                <a:spcPts val="0"/>
              </a:spcAft>
              <a:buClr>
                <a:schemeClr val="dk1"/>
              </a:buClr>
              <a:buSzPts val="3000"/>
              <a:buFont typeface="Oswald"/>
              <a:buNone/>
              <a:defRPr b="0" i="0" sz="3000" u="none" cap="none" strike="noStrike">
                <a:solidFill>
                  <a:schemeClr val="dk1"/>
                </a:solidFill>
                <a:latin typeface="Oswald"/>
                <a:ea typeface="Oswald"/>
                <a:cs typeface="Oswald"/>
                <a:sym typeface="Oswald"/>
              </a:defRPr>
            </a:lvl8pPr>
            <a:lvl9pPr lvl="8" marR="0" rtl="0" algn="l">
              <a:lnSpc>
                <a:spcPct val="100000"/>
              </a:lnSpc>
              <a:spcBef>
                <a:spcPts val="0"/>
              </a:spcBef>
              <a:spcAft>
                <a:spcPts val="0"/>
              </a:spcAft>
              <a:buClr>
                <a:schemeClr val="dk1"/>
              </a:buClr>
              <a:buSzPts val="3000"/>
              <a:buFont typeface="Oswald"/>
              <a:buNone/>
              <a:defRPr b="0" i="0" sz="3000" u="none" cap="none" strike="noStrike">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accent3"/>
              </a:buClr>
              <a:buSzPts val="1800"/>
              <a:buFont typeface="Average"/>
              <a:buChar char="●"/>
              <a:defRPr b="0" i="0" sz="1800" u="none" cap="none" strike="noStrike">
                <a:solidFill>
                  <a:schemeClr val="accent3"/>
                </a:solidFill>
                <a:latin typeface="Average"/>
                <a:ea typeface="Average"/>
                <a:cs typeface="Average"/>
                <a:sym typeface="Average"/>
              </a:defRPr>
            </a:lvl1pPr>
            <a:lvl2pPr indent="-317500" lvl="1" marL="914400" marR="0" rtl="0" algn="l">
              <a:lnSpc>
                <a:spcPct val="115000"/>
              </a:lnSpc>
              <a:spcBef>
                <a:spcPts val="1600"/>
              </a:spcBef>
              <a:spcAft>
                <a:spcPts val="0"/>
              </a:spcAft>
              <a:buClr>
                <a:schemeClr val="accent3"/>
              </a:buClr>
              <a:buSzPts val="1400"/>
              <a:buFont typeface="Average"/>
              <a:buChar char="○"/>
              <a:defRPr b="0" i="0" sz="1400" u="none" cap="none" strike="noStrike">
                <a:solidFill>
                  <a:schemeClr val="accent3"/>
                </a:solidFill>
                <a:latin typeface="Average"/>
                <a:ea typeface="Average"/>
                <a:cs typeface="Average"/>
                <a:sym typeface="Average"/>
              </a:defRPr>
            </a:lvl2pPr>
            <a:lvl3pPr indent="-317500" lvl="2" marL="1371600" marR="0" rtl="0" algn="l">
              <a:lnSpc>
                <a:spcPct val="115000"/>
              </a:lnSpc>
              <a:spcBef>
                <a:spcPts val="1600"/>
              </a:spcBef>
              <a:spcAft>
                <a:spcPts val="0"/>
              </a:spcAft>
              <a:buClr>
                <a:schemeClr val="accent3"/>
              </a:buClr>
              <a:buSzPts val="1400"/>
              <a:buFont typeface="Average"/>
              <a:buChar char="■"/>
              <a:defRPr b="0" i="0" sz="1400" u="none" cap="none" strike="noStrike">
                <a:solidFill>
                  <a:schemeClr val="accent3"/>
                </a:solidFill>
                <a:latin typeface="Average"/>
                <a:ea typeface="Average"/>
                <a:cs typeface="Average"/>
                <a:sym typeface="Average"/>
              </a:defRPr>
            </a:lvl3pPr>
            <a:lvl4pPr indent="-317500" lvl="3" marL="1828800" marR="0" rtl="0" algn="l">
              <a:lnSpc>
                <a:spcPct val="115000"/>
              </a:lnSpc>
              <a:spcBef>
                <a:spcPts val="1600"/>
              </a:spcBef>
              <a:spcAft>
                <a:spcPts val="0"/>
              </a:spcAft>
              <a:buClr>
                <a:schemeClr val="accent3"/>
              </a:buClr>
              <a:buSzPts val="1400"/>
              <a:buFont typeface="Average"/>
              <a:buChar char="●"/>
              <a:defRPr b="0" i="0" sz="1400" u="none" cap="none" strike="noStrike">
                <a:solidFill>
                  <a:schemeClr val="accent3"/>
                </a:solidFill>
                <a:latin typeface="Average"/>
                <a:ea typeface="Average"/>
                <a:cs typeface="Average"/>
                <a:sym typeface="Average"/>
              </a:defRPr>
            </a:lvl4pPr>
            <a:lvl5pPr indent="-317500" lvl="4" marL="2286000" marR="0" rtl="0" algn="l">
              <a:lnSpc>
                <a:spcPct val="115000"/>
              </a:lnSpc>
              <a:spcBef>
                <a:spcPts val="1600"/>
              </a:spcBef>
              <a:spcAft>
                <a:spcPts val="0"/>
              </a:spcAft>
              <a:buClr>
                <a:schemeClr val="accent3"/>
              </a:buClr>
              <a:buSzPts val="1400"/>
              <a:buFont typeface="Average"/>
              <a:buChar char="○"/>
              <a:defRPr b="0" i="0" sz="1400" u="none" cap="none" strike="noStrike">
                <a:solidFill>
                  <a:schemeClr val="accent3"/>
                </a:solidFill>
                <a:latin typeface="Average"/>
                <a:ea typeface="Average"/>
                <a:cs typeface="Average"/>
                <a:sym typeface="Average"/>
              </a:defRPr>
            </a:lvl5pPr>
            <a:lvl6pPr indent="-317500" lvl="5" marL="2743200" marR="0" rtl="0" algn="l">
              <a:lnSpc>
                <a:spcPct val="115000"/>
              </a:lnSpc>
              <a:spcBef>
                <a:spcPts val="1600"/>
              </a:spcBef>
              <a:spcAft>
                <a:spcPts val="0"/>
              </a:spcAft>
              <a:buClr>
                <a:schemeClr val="accent3"/>
              </a:buClr>
              <a:buSzPts val="1400"/>
              <a:buFont typeface="Average"/>
              <a:buChar char="■"/>
              <a:defRPr b="0" i="0" sz="1400" u="none" cap="none" strike="noStrike">
                <a:solidFill>
                  <a:schemeClr val="accent3"/>
                </a:solidFill>
                <a:latin typeface="Average"/>
                <a:ea typeface="Average"/>
                <a:cs typeface="Average"/>
                <a:sym typeface="Average"/>
              </a:defRPr>
            </a:lvl6pPr>
            <a:lvl7pPr indent="-317500" lvl="6" marL="3200400" marR="0" rtl="0" algn="l">
              <a:lnSpc>
                <a:spcPct val="115000"/>
              </a:lnSpc>
              <a:spcBef>
                <a:spcPts val="1600"/>
              </a:spcBef>
              <a:spcAft>
                <a:spcPts val="0"/>
              </a:spcAft>
              <a:buClr>
                <a:schemeClr val="accent3"/>
              </a:buClr>
              <a:buSzPts val="1400"/>
              <a:buFont typeface="Average"/>
              <a:buChar char="●"/>
              <a:defRPr b="0" i="0" sz="1400" u="none" cap="none" strike="noStrike">
                <a:solidFill>
                  <a:schemeClr val="accent3"/>
                </a:solidFill>
                <a:latin typeface="Average"/>
                <a:ea typeface="Average"/>
                <a:cs typeface="Average"/>
                <a:sym typeface="Average"/>
              </a:defRPr>
            </a:lvl7pPr>
            <a:lvl8pPr indent="-317500" lvl="7" marL="3657600" marR="0" rtl="0" algn="l">
              <a:lnSpc>
                <a:spcPct val="115000"/>
              </a:lnSpc>
              <a:spcBef>
                <a:spcPts val="1600"/>
              </a:spcBef>
              <a:spcAft>
                <a:spcPts val="0"/>
              </a:spcAft>
              <a:buClr>
                <a:schemeClr val="accent3"/>
              </a:buClr>
              <a:buSzPts val="1400"/>
              <a:buFont typeface="Average"/>
              <a:buChar char="○"/>
              <a:defRPr b="0" i="0" sz="1400" u="none" cap="none" strike="noStrike">
                <a:solidFill>
                  <a:schemeClr val="accent3"/>
                </a:solidFill>
                <a:latin typeface="Average"/>
                <a:ea typeface="Average"/>
                <a:cs typeface="Average"/>
                <a:sym typeface="Average"/>
              </a:defRPr>
            </a:lvl8pPr>
            <a:lvl9pPr indent="-317500" lvl="8" marL="4114800" marR="0" rtl="0" algn="l">
              <a:lnSpc>
                <a:spcPct val="115000"/>
              </a:lnSpc>
              <a:spcBef>
                <a:spcPts val="1600"/>
              </a:spcBef>
              <a:spcAft>
                <a:spcPts val="1600"/>
              </a:spcAft>
              <a:buClr>
                <a:schemeClr val="accent3"/>
              </a:buClr>
              <a:buSzPts val="1400"/>
              <a:buFont typeface="Average"/>
              <a:buChar char="■"/>
              <a:defRPr b="0" i="0" sz="1400" u="none" cap="none" strike="noStrike">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www.zillow.com/homedetails/1552-S-Fremont-Ave-Springfield-MO-65804/50240710_zpi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ctrTitle"/>
          </p:nvPr>
        </p:nvSpPr>
        <p:spPr>
          <a:xfrm>
            <a:off x="263450" y="990800"/>
            <a:ext cx="8209200" cy="17301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n"/>
              <a:t>My Style:</a:t>
            </a:r>
            <a:endParaRPr/>
          </a:p>
          <a:p>
            <a:pPr indent="0" lvl="0" marL="0" rtl="0" algn="ctr">
              <a:lnSpc>
                <a:spcPct val="100000"/>
              </a:lnSpc>
              <a:spcBef>
                <a:spcPts val="0"/>
              </a:spcBef>
              <a:spcAft>
                <a:spcPts val="0"/>
              </a:spcAft>
              <a:buSzPts val="4800"/>
              <a:buNone/>
            </a:pPr>
            <a:r>
              <a:rPr lang="en"/>
              <a:t>Architecture and Design </a:t>
            </a:r>
            <a:endParaRPr/>
          </a:p>
        </p:txBody>
      </p:sp>
      <p:sp>
        <p:nvSpPr>
          <p:cNvPr id="60" name="Google Shape;60;p13"/>
          <p:cNvSpPr txBox="1"/>
          <p:nvPr>
            <p:ph idx="1" type="subTitle"/>
          </p:nvPr>
        </p:nvSpPr>
        <p:spPr>
          <a:xfrm>
            <a:off x="671250" y="3174876"/>
            <a:ext cx="7801500" cy="792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100"/>
              <a:buNone/>
            </a:pPr>
            <a:r>
              <a:rPr lang="en"/>
              <a:t>Directions and Examples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Example (exterior government building)</a:t>
            </a:r>
            <a:endParaRPr/>
          </a:p>
        </p:txBody>
      </p:sp>
      <p:sp>
        <p:nvSpPr>
          <p:cNvPr id="115" name="Google Shape;115;p22"/>
          <p:cNvSpPr txBox="1"/>
          <p:nvPr>
            <p:ph idx="1" type="body"/>
          </p:nvPr>
        </p:nvSpPr>
        <p:spPr>
          <a:xfrm>
            <a:off x="5607675" y="1152475"/>
            <a:ext cx="32247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FFFFFF"/>
                </a:solidFill>
                <a:latin typeface="Arial"/>
                <a:ea typeface="Arial"/>
                <a:cs typeface="Arial"/>
                <a:sym typeface="Arial"/>
              </a:rPr>
              <a:t>This is the Library of Congress in Washington, DC. I was able to visit this building the summer of 2016. The structure is amazing, both inside and out. I loved learning the history of the construction of this government building.</a:t>
            </a:r>
            <a:endParaRPr>
              <a:solidFill>
                <a:srgbClr val="FFFFFF"/>
              </a:solidFill>
            </a:endParaRPr>
          </a:p>
        </p:txBody>
      </p:sp>
      <p:pic>
        <p:nvPicPr>
          <p:cNvPr id="116" name="Google Shape;116;p22"/>
          <p:cNvPicPr preferRelativeResize="0"/>
          <p:nvPr/>
        </p:nvPicPr>
        <p:blipFill rotWithShape="1">
          <a:blip r:embed="rId3">
            <a:alphaModFix/>
          </a:blip>
          <a:srcRect b="0" l="0" r="0" t="0"/>
          <a:stretch/>
        </p:blipFill>
        <p:spPr>
          <a:xfrm>
            <a:off x="213275" y="1152475"/>
            <a:ext cx="5215972" cy="39119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Example (kitchen)</a:t>
            </a:r>
            <a:endParaRPr/>
          </a:p>
        </p:txBody>
      </p:sp>
      <p:sp>
        <p:nvSpPr>
          <p:cNvPr id="122" name="Google Shape;122;p23"/>
          <p:cNvSpPr txBox="1"/>
          <p:nvPr>
            <p:ph idx="1" type="body"/>
          </p:nvPr>
        </p:nvSpPr>
        <p:spPr>
          <a:xfrm>
            <a:off x="311700" y="1152475"/>
            <a:ext cx="45558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800"/>
              <a:buNone/>
            </a:pPr>
            <a:r>
              <a:rPr lang="en"/>
              <a:t>I love this kitchen! I love the white subway tile that goes from the countertop to the ceiling. The two different colors of cabinets are great colors. All of the handleware matches the modern design of the kitchen overall. And I love hardwood floors!</a:t>
            </a:r>
            <a:endParaRPr/>
          </a:p>
        </p:txBody>
      </p:sp>
      <p:pic>
        <p:nvPicPr>
          <p:cNvPr id="123" name="Google Shape;123;p23"/>
          <p:cNvPicPr preferRelativeResize="0"/>
          <p:nvPr/>
        </p:nvPicPr>
        <p:blipFill rotWithShape="1">
          <a:blip r:embed="rId3">
            <a:alphaModFix/>
          </a:blip>
          <a:srcRect b="0" l="0" r="0" t="0"/>
          <a:stretch/>
        </p:blipFill>
        <p:spPr>
          <a:xfrm>
            <a:off x="5028958" y="0"/>
            <a:ext cx="3426683" cy="51434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Example (home for sale in our county)</a:t>
            </a:r>
            <a:endParaRPr/>
          </a:p>
        </p:txBody>
      </p:sp>
      <p:sp>
        <p:nvSpPr>
          <p:cNvPr id="129" name="Google Shape;129;p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u="sng">
                <a:solidFill>
                  <a:schemeClr val="hlink"/>
                </a:solidFill>
                <a:hlinkClick r:id="rId3"/>
              </a:rPr>
              <a:t>Updated older home in Springfield </a:t>
            </a:r>
            <a:endParaRPr/>
          </a:p>
          <a:p>
            <a:pPr indent="-342900" lvl="0" marL="457200" rtl="0" algn="l">
              <a:lnSpc>
                <a:spcPct val="115000"/>
              </a:lnSpc>
              <a:spcBef>
                <a:spcPts val="1600"/>
              </a:spcBef>
              <a:spcAft>
                <a:spcPts val="0"/>
              </a:spcAft>
              <a:buSzPts val="1800"/>
              <a:buChar char="●"/>
            </a:pPr>
            <a:r>
              <a:rPr lang="en"/>
              <a:t>This house is located off of Fremont Ave in Springfield, close to MSU</a:t>
            </a:r>
            <a:endParaRPr/>
          </a:p>
          <a:p>
            <a:pPr indent="-342900" lvl="0" marL="457200" rtl="0" algn="l">
              <a:lnSpc>
                <a:spcPct val="115000"/>
              </a:lnSpc>
              <a:spcBef>
                <a:spcPts val="0"/>
              </a:spcBef>
              <a:spcAft>
                <a:spcPts val="0"/>
              </a:spcAft>
              <a:buSzPts val="1800"/>
              <a:buChar char="●"/>
            </a:pPr>
            <a:r>
              <a:rPr lang="en"/>
              <a:t>It is $246,000</a:t>
            </a:r>
            <a:endParaRPr/>
          </a:p>
          <a:p>
            <a:pPr indent="-342900" lvl="0" marL="457200" rtl="0" algn="l">
              <a:lnSpc>
                <a:spcPct val="115000"/>
              </a:lnSpc>
              <a:spcBef>
                <a:spcPts val="0"/>
              </a:spcBef>
              <a:spcAft>
                <a:spcPts val="0"/>
              </a:spcAft>
              <a:buSzPts val="1800"/>
              <a:buChar char="●"/>
            </a:pPr>
            <a:r>
              <a:rPr lang="en"/>
              <a:t>I love this home! I love the well taken care of older space. </a:t>
            </a:r>
            <a:endParaRPr/>
          </a:p>
          <a:p>
            <a:pPr indent="-317500" lvl="1" marL="914400" rtl="0" algn="l">
              <a:lnSpc>
                <a:spcPct val="115000"/>
              </a:lnSpc>
              <a:spcBef>
                <a:spcPts val="0"/>
              </a:spcBef>
              <a:spcAft>
                <a:spcPts val="0"/>
              </a:spcAft>
              <a:buSzPts val="1400"/>
              <a:buChar char="○"/>
            </a:pPr>
            <a:r>
              <a:rPr lang="en"/>
              <a:t>The use of windows for natural lighting </a:t>
            </a:r>
            <a:endParaRPr/>
          </a:p>
          <a:p>
            <a:pPr indent="-317500" lvl="1" marL="914400" rtl="0" algn="l">
              <a:lnSpc>
                <a:spcPct val="115000"/>
              </a:lnSpc>
              <a:spcBef>
                <a:spcPts val="0"/>
              </a:spcBef>
              <a:spcAft>
                <a:spcPts val="0"/>
              </a:spcAft>
              <a:buSzPts val="1400"/>
              <a:buChar char="○"/>
            </a:pPr>
            <a:r>
              <a:rPr lang="en"/>
              <a:t>The hardwood floors are awesome</a:t>
            </a:r>
            <a:endParaRPr/>
          </a:p>
          <a:p>
            <a:pPr indent="-317500" lvl="1" marL="914400" rtl="0" algn="l">
              <a:lnSpc>
                <a:spcPct val="115000"/>
              </a:lnSpc>
              <a:spcBef>
                <a:spcPts val="0"/>
              </a:spcBef>
              <a:spcAft>
                <a:spcPts val="0"/>
              </a:spcAft>
              <a:buSzPts val="1400"/>
              <a:buChar char="○"/>
            </a:pPr>
            <a:r>
              <a:rPr lang="en"/>
              <a:t>The white paint, panelling, and trim throughout give a nice, clean look</a:t>
            </a:r>
            <a:endParaRPr/>
          </a:p>
          <a:p>
            <a:pPr indent="-342900" lvl="0" marL="457200" rtl="0" algn="l">
              <a:lnSpc>
                <a:spcPct val="115000"/>
              </a:lnSpc>
              <a:spcBef>
                <a:spcPts val="0"/>
              </a:spcBef>
              <a:spcAft>
                <a:spcPts val="0"/>
              </a:spcAft>
              <a:buSzPts val="1800"/>
              <a:buChar char="●"/>
            </a:pPr>
            <a:r>
              <a:rPr lang="en"/>
              <a:t>I would live in this house at any time in my life. It is a great space for having friends and family over for dinners and game nights. There is room to start a family if I decide to later. The backyard is huge and perfect for my dogs.</a:t>
            </a:r>
            <a:endParaRPr/>
          </a:p>
          <a:p>
            <a:pPr indent="0" lvl="0" marL="0" rtl="0" algn="l">
              <a:lnSpc>
                <a:spcPct val="115000"/>
              </a:lnSpc>
              <a:spcBef>
                <a:spcPts val="1600"/>
              </a:spcBef>
              <a:spcAft>
                <a:spcPts val="0"/>
              </a:spcAft>
              <a:buSzPts val="1800"/>
              <a:buNone/>
            </a:pPr>
            <a:r>
              <a:t/>
            </a:r>
            <a:endParaRPr/>
          </a:p>
          <a:p>
            <a:pPr indent="0" lvl="0" marL="0" rtl="0" algn="l">
              <a:lnSpc>
                <a:spcPct val="115000"/>
              </a:lnSpc>
              <a:spcBef>
                <a:spcPts val="1600"/>
              </a:spcBef>
              <a:spcAft>
                <a:spcPts val="1600"/>
              </a:spcAft>
              <a:buSzPts val="1800"/>
              <a:buNone/>
            </a:pPr>
            <a:r>
              <a:rPr lang="en"/>
              <a:t>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4"/>
          <p:cNvSpPr txBox="1"/>
          <p:nvPr>
            <p:ph type="title"/>
          </p:nvPr>
        </p:nvSpPr>
        <p:spPr>
          <a:xfrm>
            <a:off x="311700" y="4643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Goals</a:t>
            </a:r>
            <a:endParaRPr/>
          </a:p>
        </p:txBody>
      </p:sp>
      <p:sp>
        <p:nvSpPr>
          <p:cNvPr id="66" name="Google Shape;66;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419100" lvl="0" marL="457200" rtl="0" algn="l">
              <a:lnSpc>
                <a:spcPct val="115000"/>
              </a:lnSpc>
              <a:spcBef>
                <a:spcPts val="0"/>
              </a:spcBef>
              <a:spcAft>
                <a:spcPts val="0"/>
              </a:spcAft>
              <a:buSzPts val="3000"/>
              <a:buChar char="●"/>
            </a:pPr>
            <a:r>
              <a:rPr lang="en" sz="3000"/>
              <a:t>Showcase your style </a:t>
            </a:r>
            <a:endParaRPr sz="3000"/>
          </a:p>
          <a:p>
            <a:pPr indent="-419100" lvl="0" marL="457200" rtl="0" algn="l">
              <a:lnSpc>
                <a:spcPct val="115000"/>
              </a:lnSpc>
              <a:spcBef>
                <a:spcPts val="0"/>
              </a:spcBef>
              <a:spcAft>
                <a:spcPts val="0"/>
              </a:spcAft>
              <a:buSzPts val="3000"/>
              <a:buChar char="●"/>
            </a:pPr>
            <a:r>
              <a:rPr lang="en" sz="3000"/>
              <a:t>Create a professional, organized Google Slide presentation</a:t>
            </a:r>
            <a:endParaRPr sz="3000"/>
          </a:p>
          <a:p>
            <a:pPr indent="-419100" lvl="0" marL="457200" rtl="0" algn="l">
              <a:lnSpc>
                <a:spcPct val="115000"/>
              </a:lnSpc>
              <a:spcBef>
                <a:spcPts val="0"/>
              </a:spcBef>
              <a:spcAft>
                <a:spcPts val="0"/>
              </a:spcAft>
              <a:buSzPts val="3000"/>
              <a:buChar char="●"/>
            </a:pPr>
            <a:r>
              <a:rPr lang="en" sz="3000"/>
              <a:t>Follow directions for assignment</a:t>
            </a:r>
            <a:endParaRPr sz="3000"/>
          </a:p>
          <a:p>
            <a:pPr indent="-419100" lvl="0" marL="457200" rtl="0" algn="l">
              <a:lnSpc>
                <a:spcPct val="115000"/>
              </a:lnSpc>
              <a:spcBef>
                <a:spcPts val="0"/>
              </a:spcBef>
              <a:spcAft>
                <a:spcPts val="0"/>
              </a:spcAft>
              <a:buSzPts val="3000"/>
              <a:buChar char="●"/>
            </a:pPr>
            <a:r>
              <a:rPr lang="en" sz="3000"/>
              <a:t>Submit correctly</a:t>
            </a:r>
            <a:endParaRPr sz="3000"/>
          </a:p>
          <a:p>
            <a:pPr indent="0" lvl="0" marL="0" rtl="0" algn="l">
              <a:lnSpc>
                <a:spcPct val="115000"/>
              </a:lnSpc>
              <a:spcBef>
                <a:spcPts val="1600"/>
              </a:spcBef>
              <a:spcAft>
                <a:spcPts val="1600"/>
              </a:spcAft>
              <a:buSzPts val="1800"/>
              <a:buNone/>
            </a:pPr>
            <a:r>
              <a:t/>
            </a:r>
            <a:endParaRPr sz="3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Create your Google Slides presentation</a:t>
            </a:r>
            <a:endParaRPr/>
          </a:p>
        </p:txBody>
      </p:sp>
      <p:sp>
        <p:nvSpPr>
          <p:cNvPr id="72" name="Google Shape;72;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419100" lvl="0" marL="457200" rtl="0" algn="l">
              <a:lnSpc>
                <a:spcPct val="115000"/>
              </a:lnSpc>
              <a:spcBef>
                <a:spcPts val="0"/>
              </a:spcBef>
              <a:spcAft>
                <a:spcPts val="0"/>
              </a:spcAft>
              <a:buSzPts val="3000"/>
              <a:buChar char="●"/>
            </a:pPr>
            <a:r>
              <a:rPr lang="en" sz="3000"/>
              <a:t>Log onto your Google Drive and create a new Slides presentation</a:t>
            </a:r>
            <a:endParaRPr sz="3000"/>
          </a:p>
          <a:p>
            <a:pPr indent="-419100" lvl="0" marL="457200" rtl="0" algn="l">
              <a:lnSpc>
                <a:spcPct val="115000"/>
              </a:lnSpc>
              <a:spcBef>
                <a:spcPts val="0"/>
              </a:spcBef>
              <a:spcAft>
                <a:spcPts val="0"/>
              </a:spcAft>
              <a:buSzPts val="3000"/>
              <a:buChar char="●"/>
            </a:pPr>
            <a:r>
              <a:rPr lang="en" sz="3000"/>
              <a:t>Use a background that is professional (readable, pleasing to the eye)</a:t>
            </a:r>
            <a:endParaRPr sz="3000"/>
          </a:p>
          <a:p>
            <a:pPr indent="-419100" lvl="0" marL="457200" rtl="0" algn="l">
              <a:lnSpc>
                <a:spcPct val="115000"/>
              </a:lnSpc>
              <a:spcBef>
                <a:spcPts val="0"/>
              </a:spcBef>
              <a:spcAft>
                <a:spcPts val="0"/>
              </a:spcAft>
              <a:buSzPts val="3000"/>
              <a:buChar char="●"/>
            </a:pPr>
            <a:r>
              <a:rPr lang="en" sz="3000"/>
              <a:t>Gather the required information and create your Slides presentation</a:t>
            </a:r>
            <a:endParaRPr sz="3000"/>
          </a:p>
          <a:p>
            <a:pPr indent="0" lvl="0" marL="0" rtl="0" algn="l">
              <a:lnSpc>
                <a:spcPct val="115000"/>
              </a:lnSpc>
              <a:spcBef>
                <a:spcPts val="1600"/>
              </a:spcBef>
              <a:spcAft>
                <a:spcPts val="0"/>
              </a:spcAft>
              <a:buSzPts val="1800"/>
              <a:buNone/>
            </a:pPr>
            <a:r>
              <a:t/>
            </a:r>
            <a:endParaRPr sz="2400"/>
          </a:p>
          <a:p>
            <a:pPr indent="0" lvl="0" marL="0" rtl="0" algn="l">
              <a:lnSpc>
                <a:spcPct val="115000"/>
              </a:lnSpc>
              <a:spcBef>
                <a:spcPts val="1600"/>
              </a:spcBef>
              <a:spcAft>
                <a:spcPts val="1600"/>
              </a:spcAft>
              <a:buSzPts val="18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Create your Google Slides presentation</a:t>
            </a:r>
            <a:endParaRPr/>
          </a:p>
        </p:txBody>
      </p:sp>
      <p:sp>
        <p:nvSpPr>
          <p:cNvPr id="78" name="Google Shape;78;p1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3000"/>
              <a:t>Here is a quick overview of what your presentation will include (details on following pages):</a:t>
            </a:r>
            <a:endParaRPr sz="3000"/>
          </a:p>
          <a:p>
            <a:pPr indent="-381000" lvl="0" marL="457200" rtl="0" algn="l">
              <a:lnSpc>
                <a:spcPct val="115000"/>
              </a:lnSpc>
              <a:spcBef>
                <a:spcPts val="1600"/>
              </a:spcBef>
              <a:spcAft>
                <a:spcPts val="0"/>
              </a:spcAft>
              <a:buSzPts val="2400"/>
              <a:buChar char="●"/>
            </a:pPr>
            <a:r>
              <a:rPr lang="en" sz="3000"/>
              <a:t>You will have a total of 6 images focused on exteriors</a:t>
            </a:r>
            <a:endParaRPr sz="3000"/>
          </a:p>
          <a:p>
            <a:pPr indent="-381000" lvl="0" marL="457200" rtl="0" algn="l">
              <a:lnSpc>
                <a:spcPct val="115000"/>
              </a:lnSpc>
              <a:spcBef>
                <a:spcPts val="0"/>
              </a:spcBef>
              <a:spcAft>
                <a:spcPts val="0"/>
              </a:spcAft>
              <a:buSzPts val="2400"/>
              <a:buChar char="●"/>
            </a:pPr>
            <a:r>
              <a:rPr lang="en" sz="3000"/>
              <a:t>You will have a total of 12 images focused on interiors </a:t>
            </a:r>
            <a:endParaRPr sz="3000"/>
          </a:p>
          <a:p>
            <a:pPr indent="-419100" lvl="0" marL="457200" rtl="0" algn="l">
              <a:lnSpc>
                <a:spcPct val="115000"/>
              </a:lnSpc>
              <a:spcBef>
                <a:spcPts val="0"/>
              </a:spcBef>
              <a:spcAft>
                <a:spcPts val="0"/>
              </a:spcAft>
              <a:buSzPts val="3000"/>
              <a:buChar char="●"/>
            </a:pPr>
            <a:r>
              <a:rPr lang="en" sz="3000"/>
              <a:t>You will have two listing of homes for sale</a:t>
            </a:r>
            <a:endParaRPr sz="3000"/>
          </a:p>
          <a:p>
            <a:pPr indent="0" lvl="0" marL="0" rtl="0" algn="l">
              <a:lnSpc>
                <a:spcPct val="115000"/>
              </a:lnSpc>
              <a:spcBef>
                <a:spcPts val="1600"/>
              </a:spcBef>
              <a:spcAft>
                <a:spcPts val="1600"/>
              </a:spcAft>
              <a:buSzPts val="18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My Style Presentation</a:t>
            </a:r>
            <a:endParaRPr/>
          </a:p>
        </p:txBody>
      </p:sp>
      <p:sp>
        <p:nvSpPr>
          <p:cNvPr id="84" name="Google Shape;84;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2400"/>
              <a:t>Exterior: Include o</a:t>
            </a:r>
            <a:r>
              <a:rPr lang="en" sz="2400" u="sng"/>
              <a:t>ne photo and two support statements</a:t>
            </a:r>
            <a:r>
              <a:rPr lang="en" sz="2400"/>
              <a:t> for why this fits your personal style preference for each of the following:</a:t>
            </a:r>
            <a:endParaRPr sz="2400"/>
          </a:p>
          <a:p>
            <a:pPr indent="-381000" lvl="0" marL="457200" rtl="0" algn="l">
              <a:lnSpc>
                <a:spcPct val="115000"/>
              </a:lnSpc>
              <a:spcBef>
                <a:spcPts val="1600"/>
              </a:spcBef>
              <a:spcAft>
                <a:spcPts val="0"/>
              </a:spcAft>
              <a:buSzPts val="2400"/>
              <a:buChar char="●"/>
            </a:pPr>
            <a:r>
              <a:rPr lang="en" sz="2400"/>
              <a:t>2 homes</a:t>
            </a:r>
            <a:endParaRPr sz="2400"/>
          </a:p>
          <a:p>
            <a:pPr indent="-381000" lvl="0" marL="457200" rtl="0" algn="l">
              <a:lnSpc>
                <a:spcPct val="115000"/>
              </a:lnSpc>
              <a:spcBef>
                <a:spcPts val="0"/>
              </a:spcBef>
              <a:spcAft>
                <a:spcPts val="0"/>
              </a:spcAft>
              <a:buSzPts val="2400"/>
              <a:buChar char="●"/>
            </a:pPr>
            <a:r>
              <a:rPr lang="en" sz="2400"/>
              <a:t>Two schools and/or government buildings</a:t>
            </a:r>
            <a:endParaRPr sz="2400"/>
          </a:p>
          <a:p>
            <a:pPr indent="-381000" lvl="0" marL="457200" rtl="0" algn="l">
              <a:lnSpc>
                <a:spcPct val="115000"/>
              </a:lnSpc>
              <a:spcBef>
                <a:spcPts val="0"/>
              </a:spcBef>
              <a:spcAft>
                <a:spcPts val="0"/>
              </a:spcAft>
              <a:buSzPts val="2400"/>
              <a:buChar char="●"/>
            </a:pPr>
            <a:r>
              <a:rPr lang="en" sz="2400"/>
              <a:t>Two businesses</a:t>
            </a:r>
            <a:endParaRPr sz="2400"/>
          </a:p>
          <a:p>
            <a:pPr indent="0" lvl="0" marL="0" rtl="0" algn="l">
              <a:lnSpc>
                <a:spcPct val="115000"/>
              </a:lnSpc>
              <a:spcBef>
                <a:spcPts val="1600"/>
              </a:spcBef>
              <a:spcAft>
                <a:spcPts val="0"/>
              </a:spcAft>
              <a:buSzPts val="1800"/>
              <a:buNone/>
            </a:pPr>
            <a:r>
              <a:t/>
            </a:r>
            <a:endParaRPr sz="2400"/>
          </a:p>
          <a:p>
            <a:pPr indent="0" lvl="0" marL="0" rtl="0" algn="l">
              <a:lnSpc>
                <a:spcPct val="115000"/>
              </a:lnSpc>
              <a:spcBef>
                <a:spcPts val="1600"/>
              </a:spcBef>
              <a:spcAft>
                <a:spcPts val="0"/>
              </a:spcAft>
              <a:buSzPts val="1800"/>
              <a:buNone/>
            </a:pPr>
            <a:r>
              <a:rPr lang="en" sz="2400"/>
              <a:t>													</a:t>
            </a:r>
            <a:endParaRPr sz="2400"/>
          </a:p>
          <a:p>
            <a:pPr indent="0" lvl="0" marL="0" rtl="0" algn="l">
              <a:lnSpc>
                <a:spcPct val="115000"/>
              </a:lnSpc>
              <a:spcBef>
                <a:spcPts val="1600"/>
              </a:spcBef>
              <a:spcAft>
                <a:spcPts val="0"/>
              </a:spcAft>
              <a:buSzPts val="1800"/>
              <a:buNone/>
            </a:pPr>
            <a:r>
              <a:t/>
            </a:r>
            <a:endParaRPr sz="2400"/>
          </a:p>
          <a:p>
            <a:pPr indent="457200" lvl="0" marL="6400800" rtl="0" algn="l">
              <a:lnSpc>
                <a:spcPct val="115000"/>
              </a:lnSpc>
              <a:spcBef>
                <a:spcPts val="1600"/>
              </a:spcBef>
              <a:spcAft>
                <a:spcPts val="1600"/>
              </a:spcAft>
              <a:buSzPts val="18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My Style Presentation</a:t>
            </a:r>
            <a:endParaRPr/>
          </a:p>
        </p:txBody>
      </p:sp>
      <p:sp>
        <p:nvSpPr>
          <p:cNvPr id="90" name="Google Shape;90;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2400"/>
              <a:t>Interior: Include o</a:t>
            </a:r>
            <a:r>
              <a:rPr lang="en" sz="2400" u="sng"/>
              <a:t>ne photo and two support statements</a:t>
            </a:r>
            <a:r>
              <a:rPr lang="en" sz="2400"/>
              <a:t> for why this fits your personal style preference for each of the following:</a:t>
            </a:r>
            <a:endParaRPr sz="2400"/>
          </a:p>
          <a:p>
            <a:pPr indent="-381000" lvl="0" marL="457200" rtl="0" algn="l">
              <a:lnSpc>
                <a:spcPct val="115000"/>
              </a:lnSpc>
              <a:spcBef>
                <a:spcPts val="1600"/>
              </a:spcBef>
              <a:spcAft>
                <a:spcPts val="0"/>
              </a:spcAft>
              <a:buSzPts val="2400"/>
              <a:buChar char="●"/>
            </a:pPr>
            <a:r>
              <a:rPr lang="en" sz="2400"/>
              <a:t>Two bedrooms</a:t>
            </a:r>
            <a:endParaRPr sz="2400"/>
          </a:p>
          <a:p>
            <a:pPr indent="-381000" lvl="0" marL="457200" rtl="0" algn="l">
              <a:lnSpc>
                <a:spcPct val="115000"/>
              </a:lnSpc>
              <a:spcBef>
                <a:spcPts val="0"/>
              </a:spcBef>
              <a:spcAft>
                <a:spcPts val="0"/>
              </a:spcAft>
              <a:buSzPts val="2400"/>
              <a:buChar char="●"/>
            </a:pPr>
            <a:r>
              <a:rPr lang="en" sz="2400"/>
              <a:t>Two living rooms</a:t>
            </a:r>
            <a:endParaRPr sz="2400"/>
          </a:p>
          <a:p>
            <a:pPr indent="-381000" lvl="0" marL="457200" rtl="0" algn="l">
              <a:lnSpc>
                <a:spcPct val="115000"/>
              </a:lnSpc>
              <a:spcBef>
                <a:spcPts val="0"/>
              </a:spcBef>
              <a:spcAft>
                <a:spcPts val="0"/>
              </a:spcAft>
              <a:buSzPts val="2400"/>
              <a:buChar char="●"/>
            </a:pPr>
            <a:r>
              <a:rPr lang="en" sz="2400"/>
              <a:t>Two kitchens</a:t>
            </a:r>
            <a:endParaRPr sz="2400"/>
          </a:p>
          <a:p>
            <a:pPr indent="-381000" lvl="0" marL="457200" rtl="0" algn="l">
              <a:lnSpc>
                <a:spcPct val="115000"/>
              </a:lnSpc>
              <a:spcBef>
                <a:spcPts val="0"/>
              </a:spcBef>
              <a:spcAft>
                <a:spcPts val="0"/>
              </a:spcAft>
              <a:buSzPts val="2400"/>
              <a:buChar char="●"/>
            </a:pPr>
            <a:r>
              <a:rPr lang="en" sz="2400"/>
              <a:t>Two bathrooms</a:t>
            </a:r>
            <a:endParaRPr sz="2400"/>
          </a:p>
          <a:p>
            <a:pPr indent="-381000" lvl="0" marL="457200" rtl="0" algn="l">
              <a:lnSpc>
                <a:spcPct val="115000"/>
              </a:lnSpc>
              <a:spcBef>
                <a:spcPts val="0"/>
              </a:spcBef>
              <a:spcAft>
                <a:spcPts val="0"/>
              </a:spcAft>
              <a:buSzPts val="2400"/>
              <a:buChar char="●"/>
            </a:pPr>
            <a:r>
              <a:rPr lang="en" sz="2400"/>
              <a:t>Two dining rooms</a:t>
            </a:r>
            <a:endParaRPr sz="2400"/>
          </a:p>
          <a:p>
            <a:pPr indent="-381000" lvl="0" marL="457200" rtl="0" algn="l">
              <a:lnSpc>
                <a:spcPct val="115000"/>
              </a:lnSpc>
              <a:spcBef>
                <a:spcPts val="0"/>
              </a:spcBef>
              <a:spcAft>
                <a:spcPts val="0"/>
              </a:spcAft>
              <a:buSzPts val="2400"/>
              <a:buChar char="●"/>
            </a:pPr>
            <a:r>
              <a:rPr lang="en" sz="2400"/>
              <a:t>Two rooms of choice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My Style Presentation</a:t>
            </a:r>
            <a:endParaRPr/>
          </a:p>
        </p:txBody>
      </p:sp>
      <p:sp>
        <p:nvSpPr>
          <p:cNvPr id="96" name="Google Shape;96;p1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2000"/>
              <a:t>Select two homes that are currently listed for sale. One home in our county. One home in another location you are interested in. For each home:</a:t>
            </a:r>
            <a:endParaRPr sz="2000"/>
          </a:p>
          <a:p>
            <a:pPr indent="-355600" lvl="0" marL="457200" rtl="0" algn="l">
              <a:lnSpc>
                <a:spcPct val="115000"/>
              </a:lnSpc>
              <a:spcBef>
                <a:spcPts val="1600"/>
              </a:spcBef>
              <a:spcAft>
                <a:spcPts val="0"/>
              </a:spcAft>
              <a:buSzPts val="2000"/>
              <a:buChar char="●"/>
            </a:pPr>
            <a:r>
              <a:rPr lang="en" sz="2000"/>
              <a:t>Insert a link to the home listing</a:t>
            </a:r>
            <a:endParaRPr sz="2000"/>
          </a:p>
          <a:p>
            <a:pPr indent="-355600" lvl="1" marL="914400" rtl="0" algn="l">
              <a:lnSpc>
                <a:spcPct val="115000"/>
              </a:lnSpc>
              <a:spcBef>
                <a:spcPts val="0"/>
              </a:spcBef>
              <a:spcAft>
                <a:spcPts val="0"/>
              </a:spcAft>
              <a:buSzPts val="2000"/>
              <a:buChar char="○"/>
            </a:pPr>
            <a:r>
              <a:rPr lang="en" sz="2000"/>
              <a:t>Rename the link (do not leave at as a long http:// address)</a:t>
            </a:r>
            <a:endParaRPr sz="2000"/>
          </a:p>
          <a:p>
            <a:pPr indent="-355600" lvl="0" marL="457200" rtl="0" algn="l">
              <a:lnSpc>
                <a:spcPct val="115000"/>
              </a:lnSpc>
              <a:spcBef>
                <a:spcPts val="0"/>
              </a:spcBef>
              <a:spcAft>
                <a:spcPts val="0"/>
              </a:spcAft>
              <a:buSzPts val="2000"/>
              <a:buChar char="●"/>
            </a:pPr>
            <a:r>
              <a:rPr lang="en" sz="2000"/>
              <a:t>Provide three reasons why this home is appealing to you</a:t>
            </a:r>
            <a:endParaRPr sz="2000"/>
          </a:p>
          <a:p>
            <a:pPr indent="-355600" lvl="0" marL="457200" rtl="0" algn="l">
              <a:lnSpc>
                <a:spcPct val="115000"/>
              </a:lnSpc>
              <a:spcBef>
                <a:spcPts val="0"/>
              </a:spcBef>
              <a:spcAft>
                <a:spcPts val="0"/>
              </a:spcAft>
              <a:buSzPts val="2000"/>
              <a:buChar char="●"/>
            </a:pPr>
            <a:r>
              <a:rPr lang="en" sz="2000"/>
              <a:t>Additionally, what stage of your life would you want to reside here during (vacation, during college, newly married, 50 years-old, retirement, etc) and why</a:t>
            </a:r>
            <a:endParaRPr sz="2000"/>
          </a:p>
          <a:p>
            <a:pPr indent="0" lvl="0" marL="0" rtl="0" algn="l">
              <a:lnSpc>
                <a:spcPct val="115000"/>
              </a:lnSpc>
              <a:spcBef>
                <a:spcPts val="1600"/>
              </a:spcBef>
              <a:spcAft>
                <a:spcPts val="0"/>
              </a:spcAft>
              <a:buSzPts val="1800"/>
              <a:buNone/>
            </a:pPr>
            <a:r>
              <a:rPr lang="en" sz="2000"/>
              <a:t>														</a:t>
            </a:r>
            <a:endParaRPr sz="2000"/>
          </a:p>
          <a:p>
            <a:pPr indent="0" lvl="0" marL="0" rtl="0" algn="l">
              <a:lnSpc>
                <a:spcPct val="115000"/>
              </a:lnSpc>
              <a:spcBef>
                <a:spcPts val="1600"/>
              </a:spcBef>
              <a:spcAft>
                <a:spcPts val="1600"/>
              </a:spcAft>
              <a:buSzPts val="1800"/>
              <a:buNone/>
            </a:pPr>
            <a:r>
              <a:rPr lang="en" sz="2000"/>
              <a:t>														</a:t>
            </a:r>
            <a:endParaRPr sz="2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Examples </a:t>
            </a:r>
            <a:endParaRPr/>
          </a:p>
        </p:txBody>
      </p:sp>
      <p:sp>
        <p:nvSpPr>
          <p:cNvPr id="102" name="Google Shape;102;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355600" lvl="0" marL="457200" rtl="0" algn="l">
              <a:lnSpc>
                <a:spcPct val="115000"/>
              </a:lnSpc>
              <a:spcBef>
                <a:spcPts val="0"/>
              </a:spcBef>
              <a:spcAft>
                <a:spcPts val="0"/>
              </a:spcAft>
              <a:buSzPts val="2000"/>
              <a:buChar char="●"/>
            </a:pPr>
            <a:r>
              <a:rPr lang="en" sz="2000"/>
              <a:t>The next pages show examples</a:t>
            </a:r>
            <a:endParaRPr sz="2000"/>
          </a:p>
          <a:p>
            <a:pPr indent="-355600" lvl="0" marL="457200" rtl="0" algn="l">
              <a:lnSpc>
                <a:spcPct val="115000"/>
              </a:lnSpc>
              <a:spcBef>
                <a:spcPts val="0"/>
              </a:spcBef>
              <a:spcAft>
                <a:spcPts val="0"/>
              </a:spcAft>
              <a:buSzPts val="2000"/>
              <a:buChar char="●"/>
            </a:pPr>
            <a:r>
              <a:rPr lang="en" sz="2000"/>
              <a:t>This assignment is worth 100 points</a:t>
            </a:r>
            <a:endParaRPr sz="2000"/>
          </a:p>
          <a:p>
            <a:pPr indent="0" lvl="0" marL="457200" rtl="0" algn="l">
              <a:lnSpc>
                <a:spcPct val="115000"/>
              </a:lnSpc>
              <a:spcBef>
                <a:spcPts val="1600"/>
              </a:spcBef>
              <a:spcAft>
                <a:spcPts val="1600"/>
              </a:spcAft>
              <a:buSzPts val="1800"/>
              <a:buNone/>
            </a:pPr>
            <a:r>
              <a:t/>
            </a:r>
            <a:endParaRPr sz="2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t>Example (exterior house)</a:t>
            </a:r>
            <a:endParaRPr/>
          </a:p>
        </p:txBody>
      </p:sp>
      <p:sp>
        <p:nvSpPr>
          <p:cNvPr id="108" name="Google Shape;108;p21"/>
          <p:cNvSpPr txBox="1"/>
          <p:nvPr>
            <p:ph idx="1" type="body"/>
          </p:nvPr>
        </p:nvSpPr>
        <p:spPr>
          <a:xfrm>
            <a:off x="6648925" y="1152475"/>
            <a:ext cx="21834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FFFFFF"/>
                </a:solidFill>
                <a:latin typeface="Times New Roman"/>
                <a:ea typeface="Times New Roman"/>
                <a:cs typeface="Times New Roman"/>
                <a:sym typeface="Times New Roman"/>
              </a:rPr>
              <a:t>This is a bungalow style home, my favorite. I love the window frames and white framing on this house. I also love the drive through carport, with a garage behind the home.</a:t>
            </a:r>
            <a:endParaRPr>
              <a:solidFill>
                <a:srgbClr val="FFFFFF"/>
              </a:solidFill>
              <a:latin typeface="Times New Roman"/>
              <a:ea typeface="Times New Roman"/>
              <a:cs typeface="Times New Roman"/>
              <a:sym typeface="Times New Roman"/>
            </a:endParaRPr>
          </a:p>
          <a:p>
            <a:pPr indent="0" lvl="0" marL="0" rtl="0" algn="l">
              <a:lnSpc>
                <a:spcPct val="115000"/>
              </a:lnSpc>
              <a:spcBef>
                <a:spcPts val="0"/>
              </a:spcBef>
              <a:spcAft>
                <a:spcPts val="1600"/>
              </a:spcAft>
              <a:buSzPts val="1800"/>
              <a:buNone/>
            </a:pPr>
            <a:r>
              <a:t/>
            </a:r>
            <a:endParaRPr/>
          </a:p>
        </p:txBody>
      </p:sp>
      <p:pic>
        <p:nvPicPr>
          <p:cNvPr id="109" name="Google Shape;109;p21"/>
          <p:cNvPicPr preferRelativeResize="0"/>
          <p:nvPr/>
        </p:nvPicPr>
        <p:blipFill rotWithShape="1">
          <a:blip r:embed="rId3">
            <a:alphaModFix/>
          </a:blip>
          <a:srcRect b="0" l="0" r="0" t="0"/>
          <a:stretch/>
        </p:blipFill>
        <p:spPr>
          <a:xfrm>
            <a:off x="152400" y="1170125"/>
            <a:ext cx="6216551" cy="3416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