
<file path=[Content_Types].xml><?xml version="1.0" encoding="utf-8"?>
<Types xmlns="http://schemas.openxmlformats.org/package/2006/content-types">
  <Default ContentType="image/jpeg" Extension="jpg"/>
  <Default ContentType="application/vnd.openxmlformats-officedocument.vmlDrawing" Extension="vml"/>
  <Default ContentType="application/vnd.openxmlformats-officedocument.oleObject" Extension="bin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84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6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82.xml"/>
  <Override ContentType="application/vnd.openxmlformats-officedocument.presentationml.notesSlide+xml" PartName="/ppt/notesSlides/notesSlide8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77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8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8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80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74.xml"/>
  <Override ContentType="application/vnd.openxmlformats-officedocument.presentationml.notesSlide+xml" PartName="/ppt/notesSlides/notesSlide87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75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78.xml"/>
  <Override ContentType="application/vnd.openxmlformats-officedocument.presentationml.notesSlide+xml" PartName="/ppt/notesSlides/notesSlide79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83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78.xml"/>
  <Override ContentType="application/vnd.openxmlformats-officedocument.presentationml.slide+xml" PartName="/ppt/slides/slide86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69.xml"/>
  <Override ContentType="application/vnd.openxmlformats-officedocument.presentationml.slide+xml" PartName="/ppt/slides/slide8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77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6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84.xml"/>
  <Override ContentType="application/vnd.openxmlformats-officedocument.presentationml.slide+xml" PartName="/ppt/slides/slide37.xml"/>
  <Override ContentType="application/vnd.openxmlformats-officedocument.presentationml.slide+xml" PartName="/ppt/slides/slide71.xml"/>
  <Override ContentType="application/vnd.openxmlformats-officedocument.presentationml.slide+xml" PartName="/ppt/slides/slide41.xml"/>
  <Override ContentType="application/vnd.openxmlformats-officedocument.presentationml.slide+xml" PartName="/ppt/slides/slide67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79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83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7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8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7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1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75.xml"/>
  <Override ContentType="application/vnd.openxmlformats-officedocument.presentationml.slide+xml" PartName="/ppt/slides/slide76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80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87.xml"/>
  <Override ContentType="application/vnd.openxmlformats-officedocument.presentationml.slide+xml" PartName="/ppt/slides/slide74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oleObject" PartName="/ppt/embeddings/oleObject2.bin"/>
  <Override ContentType="application/vnd.openxmlformats-officedocument.oleObject" PartName="/ppt/embeddings/oleObject1.bin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  <p:sldId id="331" r:id="rId81"/>
    <p:sldId id="332" r:id="rId82"/>
    <p:sldId id="333" r:id="rId83"/>
    <p:sldId id="334" r:id="rId84"/>
    <p:sldId id="335" r:id="rId85"/>
    <p:sldId id="336" r:id="rId86"/>
    <p:sldId id="337" r:id="rId87"/>
    <p:sldId id="338" r:id="rId88"/>
    <p:sldId id="339" r:id="rId89"/>
    <p:sldId id="340" r:id="rId90"/>
    <p:sldId id="341" r:id="rId91"/>
    <p:sldId id="342" r:id="rId92"/>
  </p:sldIdLst>
  <p:sldSz cy="6858000" cx="12192000"/>
  <p:notesSz cx="7102475" cy="9388475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93" roundtripDataSignature="AMtx7mir5QvmCmcHyc8K7lnRpotv5i6tI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F78B4A10-F11A-4A0D-BE26-614DF3308059}">
  <a:tblStyle styleId="{F78B4A10-F11A-4A0D-BE26-614DF3308059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84" Type="http://schemas.openxmlformats.org/officeDocument/2006/relationships/slide" Target="slides/slide79.xml"/><Relationship Id="rId83" Type="http://schemas.openxmlformats.org/officeDocument/2006/relationships/slide" Target="slides/slide78.xml"/><Relationship Id="rId42" Type="http://schemas.openxmlformats.org/officeDocument/2006/relationships/slide" Target="slides/slide37.xml"/><Relationship Id="rId86" Type="http://schemas.openxmlformats.org/officeDocument/2006/relationships/slide" Target="slides/slide81.xml"/><Relationship Id="rId41" Type="http://schemas.openxmlformats.org/officeDocument/2006/relationships/slide" Target="slides/slide36.xml"/><Relationship Id="rId85" Type="http://schemas.openxmlformats.org/officeDocument/2006/relationships/slide" Target="slides/slide80.xml"/><Relationship Id="rId44" Type="http://schemas.openxmlformats.org/officeDocument/2006/relationships/slide" Target="slides/slide39.xml"/><Relationship Id="rId88" Type="http://schemas.openxmlformats.org/officeDocument/2006/relationships/slide" Target="slides/slide83.xml"/><Relationship Id="rId43" Type="http://schemas.openxmlformats.org/officeDocument/2006/relationships/slide" Target="slides/slide38.xml"/><Relationship Id="rId87" Type="http://schemas.openxmlformats.org/officeDocument/2006/relationships/slide" Target="slides/slide8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89" Type="http://schemas.openxmlformats.org/officeDocument/2006/relationships/slide" Target="slides/slide84.xml"/><Relationship Id="rId80" Type="http://schemas.openxmlformats.org/officeDocument/2006/relationships/slide" Target="slides/slide75.xml"/><Relationship Id="rId82" Type="http://schemas.openxmlformats.org/officeDocument/2006/relationships/slide" Target="slides/slide77.xml"/><Relationship Id="rId81" Type="http://schemas.openxmlformats.org/officeDocument/2006/relationships/slide" Target="slides/slide76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73" Type="http://schemas.openxmlformats.org/officeDocument/2006/relationships/slide" Target="slides/slide68.xml"/><Relationship Id="rId72" Type="http://schemas.openxmlformats.org/officeDocument/2006/relationships/slide" Target="slides/slide67.xml"/><Relationship Id="rId31" Type="http://schemas.openxmlformats.org/officeDocument/2006/relationships/slide" Target="slides/slide26.xml"/><Relationship Id="rId75" Type="http://schemas.openxmlformats.org/officeDocument/2006/relationships/slide" Target="slides/slide70.xml"/><Relationship Id="rId30" Type="http://schemas.openxmlformats.org/officeDocument/2006/relationships/slide" Target="slides/slide25.xml"/><Relationship Id="rId74" Type="http://schemas.openxmlformats.org/officeDocument/2006/relationships/slide" Target="slides/slide69.xml"/><Relationship Id="rId33" Type="http://schemas.openxmlformats.org/officeDocument/2006/relationships/slide" Target="slides/slide28.xml"/><Relationship Id="rId77" Type="http://schemas.openxmlformats.org/officeDocument/2006/relationships/slide" Target="slides/slide72.xml"/><Relationship Id="rId32" Type="http://schemas.openxmlformats.org/officeDocument/2006/relationships/slide" Target="slides/slide27.xml"/><Relationship Id="rId76" Type="http://schemas.openxmlformats.org/officeDocument/2006/relationships/slide" Target="slides/slide71.xml"/><Relationship Id="rId35" Type="http://schemas.openxmlformats.org/officeDocument/2006/relationships/slide" Target="slides/slide30.xml"/><Relationship Id="rId79" Type="http://schemas.openxmlformats.org/officeDocument/2006/relationships/slide" Target="slides/slide74.xml"/><Relationship Id="rId34" Type="http://schemas.openxmlformats.org/officeDocument/2006/relationships/slide" Target="slides/slide29.xml"/><Relationship Id="rId78" Type="http://schemas.openxmlformats.org/officeDocument/2006/relationships/slide" Target="slides/slide73.xml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20" Type="http://schemas.openxmlformats.org/officeDocument/2006/relationships/slide" Target="slides/slide15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22" Type="http://schemas.openxmlformats.org/officeDocument/2006/relationships/slide" Target="slides/slide17.xml"/><Relationship Id="rId66" Type="http://schemas.openxmlformats.org/officeDocument/2006/relationships/slide" Target="slides/slide61.xml"/><Relationship Id="rId21" Type="http://schemas.openxmlformats.org/officeDocument/2006/relationships/slide" Target="slides/slide16.xml"/><Relationship Id="rId65" Type="http://schemas.openxmlformats.org/officeDocument/2006/relationships/slide" Target="slides/slide60.xml"/><Relationship Id="rId24" Type="http://schemas.openxmlformats.org/officeDocument/2006/relationships/slide" Target="slides/slide19.xml"/><Relationship Id="rId68" Type="http://schemas.openxmlformats.org/officeDocument/2006/relationships/slide" Target="slides/slide63.xml"/><Relationship Id="rId23" Type="http://schemas.openxmlformats.org/officeDocument/2006/relationships/slide" Target="slides/slide18.xml"/><Relationship Id="rId67" Type="http://schemas.openxmlformats.org/officeDocument/2006/relationships/slide" Target="slides/slide62.xml"/><Relationship Id="rId60" Type="http://schemas.openxmlformats.org/officeDocument/2006/relationships/slide" Target="slides/slide55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69" Type="http://schemas.openxmlformats.org/officeDocument/2006/relationships/slide" Target="slides/slide6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slide" Target="slides/slide52.xml"/><Relationship Id="rId12" Type="http://schemas.openxmlformats.org/officeDocument/2006/relationships/slide" Target="slides/slide7.xml"/><Relationship Id="rId56" Type="http://schemas.openxmlformats.org/officeDocument/2006/relationships/slide" Target="slides/slide51.xml"/><Relationship Id="rId91" Type="http://schemas.openxmlformats.org/officeDocument/2006/relationships/slide" Target="slides/slide86.xml"/><Relationship Id="rId90" Type="http://schemas.openxmlformats.org/officeDocument/2006/relationships/slide" Target="slides/slide85.xml"/><Relationship Id="rId93" Type="http://customschemas.google.com/relationships/presentationmetadata" Target="metadata"/><Relationship Id="rId92" Type="http://schemas.openxmlformats.org/officeDocument/2006/relationships/slide" Target="slides/slide87.xml"/><Relationship Id="rId15" Type="http://schemas.openxmlformats.org/officeDocument/2006/relationships/slide" Target="slides/slide10.xml"/><Relationship Id="rId59" Type="http://schemas.openxmlformats.org/officeDocument/2006/relationships/slide" Target="slides/slide54.xml"/><Relationship Id="rId14" Type="http://schemas.openxmlformats.org/officeDocument/2006/relationships/slide" Target="slides/slide9.xml"/><Relationship Id="rId58" Type="http://schemas.openxmlformats.org/officeDocument/2006/relationships/slide" Target="slides/slide5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drawings/_rels/vmlDrawing1.vml.rels><?xml version="1.0" encoding="UTF-8" standalone="yes"?>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<Relationships xmlns="http://schemas.openxmlformats.org/package/2006/relationships"><Relationship Id="rId1" Type="http://schemas.openxmlformats.org/officeDocument/2006/relationships/image" Target="../media/image7.png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0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10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1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11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2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12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3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13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4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14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0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20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1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21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2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22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3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23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15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15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2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6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16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7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p17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8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18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9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19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26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26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8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28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29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p29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30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30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1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p31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2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8" name="Google Shape;268;p32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3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33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34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p34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36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6" name="Google Shape;286;p36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7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3" name="Google Shape;293;p37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40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9" name="Google Shape;299;p40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42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6" name="Google Shape;306;p42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43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3" name="Google Shape;313;p43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44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p44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45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7" name="Google Shape;327;p45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cb76cb810b_0_0:notes"/>
          <p:cNvSpPr/>
          <p:nvPr>
            <p:ph idx="2" type="sldImg"/>
          </p:nvPr>
        </p:nvSpPr>
        <p:spPr>
          <a:xfrm>
            <a:off x="1183975" y="704125"/>
            <a:ext cx="4735200" cy="3520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4" name="Google Shape;334;gcb76cb810b_0_0:notes"/>
          <p:cNvSpPr txBox="1"/>
          <p:nvPr>
            <p:ph idx="1" type="body"/>
          </p:nvPr>
        </p:nvSpPr>
        <p:spPr>
          <a:xfrm>
            <a:off x="710225" y="4459525"/>
            <a:ext cx="5682000" cy="422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4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4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cb76cb810b_0_5:notes"/>
          <p:cNvSpPr/>
          <p:nvPr>
            <p:ph idx="2" type="sldImg"/>
          </p:nvPr>
        </p:nvSpPr>
        <p:spPr>
          <a:xfrm>
            <a:off x="1183975" y="704125"/>
            <a:ext cx="4735200" cy="3520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Google Shape;340;gcb76cb810b_0_5:notes"/>
          <p:cNvSpPr txBox="1"/>
          <p:nvPr>
            <p:ph idx="1" type="body"/>
          </p:nvPr>
        </p:nvSpPr>
        <p:spPr>
          <a:xfrm>
            <a:off x="710225" y="4459525"/>
            <a:ext cx="5682000" cy="422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46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6" name="Google Shape;346;p46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47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2" name="Google Shape;352;p47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50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7" name="Google Shape;357;p50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51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3" name="Google Shape;363;p51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52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9" name="Google Shape;369;p52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53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5" name="Google Shape;375;p53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54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1" name="Google Shape;381;p54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55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7" name="Google Shape;387;p55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56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3" name="Google Shape;393;p56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5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5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57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9" name="Google Shape;399;p57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58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5" name="Google Shape;405;p58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59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1" name="Google Shape;411;p59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60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7" name="Google Shape;417;p60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61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3" name="Google Shape;423;p61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62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9" name="Google Shape;429;p62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63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5" name="Google Shape;435;p63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73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1" name="Google Shape;441;p73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74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7" name="Google Shape;447;p74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75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3" name="Google Shape;453;p75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6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6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76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9" name="Google Shape;459;p76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77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5" name="Google Shape;465;p77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78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1" name="Google Shape;471;p78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64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7" name="Google Shape;477;p64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65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3" name="Google Shape;483;p65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66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9" name="Google Shape;489;p66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67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5" name="Google Shape;495;p67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9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68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1" name="Google Shape;501;p68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69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7" name="Google Shape;507;p69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70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3" name="Google Shape;513;p70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7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7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71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9" name="Google Shape;519;p71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72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5" name="Google Shape;525;p72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79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1" name="Google Shape;531;p79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80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7" name="Google Shape;537;p80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81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3" name="Google Shape;543;p81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82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9" name="Google Shape;549;p82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83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5" name="Google Shape;555;p83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9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84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1" name="Google Shape;561;p84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85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7" name="Google Shape;567;p85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86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3" name="Google Shape;573;p86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8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8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87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9" name="Google Shape;579;p87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88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5" name="Google Shape;585;p88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9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89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1" name="Google Shape;591;p89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90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7" name="Google Shape;597;p90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91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3" name="Google Shape;603;p91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92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9" name="Google Shape;609;p92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93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5" name="Google Shape;615;p93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9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p94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1" name="Google Shape;621;p94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9:notes"/>
          <p:cNvSpPr txBox="1"/>
          <p:nvPr>
            <p:ph idx="1" type="body"/>
          </p:nvPr>
        </p:nvSpPr>
        <p:spPr>
          <a:xfrm>
            <a:off x="710225" y="4459525"/>
            <a:ext cx="5681975" cy="422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9:notes"/>
          <p:cNvSpPr/>
          <p:nvPr>
            <p:ph idx="2" type="sldImg"/>
          </p:nvPr>
        </p:nvSpPr>
        <p:spPr>
          <a:xfrm>
            <a:off x="1183975" y="704125"/>
            <a:ext cx="4735200" cy="35206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00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00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0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0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0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0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9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0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0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0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10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0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0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0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0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0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0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02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02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0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0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0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0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03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03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0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0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0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04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04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04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04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04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0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0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0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0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0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0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0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0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07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07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0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0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8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108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0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9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9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9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9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vmlDrawing" Target="../drawings/vmlDrawing1.vml"/><Relationship Id="rId4" Type="http://schemas.openxmlformats.org/officeDocument/2006/relationships/oleObject" Target="../embeddings/oleObject1.bin"/><Relationship Id="rId5" Type="http://schemas.openxmlformats.org/officeDocument/2006/relationships/oleObject" Target="../embeddings/oleObject1.bin"/><Relationship Id="rId6" Type="http://schemas.openxmlformats.org/officeDocument/2006/relationships/image" Target="../media/image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vmlDrawing" Target="../drawings/vmlDrawing2.vml"/><Relationship Id="rId4" Type="http://schemas.openxmlformats.org/officeDocument/2006/relationships/oleObject" Target="../embeddings/oleObject2.bin"/><Relationship Id="rId5" Type="http://schemas.openxmlformats.org/officeDocument/2006/relationships/oleObject" Target="../embeddings/oleObject2.bin"/><Relationship Id="rId6" Type="http://schemas.openxmlformats.org/officeDocument/2006/relationships/image" Target="../media/image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9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8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s://www.youtube.com/watch?v=t9o-oM6m-mA" TargetMode="External"/><Relationship Id="rId4" Type="http://schemas.openxmlformats.org/officeDocument/2006/relationships/hyperlink" Target="http://www.hgtv.com/search/color-" TargetMode="External"/><Relationship Id="rId5" Type="http://schemas.openxmlformats.org/officeDocument/2006/relationships/image" Target="../media/image6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0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1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5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12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12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12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12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5.xml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6.xml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8.xml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9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0.xml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1.xml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2.xml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3.xml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4.xml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5.xml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6.xml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7.xml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8.xml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9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0.xml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1.xml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2.xml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3.xml"/></Relationships>
</file>

<file path=ppt/slides/_rels/slide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4.xml"/></Relationships>
</file>

<file path=ppt/slides/_rels/slide7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5.xml"/></Relationships>
</file>

<file path=ppt/slides/_rels/slide7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6.xml"/></Relationships>
</file>

<file path=ppt/slides/_rels/slide7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7.xml"/></Relationships>
</file>

<file path=ppt/slides/_rels/slide7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8.xml"/></Relationships>
</file>

<file path=ppt/slides/_rels/slide7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9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/Relationships>
</file>

<file path=ppt/slides/_rels/slide8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0.xml"/></Relationships>
</file>

<file path=ppt/slides/_rels/slide8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1.xml"/></Relationships>
</file>

<file path=ppt/slides/_rels/slide8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2.xml"/></Relationships>
</file>

<file path=ppt/slides/_rels/slide8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3.xml"/></Relationships>
</file>

<file path=ppt/slides/_rels/slide8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4.xml"/></Relationships>
</file>

<file path=ppt/slides/_rels/slide8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5.xml"/></Relationships>
</file>

<file path=ppt/slides/_rels/slide8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6.xml"/></Relationships>
</file>

<file path=ppt/slides/_rels/slide8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7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 txBox="1"/>
          <p:nvPr>
            <p:ph idx="1" type="subTitle"/>
          </p:nvPr>
        </p:nvSpPr>
        <p:spPr>
          <a:xfrm>
            <a:off x="381001" y="4019551"/>
            <a:ext cx="7238999" cy="1990724"/>
          </a:xfrm>
          <a:prstGeom prst="rect">
            <a:avLst/>
          </a:prstGeom>
          <a:solidFill>
            <a:srgbClr val="007C85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</a:pPr>
            <a:r>
              <a:rPr lang="en-US" sz="4400"/>
              <a:t>Unit 6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</a:pPr>
            <a:r>
              <a:rPr lang="en-US" sz="4400"/>
              <a:t>Applying Principles of Design</a:t>
            </a:r>
            <a:endParaRPr sz="4400"/>
          </a:p>
        </p:txBody>
      </p:sp>
      <p:sp>
        <p:nvSpPr>
          <p:cNvPr id="86" name="Google Shape;86;p1"/>
          <p:cNvSpPr txBox="1"/>
          <p:nvPr/>
        </p:nvSpPr>
        <p:spPr>
          <a:xfrm>
            <a:off x="381000" y="428625"/>
            <a:ext cx="11515725" cy="17235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FACS Basics: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Building Skills to Last a Lifetime</a:t>
            </a:r>
            <a:endParaRPr sz="4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7" name="Google Shape;87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85716" y="2580799"/>
            <a:ext cx="4354537" cy="4277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Dimensions of Colors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45" name="Google Shape;145;p10"/>
          <p:cNvSpPr txBox="1"/>
          <p:nvPr>
            <p:ph idx="1" type="body"/>
          </p:nvPr>
        </p:nvSpPr>
        <p:spPr>
          <a:xfrm>
            <a:off x="1143001" y="2057399"/>
            <a:ext cx="4725139" cy="43167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b="1" lang="en-US" u="sng">
                <a:solidFill>
                  <a:srgbClr val="00B050"/>
                </a:solidFill>
              </a:rPr>
              <a:t>Hue </a:t>
            </a:r>
            <a:endParaRPr b="1" u="sng">
              <a:solidFill>
                <a:srgbClr val="00B050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Any variation or gradation of a color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For example, red hues include pink, maroon, scarlet, rose, and all other colors in the red family</a:t>
            </a:r>
            <a:endParaRPr/>
          </a:p>
        </p:txBody>
      </p:sp>
      <p:pic>
        <p:nvPicPr>
          <p:cNvPr id="146" name="Google Shape;146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91430" y="1965960"/>
            <a:ext cx="4909360" cy="40507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Dimensions of Colors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52" name="Google Shape;152;p11"/>
          <p:cNvSpPr txBox="1"/>
          <p:nvPr>
            <p:ph idx="1" type="body"/>
          </p:nvPr>
        </p:nvSpPr>
        <p:spPr>
          <a:xfrm>
            <a:off x="1143001" y="2057399"/>
            <a:ext cx="4725139" cy="43167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b="1" lang="en-US" u="sng">
                <a:solidFill>
                  <a:srgbClr val="FF0000"/>
                </a:solidFill>
              </a:rPr>
              <a:t>Intensity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Brightness or dullness of a color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 dull color looks like it’s been mixed with a brown or gray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Bright colors appear warmer and dull colors appear cooler</a:t>
            </a:r>
            <a:endParaRPr/>
          </a:p>
        </p:txBody>
      </p:sp>
      <p:pic>
        <p:nvPicPr>
          <p:cNvPr id="153" name="Google Shape;153;p11"/>
          <p:cNvPicPr preferRelativeResize="0"/>
          <p:nvPr/>
        </p:nvPicPr>
        <p:blipFill rotWithShape="1">
          <a:blip r:embed="rId3">
            <a:alphaModFix/>
          </a:blip>
          <a:srcRect b="37067" l="12585" r="10263" t="13013"/>
          <a:stretch/>
        </p:blipFill>
        <p:spPr>
          <a:xfrm>
            <a:off x="6480699" y="1965960"/>
            <a:ext cx="4891596" cy="26114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Dimensions of Colors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59" name="Google Shape;159;p12"/>
          <p:cNvSpPr txBox="1"/>
          <p:nvPr>
            <p:ph idx="1" type="body"/>
          </p:nvPr>
        </p:nvSpPr>
        <p:spPr>
          <a:xfrm>
            <a:off x="1143001" y="2057399"/>
            <a:ext cx="4725139" cy="43167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b="1" lang="en-US" u="sng">
                <a:solidFill>
                  <a:srgbClr val="0070C0"/>
                </a:solidFill>
              </a:rPr>
              <a:t>Value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Lightness or darkness of a color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For example, pink is a light value of red, and maroon is a dark value of red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Light values are called tints and dark values are called shades</a:t>
            </a:r>
            <a:endParaRPr/>
          </a:p>
        </p:txBody>
      </p:sp>
      <p:sp>
        <p:nvSpPr>
          <p:cNvPr id="160" name="Google Shape;160;p12"/>
          <p:cNvSpPr/>
          <p:nvPr/>
        </p:nvSpPr>
        <p:spPr>
          <a:xfrm>
            <a:off x="8025414" y="1198485"/>
            <a:ext cx="3568823" cy="5042517"/>
          </a:xfrm>
          <a:prstGeom prst="rect">
            <a:avLst/>
          </a:prstGeom>
          <a:gradFill>
            <a:gsLst>
              <a:gs pos="0">
                <a:srgbClr val="7E0000"/>
              </a:gs>
              <a:gs pos="50000">
                <a:srgbClr val="FFB1B1"/>
              </a:gs>
              <a:gs pos="100000">
                <a:srgbClr val="FFD9D9"/>
              </a:gs>
            </a:gsLst>
            <a:lin ang="5400000" scaled="0"/>
          </a:gra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chemeClr val="dk1"/>
                </a:solidFill>
              </a:rPr>
              <a:t>Cool and Warm Colors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66" name="Google Shape;166;p13"/>
          <p:cNvSpPr txBox="1"/>
          <p:nvPr>
            <p:ph idx="1" type="body"/>
          </p:nvPr>
        </p:nvSpPr>
        <p:spPr>
          <a:xfrm>
            <a:off x="1143000" y="2057399"/>
            <a:ext cx="6083709" cy="43040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Cool colors 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Char char="•"/>
            </a:pPr>
            <a:r>
              <a:rPr lang="en-US">
                <a:solidFill>
                  <a:schemeClr val="dk1"/>
                </a:solidFill>
              </a:rPr>
              <a:t>Appear to recede 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Char char="•"/>
            </a:pPr>
            <a:r>
              <a:rPr lang="en-US">
                <a:solidFill>
                  <a:schemeClr val="dk1"/>
                </a:solidFill>
              </a:rPr>
              <a:t>Are quiet and soothing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Char char="•"/>
            </a:pPr>
            <a:r>
              <a:rPr lang="en-US">
                <a:solidFill>
                  <a:schemeClr val="dk1"/>
                </a:solidFill>
              </a:rPr>
              <a:t>Enhance rooms where the temperature is warmer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Char char="•"/>
            </a:pPr>
            <a:r>
              <a:rPr lang="en-US">
                <a:solidFill>
                  <a:schemeClr val="dk1"/>
                </a:solidFill>
              </a:rPr>
              <a:t>Have a calming effect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Char char="•"/>
            </a:pPr>
            <a:r>
              <a:rPr lang="en-US">
                <a:solidFill>
                  <a:schemeClr val="dk1"/>
                </a:solidFill>
              </a:rPr>
              <a:t>Green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Char char="•"/>
            </a:pPr>
            <a:r>
              <a:rPr lang="en-US">
                <a:solidFill>
                  <a:schemeClr val="dk1"/>
                </a:solidFill>
              </a:rPr>
              <a:t>Blue-green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Char char="•"/>
            </a:pPr>
            <a:r>
              <a:rPr lang="en-US">
                <a:solidFill>
                  <a:schemeClr val="dk1"/>
                </a:solidFill>
              </a:rPr>
              <a:t>Blue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Char char="•"/>
            </a:pPr>
            <a:r>
              <a:rPr lang="en-US">
                <a:solidFill>
                  <a:schemeClr val="dk1"/>
                </a:solidFill>
              </a:rPr>
              <a:t>Blue-violet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Char char="•"/>
            </a:pPr>
            <a:r>
              <a:rPr lang="en-US">
                <a:solidFill>
                  <a:schemeClr val="dk1"/>
                </a:solidFill>
              </a:rPr>
              <a:t>Violet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Char char="•"/>
            </a:pPr>
            <a:r>
              <a:rPr lang="en-US">
                <a:solidFill>
                  <a:schemeClr val="dk1"/>
                </a:solidFill>
              </a:rPr>
              <a:t>Red-violet</a:t>
            </a:r>
            <a:endParaRPr/>
          </a:p>
        </p:txBody>
      </p:sp>
      <p:graphicFrame>
        <p:nvGraphicFramePr>
          <p:cNvPr id="167" name="Google Shape;167;p13"/>
          <p:cNvGraphicFramePr/>
          <p:nvPr/>
        </p:nvGraphicFramePr>
        <p:xfrm>
          <a:off x="7708287" y="1318127"/>
          <a:ext cx="4215744" cy="4540896"/>
        </p:xfrm>
        <a:graphic>
          <a:graphicData uri="http://schemas.openxmlformats.org/presentationml/2006/ole">
            <mc:AlternateContent>
              <mc:Choice Requires="v">
                <p:oleObj r:id="rId4" imgH="4540896" imgW="4215744" progId="Photoshop.Image.12" spid="_x0000_s1">
                  <p:embed/>
                </p:oleObj>
              </mc:Choice>
              <mc:Fallback>
                <p:oleObj r:id="rId5" imgH="4540896" imgW="4215744" progId="Photoshop.Image.12">
                  <p:embed/>
                  <p:pic>
                    <p:nvPicPr>
                      <p:cNvPr id="167" name="Google Shape;167;p13"/>
                      <p:cNvPicPr preferRelativeResize="0"/>
                      <p:nvPr/>
                    </p:nvPicPr>
                    <p:blipFill rotWithShape="1">
                      <a:blip r:embed="rId6">
                        <a:alphaModFix/>
                      </a:blip>
                      <a:srcRect b="0" l="0" r="0" t="0"/>
                      <a:stretch/>
                    </p:blipFill>
                    <p:spPr>
                      <a:xfrm>
                        <a:off x="7708287" y="1318127"/>
                        <a:ext cx="4215744" cy="45408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chemeClr val="dk1"/>
                </a:solidFill>
              </a:rPr>
              <a:t>Cool and Warm Colors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73" name="Google Shape;173;p14"/>
          <p:cNvSpPr txBox="1"/>
          <p:nvPr>
            <p:ph idx="1" type="body"/>
          </p:nvPr>
        </p:nvSpPr>
        <p:spPr>
          <a:xfrm>
            <a:off x="1143000" y="2057399"/>
            <a:ext cx="6083709" cy="43040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rPr lang="en-US" sz="2590">
                <a:solidFill>
                  <a:schemeClr val="dk1"/>
                </a:solidFill>
              </a:rPr>
              <a:t>Warm colors 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Appear to advance 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Are friendly and stimulating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Enhance cooler rooms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Red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Red-orange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Orange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Yellow-orange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Yellow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Yellow-green</a:t>
            </a:r>
            <a:endParaRPr/>
          </a:p>
        </p:txBody>
      </p:sp>
      <p:graphicFrame>
        <p:nvGraphicFramePr>
          <p:cNvPr id="174" name="Google Shape;174;p14"/>
          <p:cNvGraphicFramePr/>
          <p:nvPr/>
        </p:nvGraphicFramePr>
        <p:xfrm>
          <a:off x="7708284" y="1318125"/>
          <a:ext cx="4215744" cy="4540896"/>
        </p:xfrm>
        <a:graphic>
          <a:graphicData uri="http://schemas.openxmlformats.org/presentationml/2006/ole">
            <mc:AlternateContent>
              <mc:Choice Requires="v">
                <p:oleObj r:id="rId4" imgH="4540896" imgW="4215744" progId="Photoshop.Image.12" spid="_x0000_s1">
                  <p:embed/>
                </p:oleObj>
              </mc:Choice>
              <mc:Fallback>
                <p:oleObj r:id="rId5" imgH="4540896" imgW="4215744" progId="Photoshop.Image.12">
                  <p:embed/>
                  <p:pic>
                    <p:nvPicPr>
                      <p:cNvPr id="174" name="Google Shape;174;p14"/>
                      <p:cNvPicPr preferRelativeResize="0"/>
                      <p:nvPr/>
                    </p:nvPicPr>
                    <p:blipFill rotWithShape="1">
                      <a:blip r:embed="rId6">
                        <a:alphaModFix/>
                      </a:blip>
                      <a:srcRect b="0" l="0" r="0" t="0"/>
                      <a:stretch/>
                    </p:blipFill>
                    <p:spPr>
                      <a:xfrm>
                        <a:off x="7708284" y="1318125"/>
                        <a:ext cx="4215744" cy="45408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Guidelines for Using Color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800">
                <a:solidFill>
                  <a:srgbClr val="6600CC"/>
                </a:solidFill>
              </a:rPr>
              <a:t>Objective 7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180" name="Google Shape;180;p20"/>
          <p:cNvSpPr txBox="1"/>
          <p:nvPr>
            <p:ph idx="1" type="body"/>
          </p:nvPr>
        </p:nvSpPr>
        <p:spPr>
          <a:xfrm>
            <a:off x="1143002" y="2057400"/>
            <a:ext cx="5975554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Bright and warm colors seem to advance and make a room appear smaller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Contrasting colors emphasize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Cool colors seem to recede and make a room appear larger and more spacious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Light colors should be distributed to balance dark colors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One color should be dominant in a room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Woodwork the same color as the wall makes a room appear larger</a:t>
            </a:r>
            <a:endParaRPr/>
          </a:p>
        </p:txBody>
      </p:sp>
      <p:pic>
        <p:nvPicPr>
          <p:cNvPr id="181" name="Google Shape;181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88826" y="2057400"/>
            <a:ext cx="4143700" cy="32931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Basic Color Schemes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800">
                <a:solidFill>
                  <a:srgbClr val="6600CC"/>
                </a:solidFill>
              </a:rPr>
              <a:t>Objective 8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187" name="Google Shape;187;p21"/>
          <p:cNvSpPr txBox="1"/>
          <p:nvPr>
            <p:ph idx="1" type="body"/>
          </p:nvPr>
        </p:nvSpPr>
        <p:spPr>
          <a:xfrm>
            <a:off x="1143002" y="2057400"/>
            <a:ext cx="5149643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Accented neutral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Using a neutral color in large areas of a room and a bright color in small areas for accent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Analogous (adjacent)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Using two or more colors that are side by side on the color wheel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A simple way to achieve harmony, but the effect may be dull unless values and intensities are varied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Example: Red, red-violet, and violet</a:t>
            </a:r>
            <a:endParaRPr/>
          </a:p>
        </p:txBody>
      </p:sp>
      <p:pic>
        <p:nvPicPr>
          <p:cNvPr descr="Screen Clipping" id="188" name="Google Shape;188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75079" y="1556878"/>
            <a:ext cx="5416781" cy="42441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Basic Color Schemes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800">
                <a:solidFill>
                  <a:srgbClr val="6600CC"/>
                </a:solidFill>
              </a:rPr>
              <a:t>Objective 8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194" name="Google Shape;194;p22"/>
          <p:cNvSpPr txBox="1"/>
          <p:nvPr>
            <p:ph idx="1" type="body"/>
          </p:nvPr>
        </p:nvSpPr>
        <p:spPr>
          <a:xfrm>
            <a:off x="1143002" y="2057400"/>
            <a:ext cx="5149643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Complementary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Using a pair of colors that are directly opposite on the color wheel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One color would probably be dominant and used in large areas while the other would be used in smaller areas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Example: Orange and blue</a:t>
            </a:r>
            <a:endParaRPr/>
          </a:p>
        </p:txBody>
      </p:sp>
      <p:pic>
        <p:nvPicPr>
          <p:cNvPr descr="Screen Clipping" id="195" name="Google Shape;195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38451" y="1434179"/>
            <a:ext cx="5358785" cy="41898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Basic Color Schemes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800">
                <a:solidFill>
                  <a:srgbClr val="6600CC"/>
                </a:solidFill>
              </a:rPr>
              <a:t>Objective 8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201" name="Google Shape;201;p23"/>
          <p:cNvSpPr txBox="1"/>
          <p:nvPr>
            <p:ph idx="1" type="body"/>
          </p:nvPr>
        </p:nvSpPr>
        <p:spPr>
          <a:xfrm>
            <a:off x="1108588" y="2015067"/>
            <a:ext cx="5149643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Monochromatic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Using only one color for a color scheme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Values, intensities, textures, and patterns are especially important because there is no contrast in color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White, black, silver, and gold are often used to highlight a monochromatic color scheme</a:t>
            </a:r>
            <a:endParaRPr/>
          </a:p>
          <a:p>
            <a:pPr indent="-8763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 u="sng">
                <a:solidFill>
                  <a:schemeClr val="hlink"/>
                </a:solidFill>
                <a:hlinkClick r:id="rId3"/>
              </a:rPr>
              <a:t>https://www.youtube.com/watch?v=t9o-oM6m-mA</a:t>
            </a:r>
            <a:endParaRPr sz="2220">
              <a:solidFill>
                <a:schemeClr val="dk1"/>
              </a:solidFill>
            </a:endParaRPr>
          </a:p>
          <a:p>
            <a:pPr indent="-8763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 u="sng">
                <a:solidFill>
                  <a:schemeClr val="hlink"/>
                </a:solidFill>
                <a:hlinkClick r:id="rId4"/>
              </a:rPr>
              <a:t>http://www.hgtv.com/search/color-</a:t>
            </a:r>
            <a:endParaRPr sz="2220">
              <a:solidFill>
                <a:schemeClr val="dk1"/>
              </a:solidFill>
            </a:endParaRPr>
          </a:p>
        </p:txBody>
      </p:sp>
      <p:pic>
        <p:nvPicPr>
          <p:cNvPr descr="Screen Clipping" id="202" name="Google Shape;202;p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528619" y="1494005"/>
            <a:ext cx="5435742" cy="4252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How Color Affects Your Mood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08" name="Google Shape;208;p15"/>
          <p:cNvSpPr txBox="1"/>
          <p:nvPr>
            <p:ph idx="1" type="body"/>
          </p:nvPr>
        </p:nvSpPr>
        <p:spPr>
          <a:xfrm>
            <a:off x="1143001" y="2057400"/>
            <a:ext cx="5847734" cy="45105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Red</a:t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Most emotionally intense color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Represents love, danger, desire, speed, violence, anger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Stimulates a faster heartbeat and breathing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Raises a room’s energy level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Draws people together and stimulates conversation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Creates a strong first impression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Pumps adrenaline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Stimulates the appetite</a:t>
            </a:r>
            <a:endParaRPr/>
          </a:p>
        </p:txBody>
      </p:sp>
      <p:pic>
        <p:nvPicPr>
          <p:cNvPr id="209" name="Google Shape;209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34864" y="2057400"/>
            <a:ext cx="4451728" cy="28404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Objectives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93" name="Google Shape;93;p2"/>
          <p:cNvSpPr txBox="1"/>
          <p:nvPr>
            <p:ph idx="1" type="body"/>
          </p:nvPr>
        </p:nvSpPr>
        <p:spPr>
          <a:xfrm>
            <a:off x="838199" y="1825625"/>
            <a:ext cx="10828867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19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Classify primary, secondary, </a:t>
            </a:r>
            <a:r>
              <a:rPr lang="en-US"/>
              <a:t>&amp;</a:t>
            </a:r>
            <a:r>
              <a:rPr lang="en-US">
                <a:solidFill>
                  <a:schemeClr val="dk1"/>
                </a:solidFill>
              </a:rPr>
              <a:t> intermediate (tertiary)</a:t>
            </a:r>
            <a:r>
              <a:rPr lang="en-US"/>
              <a:t>(</a:t>
            </a:r>
            <a:r>
              <a:rPr b="1" lang="en-US"/>
              <a:t>tur</a:t>
            </a:r>
            <a:r>
              <a:rPr lang="en-US"/>
              <a:t>-shee-er-ee)</a:t>
            </a:r>
            <a:r>
              <a:rPr lang="en-US">
                <a:solidFill>
                  <a:schemeClr val="dk1"/>
                </a:solidFill>
              </a:rPr>
              <a:t> colors.</a:t>
            </a:r>
            <a:endParaRPr/>
          </a:p>
          <a:p>
            <a:pPr indent="-457200" lvl="0" marL="502919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Match the dimensions of color to their correct definitions.</a:t>
            </a:r>
            <a:endParaRPr/>
          </a:p>
          <a:p>
            <a:pPr indent="-457200" lvl="0" marL="502919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Illustrate the intensity of a color. (Job Sheet 1)</a:t>
            </a:r>
            <a:endParaRPr/>
          </a:p>
          <a:p>
            <a:pPr indent="-457200" lvl="0" marL="502919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Illustrate the value of a color. (Job Sheet 2)</a:t>
            </a:r>
            <a:endParaRPr/>
          </a:p>
          <a:p>
            <a:pPr indent="-457200" lvl="0" marL="502919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Distinguish between cool and warm colors.</a:t>
            </a:r>
            <a:endParaRPr/>
          </a:p>
          <a:p>
            <a:pPr indent="-457200" lvl="0" marL="502919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Discuss the effect of color on a person’s mood.</a:t>
            </a:r>
            <a:endParaRPr/>
          </a:p>
          <a:p>
            <a:pPr indent="-457200" lvl="0" marL="502919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Explain guidelines for using color.</a:t>
            </a:r>
            <a:endParaRPr/>
          </a:p>
          <a:p>
            <a:pPr indent="-457200" lvl="0" marL="502919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Categorize basic color schemes based on their correct descriptions.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How Color Affects Your Mood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15" name="Google Shape;215;p16"/>
          <p:cNvSpPr txBox="1"/>
          <p:nvPr>
            <p:ph idx="1" type="body"/>
          </p:nvPr>
        </p:nvSpPr>
        <p:spPr>
          <a:xfrm>
            <a:off x="1143001" y="2057400"/>
            <a:ext cx="987551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Blue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Represents peace, tranquility, calm, trust, truth, security, order, loyalty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Can slow the pulse rate, lower body temperature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Improves focus and productivity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Evokes feelings of sadness, especially dark blue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Green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Represents nature, health, good luck, youth, vigor, fertility, jealousy, envy, peace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Restful to the eye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Soothes and calms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Promotes comfort and togetherness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Relieves stress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How Color Affects Your Mood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21" name="Google Shape;221;p17"/>
          <p:cNvSpPr txBox="1"/>
          <p:nvPr>
            <p:ph idx="1" type="body"/>
          </p:nvPr>
        </p:nvSpPr>
        <p:spPr>
          <a:xfrm>
            <a:off x="1143001" y="2057400"/>
            <a:ext cx="987551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Yellow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Represents cheerfulness, optimism, joy, happiness, sunshine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Attention getter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Enhances concentration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Speeds up metabolism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Some studies show yellow to be a poor choice for baby’s room, as a baby may tend to cry more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Some studies show you are more likely to lose your temper if there is a lot of yellow in the room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How Color Affects Your Mood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27" name="Google Shape;227;p18"/>
          <p:cNvSpPr txBox="1"/>
          <p:nvPr>
            <p:ph idx="1" type="body"/>
          </p:nvPr>
        </p:nvSpPr>
        <p:spPr>
          <a:xfrm>
            <a:off x="1143001" y="2057400"/>
            <a:ext cx="987551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Orange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Represents energy, balance, warmth, vibrancy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Used for attention-getting purposes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Associated with feelings of the fall season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Increases appetite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Purple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Represents royalty, luxury, wealth, sophistication, romance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Lighter shades (such as lavender and lilac) represent restful, youthful, playful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How Color Affects Your Mood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33" name="Google Shape;233;p19"/>
          <p:cNvSpPr txBox="1"/>
          <p:nvPr>
            <p:ph idx="1" type="body"/>
          </p:nvPr>
        </p:nvSpPr>
        <p:spPr>
          <a:xfrm>
            <a:off x="1143001" y="2057400"/>
            <a:ext cx="987551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Black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Represents authority, power, sophistication, elegance, wealth, mystery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Often worn by villains, as it is associated with evil, fear, death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White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Represents innocence and purity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Brown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Solid and reliable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26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C00000"/>
                </a:solidFill>
              </a:rPr>
              <a:t>Color Wheel:</a:t>
            </a:r>
            <a:endParaRPr b="1">
              <a:solidFill>
                <a:srgbClr val="C00000"/>
              </a:solidFill>
            </a:endParaRPr>
          </a:p>
        </p:txBody>
      </p:sp>
      <p:sp>
        <p:nvSpPr>
          <p:cNvPr id="239" name="Google Shape;239;p26"/>
          <p:cNvSpPr txBox="1"/>
          <p:nvPr>
            <p:ph idx="1" type="body"/>
          </p:nvPr>
        </p:nvSpPr>
        <p:spPr>
          <a:xfrm>
            <a:off x="491067" y="1478491"/>
            <a:ext cx="10515600" cy="50323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380"/>
              <a:buChar char="•"/>
            </a:pPr>
            <a:r>
              <a:rPr b="1" lang="en-US" sz="2380" u="sng">
                <a:solidFill>
                  <a:srgbClr val="0070C0"/>
                </a:solidFill>
              </a:rPr>
              <a:t>WASH YOUR HANDS PRIOR TO STARTING AT THE SINK CLOSEST TO THE DOOR</a:t>
            </a:r>
            <a:endParaRPr/>
          </a:p>
          <a:p>
            <a:pPr indent="-7747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80"/>
              <a:buNone/>
            </a:pPr>
            <a:r>
              <a:t/>
            </a:r>
            <a:endParaRPr sz="2380"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80"/>
              <a:buChar char="•"/>
            </a:pPr>
            <a:r>
              <a:rPr lang="en-US" sz="2380"/>
              <a:t>You will need: 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40"/>
              <a:buChar char="•"/>
            </a:pPr>
            <a:r>
              <a:rPr lang="en-US" sz="2040"/>
              <a:t>One Color Wheel Worksheet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40"/>
              <a:buChar char="•"/>
            </a:pPr>
            <a:r>
              <a:rPr lang="en-US" sz="2040"/>
              <a:t>13 Pieces of Graham Crackers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40"/>
              <a:buChar char="•"/>
            </a:pPr>
            <a:r>
              <a:rPr lang="en-US" sz="2040"/>
              <a:t>Plastic Knife</a:t>
            </a:r>
            <a:endParaRPr/>
          </a:p>
          <a:p>
            <a:pPr indent="0" lvl="1" marL="4572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</a:pPr>
            <a:r>
              <a:t/>
            </a:r>
            <a:endParaRPr sz="2040"/>
          </a:p>
          <a:p>
            <a:pPr indent="0" lvl="1" marL="4572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</a:pPr>
            <a:r>
              <a:rPr lang="en-US" sz="2040"/>
              <a:t>Each table will get 4 bowls of icing, extra bowls, spoons &amp; one box of food coloring. Please mix one bowl of frosting red, one blue, and one yellow. The 4</a:t>
            </a:r>
            <a:r>
              <a:rPr baseline="30000" lang="en-US" sz="2040"/>
              <a:t>th</a:t>
            </a:r>
            <a:r>
              <a:rPr lang="en-US" sz="2040"/>
              <a:t> bowl will remain white for the time being. </a:t>
            </a:r>
            <a:endParaRPr/>
          </a:p>
          <a:p>
            <a:pPr indent="0" lvl="1" marL="4572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</a:pPr>
            <a:r>
              <a:t/>
            </a:r>
            <a:endParaRPr b="1" sz="2040">
              <a:solidFill>
                <a:srgbClr val="FF0000"/>
              </a:solidFill>
            </a:endParaRPr>
          </a:p>
          <a:p>
            <a:pPr indent="0" lvl="1" marL="4572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FF0000"/>
              </a:buClr>
              <a:buSzPts val="2040"/>
              <a:buNone/>
            </a:pPr>
            <a:r>
              <a:rPr b="1" lang="en-US" sz="2040">
                <a:solidFill>
                  <a:srgbClr val="FF0000"/>
                </a:solidFill>
              </a:rPr>
              <a:t>DO NOT GET FOOD COLORING ON YOUR CLOTHES – IT STAINS!!! </a:t>
            </a:r>
            <a:endParaRPr/>
          </a:p>
          <a:p>
            <a:pPr indent="0" lvl="1" marL="4572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</a:pPr>
            <a:r>
              <a:t/>
            </a:r>
            <a:endParaRPr b="1" sz="2040">
              <a:solidFill>
                <a:srgbClr val="FF0000"/>
              </a:solidFill>
            </a:endParaRPr>
          </a:p>
          <a:p>
            <a:pPr indent="0" lvl="1" marL="4572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00B050"/>
              </a:buClr>
              <a:buSzPts val="2040"/>
              <a:buNone/>
            </a:pPr>
            <a:r>
              <a:rPr b="1" lang="en-US" sz="2040">
                <a:solidFill>
                  <a:srgbClr val="00B050"/>
                </a:solidFill>
              </a:rPr>
              <a:t>Do NOT eat your creation until I have come around and seen it. You will get a zero if it is not complete and I don’t check off you created your color wheel….</a:t>
            </a:r>
            <a:endParaRPr/>
          </a:p>
          <a:p>
            <a:pPr indent="0" lvl="1" marL="4572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</a:pPr>
            <a:r>
              <a:t/>
            </a:r>
            <a:endParaRPr b="1" sz="2040">
              <a:solidFill>
                <a:srgbClr val="00B050"/>
              </a:solidFill>
            </a:endParaRPr>
          </a:p>
          <a:p>
            <a:pPr indent="0" lvl="1" marL="4572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00B0F0"/>
              </a:buClr>
              <a:buSzPts val="2040"/>
              <a:buNone/>
            </a:pPr>
            <a:r>
              <a:rPr b="1" lang="en-US" sz="2040">
                <a:solidFill>
                  <a:srgbClr val="00B0F0"/>
                </a:solidFill>
              </a:rPr>
              <a:t>Clean off your table and throw all trash in the trash can. Use Clorox wipes to wipe off the table and anyplace that needs cleaned. 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2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Elements of Design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800">
                <a:solidFill>
                  <a:srgbClr val="6600CC"/>
                </a:solidFill>
              </a:rPr>
              <a:t>Objective 10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245" name="Google Shape;245;p28"/>
          <p:cNvSpPr txBox="1"/>
          <p:nvPr>
            <p:ph idx="1" type="body"/>
          </p:nvPr>
        </p:nvSpPr>
        <p:spPr>
          <a:xfrm>
            <a:off x="1143001" y="2057400"/>
            <a:ext cx="6712973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Line 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A series of connected points that indicate length or width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Most basic element of design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Gives direction and causes the eye to move from left to right, up and down, or diagonally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Creates shapes.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Curved lines imply flowing movements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Diagonal lines suggest movement and give a feeling of restlessness or activity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Horizontal lines imply restfulness, and strength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Vertical lines give the feeling of height and dignity</a:t>
            </a:r>
            <a:endParaRPr/>
          </a:p>
        </p:txBody>
      </p:sp>
      <p:pic>
        <p:nvPicPr>
          <p:cNvPr id="246" name="Google Shape;246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29327" y="1965960"/>
            <a:ext cx="3196218" cy="44778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Elements of Design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800">
                <a:solidFill>
                  <a:srgbClr val="6600CC"/>
                </a:solidFill>
              </a:rPr>
              <a:t>Objective 10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252" name="Google Shape;252;p29"/>
          <p:cNvSpPr txBox="1"/>
          <p:nvPr>
            <p:ph idx="1" type="body"/>
          </p:nvPr>
        </p:nvSpPr>
        <p:spPr>
          <a:xfrm>
            <a:off x="1143001" y="2057400"/>
            <a:ext cx="987551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Form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The outline or silhouette of an object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Most apparent when an object has height, width, and depth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Relates to the “shape” of solid objects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Should fit the object’s purpose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Color </a:t>
            </a:r>
            <a:endParaRPr sz="259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The result of the human eye interacting with light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Sets moods, creates illusion, and adds unity and focus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Accomplishes more at less cost than any other element of design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Produced when pigments in an object reflect or absorb the available light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3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Elements of Design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800">
                <a:solidFill>
                  <a:srgbClr val="6600CC"/>
                </a:solidFill>
              </a:rPr>
              <a:t>Objective 10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258" name="Google Shape;258;p30"/>
          <p:cNvSpPr txBox="1"/>
          <p:nvPr>
            <p:ph idx="1" type="body"/>
          </p:nvPr>
        </p:nvSpPr>
        <p:spPr>
          <a:xfrm>
            <a:off x="1143001" y="2057400"/>
            <a:ext cx="987551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Texture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The way the surface of something feels or is expected to feel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Provides surface structure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Appeals to the sense of touch as well as sight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Creates interest and variety in a room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Space </a:t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Affects the way we feel and function in a room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 three-dimensional setting for decorating and furnishing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Used by filling it or leaving it open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3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Principles of Design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64" name="Google Shape;264;p31"/>
          <p:cNvSpPr txBox="1"/>
          <p:nvPr>
            <p:ph idx="1" type="body"/>
          </p:nvPr>
        </p:nvSpPr>
        <p:spPr>
          <a:xfrm>
            <a:off x="1143001" y="2057400"/>
            <a:ext cx="6840793" cy="44220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Balance </a:t>
            </a:r>
            <a:endParaRPr sz="259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The distribution of actual and visual weight from a central point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Provides a feeling of equilibrium and rest by the placement of furniture, pictures, and colors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Occurs when the visual weights of objects are balanced on both sides of a center point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Obtain balance by placing identical objects on each side of a center point or by placing unequal objects at unequal distances from a center point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1850"/>
              <a:buFont typeface="Noto Sans Symbols"/>
              <a:buChar char="▪"/>
            </a:pPr>
            <a:r>
              <a:rPr lang="en-US" sz="1850">
                <a:solidFill>
                  <a:schemeClr val="dk1"/>
                </a:solidFill>
              </a:rPr>
              <a:t>Symmetrical balance is “formal” balance, achieved by making both sides of an arrangement of equal interest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1850"/>
              <a:buFont typeface="Noto Sans Symbols"/>
              <a:buChar char="▪"/>
            </a:pPr>
            <a:r>
              <a:rPr lang="en-US" sz="1850">
                <a:solidFill>
                  <a:schemeClr val="dk1"/>
                </a:solidFill>
              </a:rPr>
              <a:t>Asymmetrical balance is “informal” balance; both sides of an arrangement are different, but visually balanced</a:t>
            </a:r>
            <a:endParaRPr/>
          </a:p>
        </p:txBody>
      </p:sp>
      <p:pic>
        <p:nvPicPr>
          <p:cNvPr id="265" name="Google Shape;265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98427" y="2057400"/>
            <a:ext cx="3390342" cy="33900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Principles of Design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71" name="Google Shape;271;p32"/>
          <p:cNvSpPr txBox="1"/>
          <p:nvPr>
            <p:ph idx="1" type="body"/>
          </p:nvPr>
        </p:nvSpPr>
        <p:spPr>
          <a:xfrm>
            <a:off x="1143001" y="2057400"/>
            <a:ext cx="10232922" cy="44220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Proportion </a:t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The relationship of the parts to other parts as well as the whole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Provides a relationship between the size and distance of objects from one another, and to the total look of the room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Obtained by considering the visual size as well as the actual size of objects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Generally, unequal proportions are more pleasing to the eye than equal amounts, but extremely unequal proportions are unsettling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Furniture should be chosen in scale with the room and with other items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Objectives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99" name="Google Shape;99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19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9"/>
            </a:pPr>
            <a:r>
              <a:rPr lang="en-US">
                <a:solidFill>
                  <a:schemeClr val="dk1"/>
                </a:solidFill>
              </a:rPr>
              <a:t>Generate color schemes to decorate rooms that align with basic color schemes and the effect color plays in decorating. (Assignment Sheet 1)</a:t>
            </a:r>
            <a:endParaRPr/>
          </a:p>
          <a:p>
            <a:pPr indent="-457200" lvl="0" marL="502919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9"/>
            </a:pPr>
            <a:r>
              <a:rPr lang="en-US">
                <a:solidFill>
                  <a:schemeClr val="dk1"/>
                </a:solidFill>
              </a:rPr>
              <a:t>Differentiate between the elements of design.</a:t>
            </a:r>
            <a:endParaRPr/>
          </a:p>
          <a:p>
            <a:pPr indent="-457200" lvl="0" marL="502919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9"/>
            </a:pPr>
            <a:r>
              <a:rPr lang="en-US">
                <a:solidFill>
                  <a:schemeClr val="dk1"/>
                </a:solidFill>
              </a:rPr>
              <a:t>Evaluate the uses of the elements of design. (Assignment Sheet 2)</a:t>
            </a:r>
            <a:endParaRPr/>
          </a:p>
          <a:p>
            <a:pPr indent="-457200" lvl="0" marL="502919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9"/>
            </a:pPr>
            <a:r>
              <a:rPr lang="en-US">
                <a:solidFill>
                  <a:schemeClr val="dk1"/>
                </a:solidFill>
              </a:rPr>
              <a:t>Differentiate between the principles of design.</a:t>
            </a:r>
            <a:endParaRPr/>
          </a:p>
          <a:p>
            <a:pPr indent="-457200" lvl="0" marL="502919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9"/>
            </a:pPr>
            <a:r>
              <a:rPr lang="en-US">
                <a:solidFill>
                  <a:schemeClr val="dk1"/>
                </a:solidFill>
              </a:rPr>
              <a:t>Analyze the use of the principles of design. (Assignment Sheet 3)</a:t>
            </a:r>
            <a:endParaRPr/>
          </a:p>
          <a:p>
            <a:pPr indent="-457200" lvl="0" marL="502919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9"/>
            </a:pPr>
            <a:r>
              <a:rPr lang="en-US">
                <a:solidFill>
                  <a:schemeClr val="dk1"/>
                </a:solidFill>
              </a:rPr>
              <a:t>Identify basic guidelines of space planning.</a:t>
            </a:r>
            <a:endParaRPr/>
          </a:p>
          <a:p>
            <a:pPr indent="-457200" lvl="0" marL="502919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9"/>
            </a:pPr>
            <a:r>
              <a:rPr lang="en-US">
                <a:solidFill>
                  <a:schemeClr val="dk1"/>
                </a:solidFill>
              </a:rPr>
              <a:t>Design a floor plan considering the relationship between function and space planning. (Assignment Sheet 4)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3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Principles of Design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77" name="Google Shape;277;p33"/>
          <p:cNvSpPr txBox="1"/>
          <p:nvPr>
            <p:ph idx="1" type="body"/>
          </p:nvPr>
        </p:nvSpPr>
        <p:spPr>
          <a:xfrm>
            <a:off x="1143001" y="2057400"/>
            <a:ext cx="9875519" cy="44220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Emphasis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The point which draws attention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All other features should relate to the area of emphasis through color, line, texture, or proportion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Provides a center of attention; occurs when an item or area becomes a focal point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Obtained by creating an area of interest that is seen when you enter the room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3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Principles of Design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83" name="Google Shape;283;p34"/>
          <p:cNvSpPr txBox="1"/>
          <p:nvPr>
            <p:ph idx="1" type="body"/>
          </p:nvPr>
        </p:nvSpPr>
        <p:spPr>
          <a:xfrm>
            <a:off x="1143001" y="2057400"/>
            <a:ext cx="9875519" cy="44220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Harmony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Sameness of one item that relates to another item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The color, texture, shape or form being repeated in a room in order to create harmony in a room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The feeling that the components of a room belong together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Rhythm </a:t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Repetition — repeating items such as lines, forms, textures, patterns, or colors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Gradation — placing items from small to large or vice versa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Radiation — elements fan out from a central point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3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Space Planning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14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89" name="Google Shape;289;p36"/>
          <p:cNvSpPr txBox="1"/>
          <p:nvPr>
            <p:ph idx="1" type="body"/>
          </p:nvPr>
        </p:nvSpPr>
        <p:spPr>
          <a:xfrm>
            <a:off x="1143002" y="2057400"/>
            <a:ext cx="544461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Consider the room’s purpose and the activities that will be conducted in the room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Adapt and use a floor plan to match the function to space planning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Consider the design features of the room; leave space for functional use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Consider the size of the room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290" name="Google Shape;290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26710" y="2057400"/>
            <a:ext cx="4348564" cy="28569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3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Space Planning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14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96" name="Google Shape;296;p37"/>
          <p:cNvSpPr txBox="1"/>
          <p:nvPr>
            <p:ph idx="1" type="body"/>
          </p:nvPr>
        </p:nvSpPr>
        <p:spPr>
          <a:xfrm>
            <a:off x="1143002" y="2057400"/>
            <a:ext cx="9875518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Apply design elements and principles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Arrange furniture to keep from disrupting natural traffic patterns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Traffic lanes should avoid conversation zones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Provide space for efficient use of furnishings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Place large pieces of furniture parallel with the lines of the walls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Evaluate proportion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4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14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02" name="Google Shape;302;p40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19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Where should conversation zones be in a room?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How should you place large pieces of furniture?</a:t>
            </a:r>
            <a:endParaRPr/>
          </a:p>
        </p:txBody>
      </p:sp>
      <p:sp>
        <p:nvSpPr>
          <p:cNvPr id="303" name="Google Shape;303;p40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✓</a:t>
            </a:r>
            <a:endParaRPr sz="8800">
              <a:solidFill>
                <a:srgbClr val="00B0F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42"/>
          <p:cNvSpPr txBox="1"/>
          <p:nvPr>
            <p:ph type="title"/>
          </p:nvPr>
        </p:nvSpPr>
        <p:spPr>
          <a:xfrm>
            <a:off x="838200" y="4413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309" name="Google Shape;309;p42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19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Orange, green, and violet are examples of which kind of colors?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Colors made by mixing one primary color with one secondary color are called what?</a:t>
            </a:r>
            <a:br>
              <a:rPr lang="en-US">
                <a:solidFill>
                  <a:schemeClr val="dk1"/>
                </a:solidFill>
              </a:rPr>
            </a:br>
            <a:r>
              <a:rPr lang="en-US">
                <a:solidFill>
                  <a:schemeClr val="dk1"/>
                </a:solidFill>
              </a:rPr>
              <a:t>Name three of these colors.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What are the three primary colors?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What is the intensity of a color?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The lightness or darkness of a color is called the what?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Name three cool colors.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Name three warm colors.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310" name="Google Shape;310;p42"/>
          <p:cNvPicPr preferRelativeResize="0"/>
          <p:nvPr/>
        </p:nvPicPr>
        <p:blipFill rotWithShape="1">
          <a:blip r:embed="rId3">
            <a:alphaModFix/>
          </a:blip>
          <a:srcRect b="111579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4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316" name="Google Shape;316;p43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19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8"/>
            </a:pPr>
            <a:r>
              <a:rPr lang="en-US">
                <a:solidFill>
                  <a:schemeClr val="dk1"/>
                </a:solidFill>
              </a:rPr>
              <a:t>How do the colors below affect your mood:</a:t>
            </a:r>
            <a:endParaRPr/>
          </a:p>
          <a:p>
            <a:pPr indent="-342899" lvl="2" marL="891539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000"/>
              <a:buFont typeface="Calibri"/>
              <a:buAutoNum type="alphaLcPeriod"/>
            </a:pPr>
            <a:r>
              <a:rPr lang="en-US" sz="2000">
                <a:solidFill>
                  <a:schemeClr val="dk1"/>
                </a:solidFill>
              </a:rPr>
              <a:t>Red</a:t>
            </a:r>
            <a:endParaRPr/>
          </a:p>
          <a:p>
            <a:pPr indent="-342899" lvl="2" marL="891539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000"/>
              <a:buFont typeface="Calibri"/>
              <a:buAutoNum type="alphaLcPeriod"/>
            </a:pPr>
            <a:r>
              <a:rPr lang="en-US" sz="2000">
                <a:solidFill>
                  <a:schemeClr val="dk1"/>
                </a:solidFill>
              </a:rPr>
              <a:t>Blue</a:t>
            </a:r>
            <a:endParaRPr/>
          </a:p>
          <a:p>
            <a:pPr indent="-342899" lvl="2" marL="891539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000"/>
              <a:buFont typeface="Calibri"/>
              <a:buAutoNum type="alphaLcPeriod"/>
            </a:pPr>
            <a:r>
              <a:rPr lang="en-US" sz="2000">
                <a:solidFill>
                  <a:schemeClr val="dk1"/>
                </a:solidFill>
              </a:rPr>
              <a:t>White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8"/>
            </a:pPr>
            <a:r>
              <a:rPr lang="en-US">
                <a:solidFill>
                  <a:schemeClr val="dk1"/>
                </a:solidFill>
              </a:rPr>
              <a:t>State three guidelines for using color.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8"/>
            </a:pPr>
            <a:r>
              <a:rPr lang="en-US">
                <a:solidFill>
                  <a:schemeClr val="dk1"/>
                </a:solidFill>
              </a:rPr>
              <a:t> Define complementary color.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8"/>
            </a:pPr>
            <a:r>
              <a:rPr lang="en-US">
                <a:solidFill>
                  <a:schemeClr val="dk1"/>
                </a:solidFill>
              </a:rPr>
              <a:t>Using two or more colors that are side by side on the color wheel for a color scheme is an example of what color scheme?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8"/>
            </a:pPr>
            <a:r>
              <a:rPr lang="en-US">
                <a:solidFill>
                  <a:schemeClr val="dk1"/>
                </a:solidFill>
              </a:rPr>
              <a:t>Which element of design implies flowing movements?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8"/>
            </a:pPr>
            <a:r>
              <a:rPr lang="en-US">
                <a:solidFill>
                  <a:schemeClr val="dk1"/>
                </a:solidFill>
              </a:rPr>
              <a:t>Which design element is the outline or silhouette of an object?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317" name="Google Shape;317;p43"/>
          <p:cNvPicPr preferRelativeResize="0"/>
          <p:nvPr/>
        </p:nvPicPr>
        <p:blipFill rotWithShape="1">
          <a:blip r:embed="rId3">
            <a:alphaModFix/>
          </a:blip>
          <a:srcRect b="111579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4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323" name="Google Shape;323;p44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19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14"/>
            </a:pPr>
            <a:r>
              <a:rPr lang="en-US">
                <a:solidFill>
                  <a:schemeClr val="dk1"/>
                </a:solidFill>
              </a:rPr>
              <a:t>What is the most basic element of design?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14"/>
            </a:pPr>
            <a:r>
              <a:rPr lang="en-US">
                <a:solidFill>
                  <a:schemeClr val="dk1"/>
                </a:solidFill>
              </a:rPr>
              <a:t>The way the surface of something feels or is expected to feel is called what?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14"/>
            </a:pPr>
            <a:r>
              <a:rPr lang="en-US">
                <a:solidFill>
                  <a:schemeClr val="dk1"/>
                </a:solidFill>
              </a:rPr>
              <a:t>What is the most cost-effective use of all elements of design?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14"/>
            </a:pPr>
            <a:r>
              <a:rPr lang="en-US">
                <a:solidFill>
                  <a:schemeClr val="dk1"/>
                </a:solidFill>
              </a:rPr>
              <a:t>What element of design appeals to the sense of touch as well as sight?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14"/>
            </a:pPr>
            <a:r>
              <a:rPr lang="en-US">
                <a:solidFill>
                  <a:schemeClr val="dk1"/>
                </a:solidFill>
              </a:rPr>
              <a:t>Name three principles of design.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14"/>
            </a:pPr>
            <a:r>
              <a:rPr lang="en-US">
                <a:solidFill>
                  <a:schemeClr val="dk1"/>
                </a:solidFill>
              </a:rPr>
              <a:t>Give an example of how to create emphasis in a room.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14"/>
            </a:pPr>
            <a:r>
              <a:rPr lang="en-US">
                <a:solidFill>
                  <a:schemeClr val="dk1"/>
                </a:solidFill>
              </a:rPr>
              <a:t>What are three considerations in space planning?</a:t>
            </a:r>
            <a:endParaRPr/>
          </a:p>
        </p:txBody>
      </p:sp>
      <p:pic>
        <p:nvPicPr>
          <p:cNvPr id="324" name="Google Shape;324;p44"/>
          <p:cNvPicPr preferRelativeResize="0"/>
          <p:nvPr/>
        </p:nvPicPr>
        <p:blipFill rotWithShape="1">
          <a:blip r:embed="rId3">
            <a:alphaModFix/>
          </a:blip>
          <a:srcRect b="111579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4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pic>
        <p:nvPicPr>
          <p:cNvPr id="330" name="Google Shape;330;p45"/>
          <p:cNvPicPr preferRelativeResize="0"/>
          <p:nvPr/>
        </p:nvPicPr>
        <p:blipFill rotWithShape="1">
          <a:blip r:embed="rId3">
            <a:alphaModFix/>
          </a:blip>
          <a:srcRect b="111579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31" name="Google Shape;331;p45"/>
          <p:cNvGraphicFramePr/>
          <p:nvPr/>
        </p:nvGraphicFramePr>
        <p:xfrm>
          <a:off x="1143000" y="196596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{F78B4A10-F11A-4A0D-BE26-614DF3308059}</a:tableStyleId>
              </a:tblPr>
              <a:tblGrid>
                <a:gridCol w="3041075"/>
                <a:gridCol w="3962400"/>
                <a:gridCol w="287205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accent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color wheel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design element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design principles</a:t>
                      </a:r>
                      <a:endParaRPr/>
                    </a:p>
                  </a:txBody>
                  <a:tcPr marT="45725" marB="45725" marR="91450" marL="91450">
                    <a:noFill/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intermediate (tertiary) colors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neutral colors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optical illusion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noFill/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primary colors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recede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recessed lighting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secondary colors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texture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cb76cb810b_0_0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7" name="Google Shape;337;gcb76cb810b_0_0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105" name="Google Shape;105;p4"/>
          <p:cNvSpPr txBox="1"/>
          <p:nvPr>
            <p:ph idx="1" type="body"/>
          </p:nvPr>
        </p:nvSpPr>
        <p:spPr>
          <a:xfrm>
            <a:off x="347133" y="1825625"/>
            <a:ext cx="114300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accent: </a:t>
            </a:r>
            <a:r>
              <a:rPr lang="en-US" sz="2590">
                <a:solidFill>
                  <a:schemeClr val="dk1"/>
                </a:solidFill>
              </a:rPr>
              <a:t>emphasis on a detail in sharp contrast with its surroundings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color wheel: </a:t>
            </a:r>
            <a:r>
              <a:rPr lang="en-US" sz="2590">
                <a:solidFill>
                  <a:schemeClr val="dk1"/>
                </a:solidFill>
              </a:rPr>
              <a:t>most common device used to show the relationship between colors; provides basis for basic color schemes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design element: </a:t>
            </a:r>
            <a:r>
              <a:rPr lang="en-US" sz="2590">
                <a:solidFill>
                  <a:schemeClr val="dk1"/>
                </a:solidFill>
              </a:rPr>
              <a:t>visible parts or “tools” of a design that can be used to achieve a variety of effects, includes color, form, line, texture, space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design principles: </a:t>
            </a:r>
            <a:r>
              <a:rPr lang="en-US" sz="2590">
                <a:solidFill>
                  <a:schemeClr val="dk1"/>
                </a:solidFill>
              </a:rPr>
              <a:t>guidelines to use with the visible parts of a design to achieve pleasant effects in decoration, includes balance, emphasis, proportion, harmony, rhythm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intermediate (tertiary) colors: </a:t>
            </a:r>
            <a:r>
              <a:rPr lang="en-US" sz="2590">
                <a:solidFill>
                  <a:schemeClr val="dk1"/>
                </a:solidFill>
              </a:rPr>
              <a:t>colors made when a primary color is mixed with equal amounts of the secondary color next to it on the color wheel (such as orange-yellow)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cb76cb810b_0_5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3" name="Google Shape;343;gcb76cb810b_0_5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4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000"/>
              <a:buFont typeface="Calibri"/>
              <a:buNone/>
            </a:pPr>
            <a:r>
              <a:rPr b="1" lang="en-US" sz="8000" u="sng">
                <a:solidFill>
                  <a:srgbClr val="FF0000"/>
                </a:solidFill>
              </a:rPr>
              <a:t>STUDY GUIDE:</a:t>
            </a:r>
            <a:endParaRPr b="1" sz="8000" u="sng">
              <a:solidFill>
                <a:srgbClr val="FF0000"/>
              </a:solidFill>
            </a:endParaRPr>
          </a:p>
        </p:txBody>
      </p:sp>
      <p:sp>
        <p:nvSpPr>
          <p:cNvPr id="349" name="Google Shape;349;p4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47"/>
          <p:cNvSpPr txBox="1"/>
          <p:nvPr/>
        </p:nvSpPr>
        <p:spPr>
          <a:xfrm>
            <a:off x="1032933" y="1083733"/>
            <a:ext cx="10126133" cy="45243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Unit 6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Applying Principles of Design</a:t>
            </a:r>
            <a:endParaRPr sz="7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0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360" name="Google Shape;360;p50"/>
          <p:cNvSpPr txBox="1"/>
          <p:nvPr>
            <p:ph idx="1" type="body"/>
          </p:nvPr>
        </p:nvSpPr>
        <p:spPr>
          <a:xfrm>
            <a:off x="143933" y="1825625"/>
            <a:ext cx="11844867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____________________________: </a:t>
            </a:r>
            <a:r>
              <a:rPr lang="en-US">
                <a:solidFill>
                  <a:schemeClr val="dk1"/>
                </a:solidFill>
              </a:rPr>
              <a:t>emphasis on a detail in sharp contrast with its surroundings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____________________________: </a:t>
            </a:r>
            <a:r>
              <a:rPr lang="en-US">
                <a:solidFill>
                  <a:schemeClr val="dk1"/>
                </a:solidFill>
              </a:rPr>
              <a:t>most common device used to show the relationship between colors; provides basis for basic color schemes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____________________________: </a:t>
            </a:r>
            <a:r>
              <a:rPr lang="en-US">
                <a:solidFill>
                  <a:schemeClr val="dk1"/>
                </a:solidFill>
              </a:rPr>
              <a:t>visible parts or “tools” of a design that can be used to achieve a variety of effects, includes color, form, line, texture, space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51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366" name="Google Shape;366;p51"/>
          <p:cNvSpPr txBox="1"/>
          <p:nvPr>
            <p:ph idx="1" type="body"/>
          </p:nvPr>
        </p:nvSpPr>
        <p:spPr>
          <a:xfrm>
            <a:off x="355600" y="1825625"/>
            <a:ext cx="114808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_____________________________________: </a:t>
            </a:r>
            <a:r>
              <a:rPr lang="en-US">
                <a:solidFill>
                  <a:schemeClr val="dk1"/>
                </a:solidFill>
              </a:rPr>
              <a:t>guidelines to use with the visible parts of a design to achieve pleasant effects in decoration, includes balance, emphasis, proportion, harmony, rhythm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___________________________: </a:t>
            </a:r>
            <a:r>
              <a:rPr lang="en-US">
                <a:solidFill>
                  <a:schemeClr val="dk1"/>
                </a:solidFill>
              </a:rPr>
              <a:t>colors made when a primary color is mixed with equal amounts of the secondary color next to it on the color wheel (such as orange-yellow)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52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372" name="Google Shape;372;p52"/>
          <p:cNvSpPr txBox="1"/>
          <p:nvPr>
            <p:ph idx="1" type="body"/>
          </p:nvPr>
        </p:nvSpPr>
        <p:spPr>
          <a:xfrm>
            <a:off x="186267" y="1825625"/>
            <a:ext cx="11819466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________________________________: </a:t>
            </a:r>
            <a:r>
              <a:rPr lang="en-US" sz="2590">
                <a:solidFill>
                  <a:schemeClr val="dk1"/>
                </a:solidFill>
              </a:rPr>
              <a:t>colors not seen on the color wheel such as tan, gray, brown, black, and white</a:t>
            </a:r>
            <a:endParaRPr/>
          </a:p>
          <a:p>
            <a:pPr indent="-64135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________________________________: </a:t>
            </a:r>
            <a:r>
              <a:rPr lang="en-US" sz="2590">
                <a:solidFill>
                  <a:schemeClr val="dk1"/>
                </a:solidFill>
              </a:rPr>
              <a:t>visually perceived image that is misleading</a:t>
            </a:r>
            <a:endParaRPr/>
          </a:p>
          <a:p>
            <a:pPr indent="-64135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_______________________________: </a:t>
            </a:r>
            <a:r>
              <a:rPr lang="en-US" sz="2590">
                <a:solidFill>
                  <a:schemeClr val="dk1"/>
                </a:solidFill>
              </a:rPr>
              <a:t>colors from which all other colors are produced (red, blue, and yellow)</a:t>
            </a:r>
            <a:endParaRPr/>
          </a:p>
          <a:p>
            <a:pPr indent="-64135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_____________________________: </a:t>
            </a:r>
            <a:r>
              <a:rPr lang="en-US" sz="2590">
                <a:solidFill>
                  <a:schemeClr val="dk1"/>
                </a:solidFill>
              </a:rPr>
              <a:t>move back or appear smaller</a:t>
            </a:r>
            <a:endParaRPr sz="259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53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378" name="Google Shape;378;p53"/>
          <p:cNvSpPr txBox="1"/>
          <p:nvPr>
            <p:ph idx="1" type="body"/>
          </p:nvPr>
        </p:nvSpPr>
        <p:spPr>
          <a:xfrm>
            <a:off x="186267" y="1825625"/>
            <a:ext cx="1178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________________________: </a:t>
            </a:r>
            <a:r>
              <a:rPr lang="en-US">
                <a:solidFill>
                  <a:schemeClr val="dk1"/>
                </a:solidFill>
              </a:rPr>
              <a:t>light that is set into the ceiling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_______________________: </a:t>
            </a:r>
            <a:r>
              <a:rPr lang="en-US">
                <a:solidFill>
                  <a:schemeClr val="dk1"/>
                </a:solidFill>
              </a:rPr>
              <a:t>colors made by combining two primary colors (purple, orange, and green)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_____________________________: </a:t>
            </a:r>
            <a:r>
              <a:rPr lang="en-US">
                <a:solidFill>
                  <a:schemeClr val="dk1"/>
                </a:solidFill>
              </a:rPr>
              <a:t>the way a surface feels or the way it looks like it would feel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5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Primary, Secondary, and Intermediate Colors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84" name="Google Shape;384;p54"/>
          <p:cNvSpPr txBox="1"/>
          <p:nvPr>
            <p:ph idx="1" type="body"/>
          </p:nvPr>
        </p:nvSpPr>
        <p:spPr>
          <a:xfrm>
            <a:off x="364067" y="2057400"/>
            <a:ext cx="11497733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____________________________ colors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Sets of colors that can be combined to make a range of colors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Almost all colors are made by mixing the ________________________ primary colors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These three colors cannot be made by mixing other colors together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__________________________________________________</a:t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__________________________________________________</a:t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__________________________________________________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5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Primary, Secondary, and Intermediate Colors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90" name="Google Shape;390;p55"/>
          <p:cNvSpPr txBox="1"/>
          <p:nvPr>
            <p:ph idx="1" type="body"/>
          </p:nvPr>
        </p:nvSpPr>
        <p:spPr>
          <a:xfrm>
            <a:off x="1143001" y="2057400"/>
            <a:ext cx="1000759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__________________________ colors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Made by mixing __________________ primary colors together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Orange (red + _______________________________________________)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Green (yellow + _____________________________________________)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Violet, or purple (red + _______________________________________)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5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Primary, Secondary, and Intermediate Colors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96" name="Google Shape;396;p56"/>
          <p:cNvSpPr txBox="1"/>
          <p:nvPr>
            <p:ph idx="1" type="body"/>
          </p:nvPr>
        </p:nvSpPr>
        <p:spPr>
          <a:xfrm>
            <a:off x="381001" y="2057399"/>
            <a:ext cx="11353800" cy="4707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>
                <a:solidFill>
                  <a:schemeClr val="dk1"/>
                </a:solidFill>
              </a:rPr>
              <a:t>________________________________ (tertiary) colors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Made by mixi____________________ amounts of a primary color and a secondary color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Yellow-orange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Red-orange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Red-violet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Blue-violet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Blue-green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Yellow-green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111" name="Google Shape;111;p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neutral colors: </a:t>
            </a:r>
            <a:r>
              <a:rPr lang="en-US">
                <a:solidFill>
                  <a:schemeClr val="dk1"/>
                </a:solidFill>
              </a:rPr>
              <a:t>colors not seen on the color wheel such as tan, gray, brown, black, and white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optical illusion: </a:t>
            </a:r>
            <a:r>
              <a:rPr lang="en-US">
                <a:solidFill>
                  <a:schemeClr val="dk1"/>
                </a:solidFill>
              </a:rPr>
              <a:t>visually perceived image that is misleading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primary colors: </a:t>
            </a:r>
            <a:r>
              <a:rPr lang="en-US">
                <a:solidFill>
                  <a:schemeClr val="dk1"/>
                </a:solidFill>
              </a:rPr>
              <a:t>colors from which all other colors are produced (red, blue, and yellow)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recede: </a:t>
            </a:r>
            <a:r>
              <a:rPr lang="en-US">
                <a:solidFill>
                  <a:schemeClr val="dk1"/>
                </a:solidFill>
              </a:rPr>
              <a:t>move back or appear smaller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recessed lighting: </a:t>
            </a:r>
            <a:r>
              <a:rPr lang="en-US">
                <a:solidFill>
                  <a:schemeClr val="dk1"/>
                </a:solidFill>
              </a:rPr>
              <a:t>light that is set into the ceiling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secondary colors: </a:t>
            </a:r>
            <a:r>
              <a:rPr lang="en-US">
                <a:solidFill>
                  <a:schemeClr val="dk1"/>
                </a:solidFill>
              </a:rPr>
              <a:t>colors made by combining two primary colors (purple, orange, and green)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texture: </a:t>
            </a:r>
            <a:r>
              <a:rPr lang="en-US">
                <a:solidFill>
                  <a:schemeClr val="dk1"/>
                </a:solidFill>
              </a:rPr>
              <a:t>the way a surface feels or the way it looks like it would feel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5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Dimensions of Colors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02" name="Google Shape;402;p57"/>
          <p:cNvSpPr txBox="1"/>
          <p:nvPr>
            <p:ph idx="1" type="body"/>
          </p:nvPr>
        </p:nvSpPr>
        <p:spPr>
          <a:xfrm>
            <a:off x="457200" y="2057399"/>
            <a:ext cx="11159067" cy="43167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____________________________________________________________ 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Any variation or _______________ of a color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For example, red hues include pink, maroon, scarlet, rose, and all other colors in the red family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5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Dimensions of Colors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08" name="Google Shape;408;p58"/>
          <p:cNvSpPr txBox="1"/>
          <p:nvPr>
            <p:ph idx="1" type="body"/>
          </p:nvPr>
        </p:nvSpPr>
        <p:spPr>
          <a:xfrm>
            <a:off x="499533" y="2057399"/>
            <a:ext cx="11201400" cy="43167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_____________________________________________________________ 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Brightness or dullness of a color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 dull color looks like it’s been mixed with a _______________ or _____________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Bright colors appear __________________________ and dull colors appear 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5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Dimensions of Colors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14" name="Google Shape;414;p59"/>
          <p:cNvSpPr txBox="1"/>
          <p:nvPr>
            <p:ph idx="1" type="body"/>
          </p:nvPr>
        </p:nvSpPr>
        <p:spPr>
          <a:xfrm>
            <a:off x="465667" y="2057399"/>
            <a:ext cx="11243733" cy="43167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_____________________________________________________________ 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Lightness or darkness of a color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For example, pink is a light value of red, and maroon is a dark value of red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Light values are called ____________ and dark values are called 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6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chemeClr val="dk1"/>
                </a:solidFill>
              </a:rPr>
              <a:t>Cool and Warm Colors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20" name="Google Shape;420;p60"/>
          <p:cNvSpPr txBox="1"/>
          <p:nvPr>
            <p:ph idx="1" type="body"/>
          </p:nvPr>
        </p:nvSpPr>
        <p:spPr>
          <a:xfrm>
            <a:off x="245533" y="2002549"/>
            <a:ext cx="11700900" cy="430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__________________________________________________________ colors </a:t>
            </a:r>
            <a:endParaRPr>
              <a:solidFill>
                <a:schemeClr val="dk1"/>
              </a:solidFill>
            </a:endParaRPr>
          </a:p>
          <a:p>
            <a:pPr indent="0" lvl="0" marL="457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Char char="•"/>
            </a:pPr>
            <a:r>
              <a:rPr lang="en-US">
                <a:solidFill>
                  <a:schemeClr val="dk1"/>
                </a:solidFill>
              </a:rPr>
              <a:t>Appear to ________________ 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Char char="•"/>
            </a:pPr>
            <a:r>
              <a:rPr lang="en-US">
                <a:solidFill>
                  <a:schemeClr val="dk1"/>
                </a:solidFill>
              </a:rPr>
              <a:t>Are _____________________ and soothing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Char char="•"/>
            </a:pPr>
            <a:r>
              <a:rPr lang="en-US">
                <a:solidFill>
                  <a:schemeClr val="dk1"/>
                </a:solidFill>
              </a:rPr>
              <a:t>Enhance rooms where the temperature is ____________________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Char char="•"/>
            </a:pPr>
            <a:r>
              <a:rPr lang="en-US">
                <a:solidFill>
                  <a:schemeClr val="dk1"/>
                </a:solidFill>
              </a:rPr>
              <a:t>Have a _____________________________ effect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6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chemeClr val="dk1"/>
                </a:solidFill>
              </a:rPr>
              <a:t>Cool and Warm Colors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26" name="Google Shape;426;p61"/>
          <p:cNvSpPr txBox="1"/>
          <p:nvPr>
            <p:ph idx="1" type="body"/>
          </p:nvPr>
        </p:nvSpPr>
        <p:spPr>
          <a:xfrm>
            <a:off x="508000" y="2057399"/>
            <a:ext cx="11269133" cy="43040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Cool colors </a:t>
            </a:r>
            <a:endParaRPr>
              <a:solidFill>
                <a:schemeClr val="dk1"/>
              </a:solidFill>
            </a:endParaRPr>
          </a:p>
          <a:p>
            <a:pPr indent="0" lvl="0" marL="457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Char char="•"/>
            </a:pPr>
            <a:r>
              <a:rPr lang="en-US">
                <a:solidFill>
                  <a:schemeClr val="dk1"/>
                </a:solidFill>
              </a:rPr>
              <a:t>Blue-green</a:t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Char char="•"/>
            </a:pPr>
            <a:r>
              <a:rPr lang="en-US">
                <a:solidFill>
                  <a:schemeClr val="dk1"/>
                </a:solidFill>
              </a:rPr>
              <a:t>Blue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Char char="•"/>
            </a:pPr>
            <a:r>
              <a:rPr lang="en-US">
                <a:solidFill>
                  <a:schemeClr val="dk1"/>
                </a:solidFill>
              </a:rPr>
              <a:t>Blue-violet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Char char="•"/>
            </a:pPr>
            <a:r>
              <a:rPr lang="en-US">
                <a:solidFill>
                  <a:schemeClr val="dk1"/>
                </a:solidFill>
              </a:rPr>
              <a:t>Violet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Char char="•"/>
            </a:pPr>
            <a:r>
              <a:rPr lang="en-US">
                <a:solidFill>
                  <a:schemeClr val="dk1"/>
                </a:solidFill>
              </a:rPr>
              <a:t>Red-violet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Char char="•"/>
            </a:pPr>
            <a:r>
              <a:rPr lang="en-US">
                <a:solidFill>
                  <a:schemeClr val="dk1"/>
                </a:solidFill>
              </a:rPr>
              <a:t>Green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6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chemeClr val="dk1"/>
                </a:solidFill>
              </a:rPr>
              <a:t>Cool and Warm Colors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32" name="Google Shape;432;p62"/>
          <p:cNvSpPr txBox="1"/>
          <p:nvPr>
            <p:ph idx="1" type="body"/>
          </p:nvPr>
        </p:nvSpPr>
        <p:spPr>
          <a:xfrm>
            <a:off x="457200" y="2057399"/>
            <a:ext cx="11201400" cy="43040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__________________________ colors </a:t>
            </a:r>
            <a:endParaRPr>
              <a:solidFill>
                <a:schemeClr val="dk1"/>
              </a:solidFill>
            </a:endParaRPr>
          </a:p>
          <a:p>
            <a:pPr indent="0" lvl="0" marL="457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Appear to _____________________ 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Are _______________________ and stimulating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Enhance _______________________ rooms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6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chemeClr val="dk1"/>
                </a:solidFill>
              </a:rPr>
              <a:t>Cool and Warm Colors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38" name="Google Shape;438;p63"/>
          <p:cNvSpPr txBox="1"/>
          <p:nvPr>
            <p:ph idx="1" type="body"/>
          </p:nvPr>
        </p:nvSpPr>
        <p:spPr>
          <a:xfrm>
            <a:off x="1143000" y="2057399"/>
            <a:ext cx="6083709" cy="43040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Warm colors </a:t>
            </a:r>
            <a:endParaRPr>
              <a:solidFill>
                <a:schemeClr val="dk1"/>
              </a:solidFill>
            </a:endParaRPr>
          </a:p>
          <a:p>
            <a:pPr indent="0" lvl="0" marL="457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Red</a:t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Red-orange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Orange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Yellow-orange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Yellow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Yellow-green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73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Guidelines for Using Color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800">
                <a:solidFill>
                  <a:srgbClr val="6600CC"/>
                </a:solidFill>
              </a:rPr>
              <a:t>Objective 7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444" name="Google Shape;444;p73"/>
          <p:cNvSpPr txBox="1"/>
          <p:nvPr>
            <p:ph idx="1" type="body"/>
          </p:nvPr>
        </p:nvSpPr>
        <p:spPr>
          <a:xfrm>
            <a:off x="220133" y="2108200"/>
            <a:ext cx="11573934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Bright and warm colors seem to advance and make a room appear __________________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Contrasting colors _________________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Cool colors seem to recede and make a room appear ____________ and more______________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74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Guidelines for Using Color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800">
                <a:solidFill>
                  <a:srgbClr val="6600CC"/>
                </a:solidFill>
              </a:rPr>
              <a:t>Objective 7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450" name="Google Shape;450;p74"/>
          <p:cNvSpPr txBox="1"/>
          <p:nvPr>
            <p:ph idx="1" type="body"/>
          </p:nvPr>
        </p:nvSpPr>
        <p:spPr>
          <a:xfrm>
            <a:off x="245533" y="2057400"/>
            <a:ext cx="117094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Light colors should be distributed to _____________________________ dark colors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_________________ color should be dominant in a room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Woodwork the same color as the wall makes a room appear 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7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Basic Color Schemes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800">
                <a:solidFill>
                  <a:srgbClr val="6600CC"/>
                </a:solidFill>
              </a:rPr>
              <a:t>Objective 8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456" name="Google Shape;456;p75"/>
          <p:cNvSpPr txBox="1"/>
          <p:nvPr>
            <p:ph idx="1" type="body"/>
          </p:nvPr>
        </p:nvSpPr>
        <p:spPr>
          <a:xfrm>
            <a:off x="313268" y="2057400"/>
            <a:ext cx="1139613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Accented neutral </a:t>
            </a:r>
            <a:endParaRPr>
              <a:solidFill>
                <a:schemeClr val="dk1"/>
              </a:solidFill>
            </a:endParaRPr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Using ______________________ color in large areas of a room and a ___________________ color in small areas for accent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Primary, Secondary, and Intermediate Colors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17" name="Google Shape;117;p6"/>
          <p:cNvSpPr txBox="1"/>
          <p:nvPr>
            <p:ph idx="1" type="body"/>
          </p:nvPr>
        </p:nvSpPr>
        <p:spPr>
          <a:xfrm>
            <a:off x="220133" y="2057400"/>
            <a:ext cx="6828737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Primary colors 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Sets of colors that can be combined to make a range of colors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Almost all colors are made by mixing the three primary colors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These three colors cannot be made by mixing other colors together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Red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Yellow</a:t>
            </a:r>
            <a:endParaRPr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Blue</a:t>
            </a:r>
            <a:endParaRPr/>
          </a:p>
          <a:p>
            <a:pPr indent="-8763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/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b="1" i="1" lang="en-US" sz="2220">
                <a:solidFill>
                  <a:srgbClr val="FF0000"/>
                </a:solidFill>
              </a:rPr>
              <a:t>Draw the Color Wheel on the Back of your Notes to make it easier to read…</a:t>
            </a:r>
            <a:endParaRPr b="1" i="1" sz="2220">
              <a:solidFill>
                <a:srgbClr val="FF0000"/>
              </a:solidFill>
            </a:endParaRPr>
          </a:p>
        </p:txBody>
      </p:sp>
      <p:pic>
        <p:nvPicPr>
          <p:cNvPr descr="Screen Clipping" id="118" name="Google Shape;118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41602" y="1965960"/>
            <a:ext cx="3953195" cy="4257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76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Basic Color Schemes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800">
                <a:solidFill>
                  <a:srgbClr val="6600CC"/>
                </a:solidFill>
              </a:rPr>
              <a:t>Objective 8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462" name="Google Shape;462;p76"/>
          <p:cNvSpPr txBox="1"/>
          <p:nvPr>
            <p:ph idx="1" type="body"/>
          </p:nvPr>
        </p:nvSpPr>
        <p:spPr>
          <a:xfrm>
            <a:off x="211667" y="2057400"/>
            <a:ext cx="1165859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__________</a:t>
            </a:r>
            <a:r>
              <a:rPr lang="en-US">
                <a:solidFill>
                  <a:schemeClr val="dk1"/>
                </a:solidFill>
              </a:rPr>
              <a:t>____________</a:t>
            </a:r>
            <a:r>
              <a:rPr lang="en-US">
                <a:solidFill>
                  <a:schemeClr val="dk1"/>
                </a:solidFill>
              </a:rPr>
              <a:t>_________________ (adjacent) </a:t>
            </a:r>
            <a:endParaRPr>
              <a:solidFill>
                <a:schemeClr val="dk1"/>
              </a:solidFill>
            </a:endParaRPr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Using _____________________ </a:t>
            </a:r>
            <a:r>
              <a:rPr lang="en-US">
                <a:solidFill>
                  <a:schemeClr val="dk1"/>
                </a:solidFill>
              </a:rPr>
              <a:t>or more colors that are side by side on the color wheel </a:t>
            </a:r>
            <a:endParaRPr>
              <a:solidFill>
                <a:schemeClr val="dk1"/>
              </a:solidFill>
            </a:endParaRPr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 simple way to achieve harmony, but the effect may be dull unless values and intensities are varied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Example: Red, red-violet, and violet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7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Basic Color Schemes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800">
                <a:solidFill>
                  <a:srgbClr val="6600CC"/>
                </a:solidFill>
              </a:rPr>
              <a:t>Objective 8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468" name="Google Shape;468;p77"/>
          <p:cNvSpPr txBox="1"/>
          <p:nvPr>
            <p:ph idx="1" type="body"/>
          </p:nvPr>
        </p:nvSpPr>
        <p:spPr>
          <a:xfrm>
            <a:off x="279400" y="2057400"/>
            <a:ext cx="11540067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_____________________________________________________________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Using a pair of colors that are directly _____________________ on the color wheel </a:t>
            </a:r>
            <a:endParaRPr>
              <a:solidFill>
                <a:schemeClr val="dk1"/>
              </a:solidFill>
            </a:endParaRPr>
          </a:p>
          <a:p>
            <a:pPr indent="-762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One color would probably be _______________ and used in large areas while the other would be used in smaller areas</a:t>
            </a:r>
            <a:endParaRPr/>
          </a:p>
          <a:p>
            <a:pPr indent="-762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Example: Orange and blue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7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Basic Color Schemes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800">
                <a:solidFill>
                  <a:srgbClr val="6600CC"/>
                </a:solidFill>
              </a:rPr>
              <a:t>Objective 8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474" name="Google Shape;474;p78"/>
          <p:cNvSpPr txBox="1"/>
          <p:nvPr>
            <p:ph idx="1" type="body"/>
          </p:nvPr>
        </p:nvSpPr>
        <p:spPr>
          <a:xfrm>
            <a:off x="296333" y="2057400"/>
            <a:ext cx="1148079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______________________________________________________________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Using only one color for a color scheme</a:t>
            </a:r>
            <a:endParaRPr/>
          </a:p>
          <a:p>
            <a:pPr indent="-762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Values, intensities, textures, and patterns are especially important because there is no ________________ in color</a:t>
            </a:r>
            <a:endParaRPr/>
          </a:p>
          <a:p>
            <a:pPr indent="-762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White, black, silver, and gold are often used to ______________ a monochromatic color scheme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6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How Color Affects Your Mood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80" name="Google Shape;480;p64"/>
          <p:cNvSpPr txBox="1"/>
          <p:nvPr>
            <p:ph idx="1" type="body"/>
          </p:nvPr>
        </p:nvSpPr>
        <p:spPr>
          <a:xfrm>
            <a:off x="321733" y="2057400"/>
            <a:ext cx="11599333" cy="47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Red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Most ___________ intense color</a:t>
            </a:r>
            <a:endParaRPr/>
          </a:p>
          <a:p>
            <a:pPr indent="0" lvl="1" marL="4572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Represents love, _______________, desire, speed, violence, anger</a:t>
            </a:r>
            <a:endParaRPr/>
          </a:p>
          <a:p>
            <a:pPr indent="0" lvl="1" marL="4572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Stimulates a faster heartbeat and ____________________</a:t>
            </a:r>
            <a:endParaRPr/>
          </a:p>
          <a:p>
            <a:pPr indent="0" lvl="1" marL="4572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Raises a room’s ________________ level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6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How Color Affects Your Mood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86" name="Google Shape;486;p65"/>
          <p:cNvSpPr txBox="1"/>
          <p:nvPr>
            <p:ph idx="1" type="body"/>
          </p:nvPr>
        </p:nvSpPr>
        <p:spPr>
          <a:xfrm>
            <a:off x="254000" y="2057400"/>
            <a:ext cx="11565467" cy="45105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Red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Draws people together and stimulates ___________________</a:t>
            </a:r>
            <a:endParaRPr/>
          </a:p>
          <a:p>
            <a:pPr indent="0" lvl="1" marL="4572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Creates a strong first ____________________</a:t>
            </a:r>
            <a:endParaRPr/>
          </a:p>
          <a:p>
            <a:pPr indent="0" lvl="1" marL="4572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Pumps _____________</a:t>
            </a:r>
            <a:endParaRPr/>
          </a:p>
          <a:p>
            <a:pPr indent="0" lvl="1" marL="4572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Stimulates the</a:t>
            </a:r>
            <a:r>
              <a:rPr lang="en-US"/>
              <a:t> </a:t>
            </a:r>
            <a:r>
              <a:rPr lang="en-US">
                <a:solidFill>
                  <a:schemeClr val="dk1"/>
                </a:solidFill>
              </a:rPr>
              <a:t>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6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How Color Affects Your Mood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92" name="Google Shape;492;p66"/>
          <p:cNvSpPr txBox="1"/>
          <p:nvPr>
            <p:ph idx="1" type="body"/>
          </p:nvPr>
        </p:nvSpPr>
        <p:spPr>
          <a:xfrm>
            <a:off x="237068" y="2057400"/>
            <a:ext cx="1177713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________________________________</a:t>
            </a:r>
            <a:endParaRPr/>
          </a:p>
          <a:p>
            <a:pPr indent="-64135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Represents peace, tranquility, ______________, stability, trust, truth, security, order, loyalty</a:t>
            </a:r>
            <a:endParaRPr/>
          </a:p>
          <a:p>
            <a:pPr indent="0" lvl="1" marL="4572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Can ______________ the pulse rate, ______________ body temperature</a:t>
            </a:r>
            <a:endParaRPr/>
          </a:p>
          <a:p>
            <a:pPr indent="0" lvl="1" marL="4572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Improves _________________________ and productivity</a:t>
            </a:r>
            <a:endParaRPr/>
          </a:p>
          <a:p>
            <a:pPr indent="0" lvl="1" marL="4572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Evokes feelings of sadness, especially ___________________ blue</a:t>
            </a:r>
            <a:endParaRPr sz="222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67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How Color Affects Your Mood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98" name="Google Shape;498;p67"/>
          <p:cNvSpPr txBox="1"/>
          <p:nvPr>
            <p:ph idx="1" type="body"/>
          </p:nvPr>
        </p:nvSpPr>
        <p:spPr>
          <a:xfrm>
            <a:off x="0" y="1447799"/>
            <a:ext cx="11531599" cy="46651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_____________________________</a:t>
            </a:r>
            <a:endParaRPr/>
          </a:p>
          <a:p>
            <a:pPr indent="-64135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Represents nature, health, good luck, __________, vigor, fertility, jealousy, envy, peace</a:t>
            </a:r>
            <a:endParaRPr/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Restful to the eye</a:t>
            </a:r>
            <a:endParaRPr/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__________________ and calms</a:t>
            </a:r>
            <a:endParaRPr/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Promotes _______________ and togetherness</a:t>
            </a:r>
            <a:endParaRPr/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Relieves ______________________</a:t>
            </a:r>
            <a:endParaRPr sz="222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6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How Color Affects Your Mood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504" name="Google Shape;504;p68"/>
          <p:cNvSpPr txBox="1"/>
          <p:nvPr>
            <p:ph idx="1" type="body"/>
          </p:nvPr>
        </p:nvSpPr>
        <p:spPr>
          <a:xfrm>
            <a:off x="228600" y="2057400"/>
            <a:ext cx="1155699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Yellow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Represents cheerfulness, optimism, joy, happiness, _______________, cowardice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________________ getter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Enhances 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6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How Color Affects Your Mood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510" name="Google Shape;510;p69"/>
          <p:cNvSpPr txBox="1"/>
          <p:nvPr>
            <p:ph idx="1" type="body"/>
          </p:nvPr>
        </p:nvSpPr>
        <p:spPr>
          <a:xfrm>
            <a:off x="330201" y="2057400"/>
            <a:ext cx="1139613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Yellow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Speeds up ___________________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Some studies show yellow to be a poor choice for baby’s room, as a baby may tend to ____________ more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Some studies show you are more likely to lose your _________________ if there is a lot of yellow in the room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4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70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How Color Affects Your Mood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516" name="Google Shape;516;p70"/>
          <p:cNvSpPr txBox="1"/>
          <p:nvPr>
            <p:ph idx="1" type="body"/>
          </p:nvPr>
        </p:nvSpPr>
        <p:spPr>
          <a:xfrm>
            <a:off x="355600" y="2057400"/>
            <a:ext cx="1140459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_____________________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Represents _______________, balance, warmth, vibrancy</a:t>
            </a:r>
            <a:endParaRPr/>
          </a:p>
          <a:p>
            <a:pPr indent="-762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Used for attention-getting purposes</a:t>
            </a:r>
            <a:endParaRPr/>
          </a:p>
          <a:p>
            <a:pPr indent="-762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Associated with feelings of the _________________ season</a:t>
            </a:r>
            <a:endParaRPr/>
          </a:p>
          <a:p>
            <a:pPr indent="-762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Increase</a:t>
            </a:r>
            <a:r>
              <a:rPr lang="en-US"/>
              <a:t>s</a:t>
            </a:r>
            <a:r>
              <a:rPr lang="en-US">
                <a:solidFill>
                  <a:schemeClr val="dk1"/>
                </a:solidFill>
              </a:rPr>
              <a:t>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7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Primary, Secondary, and Intermediate Colors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24" name="Google Shape;124;p7"/>
          <p:cNvSpPr txBox="1"/>
          <p:nvPr>
            <p:ph idx="1" type="body"/>
          </p:nvPr>
        </p:nvSpPr>
        <p:spPr>
          <a:xfrm>
            <a:off x="296333" y="2057400"/>
            <a:ext cx="6752537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Secondary colors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Made by mixing two primary colors together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Orange (red + yellow)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Green (yellow + blue)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Violet, or purple (red + blue)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descr="Screen Clipping" id="125" name="Google Shape;125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41602" y="1965960"/>
            <a:ext cx="3953195" cy="4257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71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How Color Affects Your Mood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522" name="Google Shape;522;p71"/>
          <p:cNvSpPr txBox="1"/>
          <p:nvPr>
            <p:ph idx="1" type="body"/>
          </p:nvPr>
        </p:nvSpPr>
        <p:spPr>
          <a:xfrm>
            <a:off x="372533" y="2057400"/>
            <a:ext cx="114046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________________________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Represents __________, luxury, wealth, sophistication, romance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Lighter shades (such as lavender and lilac) represent restful, youthful,</a:t>
            </a:r>
            <a:r>
              <a:rPr lang="en-US"/>
              <a:t> </a:t>
            </a:r>
            <a:r>
              <a:rPr lang="en-US">
                <a:solidFill>
                  <a:schemeClr val="dk1"/>
                </a:solidFill>
              </a:rPr>
              <a:t>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72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How Color Affects Your Mood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528" name="Google Shape;528;p72"/>
          <p:cNvSpPr txBox="1"/>
          <p:nvPr>
            <p:ph idx="1" type="body"/>
          </p:nvPr>
        </p:nvSpPr>
        <p:spPr>
          <a:xfrm>
            <a:off x="76201" y="1515533"/>
            <a:ext cx="12031132" cy="5342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_____________</a:t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Represents authority, power, sophistication, elegance, ______________, mystery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Often worn by villains, as it is associated with evil, fear, death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____________</a:t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Represents innocence and _____________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Brown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___________ and reliable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79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Elements of Design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800">
                <a:solidFill>
                  <a:srgbClr val="6600CC"/>
                </a:solidFill>
              </a:rPr>
              <a:t>Objective 10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534" name="Google Shape;534;p79"/>
          <p:cNvSpPr txBox="1"/>
          <p:nvPr>
            <p:ph idx="1" type="body"/>
          </p:nvPr>
        </p:nvSpPr>
        <p:spPr>
          <a:xfrm>
            <a:off x="347133" y="2057400"/>
            <a:ext cx="11489267" cy="46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__________________ </a:t>
            </a:r>
            <a:endParaRPr/>
          </a:p>
          <a:p>
            <a:pPr indent="-64135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A series of connected points that indicate _______________ or _____________________</a:t>
            </a:r>
            <a:endParaRPr/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Most _________________________ element of design</a:t>
            </a:r>
            <a:endParaRPr/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Gives _______________________ and causes the eye to move from left to right, up and d</a:t>
            </a:r>
            <a:r>
              <a:rPr lang="en-US" sz="2220">
                <a:solidFill>
                  <a:schemeClr val="dk1"/>
                </a:solidFill>
              </a:rPr>
              <a:t>own, or diagonally</a:t>
            </a:r>
            <a:endParaRPr/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Creates _________________.</a:t>
            </a:r>
            <a:endParaRPr sz="222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8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Elements of Design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800">
                <a:solidFill>
                  <a:srgbClr val="6600CC"/>
                </a:solidFill>
              </a:rPr>
              <a:t>Objective 10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540" name="Google Shape;540;p80"/>
          <p:cNvSpPr txBox="1"/>
          <p:nvPr>
            <p:ph idx="1" type="body"/>
          </p:nvPr>
        </p:nvSpPr>
        <p:spPr>
          <a:xfrm>
            <a:off x="330201" y="2057399"/>
            <a:ext cx="11497732" cy="47413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Line </a:t>
            </a:r>
            <a:endParaRPr sz="2590">
              <a:solidFill>
                <a:schemeClr val="dk1"/>
              </a:solidFill>
            </a:endParaRPr>
          </a:p>
          <a:p>
            <a:pPr indent="-64135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Curved lines imply ____________________ movements</a:t>
            </a:r>
            <a:endParaRPr/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_____________ lines suggest movement and give a feeling of restlessness or activity</a:t>
            </a:r>
            <a:endParaRPr/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________________ lines imply restfulness, solidity, and strength</a:t>
            </a:r>
            <a:endParaRPr/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______________ lines give the feeling of height and dignity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8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Elements of Design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800">
                <a:solidFill>
                  <a:srgbClr val="6600CC"/>
                </a:solidFill>
              </a:rPr>
              <a:t>Objective 10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546" name="Google Shape;546;p81"/>
          <p:cNvSpPr txBox="1"/>
          <p:nvPr>
            <p:ph idx="1" type="body"/>
          </p:nvPr>
        </p:nvSpPr>
        <p:spPr>
          <a:xfrm>
            <a:off x="220133" y="2057400"/>
            <a:ext cx="11692467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_______________________________________________________________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The outline or _______________________ of an object</a:t>
            </a:r>
            <a:endParaRPr/>
          </a:p>
          <a:p>
            <a:pPr indent="-8763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Most apparent when an object has height, width, and depth</a:t>
            </a:r>
            <a:endParaRPr/>
          </a:p>
          <a:p>
            <a:pPr indent="-8763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Relates to the “__________________” of solid objects</a:t>
            </a:r>
            <a:endParaRPr/>
          </a:p>
          <a:p>
            <a:pPr indent="-8763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Should fit the object’s ________________________</a:t>
            </a:r>
            <a:endParaRPr sz="222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82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Elements of Design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800">
                <a:solidFill>
                  <a:srgbClr val="6600CC"/>
                </a:solidFill>
              </a:rPr>
              <a:t>Objective 10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552" name="Google Shape;552;p82"/>
          <p:cNvSpPr txBox="1"/>
          <p:nvPr>
            <p:ph idx="1" type="body"/>
          </p:nvPr>
        </p:nvSpPr>
        <p:spPr>
          <a:xfrm>
            <a:off x="84666" y="1473199"/>
            <a:ext cx="11404600" cy="49106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_____________________________________________________________ 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The result of the human eye interacting with ______________________</a:t>
            </a:r>
            <a:endParaRPr/>
          </a:p>
          <a:p>
            <a:pPr indent="-762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Sets moods, creates illusion, and adds unity and focus</a:t>
            </a:r>
            <a:endParaRPr/>
          </a:p>
          <a:p>
            <a:pPr indent="-762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Accomplishes __</a:t>
            </a:r>
            <a:r>
              <a:rPr lang="en-US"/>
              <a:t>    </a:t>
            </a:r>
            <a:r>
              <a:rPr lang="en-US">
                <a:solidFill>
                  <a:schemeClr val="dk1"/>
                </a:solidFill>
              </a:rPr>
              <a:t>__ at les</a:t>
            </a:r>
            <a:r>
              <a:rPr lang="en-US"/>
              <a:t>s </a:t>
            </a:r>
            <a:r>
              <a:rPr lang="en-US">
                <a:solidFill>
                  <a:schemeClr val="dk1"/>
                </a:solidFill>
              </a:rPr>
              <a:t>_____________ than any other element of design</a:t>
            </a:r>
            <a:endParaRPr/>
          </a:p>
          <a:p>
            <a:pPr indent="-762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Produced when pigments in an object reflect or absorb the available light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8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Elements of Design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800">
                <a:solidFill>
                  <a:srgbClr val="6600CC"/>
                </a:solidFill>
              </a:rPr>
              <a:t>Objective 10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558" name="Google Shape;558;p83"/>
          <p:cNvSpPr txBox="1"/>
          <p:nvPr>
            <p:ph idx="1" type="body"/>
          </p:nvPr>
        </p:nvSpPr>
        <p:spPr>
          <a:xfrm>
            <a:off x="338667" y="2057400"/>
            <a:ext cx="11413066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____________________________________________________________ 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The way the surface of something feels or is expected to feel</a:t>
            </a:r>
            <a:endParaRPr/>
          </a:p>
          <a:p>
            <a:pPr indent="-762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Provides surface ____________________</a:t>
            </a:r>
            <a:endParaRPr/>
          </a:p>
          <a:p>
            <a:pPr indent="-762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Appeals to the sense of _______________ as well as ______________________</a:t>
            </a:r>
            <a:endParaRPr/>
          </a:p>
          <a:p>
            <a:pPr indent="-762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Creates interest and variety in a room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2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p8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Elements of Design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800">
                <a:solidFill>
                  <a:srgbClr val="6600CC"/>
                </a:solidFill>
              </a:rPr>
              <a:t>Objective 10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564" name="Google Shape;564;p84"/>
          <p:cNvSpPr txBox="1"/>
          <p:nvPr>
            <p:ph idx="1" type="body"/>
          </p:nvPr>
        </p:nvSpPr>
        <p:spPr>
          <a:xfrm>
            <a:off x="355600" y="2057400"/>
            <a:ext cx="1142999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_____________________________________________________________ 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Affects the way we feel and function in a room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 ________________-dimensional setting for decorating and furnishing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Used by _____________ it or leaving it 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8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Principles of Design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570" name="Google Shape;570;p85"/>
          <p:cNvSpPr txBox="1"/>
          <p:nvPr>
            <p:ph idx="1" type="body"/>
          </p:nvPr>
        </p:nvSpPr>
        <p:spPr>
          <a:xfrm>
            <a:off x="364067" y="2057400"/>
            <a:ext cx="11379200" cy="44220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_____________________________________________________________ 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The distribution of actual and visual ______________ from a central point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Provides a feeling of equilibrium and ______________ by the placement of furniture, pictures, and colors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Occurs when the visual weights of objects are balanced on both sides of a center point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8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Principles of Design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576" name="Google Shape;576;p86"/>
          <p:cNvSpPr txBox="1"/>
          <p:nvPr>
            <p:ph idx="1" type="body"/>
          </p:nvPr>
        </p:nvSpPr>
        <p:spPr>
          <a:xfrm>
            <a:off x="330201" y="2057400"/>
            <a:ext cx="11523132" cy="44220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Balance 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Obtain balance by placing identical objects on each side of a center point or by placing unequal objects at unequal distances from a center point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000"/>
              <a:buFont typeface="Noto Sans Symbols"/>
              <a:buChar char="▪"/>
            </a:pPr>
            <a:r>
              <a:rPr lang="en-US">
                <a:solidFill>
                  <a:schemeClr val="dk1"/>
                </a:solidFill>
              </a:rPr>
              <a:t>___________________ balance is “formal” balance, achieved by making both sides of an arrangement of equal interest</a:t>
            </a:r>
            <a:endParaRPr/>
          </a:p>
          <a:p>
            <a:pPr indent="-101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000"/>
              <a:buFont typeface="Noto Sans Symbols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000"/>
              <a:buFont typeface="Noto Sans Symbols"/>
              <a:buChar char="▪"/>
            </a:pPr>
            <a:r>
              <a:rPr lang="en-US">
                <a:solidFill>
                  <a:schemeClr val="dk1"/>
                </a:solidFill>
              </a:rPr>
              <a:t>____________ balance is “informal” balance; both sides of an arrangement are different, but visually balanced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Primary, Secondary, and Intermediate Colors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31" name="Google Shape;131;p8"/>
          <p:cNvSpPr txBox="1"/>
          <p:nvPr>
            <p:ph idx="1" type="body"/>
          </p:nvPr>
        </p:nvSpPr>
        <p:spPr>
          <a:xfrm>
            <a:off x="330201" y="2057400"/>
            <a:ext cx="671867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>
                <a:solidFill>
                  <a:schemeClr val="dk1"/>
                </a:solidFill>
              </a:rPr>
              <a:t>Intermediate (tertiary) colors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Made by mixing equal amounts of a primary color and a secondary color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Yellow-orange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Red-orange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Red-violet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Blue-violet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Blue-green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Yellow-green</a:t>
            </a:r>
            <a:endParaRPr/>
          </a:p>
        </p:txBody>
      </p:sp>
      <p:pic>
        <p:nvPicPr>
          <p:cNvPr descr="Screen Clipping" id="132" name="Google Shape;132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41602" y="1965960"/>
            <a:ext cx="3953195" cy="4257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8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Principles of Design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582" name="Google Shape;582;p87"/>
          <p:cNvSpPr txBox="1"/>
          <p:nvPr>
            <p:ph idx="1" type="body"/>
          </p:nvPr>
        </p:nvSpPr>
        <p:spPr>
          <a:xfrm>
            <a:off x="1143001" y="2057400"/>
            <a:ext cx="10232922" cy="44220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______________________________________________________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The relationship of the parts to other parts as well as the whole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Provides a relationship between the size and distance of objects from one another, and to the total look of the room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Obtained by considering the visual size as well as the actual size of objects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6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p8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Principles of Design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588" name="Google Shape;588;p88"/>
          <p:cNvSpPr txBox="1"/>
          <p:nvPr>
            <p:ph idx="1" type="body"/>
          </p:nvPr>
        </p:nvSpPr>
        <p:spPr>
          <a:xfrm>
            <a:off x="1143001" y="2057400"/>
            <a:ext cx="10232922" cy="44220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Proportion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Generally, unequal proportions are more pleasing to the eye than equal amounts, but extremely unequal proportions are unsettling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Furniture should be chosen in _____________________________ with the room and with other items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89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Principles of Design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594" name="Google Shape;594;p89"/>
          <p:cNvSpPr txBox="1"/>
          <p:nvPr>
            <p:ph idx="1" type="body"/>
          </p:nvPr>
        </p:nvSpPr>
        <p:spPr>
          <a:xfrm>
            <a:off x="533401" y="1540934"/>
            <a:ext cx="9875519" cy="44220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_____________________________________________________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The point which draws attention</a:t>
            </a:r>
            <a:endParaRPr/>
          </a:p>
          <a:p>
            <a:pPr indent="0" lvl="1" marL="4572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All other features should relate to the area of emphasis through color, line, texture, or proportion</a:t>
            </a:r>
            <a:endParaRPr/>
          </a:p>
          <a:p>
            <a:pPr indent="0" lvl="1" marL="4572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Provides a center of attention; occurs when an item or area becomes a focal point</a:t>
            </a:r>
            <a:endParaRPr/>
          </a:p>
          <a:p>
            <a:pPr indent="0" lvl="1" marL="4572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Obtained by creating an area of interest that is seen when you enter the room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90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Principles of Design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600" name="Google Shape;600;p90"/>
          <p:cNvSpPr txBox="1"/>
          <p:nvPr>
            <p:ph idx="1" type="body"/>
          </p:nvPr>
        </p:nvSpPr>
        <p:spPr>
          <a:xfrm>
            <a:off x="1143001" y="2057400"/>
            <a:ext cx="9875519" cy="44220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_____________________________________________________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Sameness of one item that relates to another item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The color, texture, shape or form being repeated in a room in order to create harmony in a room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The feeling that the components of a room belong together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4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91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Principles of Design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606" name="Google Shape;606;p91"/>
          <p:cNvSpPr txBox="1"/>
          <p:nvPr>
            <p:ph idx="1" type="body"/>
          </p:nvPr>
        </p:nvSpPr>
        <p:spPr>
          <a:xfrm>
            <a:off x="143933" y="2057400"/>
            <a:ext cx="11895667" cy="44220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________________________________________________________________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indent="0" lvl="0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______________ — repeating items such as lines, forms, textures, patterns, or colors </a:t>
            </a:r>
            <a:endParaRPr>
              <a:solidFill>
                <a:schemeClr val="dk1"/>
              </a:solidFill>
            </a:endParaRPr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________ — placing items from small to large or vice versa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__________________ — elements fan out from a central point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92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Space Planning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14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612" name="Google Shape;612;p92"/>
          <p:cNvSpPr txBox="1"/>
          <p:nvPr>
            <p:ph idx="1" type="body"/>
          </p:nvPr>
        </p:nvSpPr>
        <p:spPr>
          <a:xfrm>
            <a:off x="220133" y="2057399"/>
            <a:ext cx="11743267" cy="46143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Consider the room’s ___________________ and the activities that will be conducted in the room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Adapt and use a floor plan to match the ___________________ to space planning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Consider the design features of the room; leave space for functional use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Consider the ___________________ of the room</a:t>
            </a:r>
            <a:endParaRPr sz="259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6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p93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Space Planning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14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618" name="Google Shape;618;p93"/>
          <p:cNvSpPr txBox="1"/>
          <p:nvPr>
            <p:ph idx="1" type="body"/>
          </p:nvPr>
        </p:nvSpPr>
        <p:spPr>
          <a:xfrm>
            <a:off x="254000" y="2040466"/>
            <a:ext cx="11675533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Apply design elements and principles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Arrange furniture to keep from disrupting ___________ traffic patterns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Traffic lanes should avoid __________________ zones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2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94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Space Planning</a:t>
            </a:r>
            <a:br>
              <a:rPr lang="en-US">
                <a:solidFill>
                  <a:schemeClr val="dk1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14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624" name="Google Shape;624;p94"/>
          <p:cNvSpPr txBox="1"/>
          <p:nvPr>
            <p:ph idx="1" type="body"/>
          </p:nvPr>
        </p:nvSpPr>
        <p:spPr>
          <a:xfrm>
            <a:off x="211667" y="2057400"/>
            <a:ext cx="117348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Provide space for ________________ use of furnishings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Place large pieces of furniture ________ with the lines of the walls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Evaluate proportion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38" name="Google Shape;138;p9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19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Name the primary colors.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Name two secondary colors.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Name two intermediate colors.</a:t>
            </a:r>
            <a:endParaRPr/>
          </a:p>
        </p:txBody>
      </p:sp>
      <p:sp>
        <p:nvSpPr>
          <p:cNvPr id="139" name="Google Shape;139;p9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✓</a:t>
            </a:r>
            <a:endParaRPr sz="8800">
              <a:solidFill>
                <a:srgbClr val="00B0F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2016-09-29T13:39:15Z</dcterms:created>
  <dc:creator>Gina Stepanik</dc:creator>
</cp:coreProperties>
</file>