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Lst>
  <p:sldSz cy="6858000" cx="12192000"/>
  <p:notesSz cx="7102475" cy="9388475"/>
  <p:embeddedFontLst>
    <p:embeddedFont>
      <p:font typeface="Corbel"/>
      <p:regular r:id="rId73"/>
      <p:bold r:id="rId74"/>
      <p:italic r:id="rId75"/>
      <p:boldItalic r:id="rId7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7" roundtripDataSignature="AMtx7mhhWwB3KiV/xMYoYa8ai1KwApCNC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5859604-710D-4CEF-9227-A4C937C6123D}">
  <a:tblStyle styleId="{E5859604-710D-4CEF-9227-A4C937C6123D}" styleName="Table_0">
    <a:wholeTbl>
      <a:tcTxStyle b="off" i="off">
        <a:font>
          <a:latin typeface="Corbel"/>
          <a:ea typeface="Corbel"/>
          <a:cs typeface="Corbel"/>
        </a:font>
        <a:schemeClr val="dk1"/>
      </a:tcTxStyle>
      <a:tcStyle>
        <a:tcBdr>
          <a:left>
            <a:ln cap="flat" cmpd="sng" w="12700">
              <a:solidFill>
                <a:schemeClr val="dk1"/>
              </a:solidFill>
              <a:prstDash val="solid"/>
              <a:round/>
              <a:headEnd len="sm" w="sm" type="none"/>
              <a:tailEnd len="sm" w="sm" type="none"/>
            </a:ln>
          </a:left>
          <a:right>
            <a:ln cap="flat" cmpd="sng" w="12700">
              <a:solidFill>
                <a:schemeClr val="dk1"/>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12700">
              <a:solidFill>
                <a:schemeClr val="dk1"/>
              </a:solidFill>
              <a:prstDash val="solid"/>
              <a:round/>
              <a:headEnd len="sm" w="sm" type="none"/>
              <a:tailEnd len="sm" w="sm" type="none"/>
            </a:ln>
          </a:insideH>
          <a:insideV>
            <a:ln cap="flat" cmpd="sng" w="12700">
              <a:solidFill>
                <a:schemeClr val="dk1"/>
              </a:solidFill>
              <a:prstDash val="solid"/>
              <a:round/>
              <a:headEnd len="sm" w="sm" type="none"/>
              <a:tailEnd len="sm" w="sm" type="none"/>
            </a:ln>
          </a:insideV>
        </a:tcBdr>
        <a:fill>
          <a:solidFill>
            <a:srgbClr val="FFFFFF">
              <a:alpha val="0"/>
            </a:srgbClr>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0264AC2E-3724-4689-89EF-C7C83F25A992}" styleName="Table_1">
    <a:wholeTbl>
      <a:tcTxStyle b="off" i="off">
        <a:font>
          <a:latin typeface="Corbel"/>
          <a:ea typeface="Corbel"/>
          <a:cs typeface="Corbel"/>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font" Target="fonts/Corbel-regular.fntdata"/><Relationship Id="rId72" Type="http://schemas.openxmlformats.org/officeDocument/2006/relationships/slide" Target="slides/slide67.xml"/><Relationship Id="rId31" Type="http://schemas.openxmlformats.org/officeDocument/2006/relationships/slide" Target="slides/slide26.xml"/><Relationship Id="rId75" Type="http://schemas.openxmlformats.org/officeDocument/2006/relationships/font" Target="fonts/Corbel-italic.fntdata"/><Relationship Id="rId30" Type="http://schemas.openxmlformats.org/officeDocument/2006/relationships/slide" Target="slides/slide25.xml"/><Relationship Id="rId74" Type="http://schemas.openxmlformats.org/officeDocument/2006/relationships/font" Target="fonts/Corbel-bold.fntdata"/><Relationship Id="rId33" Type="http://schemas.openxmlformats.org/officeDocument/2006/relationships/slide" Target="slides/slide28.xml"/><Relationship Id="rId77" Type="http://customschemas.google.com/relationships/presentationmetadata" Target="metadata"/><Relationship Id="rId32" Type="http://schemas.openxmlformats.org/officeDocument/2006/relationships/slide" Target="slides/slide27.xml"/><Relationship Id="rId76" Type="http://schemas.openxmlformats.org/officeDocument/2006/relationships/font" Target="fonts/Corbel-boldItalic.fntdata"/><Relationship Id="rId35" Type="http://schemas.openxmlformats.org/officeDocument/2006/relationships/slide" Target="slides/slide30.xml"/><Relationship Id="rId34" Type="http://schemas.openxmlformats.org/officeDocument/2006/relationships/slide" Target="slides/slide29.xml"/><Relationship Id="rId71" Type="http://schemas.openxmlformats.org/officeDocument/2006/relationships/slide" Target="slides/slide66.xml"/><Relationship Id="rId70" Type="http://schemas.openxmlformats.org/officeDocument/2006/relationships/slide" Target="slides/slide65.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710225" y="4459525"/>
            <a:ext cx="5681975" cy="422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1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1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5: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5: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1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1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2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2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2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2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2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2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2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2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2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2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25: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25: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2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2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2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2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2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2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2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2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3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3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3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3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5: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5: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3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3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3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3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3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3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35: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35: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3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3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3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3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3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3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3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3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4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4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4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4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4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4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4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4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4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4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45: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45: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4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4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4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4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4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4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4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4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5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5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5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5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5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5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p5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5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5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5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55: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55: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p5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5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5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5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p5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5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5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5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6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6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p6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6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62: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62: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p63: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63: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p64: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64: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65: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p65: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p66: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66: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67: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67: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p68: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68: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p6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6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9: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9: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10: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10: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11:notes"/>
          <p:cNvSpPr txBox="1"/>
          <p:nvPr>
            <p:ph idx="1" type="body"/>
          </p:nvPr>
        </p:nvSpPr>
        <p:spPr>
          <a:xfrm>
            <a:off x="710225" y="4459525"/>
            <a:ext cx="5681975" cy="422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11:notes"/>
          <p:cNvSpPr/>
          <p:nvPr>
            <p:ph idx="2" type="sldImg"/>
          </p:nvPr>
        </p:nvSpPr>
        <p:spPr>
          <a:xfrm>
            <a:off x="1183975" y="704125"/>
            <a:ext cx="4735200" cy="35206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2" name="Shape 12"/>
        <p:cNvGrpSpPr/>
        <p:nvPr/>
      </p:nvGrpSpPr>
      <p:grpSpPr>
        <a:xfrm>
          <a:off x="0" y="0"/>
          <a:ext cx="0" cy="0"/>
          <a:chOff x="0" y="0"/>
          <a:chExt cx="0" cy="0"/>
        </a:xfrm>
      </p:grpSpPr>
      <p:sp>
        <p:nvSpPr>
          <p:cNvPr id="13" name="Google Shape;13;p71"/>
          <p:cNvSpPr/>
          <p:nvPr/>
        </p:nvSpPr>
        <p:spPr>
          <a:xfrm>
            <a:off x="231140" y="243840"/>
            <a:ext cx="11724640" cy="6377939"/>
          </a:xfrm>
          <a:prstGeom prst="rect">
            <a:avLst/>
          </a:prstGeom>
          <a:solidFill>
            <a:schemeClr val="accent1"/>
          </a:solidFill>
          <a:ln cap="flat" cmpd="sng" w="127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71"/>
          <p:cNvSpPr txBox="1"/>
          <p:nvPr>
            <p:ph type="ctrTitle"/>
          </p:nvPr>
        </p:nvSpPr>
        <p:spPr>
          <a:xfrm>
            <a:off x="1109980" y="882376"/>
            <a:ext cx="9966960" cy="2926080"/>
          </a:xfrm>
          <a:prstGeom prst="rect">
            <a:avLst/>
          </a:prstGeom>
          <a:noFill/>
          <a:ln>
            <a:noFill/>
          </a:ln>
        </p:spPr>
        <p:txBody>
          <a:bodyPr anchorCtr="0" anchor="b" bIns="45700" lIns="91425" spcFirstLastPara="1" rIns="91425" wrap="square" tIns="45700">
            <a:normAutofit/>
          </a:bodyPr>
          <a:lstStyle>
            <a:lvl1pPr lvl="0" algn="ctr">
              <a:lnSpc>
                <a:spcPct val="85000"/>
              </a:lnSpc>
              <a:spcBef>
                <a:spcPts val="0"/>
              </a:spcBef>
              <a:spcAft>
                <a:spcPts val="0"/>
              </a:spcAft>
              <a:buClr>
                <a:srgbClr val="FFFFFF"/>
              </a:buClr>
              <a:buSzPts val="7200"/>
              <a:buFont typeface="Corbel"/>
              <a:buNone/>
              <a:defRPr b="1" sz="7200" cap="none">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 name="Google Shape;15;p71"/>
          <p:cNvSpPr txBox="1"/>
          <p:nvPr>
            <p:ph idx="1" type="subTitle"/>
          </p:nvPr>
        </p:nvSpPr>
        <p:spPr>
          <a:xfrm>
            <a:off x="1709530" y="3869634"/>
            <a:ext cx="8767860" cy="1388165"/>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400"/>
              </a:spcBef>
              <a:spcAft>
                <a:spcPts val="0"/>
              </a:spcAft>
              <a:buSzPts val="1760"/>
              <a:buNone/>
              <a:defRPr sz="2200">
                <a:solidFill>
                  <a:srgbClr val="FFFFFF"/>
                </a:solidFill>
              </a:defRPr>
            </a:lvl1pPr>
            <a:lvl2pPr lvl="1" algn="ctr">
              <a:lnSpc>
                <a:spcPct val="90000"/>
              </a:lnSpc>
              <a:spcBef>
                <a:spcPts val="200"/>
              </a:spcBef>
              <a:spcAft>
                <a:spcPts val="0"/>
              </a:spcAft>
              <a:buSzPts val="1760"/>
              <a:buNone/>
              <a:defRPr sz="2200"/>
            </a:lvl2pPr>
            <a:lvl3pPr lvl="2" algn="ctr">
              <a:lnSpc>
                <a:spcPct val="90000"/>
              </a:lnSpc>
              <a:spcBef>
                <a:spcPts val="400"/>
              </a:spcBef>
              <a:spcAft>
                <a:spcPts val="0"/>
              </a:spcAft>
              <a:buSzPts val="1760"/>
              <a:buNone/>
              <a:defRPr sz="2200"/>
            </a:lvl3pPr>
            <a:lvl4pPr lvl="3" algn="ctr">
              <a:lnSpc>
                <a:spcPct val="90000"/>
              </a:lnSpc>
              <a:spcBef>
                <a:spcPts val="400"/>
              </a:spcBef>
              <a:spcAft>
                <a:spcPts val="0"/>
              </a:spcAft>
              <a:buSzPts val="1600"/>
              <a:buNone/>
              <a:defRPr sz="2000"/>
            </a:lvl4pPr>
            <a:lvl5pPr lvl="4" algn="ctr">
              <a:lnSpc>
                <a:spcPct val="90000"/>
              </a:lnSpc>
              <a:spcBef>
                <a:spcPts val="400"/>
              </a:spcBef>
              <a:spcAft>
                <a:spcPts val="0"/>
              </a:spcAft>
              <a:buSzPts val="1600"/>
              <a:buNone/>
              <a:defRPr sz="2000"/>
            </a:lvl5pPr>
            <a:lvl6pPr lvl="5" algn="ctr">
              <a:lnSpc>
                <a:spcPct val="90000"/>
              </a:lnSpc>
              <a:spcBef>
                <a:spcPts val="400"/>
              </a:spcBef>
              <a:spcAft>
                <a:spcPts val="0"/>
              </a:spcAft>
              <a:buSzPts val="1600"/>
              <a:buNone/>
              <a:defRPr sz="2000"/>
            </a:lvl6pPr>
            <a:lvl7pPr lvl="6" algn="ctr">
              <a:lnSpc>
                <a:spcPct val="90000"/>
              </a:lnSpc>
              <a:spcBef>
                <a:spcPts val="400"/>
              </a:spcBef>
              <a:spcAft>
                <a:spcPts val="0"/>
              </a:spcAft>
              <a:buSzPts val="1600"/>
              <a:buNone/>
              <a:defRPr sz="2000"/>
            </a:lvl7pPr>
            <a:lvl8pPr lvl="7" algn="ctr">
              <a:lnSpc>
                <a:spcPct val="90000"/>
              </a:lnSpc>
              <a:spcBef>
                <a:spcPts val="400"/>
              </a:spcBef>
              <a:spcAft>
                <a:spcPts val="0"/>
              </a:spcAft>
              <a:buSzPts val="1600"/>
              <a:buNone/>
              <a:defRPr sz="2000"/>
            </a:lvl8pPr>
            <a:lvl9pPr lvl="8" algn="ctr">
              <a:lnSpc>
                <a:spcPct val="90000"/>
              </a:lnSpc>
              <a:spcBef>
                <a:spcPts val="400"/>
              </a:spcBef>
              <a:spcAft>
                <a:spcPts val="400"/>
              </a:spcAft>
              <a:buSzPts val="1600"/>
              <a:buNone/>
              <a:defRPr sz="2000"/>
            </a:lvl9pPr>
          </a:lstStyle>
          <a:p/>
        </p:txBody>
      </p:sp>
      <p:sp>
        <p:nvSpPr>
          <p:cNvPr id="16" name="Google Shape;16;p71"/>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71"/>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71"/>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FFFFFF"/>
                </a:solidFill>
                <a:latin typeface="Corbel"/>
                <a:ea typeface="Corbel"/>
                <a:cs typeface="Corbel"/>
                <a:sym typeface="Corbel"/>
              </a:defRPr>
            </a:lvl1pPr>
            <a:lvl2pPr indent="0" lvl="1" marL="0" algn="r">
              <a:spcBef>
                <a:spcPts val="0"/>
              </a:spcBef>
              <a:buNone/>
              <a:defRPr b="0" i="0" sz="1200" u="none" cap="none" strike="noStrike">
                <a:solidFill>
                  <a:srgbClr val="FFFFFF"/>
                </a:solidFill>
                <a:latin typeface="Corbel"/>
                <a:ea typeface="Corbel"/>
                <a:cs typeface="Corbel"/>
                <a:sym typeface="Corbel"/>
              </a:defRPr>
            </a:lvl2pPr>
            <a:lvl3pPr indent="0" lvl="2" marL="0" algn="r">
              <a:spcBef>
                <a:spcPts val="0"/>
              </a:spcBef>
              <a:buNone/>
              <a:defRPr b="0" i="0" sz="1200" u="none" cap="none" strike="noStrike">
                <a:solidFill>
                  <a:srgbClr val="FFFFFF"/>
                </a:solidFill>
                <a:latin typeface="Corbel"/>
                <a:ea typeface="Corbel"/>
                <a:cs typeface="Corbel"/>
                <a:sym typeface="Corbel"/>
              </a:defRPr>
            </a:lvl3pPr>
            <a:lvl4pPr indent="0" lvl="3" marL="0" algn="r">
              <a:spcBef>
                <a:spcPts val="0"/>
              </a:spcBef>
              <a:buNone/>
              <a:defRPr b="0" i="0" sz="1200" u="none" cap="none" strike="noStrike">
                <a:solidFill>
                  <a:srgbClr val="FFFFFF"/>
                </a:solidFill>
                <a:latin typeface="Corbel"/>
                <a:ea typeface="Corbel"/>
                <a:cs typeface="Corbel"/>
                <a:sym typeface="Corbel"/>
              </a:defRPr>
            </a:lvl4pPr>
            <a:lvl5pPr indent="0" lvl="4" marL="0" algn="r">
              <a:spcBef>
                <a:spcPts val="0"/>
              </a:spcBef>
              <a:buNone/>
              <a:defRPr b="0" i="0" sz="1200" u="none" cap="none" strike="noStrike">
                <a:solidFill>
                  <a:srgbClr val="FFFFFF"/>
                </a:solidFill>
                <a:latin typeface="Corbel"/>
                <a:ea typeface="Corbel"/>
                <a:cs typeface="Corbel"/>
                <a:sym typeface="Corbel"/>
              </a:defRPr>
            </a:lvl5pPr>
            <a:lvl6pPr indent="0" lvl="5" marL="0" algn="r">
              <a:spcBef>
                <a:spcPts val="0"/>
              </a:spcBef>
              <a:buNone/>
              <a:defRPr b="0" i="0" sz="1200" u="none" cap="none" strike="noStrike">
                <a:solidFill>
                  <a:srgbClr val="FFFFFF"/>
                </a:solidFill>
                <a:latin typeface="Corbel"/>
                <a:ea typeface="Corbel"/>
                <a:cs typeface="Corbel"/>
                <a:sym typeface="Corbel"/>
              </a:defRPr>
            </a:lvl6pPr>
            <a:lvl7pPr indent="0" lvl="6" marL="0" algn="r">
              <a:spcBef>
                <a:spcPts val="0"/>
              </a:spcBef>
              <a:buNone/>
              <a:defRPr b="0" i="0" sz="1200" u="none" cap="none" strike="noStrike">
                <a:solidFill>
                  <a:srgbClr val="FFFFFF"/>
                </a:solidFill>
                <a:latin typeface="Corbel"/>
                <a:ea typeface="Corbel"/>
                <a:cs typeface="Corbel"/>
                <a:sym typeface="Corbel"/>
              </a:defRPr>
            </a:lvl7pPr>
            <a:lvl8pPr indent="0" lvl="7" marL="0" algn="r">
              <a:spcBef>
                <a:spcPts val="0"/>
              </a:spcBef>
              <a:buNone/>
              <a:defRPr b="0" i="0" sz="1200" u="none" cap="none" strike="noStrike">
                <a:solidFill>
                  <a:srgbClr val="FFFFFF"/>
                </a:solidFill>
                <a:latin typeface="Corbel"/>
                <a:ea typeface="Corbel"/>
                <a:cs typeface="Corbel"/>
                <a:sym typeface="Corbel"/>
              </a:defRPr>
            </a:lvl8pPr>
            <a:lvl9pPr indent="0" lvl="8" marL="0" algn="r">
              <a:spcBef>
                <a:spcPts val="0"/>
              </a:spcBef>
              <a:buNone/>
              <a:defRPr b="0" i="0" sz="1200" u="none" cap="none" strike="noStrike">
                <a:solidFill>
                  <a:srgbClr val="FFFFFF"/>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n-US"/>
              <a:t>‹#›</a:t>
            </a:fld>
            <a:endParaRPr/>
          </a:p>
        </p:txBody>
      </p:sp>
      <p:cxnSp>
        <p:nvCxnSpPr>
          <p:cNvPr id="19" name="Google Shape;19;p71"/>
          <p:cNvCxnSpPr/>
          <p:nvPr/>
        </p:nvCxnSpPr>
        <p:spPr>
          <a:xfrm>
            <a:off x="1978660" y="3733800"/>
            <a:ext cx="8229601" cy="0"/>
          </a:xfrm>
          <a:prstGeom prst="straightConnector1">
            <a:avLst/>
          </a:prstGeom>
          <a:noFill/>
          <a:ln cap="flat" cmpd="sng" w="10000">
            <a:solidFill>
              <a:srgbClr val="FFFFFF"/>
            </a:solidFill>
            <a:prstDash val="solid"/>
            <a:round/>
            <a:headEnd len="sm" w="sm" type="none"/>
            <a:tailEnd len="sm" w="sm" type="none"/>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80"/>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80"/>
          <p:cNvSpPr txBox="1"/>
          <p:nvPr>
            <p:ph idx="1" type="body"/>
          </p:nvPr>
        </p:nvSpPr>
        <p:spPr>
          <a:xfrm rot="5400000">
            <a:off x="4060136" y="-859735"/>
            <a:ext cx="4038600" cy="9872871"/>
          </a:xfrm>
          <a:prstGeom prst="rect">
            <a:avLst/>
          </a:prstGeom>
          <a:noFill/>
          <a:ln>
            <a:noFill/>
          </a:ln>
        </p:spPr>
        <p:txBody>
          <a:bodyPr anchorCtr="0" anchor="t" bIns="45700" lIns="91425" spcFirstLastPara="1" rIns="91425" wrap="square" tIns="45700">
            <a:normAutofit/>
          </a:bodyPr>
          <a:lstStyle>
            <a:lvl1pPr indent="-320040" lvl="0" marL="457200" algn="l">
              <a:lnSpc>
                <a:spcPct val="90000"/>
              </a:lnSpc>
              <a:spcBef>
                <a:spcPts val="1400"/>
              </a:spcBef>
              <a:spcAft>
                <a:spcPts val="0"/>
              </a:spcAft>
              <a:buSzPts val="1440"/>
              <a:buChar char="•"/>
              <a:defRPr/>
            </a:lvl1pPr>
            <a:lvl2pPr indent="-320040" lvl="1" marL="914400" algn="l">
              <a:lnSpc>
                <a:spcPct val="90000"/>
              </a:lnSpc>
              <a:spcBef>
                <a:spcPts val="200"/>
              </a:spcBef>
              <a:spcAft>
                <a:spcPts val="0"/>
              </a:spcAft>
              <a:buSzPts val="1440"/>
              <a:buChar char="•"/>
              <a:defRPr/>
            </a:lvl2pPr>
            <a:lvl3pPr indent="-320039" lvl="2" marL="1371600" algn="l">
              <a:lnSpc>
                <a:spcPct val="90000"/>
              </a:lnSpc>
              <a:spcBef>
                <a:spcPts val="400"/>
              </a:spcBef>
              <a:spcAft>
                <a:spcPts val="0"/>
              </a:spcAft>
              <a:buSzPts val="1440"/>
              <a:buChar char="•"/>
              <a:defRPr/>
            </a:lvl3pPr>
            <a:lvl4pPr indent="-320039" lvl="3" marL="1828800" algn="l">
              <a:lnSpc>
                <a:spcPct val="90000"/>
              </a:lnSpc>
              <a:spcBef>
                <a:spcPts val="400"/>
              </a:spcBef>
              <a:spcAft>
                <a:spcPts val="0"/>
              </a:spcAft>
              <a:buSzPts val="1440"/>
              <a:buChar char="•"/>
              <a:defRPr/>
            </a:lvl4pPr>
            <a:lvl5pPr indent="-320039" lvl="4" marL="2286000" algn="l">
              <a:lnSpc>
                <a:spcPct val="90000"/>
              </a:lnSpc>
              <a:spcBef>
                <a:spcPts val="400"/>
              </a:spcBef>
              <a:spcAft>
                <a:spcPts val="0"/>
              </a:spcAft>
              <a:buSzPts val="1440"/>
              <a:buChar char="•"/>
              <a:defRPr/>
            </a:lvl5pPr>
            <a:lvl6pPr indent="-320039" lvl="5" marL="2743200" algn="l">
              <a:lnSpc>
                <a:spcPct val="90000"/>
              </a:lnSpc>
              <a:spcBef>
                <a:spcPts val="400"/>
              </a:spcBef>
              <a:spcAft>
                <a:spcPts val="0"/>
              </a:spcAft>
              <a:buSzPts val="1440"/>
              <a:buChar char="•"/>
              <a:defRPr/>
            </a:lvl6pPr>
            <a:lvl7pPr indent="-320039" lvl="6" marL="3200400" algn="l">
              <a:lnSpc>
                <a:spcPct val="90000"/>
              </a:lnSpc>
              <a:spcBef>
                <a:spcPts val="400"/>
              </a:spcBef>
              <a:spcAft>
                <a:spcPts val="0"/>
              </a:spcAft>
              <a:buSzPts val="1440"/>
              <a:buChar char="•"/>
              <a:defRPr/>
            </a:lvl7pPr>
            <a:lvl8pPr indent="-320040" lvl="7" marL="3657600" algn="l">
              <a:lnSpc>
                <a:spcPct val="90000"/>
              </a:lnSpc>
              <a:spcBef>
                <a:spcPts val="400"/>
              </a:spcBef>
              <a:spcAft>
                <a:spcPts val="0"/>
              </a:spcAft>
              <a:buSzPts val="1440"/>
              <a:buChar char="•"/>
              <a:defRPr/>
            </a:lvl8pPr>
            <a:lvl9pPr indent="-320040" lvl="8" marL="4114800" algn="l">
              <a:lnSpc>
                <a:spcPct val="90000"/>
              </a:lnSpc>
              <a:spcBef>
                <a:spcPts val="400"/>
              </a:spcBef>
              <a:spcAft>
                <a:spcPts val="400"/>
              </a:spcAft>
              <a:buSzPts val="1440"/>
              <a:buChar char="•"/>
              <a:defRPr/>
            </a:lvl9pPr>
          </a:lstStyle>
          <a:p/>
        </p:txBody>
      </p:sp>
      <p:sp>
        <p:nvSpPr>
          <p:cNvPr id="75" name="Google Shape;75;p80"/>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80"/>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80"/>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81"/>
          <p:cNvSpPr txBox="1"/>
          <p:nvPr>
            <p:ph type="title"/>
          </p:nvPr>
        </p:nvSpPr>
        <p:spPr>
          <a:xfrm rot="5400000">
            <a:off x="7181850" y="2305050"/>
            <a:ext cx="5410200" cy="232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81"/>
          <p:cNvSpPr txBox="1"/>
          <p:nvPr>
            <p:ph idx="1" type="body"/>
          </p:nvPr>
        </p:nvSpPr>
        <p:spPr>
          <a:xfrm rot="5400000">
            <a:off x="2152650" y="-247650"/>
            <a:ext cx="5410200" cy="7429500"/>
          </a:xfrm>
          <a:prstGeom prst="rect">
            <a:avLst/>
          </a:prstGeom>
          <a:noFill/>
          <a:ln>
            <a:noFill/>
          </a:ln>
        </p:spPr>
        <p:txBody>
          <a:bodyPr anchorCtr="0" anchor="t" bIns="45700" lIns="91425" spcFirstLastPara="1" rIns="91425" wrap="square" tIns="45700">
            <a:normAutofit/>
          </a:bodyPr>
          <a:lstStyle>
            <a:lvl1pPr indent="-320040" lvl="0" marL="457200" algn="l">
              <a:lnSpc>
                <a:spcPct val="90000"/>
              </a:lnSpc>
              <a:spcBef>
                <a:spcPts val="1400"/>
              </a:spcBef>
              <a:spcAft>
                <a:spcPts val="0"/>
              </a:spcAft>
              <a:buSzPts val="1440"/>
              <a:buChar char="•"/>
              <a:defRPr/>
            </a:lvl1pPr>
            <a:lvl2pPr indent="-320040" lvl="1" marL="914400" algn="l">
              <a:lnSpc>
                <a:spcPct val="90000"/>
              </a:lnSpc>
              <a:spcBef>
                <a:spcPts val="200"/>
              </a:spcBef>
              <a:spcAft>
                <a:spcPts val="0"/>
              </a:spcAft>
              <a:buSzPts val="1440"/>
              <a:buChar char="•"/>
              <a:defRPr/>
            </a:lvl2pPr>
            <a:lvl3pPr indent="-320039" lvl="2" marL="1371600" algn="l">
              <a:lnSpc>
                <a:spcPct val="90000"/>
              </a:lnSpc>
              <a:spcBef>
                <a:spcPts val="400"/>
              </a:spcBef>
              <a:spcAft>
                <a:spcPts val="0"/>
              </a:spcAft>
              <a:buSzPts val="1440"/>
              <a:buChar char="•"/>
              <a:defRPr/>
            </a:lvl3pPr>
            <a:lvl4pPr indent="-320039" lvl="3" marL="1828800" algn="l">
              <a:lnSpc>
                <a:spcPct val="90000"/>
              </a:lnSpc>
              <a:spcBef>
                <a:spcPts val="400"/>
              </a:spcBef>
              <a:spcAft>
                <a:spcPts val="0"/>
              </a:spcAft>
              <a:buSzPts val="1440"/>
              <a:buChar char="•"/>
              <a:defRPr/>
            </a:lvl4pPr>
            <a:lvl5pPr indent="-320039" lvl="4" marL="2286000" algn="l">
              <a:lnSpc>
                <a:spcPct val="90000"/>
              </a:lnSpc>
              <a:spcBef>
                <a:spcPts val="400"/>
              </a:spcBef>
              <a:spcAft>
                <a:spcPts val="0"/>
              </a:spcAft>
              <a:buSzPts val="1440"/>
              <a:buChar char="•"/>
              <a:defRPr/>
            </a:lvl5pPr>
            <a:lvl6pPr indent="-320039" lvl="5" marL="2743200" algn="l">
              <a:lnSpc>
                <a:spcPct val="90000"/>
              </a:lnSpc>
              <a:spcBef>
                <a:spcPts val="400"/>
              </a:spcBef>
              <a:spcAft>
                <a:spcPts val="0"/>
              </a:spcAft>
              <a:buSzPts val="1440"/>
              <a:buChar char="•"/>
              <a:defRPr/>
            </a:lvl6pPr>
            <a:lvl7pPr indent="-320039" lvl="6" marL="3200400" algn="l">
              <a:lnSpc>
                <a:spcPct val="90000"/>
              </a:lnSpc>
              <a:spcBef>
                <a:spcPts val="400"/>
              </a:spcBef>
              <a:spcAft>
                <a:spcPts val="0"/>
              </a:spcAft>
              <a:buSzPts val="1440"/>
              <a:buChar char="•"/>
              <a:defRPr/>
            </a:lvl7pPr>
            <a:lvl8pPr indent="-320040" lvl="7" marL="3657600" algn="l">
              <a:lnSpc>
                <a:spcPct val="90000"/>
              </a:lnSpc>
              <a:spcBef>
                <a:spcPts val="400"/>
              </a:spcBef>
              <a:spcAft>
                <a:spcPts val="0"/>
              </a:spcAft>
              <a:buSzPts val="1440"/>
              <a:buChar char="•"/>
              <a:defRPr/>
            </a:lvl8pPr>
            <a:lvl9pPr indent="-320040" lvl="8" marL="4114800" algn="l">
              <a:lnSpc>
                <a:spcPct val="90000"/>
              </a:lnSpc>
              <a:spcBef>
                <a:spcPts val="400"/>
              </a:spcBef>
              <a:spcAft>
                <a:spcPts val="400"/>
              </a:spcAft>
              <a:buSzPts val="1440"/>
              <a:buChar char="•"/>
              <a:defRPr/>
            </a:lvl9pPr>
          </a:lstStyle>
          <a:p/>
        </p:txBody>
      </p:sp>
      <p:sp>
        <p:nvSpPr>
          <p:cNvPr id="81" name="Google Shape;81;p81"/>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81"/>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81"/>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0" name="Shape 20"/>
        <p:cNvGrpSpPr/>
        <p:nvPr/>
      </p:nvGrpSpPr>
      <p:grpSpPr>
        <a:xfrm>
          <a:off x="0" y="0"/>
          <a:ext cx="0" cy="0"/>
          <a:chOff x="0" y="0"/>
          <a:chExt cx="0" cy="0"/>
        </a:xfrm>
      </p:grpSpPr>
      <p:sp>
        <p:nvSpPr>
          <p:cNvPr id="21" name="Google Shape;21;p72"/>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72"/>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lvl1pPr indent="-320040" lvl="0" marL="457200" algn="l">
              <a:lnSpc>
                <a:spcPct val="90000"/>
              </a:lnSpc>
              <a:spcBef>
                <a:spcPts val="1400"/>
              </a:spcBef>
              <a:spcAft>
                <a:spcPts val="0"/>
              </a:spcAft>
              <a:buSzPts val="1440"/>
              <a:buChar char="•"/>
              <a:defRPr/>
            </a:lvl1pPr>
            <a:lvl2pPr indent="-320040" lvl="1" marL="914400" algn="l">
              <a:lnSpc>
                <a:spcPct val="90000"/>
              </a:lnSpc>
              <a:spcBef>
                <a:spcPts val="200"/>
              </a:spcBef>
              <a:spcAft>
                <a:spcPts val="0"/>
              </a:spcAft>
              <a:buSzPts val="1440"/>
              <a:buChar char="•"/>
              <a:defRPr/>
            </a:lvl2pPr>
            <a:lvl3pPr indent="-320039" lvl="2" marL="1371600" algn="l">
              <a:lnSpc>
                <a:spcPct val="90000"/>
              </a:lnSpc>
              <a:spcBef>
                <a:spcPts val="400"/>
              </a:spcBef>
              <a:spcAft>
                <a:spcPts val="0"/>
              </a:spcAft>
              <a:buSzPts val="1440"/>
              <a:buChar char="•"/>
              <a:defRPr/>
            </a:lvl3pPr>
            <a:lvl4pPr indent="-320039" lvl="3" marL="1828800" algn="l">
              <a:lnSpc>
                <a:spcPct val="90000"/>
              </a:lnSpc>
              <a:spcBef>
                <a:spcPts val="400"/>
              </a:spcBef>
              <a:spcAft>
                <a:spcPts val="0"/>
              </a:spcAft>
              <a:buSzPts val="1440"/>
              <a:buChar char="•"/>
              <a:defRPr/>
            </a:lvl4pPr>
            <a:lvl5pPr indent="-320039" lvl="4" marL="2286000" algn="l">
              <a:lnSpc>
                <a:spcPct val="90000"/>
              </a:lnSpc>
              <a:spcBef>
                <a:spcPts val="400"/>
              </a:spcBef>
              <a:spcAft>
                <a:spcPts val="0"/>
              </a:spcAft>
              <a:buSzPts val="1440"/>
              <a:buChar char="•"/>
              <a:defRPr/>
            </a:lvl5pPr>
            <a:lvl6pPr indent="-320039" lvl="5" marL="2743200" algn="l">
              <a:lnSpc>
                <a:spcPct val="90000"/>
              </a:lnSpc>
              <a:spcBef>
                <a:spcPts val="400"/>
              </a:spcBef>
              <a:spcAft>
                <a:spcPts val="0"/>
              </a:spcAft>
              <a:buSzPts val="1440"/>
              <a:buChar char="•"/>
              <a:defRPr/>
            </a:lvl6pPr>
            <a:lvl7pPr indent="-320039" lvl="6" marL="3200400" algn="l">
              <a:lnSpc>
                <a:spcPct val="90000"/>
              </a:lnSpc>
              <a:spcBef>
                <a:spcPts val="400"/>
              </a:spcBef>
              <a:spcAft>
                <a:spcPts val="0"/>
              </a:spcAft>
              <a:buSzPts val="1440"/>
              <a:buChar char="•"/>
              <a:defRPr/>
            </a:lvl7pPr>
            <a:lvl8pPr indent="-320040" lvl="7" marL="3657600" algn="l">
              <a:lnSpc>
                <a:spcPct val="90000"/>
              </a:lnSpc>
              <a:spcBef>
                <a:spcPts val="400"/>
              </a:spcBef>
              <a:spcAft>
                <a:spcPts val="0"/>
              </a:spcAft>
              <a:buSzPts val="1440"/>
              <a:buChar char="•"/>
              <a:defRPr/>
            </a:lvl8pPr>
            <a:lvl9pPr indent="-320040" lvl="8" marL="4114800" algn="l">
              <a:lnSpc>
                <a:spcPct val="90000"/>
              </a:lnSpc>
              <a:spcBef>
                <a:spcPts val="400"/>
              </a:spcBef>
              <a:spcAft>
                <a:spcPts val="400"/>
              </a:spcAft>
              <a:buSzPts val="1440"/>
              <a:buChar char="•"/>
              <a:defRPr/>
            </a:lvl9pPr>
          </a:lstStyle>
          <a:p/>
        </p:txBody>
      </p:sp>
      <p:sp>
        <p:nvSpPr>
          <p:cNvPr id="23" name="Google Shape;23;p72"/>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72"/>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72"/>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6" name="Shape 26"/>
        <p:cNvGrpSpPr/>
        <p:nvPr/>
      </p:nvGrpSpPr>
      <p:grpSpPr>
        <a:xfrm>
          <a:off x="0" y="0"/>
          <a:ext cx="0" cy="0"/>
          <a:chOff x="0" y="0"/>
          <a:chExt cx="0" cy="0"/>
        </a:xfrm>
      </p:grpSpPr>
      <p:sp>
        <p:nvSpPr>
          <p:cNvPr id="27" name="Google Shape;27;p73"/>
          <p:cNvSpPr txBox="1"/>
          <p:nvPr>
            <p:ph type="title"/>
          </p:nvPr>
        </p:nvSpPr>
        <p:spPr>
          <a:xfrm>
            <a:off x="1106424" y="1173575"/>
            <a:ext cx="9966960" cy="2926080"/>
          </a:xfrm>
          <a:prstGeom prst="rect">
            <a:avLst/>
          </a:prstGeom>
          <a:noFill/>
          <a:ln>
            <a:noFill/>
          </a:ln>
        </p:spPr>
        <p:txBody>
          <a:bodyPr anchorCtr="0" anchor="b" bIns="45700" lIns="91425" spcFirstLastPara="1" rIns="91425" wrap="square" tIns="45700">
            <a:noAutofit/>
          </a:bodyPr>
          <a:lstStyle>
            <a:lvl1pPr lvl="0" algn="ctr">
              <a:lnSpc>
                <a:spcPct val="85000"/>
              </a:lnSpc>
              <a:spcBef>
                <a:spcPts val="0"/>
              </a:spcBef>
              <a:spcAft>
                <a:spcPts val="0"/>
              </a:spcAft>
              <a:buClr>
                <a:schemeClr val="accent1"/>
              </a:buClr>
              <a:buSzPts val="7200"/>
              <a:buFont typeface="Corbel"/>
              <a:buNone/>
              <a:defRPr b="0" sz="7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 name="Google Shape;28;p73"/>
          <p:cNvSpPr txBox="1"/>
          <p:nvPr>
            <p:ph idx="1" type="body"/>
          </p:nvPr>
        </p:nvSpPr>
        <p:spPr>
          <a:xfrm>
            <a:off x="1709928" y="4154520"/>
            <a:ext cx="8769096" cy="1363806"/>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400"/>
              </a:spcBef>
              <a:spcAft>
                <a:spcPts val="0"/>
              </a:spcAft>
              <a:buSzPts val="1760"/>
              <a:buNone/>
              <a:defRPr sz="2200">
                <a:solidFill>
                  <a:schemeClr val="accent1"/>
                </a:solidFill>
              </a:defRPr>
            </a:lvl1pPr>
            <a:lvl2pPr indent="-228600" lvl="1" marL="914400" algn="l">
              <a:lnSpc>
                <a:spcPct val="90000"/>
              </a:lnSpc>
              <a:spcBef>
                <a:spcPts val="200"/>
              </a:spcBef>
              <a:spcAft>
                <a:spcPts val="0"/>
              </a:spcAft>
              <a:buSzPts val="1440"/>
              <a:buNone/>
              <a:defRPr sz="1800">
                <a:solidFill>
                  <a:srgbClr val="888888"/>
                </a:solidFill>
              </a:defRPr>
            </a:lvl2pPr>
            <a:lvl3pPr indent="-228600" lvl="2" marL="1371600" algn="l">
              <a:lnSpc>
                <a:spcPct val="90000"/>
              </a:lnSpc>
              <a:spcBef>
                <a:spcPts val="400"/>
              </a:spcBef>
              <a:spcAft>
                <a:spcPts val="0"/>
              </a:spcAft>
              <a:buSzPts val="1280"/>
              <a:buNone/>
              <a:defRPr sz="1600">
                <a:solidFill>
                  <a:srgbClr val="888888"/>
                </a:solidFill>
              </a:defRPr>
            </a:lvl3pPr>
            <a:lvl4pPr indent="-228600" lvl="3" marL="1828800" algn="l">
              <a:lnSpc>
                <a:spcPct val="90000"/>
              </a:lnSpc>
              <a:spcBef>
                <a:spcPts val="400"/>
              </a:spcBef>
              <a:spcAft>
                <a:spcPts val="0"/>
              </a:spcAft>
              <a:buSzPts val="1120"/>
              <a:buNone/>
              <a:defRPr sz="1400">
                <a:solidFill>
                  <a:srgbClr val="888888"/>
                </a:solidFill>
              </a:defRPr>
            </a:lvl4pPr>
            <a:lvl5pPr indent="-228600" lvl="4" marL="2286000" algn="l">
              <a:lnSpc>
                <a:spcPct val="90000"/>
              </a:lnSpc>
              <a:spcBef>
                <a:spcPts val="400"/>
              </a:spcBef>
              <a:spcAft>
                <a:spcPts val="0"/>
              </a:spcAft>
              <a:buSzPts val="1120"/>
              <a:buNone/>
              <a:defRPr sz="1400">
                <a:solidFill>
                  <a:srgbClr val="888888"/>
                </a:solidFill>
              </a:defRPr>
            </a:lvl5pPr>
            <a:lvl6pPr indent="-228600" lvl="5" marL="2743200" algn="l">
              <a:lnSpc>
                <a:spcPct val="90000"/>
              </a:lnSpc>
              <a:spcBef>
                <a:spcPts val="400"/>
              </a:spcBef>
              <a:spcAft>
                <a:spcPts val="0"/>
              </a:spcAft>
              <a:buSzPts val="1120"/>
              <a:buNone/>
              <a:defRPr sz="1400">
                <a:solidFill>
                  <a:srgbClr val="888888"/>
                </a:solidFill>
              </a:defRPr>
            </a:lvl6pPr>
            <a:lvl7pPr indent="-228600" lvl="6" marL="3200400" algn="l">
              <a:lnSpc>
                <a:spcPct val="90000"/>
              </a:lnSpc>
              <a:spcBef>
                <a:spcPts val="400"/>
              </a:spcBef>
              <a:spcAft>
                <a:spcPts val="0"/>
              </a:spcAft>
              <a:buSzPts val="1120"/>
              <a:buNone/>
              <a:defRPr sz="1400">
                <a:solidFill>
                  <a:srgbClr val="888888"/>
                </a:solidFill>
              </a:defRPr>
            </a:lvl7pPr>
            <a:lvl8pPr indent="-228600" lvl="7" marL="3657600" algn="l">
              <a:lnSpc>
                <a:spcPct val="90000"/>
              </a:lnSpc>
              <a:spcBef>
                <a:spcPts val="400"/>
              </a:spcBef>
              <a:spcAft>
                <a:spcPts val="0"/>
              </a:spcAft>
              <a:buSzPts val="1120"/>
              <a:buNone/>
              <a:defRPr sz="1400">
                <a:solidFill>
                  <a:srgbClr val="888888"/>
                </a:solidFill>
              </a:defRPr>
            </a:lvl8pPr>
            <a:lvl9pPr indent="-228600" lvl="8" marL="4114800" algn="l">
              <a:lnSpc>
                <a:spcPct val="90000"/>
              </a:lnSpc>
              <a:spcBef>
                <a:spcPts val="400"/>
              </a:spcBef>
              <a:spcAft>
                <a:spcPts val="400"/>
              </a:spcAft>
              <a:buSzPts val="1120"/>
              <a:buNone/>
              <a:defRPr sz="1400">
                <a:solidFill>
                  <a:srgbClr val="888888"/>
                </a:solidFill>
              </a:defRPr>
            </a:lvl9pPr>
          </a:lstStyle>
          <a:p/>
        </p:txBody>
      </p:sp>
      <p:sp>
        <p:nvSpPr>
          <p:cNvPr id="29" name="Google Shape;29;p73"/>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73"/>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73"/>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cxnSp>
        <p:nvCxnSpPr>
          <p:cNvPr id="32" name="Google Shape;32;p73"/>
          <p:cNvCxnSpPr/>
          <p:nvPr/>
        </p:nvCxnSpPr>
        <p:spPr>
          <a:xfrm>
            <a:off x="1981200" y="4020408"/>
            <a:ext cx="8229601" cy="0"/>
          </a:xfrm>
          <a:prstGeom prst="straightConnector1">
            <a:avLst/>
          </a:prstGeom>
          <a:noFill/>
          <a:ln cap="flat" cmpd="sng" w="10000">
            <a:solidFill>
              <a:schemeClr val="accent1"/>
            </a:solidFill>
            <a:prstDash val="solid"/>
            <a:round/>
            <a:headEnd len="sm" w="sm" type="none"/>
            <a:tailEnd len="sm" w="sm"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7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74"/>
          <p:cNvSpPr txBox="1"/>
          <p:nvPr>
            <p:ph idx="1" type="body"/>
          </p:nvPr>
        </p:nvSpPr>
        <p:spPr>
          <a:xfrm>
            <a:off x="1143000" y="2057399"/>
            <a:ext cx="4754880" cy="4023360"/>
          </a:xfrm>
          <a:prstGeom prst="rect">
            <a:avLst/>
          </a:prstGeom>
          <a:noFill/>
          <a:ln>
            <a:noFill/>
          </a:ln>
        </p:spPr>
        <p:txBody>
          <a:bodyPr anchorCtr="0" anchor="t" bIns="45700" lIns="91425" spcFirstLastPara="1" rIns="91425" wrap="square" tIns="45700">
            <a:normAutofit/>
          </a:bodyPr>
          <a:lstStyle>
            <a:lvl1pPr indent="-340360" lvl="0" marL="457200" algn="l">
              <a:lnSpc>
                <a:spcPct val="90000"/>
              </a:lnSpc>
              <a:spcBef>
                <a:spcPts val="1400"/>
              </a:spcBef>
              <a:spcAft>
                <a:spcPts val="0"/>
              </a:spcAft>
              <a:buSzPts val="1760"/>
              <a:buChar char="•"/>
              <a:defRPr sz="2200"/>
            </a:lvl1pPr>
            <a:lvl2pPr indent="-330200" lvl="1" marL="914400" algn="l">
              <a:lnSpc>
                <a:spcPct val="90000"/>
              </a:lnSpc>
              <a:spcBef>
                <a:spcPts val="200"/>
              </a:spcBef>
              <a:spcAft>
                <a:spcPts val="0"/>
              </a:spcAft>
              <a:buSzPts val="1600"/>
              <a:buChar char="•"/>
              <a:defRPr sz="2000"/>
            </a:lvl2pPr>
            <a:lvl3pPr indent="-320039" lvl="2" marL="1371600" algn="l">
              <a:lnSpc>
                <a:spcPct val="90000"/>
              </a:lnSpc>
              <a:spcBef>
                <a:spcPts val="400"/>
              </a:spcBef>
              <a:spcAft>
                <a:spcPts val="0"/>
              </a:spcAft>
              <a:buSzPts val="1440"/>
              <a:buChar char="•"/>
              <a:defRPr sz="1800"/>
            </a:lvl3pPr>
            <a:lvl4pPr indent="-309880" lvl="3" marL="1828800" algn="l">
              <a:lnSpc>
                <a:spcPct val="90000"/>
              </a:lnSpc>
              <a:spcBef>
                <a:spcPts val="400"/>
              </a:spcBef>
              <a:spcAft>
                <a:spcPts val="0"/>
              </a:spcAft>
              <a:buSzPts val="1280"/>
              <a:buChar char="•"/>
              <a:defRPr sz="1600"/>
            </a:lvl4pPr>
            <a:lvl5pPr indent="-309879" lvl="4" marL="2286000" algn="l">
              <a:lnSpc>
                <a:spcPct val="90000"/>
              </a:lnSpc>
              <a:spcBef>
                <a:spcPts val="400"/>
              </a:spcBef>
              <a:spcAft>
                <a:spcPts val="0"/>
              </a:spcAft>
              <a:buSzPts val="1280"/>
              <a:buChar char="•"/>
              <a:defRPr sz="1600"/>
            </a:lvl5pPr>
            <a:lvl6pPr indent="-309879" lvl="5" marL="2743200" algn="l">
              <a:lnSpc>
                <a:spcPct val="90000"/>
              </a:lnSpc>
              <a:spcBef>
                <a:spcPts val="400"/>
              </a:spcBef>
              <a:spcAft>
                <a:spcPts val="0"/>
              </a:spcAft>
              <a:buSzPts val="1280"/>
              <a:buChar char="•"/>
              <a:defRPr sz="1600"/>
            </a:lvl6pPr>
            <a:lvl7pPr indent="-309879" lvl="6" marL="3200400" algn="l">
              <a:lnSpc>
                <a:spcPct val="90000"/>
              </a:lnSpc>
              <a:spcBef>
                <a:spcPts val="400"/>
              </a:spcBef>
              <a:spcAft>
                <a:spcPts val="0"/>
              </a:spcAft>
              <a:buSzPts val="1280"/>
              <a:buChar char="•"/>
              <a:defRPr sz="1600"/>
            </a:lvl7pPr>
            <a:lvl8pPr indent="-309879" lvl="7" marL="3657600" algn="l">
              <a:lnSpc>
                <a:spcPct val="90000"/>
              </a:lnSpc>
              <a:spcBef>
                <a:spcPts val="400"/>
              </a:spcBef>
              <a:spcAft>
                <a:spcPts val="0"/>
              </a:spcAft>
              <a:buSzPts val="1280"/>
              <a:buChar char="•"/>
              <a:defRPr sz="1600"/>
            </a:lvl8pPr>
            <a:lvl9pPr indent="-309879" lvl="8" marL="4114800" algn="l">
              <a:lnSpc>
                <a:spcPct val="90000"/>
              </a:lnSpc>
              <a:spcBef>
                <a:spcPts val="400"/>
              </a:spcBef>
              <a:spcAft>
                <a:spcPts val="400"/>
              </a:spcAft>
              <a:buSzPts val="1280"/>
              <a:buChar char="•"/>
              <a:defRPr sz="1600"/>
            </a:lvl9pPr>
          </a:lstStyle>
          <a:p/>
        </p:txBody>
      </p:sp>
      <p:sp>
        <p:nvSpPr>
          <p:cNvPr id="36" name="Google Shape;36;p74"/>
          <p:cNvSpPr txBox="1"/>
          <p:nvPr>
            <p:ph idx="2" type="body"/>
          </p:nvPr>
        </p:nvSpPr>
        <p:spPr>
          <a:xfrm>
            <a:off x="6267612" y="2057400"/>
            <a:ext cx="4754880" cy="4023360"/>
          </a:xfrm>
          <a:prstGeom prst="rect">
            <a:avLst/>
          </a:prstGeom>
          <a:noFill/>
          <a:ln>
            <a:noFill/>
          </a:ln>
        </p:spPr>
        <p:txBody>
          <a:bodyPr anchorCtr="0" anchor="t" bIns="45700" lIns="91425" spcFirstLastPara="1" rIns="91425" wrap="square" tIns="45700">
            <a:normAutofit/>
          </a:bodyPr>
          <a:lstStyle>
            <a:lvl1pPr indent="-340360" lvl="0" marL="457200" algn="l">
              <a:lnSpc>
                <a:spcPct val="90000"/>
              </a:lnSpc>
              <a:spcBef>
                <a:spcPts val="1400"/>
              </a:spcBef>
              <a:spcAft>
                <a:spcPts val="0"/>
              </a:spcAft>
              <a:buSzPts val="1760"/>
              <a:buChar char="•"/>
              <a:defRPr sz="2200"/>
            </a:lvl1pPr>
            <a:lvl2pPr indent="-330200" lvl="1" marL="914400" algn="l">
              <a:lnSpc>
                <a:spcPct val="90000"/>
              </a:lnSpc>
              <a:spcBef>
                <a:spcPts val="200"/>
              </a:spcBef>
              <a:spcAft>
                <a:spcPts val="0"/>
              </a:spcAft>
              <a:buSzPts val="1600"/>
              <a:buChar char="•"/>
              <a:defRPr sz="2000"/>
            </a:lvl2pPr>
            <a:lvl3pPr indent="-320039" lvl="2" marL="1371600" algn="l">
              <a:lnSpc>
                <a:spcPct val="90000"/>
              </a:lnSpc>
              <a:spcBef>
                <a:spcPts val="400"/>
              </a:spcBef>
              <a:spcAft>
                <a:spcPts val="0"/>
              </a:spcAft>
              <a:buSzPts val="1440"/>
              <a:buChar char="•"/>
              <a:defRPr sz="1800"/>
            </a:lvl3pPr>
            <a:lvl4pPr indent="-309880" lvl="3" marL="1828800" algn="l">
              <a:lnSpc>
                <a:spcPct val="90000"/>
              </a:lnSpc>
              <a:spcBef>
                <a:spcPts val="400"/>
              </a:spcBef>
              <a:spcAft>
                <a:spcPts val="0"/>
              </a:spcAft>
              <a:buSzPts val="1280"/>
              <a:buChar char="•"/>
              <a:defRPr sz="1600"/>
            </a:lvl4pPr>
            <a:lvl5pPr indent="-309879" lvl="4" marL="2286000" algn="l">
              <a:lnSpc>
                <a:spcPct val="90000"/>
              </a:lnSpc>
              <a:spcBef>
                <a:spcPts val="400"/>
              </a:spcBef>
              <a:spcAft>
                <a:spcPts val="0"/>
              </a:spcAft>
              <a:buSzPts val="1280"/>
              <a:buChar char="•"/>
              <a:defRPr sz="1600"/>
            </a:lvl5pPr>
            <a:lvl6pPr indent="-309879" lvl="5" marL="2743200" algn="l">
              <a:lnSpc>
                <a:spcPct val="90000"/>
              </a:lnSpc>
              <a:spcBef>
                <a:spcPts val="400"/>
              </a:spcBef>
              <a:spcAft>
                <a:spcPts val="0"/>
              </a:spcAft>
              <a:buSzPts val="1280"/>
              <a:buChar char="•"/>
              <a:defRPr sz="1600"/>
            </a:lvl6pPr>
            <a:lvl7pPr indent="-309879" lvl="6" marL="3200400" algn="l">
              <a:lnSpc>
                <a:spcPct val="90000"/>
              </a:lnSpc>
              <a:spcBef>
                <a:spcPts val="400"/>
              </a:spcBef>
              <a:spcAft>
                <a:spcPts val="0"/>
              </a:spcAft>
              <a:buSzPts val="1280"/>
              <a:buChar char="•"/>
              <a:defRPr sz="1600"/>
            </a:lvl7pPr>
            <a:lvl8pPr indent="-309879" lvl="7" marL="3657600" algn="l">
              <a:lnSpc>
                <a:spcPct val="90000"/>
              </a:lnSpc>
              <a:spcBef>
                <a:spcPts val="400"/>
              </a:spcBef>
              <a:spcAft>
                <a:spcPts val="0"/>
              </a:spcAft>
              <a:buSzPts val="1280"/>
              <a:buChar char="•"/>
              <a:defRPr sz="1600"/>
            </a:lvl8pPr>
            <a:lvl9pPr indent="-309879" lvl="8" marL="4114800" algn="l">
              <a:lnSpc>
                <a:spcPct val="90000"/>
              </a:lnSpc>
              <a:spcBef>
                <a:spcPts val="400"/>
              </a:spcBef>
              <a:spcAft>
                <a:spcPts val="400"/>
              </a:spcAft>
              <a:buSzPts val="1280"/>
              <a:buChar char="•"/>
              <a:defRPr sz="1600"/>
            </a:lvl9pPr>
          </a:lstStyle>
          <a:p/>
        </p:txBody>
      </p:sp>
      <p:sp>
        <p:nvSpPr>
          <p:cNvPr id="37" name="Google Shape;37;p74"/>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74"/>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74"/>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5"/>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5"/>
          <p:cNvSpPr txBox="1"/>
          <p:nvPr>
            <p:ph idx="1" type="body"/>
          </p:nvPr>
        </p:nvSpPr>
        <p:spPr>
          <a:xfrm>
            <a:off x="1143000" y="2001511"/>
            <a:ext cx="4754880" cy="77724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0"/>
              </a:spcBef>
              <a:spcAft>
                <a:spcPts val="0"/>
              </a:spcAft>
              <a:buSzPts val="1920"/>
              <a:buNone/>
              <a:defRPr b="1" sz="2400"/>
            </a:lvl1pPr>
            <a:lvl2pPr indent="-228600" lvl="1" marL="914400" algn="l">
              <a:lnSpc>
                <a:spcPct val="90000"/>
              </a:lnSpc>
              <a:spcBef>
                <a:spcPts val="200"/>
              </a:spcBef>
              <a:spcAft>
                <a:spcPts val="0"/>
              </a:spcAft>
              <a:buSzPts val="1600"/>
              <a:buNone/>
              <a:defRPr b="1" sz="2000"/>
            </a:lvl2pPr>
            <a:lvl3pPr indent="-228600" lvl="2" marL="1371600" algn="l">
              <a:lnSpc>
                <a:spcPct val="90000"/>
              </a:lnSpc>
              <a:spcBef>
                <a:spcPts val="400"/>
              </a:spcBef>
              <a:spcAft>
                <a:spcPts val="0"/>
              </a:spcAft>
              <a:buSzPts val="1440"/>
              <a:buNone/>
              <a:defRPr b="1" sz="1800"/>
            </a:lvl3pPr>
            <a:lvl4pPr indent="-228600" lvl="3" marL="1828800" algn="l">
              <a:lnSpc>
                <a:spcPct val="90000"/>
              </a:lnSpc>
              <a:spcBef>
                <a:spcPts val="400"/>
              </a:spcBef>
              <a:spcAft>
                <a:spcPts val="0"/>
              </a:spcAft>
              <a:buSzPts val="1280"/>
              <a:buNone/>
              <a:defRPr b="1" sz="1600"/>
            </a:lvl4pPr>
            <a:lvl5pPr indent="-228600" lvl="4" marL="2286000" algn="l">
              <a:lnSpc>
                <a:spcPct val="90000"/>
              </a:lnSpc>
              <a:spcBef>
                <a:spcPts val="400"/>
              </a:spcBef>
              <a:spcAft>
                <a:spcPts val="0"/>
              </a:spcAft>
              <a:buSzPts val="1280"/>
              <a:buNone/>
              <a:defRPr b="1" sz="1600"/>
            </a:lvl5pPr>
            <a:lvl6pPr indent="-228600" lvl="5" marL="2743200" algn="l">
              <a:lnSpc>
                <a:spcPct val="90000"/>
              </a:lnSpc>
              <a:spcBef>
                <a:spcPts val="400"/>
              </a:spcBef>
              <a:spcAft>
                <a:spcPts val="0"/>
              </a:spcAft>
              <a:buSzPts val="1280"/>
              <a:buNone/>
              <a:defRPr b="1" sz="1600"/>
            </a:lvl6pPr>
            <a:lvl7pPr indent="-228600" lvl="6" marL="3200400" algn="l">
              <a:lnSpc>
                <a:spcPct val="90000"/>
              </a:lnSpc>
              <a:spcBef>
                <a:spcPts val="400"/>
              </a:spcBef>
              <a:spcAft>
                <a:spcPts val="0"/>
              </a:spcAft>
              <a:buSzPts val="1280"/>
              <a:buNone/>
              <a:defRPr b="1" sz="1600"/>
            </a:lvl7pPr>
            <a:lvl8pPr indent="-228600" lvl="7" marL="3657600" algn="l">
              <a:lnSpc>
                <a:spcPct val="90000"/>
              </a:lnSpc>
              <a:spcBef>
                <a:spcPts val="400"/>
              </a:spcBef>
              <a:spcAft>
                <a:spcPts val="0"/>
              </a:spcAft>
              <a:buSzPts val="1280"/>
              <a:buNone/>
              <a:defRPr b="1" sz="1600"/>
            </a:lvl8pPr>
            <a:lvl9pPr indent="-228600" lvl="8" marL="4114800" algn="l">
              <a:lnSpc>
                <a:spcPct val="90000"/>
              </a:lnSpc>
              <a:spcBef>
                <a:spcPts val="400"/>
              </a:spcBef>
              <a:spcAft>
                <a:spcPts val="400"/>
              </a:spcAft>
              <a:buSzPts val="1280"/>
              <a:buNone/>
              <a:defRPr b="1" sz="1600"/>
            </a:lvl9pPr>
          </a:lstStyle>
          <a:p/>
        </p:txBody>
      </p:sp>
      <p:sp>
        <p:nvSpPr>
          <p:cNvPr id="43" name="Google Shape;43;p75"/>
          <p:cNvSpPr txBox="1"/>
          <p:nvPr>
            <p:ph idx="2" type="body"/>
          </p:nvPr>
        </p:nvSpPr>
        <p:spPr>
          <a:xfrm>
            <a:off x="1143000" y="2721483"/>
            <a:ext cx="4754880" cy="3383280"/>
          </a:xfrm>
          <a:prstGeom prst="rect">
            <a:avLst/>
          </a:prstGeom>
          <a:noFill/>
          <a:ln>
            <a:noFill/>
          </a:ln>
        </p:spPr>
        <p:txBody>
          <a:bodyPr anchorCtr="0" anchor="t" bIns="45700" lIns="91425" spcFirstLastPara="1" rIns="91425" wrap="square" tIns="45700">
            <a:normAutofit/>
          </a:bodyPr>
          <a:lstStyle>
            <a:lvl1pPr indent="-340360" lvl="0" marL="457200" algn="l">
              <a:lnSpc>
                <a:spcPct val="90000"/>
              </a:lnSpc>
              <a:spcBef>
                <a:spcPts val="1400"/>
              </a:spcBef>
              <a:spcAft>
                <a:spcPts val="0"/>
              </a:spcAft>
              <a:buSzPts val="1760"/>
              <a:buChar char="•"/>
              <a:defRPr sz="2200"/>
            </a:lvl1pPr>
            <a:lvl2pPr indent="-330200" lvl="1" marL="914400" algn="l">
              <a:lnSpc>
                <a:spcPct val="90000"/>
              </a:lnSpc>
              <a:spcBef>
                <a:spcPts val="200"/>
              </a:spcBef>
              <a:spcAft>
                <a:spcPts val="0"/>
              </a:spcAft>
              <a:buSzPts val="1600"/>
              <a:buChar char="•"/>
              <a:defRPr sz="2000"/>
            </a:lvl2pPr>
            <a:lvl3pPr indent="-320039" lvl="2" marL="1371600" algn="l">
              <a:lnSpc>
                <a:spcPct val="90000"/>
              </a:lnSpc>
              <a:spcBef>
                <a:spcPts val="400"/>
              </a:spcBef>
              <a:spcAft>
                <a:spcPts val="0"/>
              </a:spcAft>
              <a:buSzPts val="1440"/>
              <a:buChar char="•"/>
              <a:defRPr sz="1800"/>
            </a:lvl3pPr>
            <a:lvl4pPr indent="-309880" lvl="3" marL="1828800" algn="l">
              <a:lnSpc>
                <a:spcPct val="90000"/>
              </a:lnSpc>
              <a:spcBef>
                <a:spcPts val="400"/>
              </a:spcBef>
              <a:spcAft>
                <a:spcPts val="0"/>
              </a:spcAft>
              <a:buSzPts val="1280"/>
              <a:buChar char="•"/>
              <a:defRPr sz="1600"/>
            </a:lvl4pPr>
            <a:lvl5pPr indent="-309879" lvl="4" marL="2286000" algn="l">
              <a:lnSpc>
                <a:spcPct val="90000"/>
              </a:lnSpc>
              <a:spcBef>
                <a:spcPts val="400"/>
              </a:spcBef>
              <a:spcAft>
                <a:spcPts val="0"/>
              </a:spcAft>
              <a:buSzPts val="1280"/>
              <a:buChar char="•"/>
              <a:defRPr sz="1600"/>
            </a:lvl5pPr>
            <a:lvl6pPr indent="-309879" lvl="5" marL="2743200" algn="l">
              <a:lnSpc>
                <a:spcPct val="90000"/>
              </a:lnSpc>
              <a:spcBef>
                <a:spcPts val="400"/>
              </a:spcBef>
              <a:spcAft>
                <a:spcPts val="0"/>
              </a:spcAft>
              <a:buSzPts val="1280"/>
              <a:buChar char="•"/>
              <a:defRPr sz="1600"/>
            </a:lvl6pPr>
            <a:lvl7pPr indent="-309879" lvl="6" marL="3200400" algn="l">
              <a:lnSpc>
                <a:spcPct val="90000"/>
              </a:lnSpc>
              <a:spcBef>
                <a:spcPts val="400"/>
              </a:spcBef>
              <a:spcAft>
                <a:spcPts val="0"/>
              </a:spcAft>
              <a:buSzPts val="1280"/>
              <a:buChar char="•"/>
              <a:defRPr sz="1600"/>
            </a:lvl7pPr>
            <a:lvl8pPr indent="-309879" lvl="7" marL="3657600" algn="l">
              <a:lnSpc>
                <a:spcPct val="90000"/>
              </a:lnSpc>
              <a:spcBef>
                <a:spcPts val="400"/>
              </a:spcBef>
              <a:spcAft>
                <a:spcPts val="0"/>
              </a:spcAft>
              <a:buSzPts val="1280"/>
              <a:buChar char="•"/>
              <a:defRPr sz="1600"/>
            </a:lvl8pPr>
            <a:lvl9pPr indent="-309879" lvl="8" marL="4114800" algn="l">
              <a:lnSpc>
                <a:spcPct val="90000"/>
              </a:lnSpc>
              <a:spcBef>
                <a:spcPts val="400"/>
              </a:spcBef>
              <a:spcAft>
                <a:spcPts val="400"/>
              </a:spcAft>
              <a:buSzPts val="1280"/>
              <a:buChar char="•"/>
              <a:defRPr sz="1600"/>
            </a:lvl9pPr>
          </a:lstStyle>
          <a:p/>
        </p:txBody>
      </p:sp>
      <p:sp>
        <p:nvSpPr>
          <p:cNvPr id="44" name="Google Shape;44;p75"/>
          <p:cNvSpPr txBox="1"/>
          <p:nvPr>
            <p:ph idx="3" type="body"/>
          </p:nvPr>
        </p:nvSpPr>
        <p:spPr>
          <a:xfrm>
            <a:off x="6269173" y="1999032"/>
            <a:ext cx="4754880" cy="777240"/>
          </a:xfrm>
          <a:prstGeom prst="rect">
            <a:avLst/>
          </a:prstGeom>
          <a:noFill/>
          <a:ln>
            <a:noFill/>
          </a:ln>
        </p:spPr>
        <p:txBody>
          <a:bodyPr anchorCtr="0" anchor="ctr" bIns="45700" lIns="91425" spcFirstLastPara="1" rIns="91425" wrap="square" tIns="45700">
            <a:normAutofit/>
          </a:bodyPr>
          <a:lstStyle>
            <a:lvl1pPr indent="-228600" lvl="0" marL="457200" algn="l">
              <a:lnSpc>
                <a:spcPct val="90000"/>
              </a:lnSpc>
              <a:spcBef>
                <a:spcPts val="0"/>
              </a:spcBef>
              <a:spcAft>
                <a:spcPts val="0"/>
              </a:spcAft>
              <a:buSzPts val="1920"/>
              <a:buNone/>
              <a:defRPr b="1" sz="2400"/>
            </a:lvl1pPr>
            <a:lvl2pPr indent="-228600" lvl="1" marL="914400" algn="l">
              <a:lnSpc>
                <a:spcPct val="90000"/>
              </a:lnSpc>
              <a:spcBef>
                <a:spcPts val="200"/>
              </a:spcBef>
              <a:spcAft>
                <a:spcPts val="0"/>
              </a:spcAft>
              <a:buSzPts val="1600"/>
              <a:buNone/>
              <a:defRPr b="1" sz="2000"/>
            </a:lvl2pPr>
            <a:lvl3pPr indent="-228600" lvl="2" marL="1371600" algn="l">
              <a:lnSpc>
                <a:spcPct val="90000"/>
              </a:lnSpc>
              <a:spcBef>
                <a:spcPts val="400"/>
              </a:spcBef>
              <a:spcAft>
                <a:spcPts val="0"/>
              </a:spcAft>
              <a:buSzPts val="1440"/>
              <a:buNone/>
              <a:defRPr b="1" sz="1800"/>
            </a:lvl3pPr>
            <a:lvl4pPr indent="-228600" lvl="3" marL="1828800" algn="l">
              <a:lnSpc>
                <a:spcPct val="90000"/>
              </a:lnSpc>
              <a:spcBef>
                <a:spcPts val="400"/>
              </a:spcBef>
              <a:spcAft>
                <a:spcPts val="0"/>
              </a:spcAft>
              <a:buSzPts val="1280"/>
              <a:buNone/>
              <a:defRPr b="1" sz="1600"/>
            </a:lvl4pPr>
            <a:lvl5pPr indent="-228600" lvl="4" marL="2286000" algn="l">
              <a:lnSpc>
                <a:spcPct val="90000"/>
              </a:lnSpc>
              <a:spcBef>
                <a:spcPts val="400"/>
              </a:spcBef>
              <a:spcAft>
                <a:spcPts val="0"/>
              </a:spcAft>
              <a:buSzPts val="1280"/>
              <a:buNone/>
              <a:defRPr b="1" sz="1600"/>
            </a:lvl5pPr>
            <a:lvl6pPr indent="-228600" lvl="5" marL="2743200" algn="l">
              <a:lnSpc>
                <a:spcPct val="90000"/>
              </a:lnSpc>
              <a:spcBef>
                <a:spcPts val="400"/>
              </a:spcBef>
              <a:spcAft>
                <a:spcPts val="0"/>
              </a:spcAft>
              <a:buSzPts val="1280"/>
              <a:buNone/>
              <a:defRPr b="1" sz="1600"/>
            </a:lvl6pPr>
            <a:lvl7pPr indent="-228600" lvl="6" marL="3200400" algn="l">
              <a:lnSpc>
                <a:spcPct val="90000"/>
              </a:lnSpc>
              <a:spcBef>
                <a:spcPts val="400"/>
              </a:spcBef>
              <a:spcAft>
                <a:spcPts val="0"/>
              </a:spcAft>
              <a:buSzPts val="1280"/>
              <a:buNone/>
              <a:defRPr b="1" sz="1600"/>
            </a:lvl7pPr>
            <a:lvl8pPr indent="-228600" lvl="7" marL="3657600" algn="l">
              <a:lnSpc>
                <a:spcPct val="90000"/>
              </a:lnSpc>
              <a:spcBef>
                <a:spcPts val="400"/>
              </a:spcBef>
              <a:spcAft>
                <a:spcPts val="0"/>
              </a:spcAft>
              <a:buSzPts val="1280"/>
              <a:buNone/>
              <a:defRPr b="1" sz="1600"/>
            </a:lvl8pPr>
            <a:lvl9pPr indent="-228600" lvl="8" marL="4114800" algn="l">
              <a:lnSpc>
                <a:spcPct val="90000"/>
              </a:lnSpc>
              <a:spcBef>
                <a:spcPts val="400"/>
              </a:spcBef>
              <a:spcAft>
                <a:spcPts val="400"/>
              </a:spcAft>
              <a:buSzPts val="1280"/>
              <a:buNone/>
              <a:defRPr b="1" sz="1600"/>
            </a:lvl9pPr>
          </a:lstStyle>
          <a:p/>
        </p:txBody>
      </p:sp>
      <p:sp>
        <p:nvSpPr>
          <p:cNvPr id="45" name="Google Shape;45;p75"/>
          <p:cNvSpPr txBox="1"/>
          <p:nvPr>
            <p:ph idx="4" type="body"/>
          </p:nvPr>
        </p:nvSpPr>
        <p:spPr>
          <a:xfrm>
            <a:off x="6269173" y="2719322"/>
            <a:ext cx="4754880" cy="3383280"/>
          </a:xfrm>
          <a:prstGeom prst="rect">
            <a:avLst/>
          </a:prstGeom>
          <a:noFill/>
          <a:ln>
            <a:noFill/>
          </a:ln>
        </p:spPr>
        <p:txBody>
          <a:bodyPr anchorCtr="0" anchor="t" bIns="45700" lIns="91425" spcFirstLastPara="1" rIns="91425" wrap="square" tIns="45700">
            <a:normAutofit/>
          </a:bodyPr>
          <a:lstStyle>
            <a:lvl1pPr indent="-340360" lvl="0" marL="457200" algn="l">
              <a:lnSpc>
                <a:spcPct val="90000"/>
              </a:lnSpc>
              <a:spcBef>
                <a:spcPts val="1400"/>
              </a:spcBef>
              <a:spcAft>
                <a:spcPts val="0"/>
              </a:spcAft>
              <a:buSzPts val="1760"/>
              <a:buChar char="•"/>
              <a:defRPr sz="2200"/>
            </a:lvl1pPr>
            <a:lvl2pPr indent="-330200" lvl="1" marL="914400" algn="l">
              <a:lnSpc>
                <a:spcPct val="90000"/>
              </a:lnSpc>
              <a:spcBef>
                <a:spcPts val="200"/>
              </a:spcBef>
              <a:spcAft>
                <a:spcPts val="0"/>
              </a:spcAft>
              <a:buSzPts val="1600"/>
              <a:buChar char="•"/>
              <a:defRPr sz="2000"/>
            </a:lvl2pPr>
            <a:lvl3pPr indent="-320039" lvl="2" marL="1371600" algn="l">
              <a:lnSpc>
                <a:spcPct val="90000"/>
              </a:lnSpc>
              <a:spcBef>
                <a:spcPts val="400"/>
              </a:spcBef>
              <a:spcAft>
                <a:spcPts val="0"/>
              </a:spcAft>
              <a:buSzPts val="1440"/>
              <a:buChar char="•"/>
              <a:defRPr sz="1800"/>
            </a:lvl3pPr>
            <a:lvl4pPr indent="-309880" lvl="3" marL="1828800" algn="l">
              <a:lnSpc>
                <a:spcPct val="90000"/>
              </a:lnSpc>
              <a:spcBef>
                <a:spcPts val="400"/>
              </a:spcBef>
              <a:spcAft>
                <a:spcPts val="0"/>
              </a:spcAft>
              <a:buSzPts val="1280"/>
              <a:buChar char="•"/>
              <a:defRPr sz="1600"/>
            </a:lvl4pPr>
            <a:lvl5pPr indent="-309879" lvl="4" marL="2286000" algn="l">
              <a:lnSpc>
                <a:spcPct val="90000"/>
              </a:lnSpc>
              <a:spcBef>
                <a:spcPts val="400"/>
              </a:spcBef>
              <a:spcAft>
                <a:spcPts val="0"/>
              </a:spcAft>
              <a:buSzPts val="1280"/>
              <a:buChar char="•"/>
              <a:defRPr sz="1600"/>
            </a:lvl5pPr>
            <a:lvl6pPr indent="-309879" lvl="5" marL="2743200" algn="l">
              <a:lnSpc>
                <a:spcPct val="90000"/>
              </a:lnSpc>
              <a:spcBef>
                <a:spcPts val="400"/>
              </a:spcBef>
              <a:spcAft>
                <a:spcPts val="0"/>
              </a:spcAft>
              <a:buSzPts val="1280"/>
              <a:buChar char="•"/>
              <a:defRPr sz="1600"/>
            </a:lvl6pPr>
            <a:lvl7pPr indent="-309879" lvl="6" marL="3200400" algn="l">
              <a:lnSpc>
                <a:spcPct val="90000"/>
              </a:lnSpc>
              <a:spcBef>
                <a:spcPts val="400"/>
              </a:spcBef>
              <a:spcAft>
                <a:spcPts val="0"/>
              </a:spcAft>
              <a:buSzPts val="1280"/>
              <a:buChar char="•"/>
              <a:defRPr sz="1600"/>
            </a:lvl7pPr>
            <a:lvl8pPr indent="-309879" lvl="7" marL="3657600" algn="l">
              <a:lnSpc>
                <a:spcPct val="90000"/>
              </a:lnSpc>
              <a:spcBef>
                <a:spcPts val="400"/>
              </a:spcBef>
              <a:spcAft>
                <a:spcPts val="0"/>
              </a:spcAft>
              <a:buSzPts val="1280"/>
              <a:buChar char="•"/>
              <a:defRPr sz="1600"/>
            </a:lvl8pPr>
            <a:lvl9pPr indent="-309879" lvl="8" marL="4114800" algn="l">
              <a:lnSpc>
                <a:spcPct val="90000"/>
              </a:lnSpc>
              <a:spcBef>
                <a:spcPts val="400"/>
              </a:spcBef>
              <a:spcAft>
                <a:spcPts val="400"/>
              </a:spcAft>
              <a:buSzPts val="1280"/>
              <a:buChar char="•"/>
              <a:defRPr sz="1600"/>
            </a:lvl9pPr>
          </a:lstStyle>
          <a:p/>
        </p:txBody>
      </p:sp>
      <p:sp>
        <p:nvSpPr>
          <p:cNvPr id="46" name="Google Shape;46;p75"/>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5"/>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5"/>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76"/>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76"/>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76"/>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76"/>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77"/>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77"/>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77"/>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78"/>
          <p:cNvSpPr txBox="1"/>
          <p:nvPr>
            <p:ph type="title"/>
          </p:nvPr>
        </p:nvSpPr>
        <p:spPr>
          <a:xfrm>
            <a:off x="1143000" y="1097280"/>
            <a:ext cx="3931920" cy="173736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accent1"/>
              </a:buClr>
              <a:buSzPts val="4000"/>
              <a:buFont typeface="Corbel"/>
              <a:buNone/>
              <a:defRPr b="0"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78"/>
          <p:cNvSpPr txBox="1"/>
          <p:nvPr>
            <p:ph idx="1" type="body"/>
          </p:nvPr>
        </p:nvSpPr>
        <p:spPr>
          <a:xfrm>
            <a:off x="5852159" y="1097280"/>
            <a:ext cx="5212080" cy="4663440"/>
          </a:xfrm>
          <a:prstGeom prst="rect">
            <a:avLst/>
          </a:prstGeom>
          <a:noFill/>
          <a:ln>
            <a:noFill/>
          </a:ln>
        </p:spPr>
        <p:txBody>
          <a:bodyPr anchorCtr="0" anchor="t" bIns="45700" lIns="91425" spcFirstLastPara="1" rIns="91425" wrap="square" tIns="45700">
            <a:normAutofit/>
          </a:bodyPr>
          <a:lstStyle>
            <a:lvl1pPr indent="-391160" lvl="0" marL="457200" algn="l">
              <a:lnSpc>
                <a:spcPct val="90000"/>
              </a:lnSpc>
              <a:spcBef>
                <a:spcPts val="1400"/>
              </a:spcBef>
              <a:spcAft>
                <a:spcPts val="0"/>
              </a:spcAft>
              <a:buSzPts val="2560"/>
              <a:buChar char="•"/>
              <a:defRPr sz="3200"/>
            </a:lvl1pPr>
            <a:lvl2pPr indent="-370840" lvl="1" marL="914400" algn="l">
              <a:lnSpc>
                <a:spcPct val="90000"/>
              </a:lnSpc>
              <a:spcBef>
                <a:spcPts val="200"/>
              </a:spcBef>
              <a:spcAft>
                <a:spcPts val="0"/>
              </a:spcAft>
              <a:buSzPts val="2240"/>
              <a:buChar char="•"/>
              <a:defRPr sz="2800"/>
            </a:lvl2pPr>
            <a:lvl3pPr indent="-350519" lvl="2" marL="1371600" algn="l">
              <a:lnSpc>
                <a:spcPct val="90000"/>
              </a:lnSpc>
              <a:spcBef>
                <a:spcPts val="400"/>
              </a:spcBef>
              <a:spcAft>
                <a:spcPts val="0"/>
              </a:spcAft>
              <a:buSzPts val="1920"/>
              <a:buChar char="•"/>
              <a:defRPr sz="2400"/>
            </a:lvl3pPr>
            <a:lvl4pPr indent="-330200" lvl="3" marL="1828800" algn="l">
              <a:lnSpc>
                <a:spcPct val="90000"/>
              </a:lnSpc>
              <a:spcBef>
                <a:spcPts val="400"/>
              </a:spcBef>
              <a:spcAft>
                <a:spcPts val="0"/>
              </a:spcAft>
              <a:buSzPts val="1600"/>
              <a:buChar char="•"/>
              <a:defRPr sz="2000"/>
            </a:lvl4pPr>
            <a:lvl5pPr indent="-330200" lvl="4" marL="2286000" algn="l">
              <a:lnSpc>
                <a:spcPct val="90000"/>
              </a:lnSpc>
              <a:spcBef>
                <a:spcPts val="400"/>
              </a:spcBef>
              <a:spcAft>
                <a:spcPts val="0"/>
              </a:spcAft>
              <a:buSzPts val="1600"/>
              <a:buChar char="•"/>
              <a:defRPr sz="2000"/>
            </a:lvl5pPr>
            <a:lvl6pPr indent="-330200" lvl="5" marL="2743200" algn="l">
              <a:lnSpc>
                <a:spcPct val="90000"/>
              </a:lnSpc>
              <a:spcBef>
                <a:spcPts val="400"/>
              </a:spcBef>
              <a:spcAft>
                <a:spcPts val="0"/>
              </a:spcAft>
              <a:buSzPts val="1600"/>
              <a:buChar char="•"/>
              <a:defRPr sz="2000"/>
            </a:lvl6pPr>
            <a:lvl7pPr indent="-330200" lvl="6" marL="3200400" algn="l">
              <a:lnSpc>
                <a:spcPct val="90000"/>
              </a:lnSpc>
              <a:spcBef>
                <a:spcPts val="400"/>
              </a:spcBef>
              <a:spcAft>
                <a:spcPts val="0"/>
              </a:spcAft>
              <a:buSzPts val="1600"/>
              <a:buChar char="•"/>
              <a:defRPr sz="2000"/>
            </a:lvl7pPr>
            <a:lvl8pPr indent="-330200" lvl="7" marL="3657600" algn="l">
              <a:lnSpc>
                <a:spcPct val="90000"/>
              </a:lnSpc>
              <a:spcBef>
                <a:spcPts val="400"/>
              </a:spcBef>
              <a:spcAft>
                <a:spcPts val="0"/>
              </a:spcAft>
              <a:buSzPts val="1600"/>
              <a:buChar char="•"/>
              <a:defRPr sz="2000"/>
            </a:lvl8pPr>
            <a:lvl9pPr indent="-330200" lvl="8" marL="4114800" algn="l">
              <a:lnSpc>
                <a:spcPct val="90000"/>
              </a:lnSpc>
              <a:spcBef>
                <a:spcPts val="400"/>
              </a:spcBef>
              <a:spcAft>
                <a:spcPts val="400"/>
              </a:spcAft>
              <a:buSzPts val="1600"/>
              <a:buChar char="•"/>
              <a:defRPr sz="2000"/>
            </a:lvl9pPr>
          </a:lstStyle>
          <a:p/>
        </p:txBody>
      </p:sp>
      <p:sp>
        <p:nvSpPr>
          <p:cNvPr id="61" name="Google Shape;61;p78"/>
          <p:cNvSpPr txBox="1"/>
          <p:nvPr>
            <p:ph idx="2" type="body"/>
          </p:nvPr>
        </p:nvSpPr>
        <p:spPr>
          <a:xfrm>
            <a:off x="1143000" y="2834640"/>
            <a:ext cx="3931920" cy="301752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SzPts val="1360"/>
              <a:buNone/>
              <a:defRPr sz="1700"/>
            </a:lvl1pPr>
            <a:lvl2pPr indent="-228600" lvl="1" marL="914400" algn="l">
              <a:lnSpc>
                <a:spcPct val="90000"/>
              </a:lnSpc>
              <a:spcBef>
                <a:spcPts val="200"/>
              </a:spcBef>
              <a:spcAft>
                <a:spcPts val="0"/>
              </a:spcAft>
              <a:buSzPts val="960"/>
              <a:buNone/>
              <a:defRPr sz="1200"/>
            </a:lvl2pPr>
            <a:lvl3pPr indent="-228600" lvl="2" marL="1371600" algn="l">
              <a:lnSpc>
                <a:spcPct val="90000"/>
              </a:lnSpc>
              <a:spcBef>
                <a:spcPts val="400"/>
              </a:spcBef>
              <a:spcAft>
                <a:spcPts val="0"/>
              </a:spcAft>
              <a:buSzPts val="800"/>
              <a:buNone/>
              <a:defRPr sz="1000"/>
            </a:lvl3pPr>
            <a:lvl4pPr indent="-228600" lvl="3" marL="1828800" algn="l">
              <a:lnSpc>
                <a:spcPct val="90000"/>
              </a:lnSpc>
              <a:spcBef>
                <a:spcPts val="400"/>
              </a:spcBef>
              <a:spcAft>
                <a:spcPts val="0"/>
              </a:spcAft>
              <a:buSzPts val="720"/>
              <a:buNone/>
              <a:defRPr sz="900"/>
            </a:lvl4pPr>
            <a:lvl5pPr indent="-228600" lvl="4" marL="2286000" algn="l">
              <a:lnSpc>
                <a:spcPct val="90000"/>
              </a:lnSpc>
              <a:spcBef>
                <a:spcPts val="400"/>
              </a:spcBef>
              <a:spcAft>
                <a:spcPts val="0"/>
              </a:spcAft>
              <a:buSzPts val="720"/>
              <a:buNone/>
              <a:defRPr sz="900"/>
            </a:lvl5pPr>
            <a:lvl6pPr indent="-228600" lvl="5" marL="2743200" algn="l">
              <a:lnSpc>
                <a:spcPct val="90000"/>
              </a:lnSpc>
              <a:spcBef>
                <a:spcPts val="400"/>
              </a:spcBef>
              <a:spcAft>
                <a:spcPts val="0"/>
              </a:spcAft>
              <a:buSzPts val="720"/>
              <a:buNone/>
              <a:defRPr sz="900"/>
            </a:lvl6pPr>
            <a:lvl7pPr indent="-228600" lvl="6" marL="3200400" algn="l">
              <a:lnSpc>
                <a:spcPct val="90000"/>
              </a:lnSpc>
              <a:spcBef>
                <a:spcPts val="400"/>
              </a:spcBef>
              <a:spcAft>
                <a:spcPts val="0"/>
              </a:spcAft>
              <a:buSzPts val="720"/>
              <a:buNone/>
              <a:defRPr sz="900"/>
            </a:lvl7pPr>
            <a:lvl8pPr indent="-228600" lvl="7" marL="3657600" algn="l">
              <a:lnSpc>
                <a:spcPct val="90000"/>
              </a:lnSpc>
              <a:spcBef>
                <a:spcPts val="400"/>
              </a:spcBef>
              <a:spcAft>
                <a:spcPts val="0"/>
              </a:spcAft>
              <a:buSzPts val="720"/>
              <a:buNone/>
              <a:defRPr sz="900"/>
            </a:lvl8pPr>
            <a:lvl9pPr indent="-228600" lvl="8" marL="4114800" algn="l">
              <a:lnSpc>
                <a:spcPct val="90000"/>
              </a:lnSpc>
              <a:spcBef>
                <a:spcPts val="400"/>
              </a:spcBef>
              <a:spcAft>
                <a:spcPts val="400"/>
              </a:spcAft>
              <a:buSzPts val="720"/>
              <a:buNone/>
              <a:defRPr sz="900"/>
            </a:lvl9pPr>
          </a:lstStyle>
          <a:p/>
        </p:txBody>
      </p:sp>
      <p:sp>
        <p:nvSpPr>
          <p:cNvPr id="62" name="Google Shape;62;p78"/>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78"/>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78"/>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79"/>
          <p:cNvSpPr txBox="1"/>
          <p:nvPr>
            <p:ph type="title"/>
          </p:nvPr>
        </p:nvSpPr>
        <p:spPr>
          <a:xfrm>
            <a:off x="1143000" y="1097280"/>
            <a:ext cx="3931920" cy="173736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accent1"/>
              </a:buClr>
              <a:buSzPts val="4000"/>
              <a:buFont typeface="Corbel"/>
              <a:buNone/>
              <a:defRPr b="0"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79"/>
          <p:cNvSpPr/>
          <p:nvPr>
            <p:ph idx="2" type="pic"/>
          </p:nvPr>
        </p:nvSpPr>
        <p:spPr>
          <a:xfrm>
            <a:off x="5413248" y="1069847"/>
            <a:ext cx="6099048" cy="4800600"/>
          </a:xfrm>
          <a:prstGeom prst="rect">
            <a:avLst/>
          </a:prstGeom>
          <a:noFill/>
          <a:ln>
            <a:noFill/>
          </a:ln>
        </p:spPr>
        <p:txBody>
          <a:bodyPr anchorCtr="0" anchor="t" bIns="45700" lIns="274300" spcFirstLastPara="1" rIns="91425" wrap="square" tIns="182875">
            <a:normAutofit/>
          </a:bodyPr>
          <a:lstStyle>
            <a:lvl1pPr lvl="0" marR="0" rtl="0" algn="l">
              <a:lnSpc>
                <a:spcPct val="90000"/>
              </a:lnSpc>
              <a:spcBef>
                <a:spcPts val="1400"/>
              </a:spcBef>
              <a:spcAft>
                <a:spcPts val="0"/>
              </a:spcAft>
              <a:buClr>
                <a:schemeClr val="accent1"/>
              </a:buClr>
              <a:buSzPts val="2240"/>
              <a:buFont typeface="Corbel"/>
              <a:buNone/>
              <a:defRPr b="0" i="0" sz="2800" u="none" cap="none" strike="noStrike">
                <a:solidFill>
                  <a:schemeClr val="accent1"/>
                </a:solidFill>
                <a:latin typeface="Corbel"/>
                <a:ea typeface="Corbel"/>
                <a:cs typeface="Corbel"/>
                <a:sym typeface="Corbel"/>
              </a:defRPr>
            </a:lvl1pPr>
            <a:lvl2pPr lvl="1" marR="0" rtl="0" algn="l">
              <a:lnSpc>
                <a:spcPct val="90000"/>
              </a:lnSpc>
              <a:spcBef>
                <a:spcPts val="200"/>
              </a:spcBef>
              <a:spcAft>
                <a:spcPts val="0"/>
              </a:spcAft>
              <a:buClr>
                <a:schemeClr val="accent1"/>
              </a:buClr>
              <a:buSzPts val="2240"/>
              <a:buFont typeface="Corbel"/>
              <a:buNone/>
              <a:defRPr b="0" i="0" sz="2800" u="none" cap="none" strike="noStrike">
                <a:solidFill>
                  <a:schemeClr val="accent1"/>
                </a:solidFill>
                <a:latin typeface="Corbel"/>
                <a:ea typeface="Corbel"/>
                <a:cs typeface="Corbel"/>
                <a:sym typeface="Corbel"/>
              </a:defRPr>
            </a:lvl2pPr>
            <a:lvl3pPr lvl="2" marR="0" rtl="0" algn="l">
              <a:lnSpc>
                <a:spcPct val="90000"/>
              </a:lnSpc>
              <a:spcBef>
                <a:spcPts val="400"/>
              </a:spcBef>
              <a:spcAft>
                <a:spcPts val="0"/>
              </a:spcAft>
              <a:buClr>
                <a:schemeClr val="accent1"/>
              </a:buClr>
              <a:buSzPts val="1920"/>
              <a:buFont typeface="Corbel"/>
              <a:buNone/>
              <a:defRPr b="0" i="0" sz="2400" u="none" cap="none" strike="noStrike">
                <a:solidFill>
                  <a:schemeClr val="accent1"/>
                </a:solidFill>
                <a:latin typeface="Corbel"/>
                <a:ea typeface="Corbel"/>
                <a:cs typeface="Corbel"/>
                <a:sym typeface="Corbel"/>
              </a:defRPr>
            </a:lvl3pPr>
            <a:lvl4pPr lvl="3" marR="0" rtl="0" algn="l">
              <a:lnSpc>
                <a:spcPct val="90000"/>
              </a:lnSpc>
              <a:spcBef>
                <a:spcPts val="400"/>
              </a:spcBef>
              <a:spcAft>
                <a:spcPts val="0"/>
              </a:spcAft>
              <a:buClr>
                <a:schemeClr val="accent1"/>
              </a:buClr>
              <a:buSzPts val="1600"/>
              <a:buFont typeface="Corbel"/>
              <a:buNone/>
              <a:defRPr b="0" i="0" sz="2000" u="none" cap="none" strike="noStrike">
                <a:solidFill>
                  <a:schemeClr val="accent1"/>
                </a:solidFill>
                <a:latin typeface="Corbel"/>
                <a:ea typeface="Corbel"/>
                <a:cs typeface="Corbel"/>
                <a:sym typeface="Corbel"/>
              </a:defRPr>
            </a:lvl4pPr>
            <a:lvl5pPr lvl="4" marR="0" rtl="0" algn="l">
              <a:lnSpc>
                <a:spcPct val="90000"/>
              </a:lnSpc>
              <a:spcBef>
                <a:spcPts val="400"/>
              </a:spcBef>
              <a:spcAft>
                <a:spcPts val="0"/>
              </a:spcAft>
              <a:buClr>
                <a:schemeClr val="accent1"/>
              </a:buClr>
              <a:buSzPts val="1600"/>
              <a:buFont typeface="Corbel"/>
              <a:buNone/>
              <a:defRPr b="0" i="0" sz="2000" u="none" cap="none" strike="noStrike">
                <a:solidFill>
                  <a:schemeClr val="accent1"/>
                </a:solidFill>
                <a:latin typeface="Corbel"/>
                <a:ea typeface="Corbel"/>
                <a:cs typeface="Corbel"/>
                <a:sym typeface="Corbel"/>
              </a:defRPr>
            </a:lvl5pPr>
            <a:lvl6pPr lvl="5" marR="0" rtl="0" algn="l">
              <a:lnSpc>
                <a:spcPct val="90000"/>
              </a:lnSpc>
              <a:spcBef>
                <a:spcPts val="400"/>
              </a:spcBef>
              <a:spcAft>
                <a:spcPts val="0"/>
              </a:spcAft>
              <a:buClr>
                <a:schemeClr val="accent1"/>
              </a:buClr>
              <a:buSzPts val="1600"/>
              <a:buFont typeface="Corbel"/>
              <a:buNone/>
              <a:defRPr b="0" i="0" sz="2000" u="none" cap="none" strike="noStrike">
                <a:solidFill>
                  <a:schemeClr val="accent1"/>
                </a:solidFill>
                <a:latin typeface="Corbel"/>
                <a:ea typeface="Corbel"/>
                <a:cs typeface="Corbel"/>
                <a:sym typeface="Corbel"/>
              </a:defRPr>
            </a:lvl6pPr>
            <a:lvl7pPr lvl="6" marR="0" rtl="0" algn="l">
              <a:lnSpc>
                <a:spcPct val="90000"/>
              </a:lnSpc>
              <a:spcBef>
                <a:spcPts val="400"/>
              </a:spcBef>
              <a:spcAft>
                <a:spcPts val="0"/>
              </a:spcAft>
              <a:buClr>
                <a:schemeClr val="accent1"/>
              </a:buClr>
              <a:buSzPts val="1600"/>
              <a:buFont typeface="Corbel"/>
              <a:buNone/>
              <a:defRPr b="0" i="0" sz="2000" u="none" cap="none" strike="noStrike">
                <a:solidFill>
                  <a:schemeClr val="accent1"/>
                </a:solidFill>
                <a:latin typeface="Corbel"/>
                <a:ea typeface="Corbel"/>
                <a:cs typeface="Corbel"/>
                <a:sym typeface="Corbel"/>
              </a:defRPr>
            </a:lvl7pPr>
            <a:lvl8pPr lvl="7" marR="0" rtl="0" algn="l">
              <a:lnSpc>
                <a:spcPct val="90000"/>
              </a:lnSpc>
              <a:spcBef>
                <a:spcPts val="400"/>
              </a:spcBef>
              <a:spcAft>
                <a:spcPts val="0"/>
              </a:spcAft>
              <a:buClr>
                <a:schemeClr val="accent1"/>
              </a:buClr>
              <a:buSzPts val="1600"/>
              <a:buFont typeface="Corbel"/>
              <a:buNone/>
              <a:defRPr b="0" i="0" sz="2000" u="none" cap="none" strike="noStrike">
                <a:solidFill>
                  <a:schemeClr val="accent1"/>
                </a:solidFill>
                <a:latin typeface="Corbel"/>
                <a:ea typeface="Corbel"/>
                <a:cs typeface="Corbel"/>
                <a:sym typeface="Corbel"/>
              </a:defRPr>
            </a:lvl8pPr>
            <a:lvl9pPr lvl="8" marR="0" rtl="0" algn="l">
              <a:lnSpc>
                <a:spcPct val="90000"/>
              </a:lnSpc>
              <a:spcBef>
                <a:spcPts val="400"/>
              </a:spcBef>
              <a:spcAft>
                <a:spcPts val="400"/>
              </a:spcAft>
              <a:buClr>
                <a:schemeClr val="accent1"/>
              </a:buClr>
              <a:buSzPts val="1600"/>
              <a:buFont typeface="Corbel"/>
              <a:buNone/>
              <a:defRPr b="0" i="0" sz="2000" u="none" cap="none" strike="noStrike">
                <a:solidFill>
                  <a:schemeClr val="accent1"/>
                </a:solidFill>
                <a:latin typeface="Corbel"/>
                <a:ea typeface="Corbel"/>
                <a:cs typeface="Corbel"/>
                <a:sym typeface="Corbel"/>
              </a:defRPr>
            </a:lvl9pPr>
          </a:lstStyle>
          <a:p/>
        </p:txBody>
      </p:sp>
      <p:sp>
        <p:nvSpPr>
          <p:cNvPr id="68" name="Google Shape;68;p79"/>
          <p:cNvSpPr txBox="1"/>
          <p:nvPr>
            <p:ph idx="1" type="body"/>
          </p:nvPr>
        </p:nvSpPr>
        <p:spPr>
          <a:xfrm>
            <a:off x="1143000" y="2834640"/>
            <a:ext cx="3931920" cy="288036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SzPts val="1360"/>
              <a:buNone/>
              <a:defRPr sz="1700"/>
            </a:lvl1pPr>
            <a:lvl2pPr indent="-228600" lvl="1" marL="914400" algn="l">
              <a:lnSpc>
                <a:spcPct val="90000"/>
              </a:lnSpc>
              <a:spcBef>
                <a:spcPts val="200"/>
              </a:spcBef>
              <a:spcAft>
                <a:spcPts val="0"/>
              </a:spcAft>
              <a:buSzPts val="960"/>
              <a:buNone/>
              <a:defRPr sz="1200"/>
            </a:lvl2pPr>
            <a:lvl3pPr indent="-228600" lvl="2" marL="1371600" algn="l">
              <a:lnSpc>
                <a:spcPct val="90000"/>
              </a:lnSpc>
              <a:spcBef>
                <a:spcPts val="400"/>
              </a:spcBef>
              <a:spcAft>
                <a:spcPts val="0"/>
              </a:spcAft>
              <a:buSzPts val="800"/>
              <a:buNone/>
              <a:defRPr sz="1000"/>
            </a:lvl3pPr>
            <a:lvl4pPr indent="-228600" lvl="3" marL="1828800" algn="l">
              <a:lnSpc>
                <a:spcPct val="90000"/>
              </a:lnSpc>
              <a:spcBef>
                <a:spcPts val="400"/>
              </a:spcBef>
              <a:spcAft>
                <a:spcPts val="0"/>
              </a:spcAft>
              <a:buSzPts val="720"/>
              <a:buNone/>
              <a:defRPr sz="900"/>
            </a:lvl4pPr>
            <a:lvl5pPr indent="-228600" lvl="4" marL="2286000" algn="l">
              <a:lnSpc>
                <a:spcPct val="90000"/>
              </a:lnSpc>
              <a:spcBef>
                <a:spcPts val="400"/>
              </a:spcBef>
              <a:spcAft>
                <a:spcPts val="0"/>
              </a:spcAft>
              <a:buSzPts val="720"/>
              <a:buNone/>
              <a:defRPr sz="900"/>
            </a:lvl5pPr>
            <a:lvl6pPr indent="-228600" lvl="5" marL="2743200" algn="l">
              <a:lnSpc>
                <a:spcPct val="90000"/>
              </a:lnSpc>
              <a:spcBef>
                <a:spcPts val="400"/>
              </a:spcBef>
              <a:spcAft>
                <a:spcPts val="0"/>
              </a:spcAft>
              <a:buSzPts val="720"/>
              <a:buNone/>
              <a:defRPr sz="900"/>
            </a:lvl6pPr>
            <a:lvl7pPr indent="-228600" lvl="6" marL="3200400" algn="l">
              <a:lnSpc>
                <a:spcPct val="90000"/>
              </a:lnSpc>
              <a:spcBef>
                <a:spcPts val="400"/>
              </a:spcBef>
              <a:spcAft>
                <a:spcPts val="0"/>
              </a:spcAft>
              <a:buSzPts val="720"/>
              <a:buNone/>
              <a:defRPr sz="900"/>
            </a:lvl7pPr>
            <a:lvl8pPr indent="-228600" lvl="7" marL="3657600" algn="l">
              <a:lnSpc>
                <a:spcPct val="90000"/>
              </a:lnSpc>
              <a:spcBef>
                <a:spcPts val="400"/>
              </a:spcBef>
              <a:spcAft>
                <a:spcPts val="0"/>
              </a:spcAft>
              <a:buSzPts val="720"/>
              <a:buNone/>
              <a:defRPr sz="900"/>
            </a:lvl8pPr>
            <a:lvl9pPr indent="-228600" lvl="8" marL="4114800" algn="l">
              <a:lnSpc>
                <a:spcPct val="90000"/>
              </a:lnSpc>
              <a:spcBef>
                <a:spcPts val="400"/>
              </a:spcBef>
              <a:spcAft>
                <a:spcPts val="400"/>
              </a:spcAft>
              <a:buSzPts val="720"/>
              <a:buNone/>
              <a:defRPr sz="900"/>
            </a:lvl9pPr>
          </a:lstStyle>
          <a:p/>
        </p:txBody>
      </p:sp>
      <p:sp>
        <p:nvSpPr>
          <p:cNvPr id="69" name="Google Shape;69;p79"/>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79"/>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79"/>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5" name="Shape 5"/>
        <p:cNvGrpSpPr/>
        <p:nvPr/>
      </p:nvGrpSpPr>
      <p:grpSpPr>
        <a:xfrm>
          <a:off x="0" y="0"/>
          <a:ext cx="0" cy="0"/>
          <a:chOff x="0" y="0"/>
          <a:chExt cx="0" cy="0"/>
        </a:xfrm>
      </p:grpSpPr>
      <p:sp>
        <p:nvSpPr>
          <p:cNvPr id="6" name="Google Shape;6;p70"/>
          <p:cNvSpPr/>
          <p:nvPr/>
        </p:nvSpPr>
        <p:spPr>
          <a:xfrm>
            <a:off x="231140" y="243840"/>
            <a:ext cx="11724640" cy="6377939"/>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 name="Google Shape;7;p70"/>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1"/>
              </a:buClr>
              <a:buSzPts val="4400"/>
              <a:buFont typeface="Corbel"/>
              <a:buNone/>
              <a:defRPr b="0" i="0" sz="4400" u="none" cap="none" strike="noStrike">
                <a:solidFill>
                  <a:schemeClr val="accent1"/>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70"/>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lvl1pPr indent="-340360" lvl="0" marL="457200" marR="0" rtl="0" algn="l">
              <a:lnSpc>
                <a:spcPct val="90000"/>
              </a:lnSpc>
              <a:spcBef>
                <a:spcPts val="1400"/>
              </a:spcBef>
              <a:spcAft>
                <a:spcPts val="0"/>
              </a:spcAft>
              <a:buClr>
                <a:schemeClr val="accent1"/>
              </a:buClr>
              <a:buSzPts val="1760"/>
              <a:buFont typeface="Corbel"/>
              <a:buChar char="•"/>
              <a:defRPr b="0" i="0" sz="2200" u="none" cap="none" strike="noStrike">
                <a:solidFill>
                  <a:schemeClr val="accent1"/>
                </a:solidFill>
                <a:latin typeface="Corbel"/>
                <a:ea typeface="Corbel"/>
                <a:cs typeface="Corbel"/>
                <a:sym typeface="Corbel"/>
              </a:defRPr>
            </a:lvl1pPr>
            <a:lvl2pPr indent="-330200" lvl="1" marL="914400" marR="0" rtl="0" algn="l">
              <a:lnSpc>
                <a:spcPct val="90000"/>
              </a:lnSpc>
              <a:spcBef>
                <a:spcPts val="200"/>
              </a:spcBef>
              <a:spcAft>
                <a:spcPts val="0"/>
              </a:spcAft>
              <a:buClr>
                <a:schemeClr val="accent1"/>
              </a:buClr>
              <a:buSzPts val="1600"/>
              <a:buFont typeface="Corbel"/>
              <a:buChar char="•"/>
              <a:defRPr b="0" i="0" sz="2000" u="none" cap="none" strike="noStrike">
                <a:solidFill>
                  <a:schemeClr val="accent1"/>
                </a:solidFill>
                <a:latin typeface="Corbel"/>
                <a:ea typeface="Corbel"/>
                <a:cs typeface="Corbel"/>
                <a:sym typeface="Corbel"/>
              </a:defRPr>
            </a:lvl2pPr>
            <a:lvl3pPr indent="-320039" lvl="2" marL="1371600" marR="0" rtl="0" algn="l">
              <a:lnSpc>
                <a:spcPct val="90000"/>
              </a:lnSpc>
              <a:spcBef>
                <a:spcPts val="400"/>
              </a:spcBef>
              <a:spcAft>
                <a:spcPts val="0"/>
              </a:spcAft>
              <a:buClr>
                <a:schemeClr val="accent1"/>
              </a:buClr>
              <a:buSzPts val="1440"/>
              <a:buFont typeface="Corbel"/>
              <a:buChar char="•"/>
              <a:defRPr b="0" i="0" sz="1800" u="none" cap="none" strike="noStrike">
                <a:solidFill>
                  <a:schemeClr val="accent1"/>
                </a:solidFill>
                <a:latin typeface="Corbel"/>
                <a:ea typeface="Corbel"/>
                <a:cs typeface="Corbel"/>
                <a:sym typeface="Corbel"/>
              </a:defRPr>
            </a:lvl3pPr>
            <a:lvl4pPr indent="-309880" lvl="3" marL="1828800" marR="0" rtl="0" algn="l">
              <a:lnSpc>
                <a:spcPct val="90000"/>
              </a:lnSpc>
              <a:spcBef>
                <a:spcPts val="400"/>
              </a:spcBef>
              <a:spcAft>
                <a:spcPts val="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4pPr>
            <a:lvl5pPr indent="-309879" lvl="4" marL="2286000" marR="0" rtl="0" algn="l">
              <a:lnSpc>
                <a:spcPct val="90000"/>
              </a:lnSpc>
              <a:spcBef>
                <a:spcPts val="400"/>
              </a:spcBef>
              <a:spcAft>
                <a:spcPts val="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5pPr>
            <a:lvl6pPr indent="-309879" lvl="5" marL="2743200" marR="0" rtl="0" algn="l">
              <a:lnSpc>
                <a:spcPct val="90000"/>
              </a:lnSpc>
              <a:spcBef>
                <a:spcPts val="400"/>
              </a:spcBef>
              <a:spcAft>
                <a:spcPts val="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6pPr>
            <a:lvl7pPr indent="-309879" lvl="6" marL="3200400" marR="0" rtl="0" algn="l">
              <a:lnSpc>
                <a:spcPct val="90000"/>
              </a:lnSpc>
              <a:spcBef>
                <a:spcPts val="400"/>
              </a:spcBef>
              <a:spcAft>
                <a:spcPts val="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7pPr>
            <a:lvl8pPr indent="-309879" lvl="7" marL="3657600" marR="0" rtl="0" algn="l">
              <a:lnSpc>
                <a:spcPct val="90000"/>
              </a:lnSpc>
              <a:spcBef>
                <a:spcPts val="400"/>
              </a:spcBef>
              <a:spcAft>
                <a:spcPts val="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8pPr>
            <a:lvl9pPr indent="-309879" lvl="8" marL="4114800" marR="0" rtl="0" algn="l">
              <a:lnSpc>
                <a:spcPct val="90000"/>
              </a:lnSpc>
              <a:spcBef>
                <a:spcPts val="400"/>
              </a:spcBef>
              <a:spcAft>
                <a:spcPts val="400"/>
              </a:spcAft>
              <a:buClr>
                <a:schemeClr val="accent1"/>
              </a:buClr>
              <a:buSzPts val="1280"/>
              <a:buFont typeface="Corbel"/>
              <a:buChar char="•"/>
              <a:defRPr b="0" i="0" sz="1600" u="none" cap="none" strike="noStrike">
                <a:solidFill>
                  <a:schemeClr val="accent1"/>
                </a:solidFill>
                <a:latin typeface="Corbel"/>
                <a:ea typeface="Corbel"/>
                <a:cs typeface="Corbel"/>
                <a:sym typeface="Corbel"/>
              </a:defRPr>
            </a:lvl9pPr>
          </a:lstStyle>
          <a:p/>
        </p:txBody>
      </p:sp>
      <p:sp>
        <p:nvSpPr>
          <p:cNvPr id="9" name="Google Shape;9;p70"/>
          <p:cNvSpPr txBox="1"/>
          <p:nvPr>
            <p:ph idx="10" type="dt"/>
          </p:nvPr>
        </p:nvSpPr>
        <p:spPr>
          <a:xfrm>
            <a:off x="1142996" y="6223828"/>
            <a:ext cx="2329074"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accent1"/>
                </a:solidFill>
                <a:latin typeface="Corbel"/>
                <a:ea typeface="Corbel"/>
                <a:cs typeface="Corbel"/>
                <a:sym typeface="Corbel"/>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10" name="Google Shape;10;p70"/>
          <p:cNvSpPr txBox="1"/>
          <p:nvPr>
            <p:ph idx="11" type="ftr"/>
          </p:nvPr>
        </p:nvSpPr>
        <p:spPr>
          <a:xfrm>
            <a:off x="3949148" y="6223828"/>
            <a:ext cx="4717774"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chemeClr val="accent1"/>
                </a:solidFill>
                <a:latin typeface="Corbel"/>
                <a:ea typeface="Corbel"/>
                <a:cs typeface="Corbel"/>
                <a:sym typeface="Corbel"/>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11" name="Google Shape;11;p70"/>
          <p:cNvSpPr txBox="1"/>
          <p:nvPr>
            <p:ph idx="12" type="sldNum"/>
          </p:nvPr>
        </p:nvSpPr>
        <p:spPr>
          <a:xfrm>
            <a:off x="9329530" y="6223828"/>
            <a:ext cx="1706217"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chemeClr val="accent1"/>
                </a:solidFill>
                <a:latin typeface="Corbel"/>
                <a:ea typeface="Corbel"/>
                <a:cs typeface="Corbel"/>
                <a:sym typeface="Corbel"/>
              </a:defRPr>
            </a:lvl1pPr>
            <a:lvl2pPr indent="0" lvl="1" marL="0" marR="0" rtl="0" algn="r">
              <a:spcBef>
                <a:spcPts val="0"/>
              </a:spcBef>
              <a:buNone/>
              <a:defRPr b="0" i="0" sz="1200" u="none" cap="none" strike="noStrike">
                <a:solidFill>
                  <a:schemeClr val="accent1"/>
                </a:solidFill>
                <a:latin typeface="Corbel"/>
                <a:ea typeface="Corbel"/>
                <a:cs typeface="Corbel"/>
                <a:sym typeface="Corbel"/>
              </a:defRPr>
            </a:lvl2pPr>
            <a:lvl3pPr indent="0" lvl="2" marL="0" marR="0" rtl="0" algn="r">
              <a:spcBef>
                <a:spcPts val="0"/>
              </a:spcBef>
              <a:buNone/>
              <a:defRPr b="0" i="0" sz="1200" u="none" cap="none" strike="noStrike">
                <a:solidFill>
                  <a:schemeClr val="accent1"/>
                </a:solidFill>
                <a:latin typeface="Corbel"/>
                <a:ea typeface="Corbel"/>
                <a:cs typeface="Corbel"/>
                <a:sym typeface="Corbel"/>
              </a:defRPr>
            </a:lvl3pPr>
            <a:lvl4pPr indent="0" lvl="3" marL="0" marR="0" rtl="0" algn="r">
              <a:spcBef>
                <a:spcPts val="0"/>
              </a:spcBef>
              <a:buNone/>
              <a:defRPr b="0" i="0" sz="1200" u="none" cap="none" strike="noStrike">
                <a:solidFill>
                  <a:schemeClr val="accent1"/>
                </a:solidFill>
                <a:latin typeface="Corbel"/>
                <a:ea typeface="Corbel"/>
                <a:cs typeface="Corbel"/>
                <a:sym typeface="Corbel"/>
              </a:defRPr>
            </a:lvl4pPr>
            <a:lvl5pPr indent="0" lvl="4" marL="0" marR="0" rtl="0" algn="r">
              <a:spcBef>
                <a:spcPts val="0"/>
              </a:spcBef>
              <a:buNone/>
              <a:defRPr b="0" i="0" sz="1200" u="none" cap="none" strike="noStrike">
                <a:solidFill>
                  <a:schemeClr val="accent1"/>
                </a:solidFill>
                <a:latin typeface="Corbel"/>
                <a:ea typeface="Corbel"/>
                <a:cs typeface="Corbel"/>
                <a:sym typeface="Corbel"/>
              </a:defRPr>
            </a:lvl5pPr>
            <a:lvl6pPr indent="0" lvl="5" marL="0" marR="0" rtl="0" algn="r">
              <a:spcBef>
                <a:spcPts val="0"/>
              </a:spcBef>
              <a:buNone/>
              <a:defRPr b="0" i="0" sz="1200" u="none" cap="none" strike="noStrike">
                <a:solidFill>
                  <a:schemeClr val="accent1"/>
                </a:solidFill>
                <a:latin typeface="Corbel"/>
                <a:ea typeface="Corbel"/>
                <a:cs typeface="Corbel"/>
                <a:sym typeface="Corbel"/>
              </a:defRPr>
            </a:lvl6pPr>
            <a:lvl7pPr indent="0" lvl="6" marL="0" marR="0" rtl="0" algn="r">
              <a:spcBef>
                <a:spcPts val="0"/>
              </a:spcBef>
              <a:buNone/>
              <a:defRPr b="0" i="0" sz="1200" u="none" cap="none" strike="noStrike">
                <a:solidFill>
                  <a:schemeClr val="accent1"/>
                </a:solidFill>
                <a:latin typeface="Corbel"/>
                <a:ea typeface="Corbel"/>
                <a:cs typeface="Corbel"/>
                <a:sym typeface="Corbel"/>
              </a:defRPr>
            </a:lvl7pPr>
            <a:lvl8pPr indent="0" lvl="7" marL="0" marR="0" rtl="0" algn="r">
              <a:spcBef>
                <a:spcPts val="0"/>
              </a:spcBef>
              <a:buNone/>
              <a:defRPr b="0" i="0" sz="1200" u="none" cap="none" strike="noStrike">
                <a:solidFill>
                  <a:schemeClr val="accent1"/>
                </a:solidFill>
                <a:latin typeface="Corbel"/>
                <a:ea typeface="Corbel"/>
                <a:cs typeface="Corbel"/>
                <a:sym typeface="Corbel"/>
              </a:defRPr>
            </a:lvl8pPr>
            <a:lvl9pPr indent="0" lvl="8" marL="0" marR="0" rtl="0" algn="r">
              <a:spcBef>
                <a:spcPts val="0"/>
              </a:spcBef>
              <a:buNone/>
              <a:defRPr b="0"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https://www.youtube.com/watch?v=bIbDX0X6ep8" TargetMode="External"/><Relationship Id="rId4" Type="http://schemas.openxmlformats.org/officeDocument/2006/relationships/hyperlink" Target="https://www.youtube.com/watch?v=h9t5UlT4ypA" TargetMode="External"/><Relationship Id="rId5" Type="http://schemas.openxmlformats.org/officeDocument/2006/relationships/hyperlink" Target="https://www.youtube.com/watch?v=ge_sZNm0mOM" TargetMode="External"/><Relationship Id="rId6" Type="http://schemas.openxmlformats.org/officeDocument/2006/relationships/hyperlink" Target="https://www.youtube.com/watch?v=ge_sZNm0m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hyperlink" Target="https://www.youtube.com/watch?v=51dyIfDWwy0"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s://www.youtube.com/watch?v=T-8GpGf8rmo"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hyperlink" Target="https://www.youtube.com/watch?v=51dyIfDWwy0" TargetMode="Externa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4.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p:nvPr/>
        </p:nvSpPr>
        <p:spPr>
          <a:xfrm>
            <a:off x="7620000" y="0"/>
            <a:ext cx="4572000" cy="6858000"/>
          </a:xfrm>
          <a:prstGeom prst="rect">
            <a:avLst/>
          </a:prstGeom>
          <a:solidFill>
            <a:schemeClr val="lt1"/>
          </a:solidFill>
          <a:ln cap="flat" cmpd="sng" w="19050">
            <a:solidFill>
              <a:srgbClr val="79851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89" name="Google Shape;89;p1"/>
          <p:cNvSpPr txBox="1"/>
          <p:nvPr>
            <p:ph idx="1" type="subTitle"/>
          </p:nvPr>
        </p:nvSpPr>
        <p:spPr>
          <a:xfrm>
            <a:off x="381001" y="4019551"/>
            <a:ext cx="7238999" cy="1990724"/>
          </a:xfrm>
          <a:prstGeom prst="rect">
            <a:avLst/>
          </a:prstGeom>
          <a:solidFill>
            <a:srgbClr val="007C85"/>
          </a:solid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3520"/>
              <a:buNone/>
            </a:pPr>
            <a:r>
              <a:rPr lang="en-US" sz="4400"/>
              <a:t>Unit 7</a:t>
            </a:r>
            <a:endParaRPr/>
          </a:p>
          <a:p>
            <a:pPr indent="0" lvl="0" marL="0" rtl="0" algn="l">
              <a:lnSpc>
                <a:spcPct val="90000"/>
              </a:lnSpc>
              <a:spcBef>
                <a:spcPts val="1400"/>
              </a:spcBef>
              <a:spcAft>
                <a:spcPts val="0"/>
              </a:spcAft>
              <a:buSzPts val="3520"/>
              <a:buNone/>
            </a:pPr>
            <a:r>
              <a:rPr lang="en-US" sz="4400"/>
              <a:t>Sewing Basics</a:t>
            </a:r>
            <a:endParaRPr sz="4400"/>
          </a:p>
        </p:txBody>
      </p:sp>
      <p:sp>
        <p:nvSpPr>
          <p:cNvPr id="90" name="Google Shape;90;p1"/>
          <p:cNvSpPr txBox="1"/>
          <p:nvPr/>
        </p:nvSpPr>
        <p:spPr>
          <a:xfrm>
            <a:off x="381000" y="428625"/>
            <a:ext cx="11515725" cy="172354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6600" u="none" cap="none" strike="noStrike">
                <a:solidFill>
                  <a:schemeClr val="lt1"/>
                </a:solidFill>
                <a:latin typeface="Corbel"/>
                <a:ea typeface="Corbel"/>
                <a:cs typeface="Corbel"/>
                <a:sym typeface="Corbel"/>
              </a:rPr>
              <a:t>FACS Basics: </a:t>
            </a:r>
            <a:endParaRPr/>
          </a:p>
          <a:p>
            <a:pPr indent="0" lvl="0" marL="0" marR="0" rtl="0" algn="l">
              <a:spcBef>
                <a:spcPts val="0"/>
              </a:spcBef>
              <a:spcAft>
                <a:spcPts val="0"/>
              </a:spcAft>
              <a:buNone/>
            </a:pPr>
            <a:r>
              <a:rPr lang="en-US" sz="4000">
                <a:solidFill>
                  <a:schemeClr val="lt1"/>
                </a:solidFill>
                <a:latin typeface="Corbel"/>
                <a:ea typeface="Corbel"/>
                <a:cs typeface="Corbel"/>
                <a:sym typeface="Corbel"/>
              </a:rPr>
              <a:t>Building Skills to Last a Lifetime</a:t>
            </a:r>
            <a:endParaRPr sz="4000">
              <a:solidFill>
                <a:schemeClr val="lt1"/>
              </a:solidFill>
              <a:latin typeface="Corbel"/>
              <a:ea typeface="Corbel"/>
              <a:cs typeface="Corbel"/>
              <a:sym typeface="Corbel"/>
            </a:endParaRPr>
          </a:p>
        </p:txBody>
      </p:sp>
      <p:pic>
        <p:nvPicPr>
          <p:cNvPr id="91" name="Google Shape;91;p1"/>
          <p:cNvPicPr preferRelativeResize="0"/>
          <p:nvPr/>
        </p:nvPicPr>
        <p:blipFill rotWithShape="1">
          <a:blip r:embed="rId3">
            <a:alphaModFix/>
          </a:blip>
          <a:srcRect b="0" l="0" r="0" t="0"/>
          <a:stretch/>
        </p:blipFill>
        <p:spPr>
          <a:xfrm>
            <a:off x="7948138" y="2911875"/>
            <a:ext cx="3948587" cy="379964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12"/>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Steps for Sewing</a:t>
            </a:r>
            <a:br>
              <a:rPr lang="en-US">
                <a:solidFill>
                  <a:srgbClr val="6600CC"/>
                </a:solidFill>
              </a:rPr>
            </a:br>
            <a:r>
              <a:rPr lang="en-US" sz="1600">
                <a:solidFill>
                  <a:srgbClr val="6600CC"/>
                </a:solidFill>
              </a:rPr>
              <a:t>Objective 8</a:t>
            </a:r>
            <a:endParaRPr sz="1600">
              <a:solidFill>
                <a:srgbClr val="6600CC"/>
              </a:solidFill>
            </a:endParaRPr>
          </a:p>
        </p:txBody>
      </p:sp>
      <p:sp>
        <p:nvSpPr>
          <p:cNvPr id="145" name="Google Shape;145;p12"/>
          <p:cNvSpPr txBox="1"/>
          <p:nvPr>
            <p:ph idx="1" type="body"/>
          </p:nvPr>
        </p:nvSpPr>
        <p:spPr>
          <a:xfrm>
            <a:off x="1143001" y="2057400"/>
            <a:ext cx="6162368" cy="4038600"/>
          </a:xfrm>
          <a:prstGeom prst="rect">
            <a:avLst/>
          </a:prstGeom>
          <a:noFill/>
          <a:ln>
            <a:noFill/>
          </a:ln>
        </p:spPr>
        <p:txBody>
          <a:bodyPr anchorCtr="0" anchor="t" bIns="45700" lIns="91425" spcFirstLastPara="1" rIns="91425" wrap="square" tIns="45700">
            <a:normAutofit/>
          </a:bodyPr>
          <a:lstStyle/>
          <a:p>
            <a:pPr indent="-457200" lvl="0" marL="502919" rtl="0" algn="l">
              <a:lnSpc>
                <a:spcPct val="90000"/>
              </a:lnSpc>
              <a:spcBef>
                <a:spcPts val="0"/>
              </a:spcBef>
              <a:spcAft>
                <a:spcPts val="0"/>
              </a:spcAft>
              <a:buClr>
                <a:srgbClr val="6600CC"/>
              </a:buClr>
              <a:buSzPts val="1760"/>
              <a:buFont typeface="Corbel"/>
              <a:buAutoNum type="arabicPeriod"/>
            </a:pPr>
            <a:r>
              <a:rPr lang="en-US">
                <a:solidFill>
                  <a:schemeClr val="dk1"/>
                </a:solidFill>
              </a:rPr>
              <a:t>Prepare the pattern for layout.</a:t>
            </a:r>
            <a:endParaRPr/>
          </a:p>
          <a:p>
            <a:pPr indent="-457200" lvl="1" marL="731520" rtl="0" algn="l">
              <a:lnSpc>
                <a:spcPct val="90000"/>
              </a:lnSpc>
              <a:spcBef>
                <a:spcPts val="200"/>
              </a:spcBef>
              <a:spcAft>
                <a:spcPts val="0"/>
              </a:spcAft>
              <a:buClr>
                <a:srgbClr val="6600CC"/>
              </a:buClr>
              <a:buSzPts val="1600"/>
              <a:buFont typeface="Corbel"/>
              <a:buAutoNum type="alphaLcPeriod"/>
            </a:pPr>
            <a:r>
              <a:rPr lang="en-US">
                <a:solidFill>
                  <a:schemeClr val="dk1"/>
                </a:solidFill>
              </a:rPr>
              <a:t>Determine the correct layout and circle the layout</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Locate each pattern piece</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Cut around the pattern pieces, leaving extra tissue for possible alterations</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Make needed alterations</a:t>
            </a:r>
            <a:endParaRPr/>
          </a:p>
        </p:txBody>
      </p:sp>
      <p:pic>
        <p:nvPicPr>
          <p:cNvPr id="146" name="Google Shape;146;p12"/>
          <p:cNvPicPr preferRelativeResize="0"/>
          <p:nvPr/>
        </p:nvPicPr>
        <p:blipFill rotWithShape="1">
          <a:blip r:embed="rId3">
            <a:alphaModFix/>
          </a:blip>
          <a:srcRect b="0" l="0" r="0" t="0"/>
          <a:stretch/>
        </p:blipFill>
        <p:spPr>
          <a:xfrm>
            <a:off x="8277849" y="1965960"/>
            <a:ext cx="3236217" cy="438567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13"/>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Steps for Sewing</a:t>
            </a:r>
            <a:br>
              <a:rPr lang="en-US">
                <a:solidFill>
                  <a:srgbClr val="6600CC"/>
                </a:solidFill>
              </a:rPr>
            </a:br>
            <a:r>
              <a:rPr lang="en-US" sz="1600">
                <a:solidFill>
                  <a:srgbClr val="6600CC"/>
                </a:solidFill>
              </a:rPr>
              <a:t>Objective 8</a:t>
            </a:r>
            <a:endParaRPr sz="1600">
              <a:solidFill>
                <a:srgbClr val="6600CC"/>
              </a:solidFill>
            </a:endParaRPr>
          </a:p>
        </p:txBody>
      </p:sp>
      <p:sp>
        <p:nvSpPr>
          <p:cNvPr id="152" name="Google Shape;152;p13"/>
          <p:cNvSpPr txBox="1"/>
          <p:nvPr>
            <p:ph idx="1" type="body"/>
          </p:nvPr>
        </p:nvSpPr>
        <p:spPr>
          <a:xfrm>
            <a:off x="1143000" y="2057399"/>
            <a:ext cx="9875519" cy="4461387"/>
          </a:xfrm>
          <a:prstGeom prst="rect">
            <a:avLst/>
          </a:prstGeom>
          <a:noFill/>
          <a:ln>
            <a:noFill/>
          </a:ln>
        </p:spPr>
        <p:txBody>
          <a:bodyPr anchorCtr="0" anchor="t" bIns="45700" lIns="91425" spcFirstLastPara="1" rIns="91425" wrap="square" tIns="45700">
            <a:normAutofit/>
          </a:bodyPr>
          <a:lstStyle/>
          <a:p>
            <a:pPr indent="-457200" lvl="0" marL="502919" rtl="0" algn="l">
              <a:lnSpc>
                <a:spcPct val="90000"/>
              </a:lnSpc>
              <a:spcBef>
                <a:spcPts val="0"/>
              </a:spcBef>
              <a:spcAft>
                <a:spcPts val="0"/>
              </a:spcAft>
              <a:buClr>
                <a:srgbClr val="6600CC"/>
              </a:buClr>
              <a:buSzPts val="1760"/>
              <a:buFont typeface="Corbel"/>
              <a:buAutoNum type="arabicPeriod"/>
            </a:pPr>
            <a:r>
              <a:rPr lang="en-US">
                <a:solidFill>
                  <a:schemeClr val="dk1"/>
                </a:solidFill>
              </a:rPr>
              <a:t>Prepare the fabric for cutting</a:t>
            </a:r>
            <a:endParaRPr/>
          </a:p>
          <a:p>
            <a:pPr indent="-457200" lvl="1" marL="731520" rtl="0" algn="l">
              <a:lnSpc>
                <a:spcPct val="90000"/>
              </a:lnSpc>
              <a:spcBef>
                <a:spcPts val="200"/>
              </a:spcBef>
              <a:spcAft>
                <a:spcPts val="0"/>
              </a:spcAft>
              <a:buClr>
                <a:srgbClr val="6600CC"/>
              </a:buClr>
              <a:buSzPts val="1600"/>
              <a:buFont typeface="Corbel"/>
              <a:buAutoNum type="alphaLcPeriod"/>
            </a:pPr>
            <a:r>
              <a:rPr lang="en-US">
                <a:solidFill>
                  <a:schemeClr val="dk1"/>
                </a:solidFill>
              </a:rPr>
              <a:t>Preshrink the fabric</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Straighten fabric as needed</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Press wrinkled fabric</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Keep fabric on the cutting table to avoid it from hanging off the table and causing inaccurate cutting</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Lay fabric in the direction as shown on the guide sheet</a:t>
            </a:r>
            <a:endParaRPr/>
          </a:p>
          <a:p>
            <a:pPr indent="-457200" lvl="0" marL="502919" rtl="0" algn="l">
              <a:lnSpc>
                <a:spcPct val="90000"/>
              </a:lnSpc>
              <a:spcBef>
                <a:spcPts val="1800"/>
              </a:spcBef>
              <a:spcAft>
                <a:spcPts val="0"/>
              </a:spcAft>
              <a:buClr>
                <a:srgbClr val="6600CC"/>
              </a:buClr>
              <a:buSzPts val="1760"/>
              <a:buFont typeface="Corbel"/>
              <a:buAutoNum type="arabicPeriod"/>
            </a:pPr>
            <a:r>
              <a:rPr lang="en-US">
                <a:solidFill>
                  <a:schemeClr val="dk1"/>
                </a:solidFill>
              </a:rPr>
              <a:t>Pin the pattern to the fabric</a:t>
            </a:r>
            <a:endParaRPr/>
          </a:p>
          <a:p>
            <a:pPr indent="-457200" lvl="1" marL="731520" rtl="0" algn="l">
              <a:lnSpc>
                <a:spcPct val="90000"/>
              </a:lnSpc>
              <a:spcBef>
                <a:spcPts val="200"/>
              </a:spcBef>
              <a:spcAft>
                <a:spcPts val="0"/>
              </a:spcAft>
              <a:buClr>
                <a:srgbClr val="6600CC"/>
              </a:buClr>
              <a:buSzPts val="1600"/>
              <a:buFont typeface="Corbel"/>
              <a:buAutoNum type="alphaLcPeriod"/>
            </a:pPr>
            <a:r>
              <a:rPr lang="en-US">
                <a:solidFill>
                  <a:schemeClr val="dk1"/>
                </a:solidFill>
              </a:rPr>
              <a:t>Pin grain lines first, measuring grainline from edge of fabric to indicate pattern is on grain</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Pin the rest of the pattern, being sure to use enough pins to keep the pattern flat on the fabric on curves and corners</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1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Steps for Sewing</a:t>
            </a:r>
            <a:br>
              <a:rPr lang="en-US">
                <a:solidFill>
                  <a:srgbClr val="6600CC"/>
                </a:solidFill>
              </a:rPr>
            </a:br>
            <a:r>
              <a:rPr lang="en-US" sz="1600">
                <a:solidFill>
                  <a:srgbClr val="6600CC"/>
                </a:solidFill>
              </a:rPr>
              <a:t>Objective 8</a:t>
            </a:r>
            <a:endParaRPr sz="1600">
              <a:solidFill>
                <a:srgbClr val="6600CC"/>
              </a:solidFill>
            </a:endParaRPr>
          </a:p>
        </p:txBody>
      </p:sp>
      <p:sp>
        <p:nvSpPr>
          <p:cNvPr id="158" name="Google Shape;158;p14"/>
          <p:cNvSpPr txBox="1"/>
          <p:nvPr>
            <p:ph idx="1" type="body"/>
          </p:nvPr>
        </p:nvSpPr>
        <p:spPr>
          <a:xfrm>
            <a:off x="1143000" y="2057400"/>
            <a:ext cx="9875519" cy="4038600"/>
          </a:xfrm>
          <a:prstGeom prst="rect">
            <a:avLst/>
          </a:prstGeom>
          <a:noFill/>
          <a:ln>
            <a:noFill/>
          </a:ln>
        </p:spPr>
        <p:txBody>
          <a:bodyPr anchorCtr="0" anchor="t" bIns="45700" lIns="91425" spcFirstLastPara="1" rIns="91425" wrap="square" tIns="45700">
            <a:normAutofit/>
          </a:bodyPr>
          <a:lstStyle/>
          <a:p>
            <a:pPr indent="-457200" lvl="0" marL="502919" rtl="0" algn="l">
              <a:lnSpc>
                <a:spcPct val="90000"/>
              </a:lnSpc>
              <a:spcBef>
                <a:spcPts val="0"/>
              </a:spcBef>
              <a:spcAft>
                <a:spcPts val="0"/>
              </a:spcAft>
              <a:buClr>
                <a:srgbClr val="6600CC"/>
              </a:buClr>
              <a:buSzPts val="1760"/>
              <a:buFont typeface="Corbel"/>
              <a:buAutoNum type="arabicPeriod"/>
            </a:pPr>
            <a:r>
              <a:rPr lang="en-US">
                <a:solidFill>
                  <a:schemeClr val="dk1"/>
                </a:solidFill>
              </a:rPr>
              <a:t>Cut the pattern pieces, after receiving the instructor’s approval</a:t>
            </a:r>
            <a:endParaRPr/>
          </a:p>
          <a:p>
            <a:pPr indent="-457200" lvl="1" marL="731520" rtl="0" algn="l">
              <a:lnSpc>
                <a:spcPct val="90000"/>
              </a:lnSpc>
              <a:spcBef>
                <a:spcPts val="200"/>
              </a:spcBef>
              <a:spcAft>
                <a:spcPts val="0"/>
              </a:spcAft>
              <a:buClr>
                <a:srgbClr val="6600CC"/>
              </a:buClr>
              <a:buSzPts val="1600"/>
              <a:buFont typeface="Corbel"/>
              <a:buAutoNum type="alphaLcPeriod"/>
            </a:pPr>
            <a:r>
              <a:rPr lang="en-US">
                <a:solidFill>
                  <a:schemeClr val="dk1"/>
                </a:solidFill>
              </a:rPr>
              <a:t>Cut notches outward, never inward (prevents loss of seam allowance)</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Two notches are cut up and straight across the tips of both notches, then down</a:t>
            </a:r>
            <a:endParaRPr/>
          </a:p>
          <a:p>
            <a:pPr indent="-457200" lvl="0" marL="502919" rtl="0" algn="l">
              <a:lnSpc>
                <a:spcPct val="90000"/>
              </a:lnSpc>
              <a:spcBef>
                <a:spcPts val="1800"/>
              </a:spcBef>
              <a:spcAft>
                <a:spcPts val="0"/>
              </a:spcAft>
              <a:buClr>
                <a:srgbClr val="6600CC"/>
              </a:buClr>
              <a:buSzPts val="1760"/>
              <a:buFont typeface="Corbel"/>
              <a:buAutoNum type="arabicPeriod"/>
            </a:pPr>
            <a:r>
              <a:rPr lang="en-US">
                <a:solidFill>
                  <a:schemeClr val="dk1"/>
                </a:solidFill>
              </a:rPr>
              <a:t>Transfer pattern markings</a:t>
            </a:r>
            <a:endParaRPr/>
          </a:p>
          <a:p>
            <a:pPr indent="-457200" lvl="1" marL="731520" rtl="0" algn="l">
              <a:lnSpc>
                <a:spcPct val="90000"/>
              </a:lnSpc>
              <a:spcBef>
                <a:spcPts val="200"/>
              </a:spcBef>
              <a:spcAft>
                <a:spcPts val="0"/>
              </a:spcAft>
              <a:buClr>
                <a:srgbClr val="6600CC"/>
              </a:buClr>
              <a:buSzPts val="1600"/>
              <a:buFont typeface="Corbel"/>
              <a:buAutoNum type="alphaLcPeriod"/>
            </a:pPr>
            <a:r>
              <a:rPr lang="en-US">
                <a:solidFill>
                  <a:schemeClr val="dk1"/>
                </a:solidFill>
              </a:rPr>
              <a:t>Mark dots, notches, hem, buttonholes, hemline, pleats, etc</a:t>
            </a:r>
            <a:endParaRPr>
              <a:solidFill>
                <a:schemeClr val="dk1"/>
              </a:solidFill>
            </a:endParaRPr>
          </a:p>
          <a:p>
            <a:pPr indent="-457200" lvl="0" marL="502919" rtl="0" algn="l">
              <a:lnSpc>
                <a:spcPct val="90000"/>
              </a:lnSpc>
              <a:spcBef>
                <a:spcPts val="1800"/>
              </a:spcBef>
              <a:spcAft>
                <a:spcPts val="0"/>
              </a:spcAft>
              <a:buClr>
                <a:srgbClr val="6600CC"/>
              </a:buClr>
              <a:buSzPts val="1760"/>
              <a:buFont typeface="Corbel"/>
              <a:buAutoNum type="arabicPeriod"/>
            </a:pPr>
            <a:r>
              <a:rPr lang="en-US">
                <a:solidFill>
                  <a:schemeClr val="dk1"/>
                </a:solidFill>
              </a:rPr>
              <a:t>Follow project sewing instructions</a:t>
            </a:r>
            <a:endParaRPr/>
          </a:p>
          <a:p>
            <a:pPr indent="-457200" lvl="1" marL="731520" rtl="0" algn="l">
              <a:lnSpc>
                <a:spcPct val="90000"/>
              </a:lnSpc>
              <a:spcBef>
                <a:spcPts val="200"/>
              </a:spcBef>
              <a:spcAft>
                <a:spcPts val="0"/>
              </a:spcAft>
              <a:buClr>
                <a:srgbClr val="6600CC"/>
              </a:buClr>
              <a:buSzPts val="1600"/>
              <a:buFont typeface="Corbel"/>
              <a:buAutoNum type="alphaLcPeriod"/>
            </a:pPr>
            <a:r>
              <a:rPr lang="en-US">
                <a:solidFill>
                  <a:schemeClr val="dk1"/>
                </a:solidFill>
              </a:rPr>
              <a:t>Read the complete step before sewing</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Look at the drawings that go with the written instruction</a:t>
            </a:r>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Check each step after completing it</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5"/>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4400"/>
              <a:buFont typeface="Corbel"/>
              <a:buNone/>
            </a:pPr>
            <a:r>
              <a:t/>
            </a:r>
            <a:endParaRPr/>
          </a:p>
        </p:txBody>
      </p:sp>
      <p:sp>
        <p:nvSpPr>
          <p:cNvPr id="164" name="Google Shape;164;p15"/>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0" lvl="1" marL="274320" rtl="0" algn="l">
              <a:lnSpc>
                <a:spcPct val="90000"/>
              </a:lnSpc>
              <a:spcBef>
                <a:spcPts val="0"/>
              </a:spcBef>
              <a:spcAft>
                <a:spcPts val="0"/>
              </a:spcAft>
              <a:buClr>
                <a:srgbClr val="6600CC"/>
              </a:buClr>
              <a:buSzPts val="1600"/>
              <a:buNone/>
            </a:pPr>
            <a:r>
              <a:rPr lang="en-US" u="sng">
                <a:solidFill>
                  <a:schemeClr val="dk1"/>
                </a:solidFill>
                <a:hlinkClick r:id="rId3">
                  <a:extLst>
                    <a:ext uri="{A12FA001-AC4F-418D-AE19-62706E023703}">
                      <ahyp:hlinkClr val="tx"/>
                    </a:ext>
                  </a:extLst>
                </a:hlinkClick>
              </a:rPr>
              <a:t>https://www.youtube.com/watch?v=bIbDX0X6ep8</a:t>
            </a:r>
            <a:r>
              <a:rPr lang="en-US">
                <a:solidFill>
                  <a:schemeClr val="dk1"/>
                </a:solidFill>
              </a:rPr>
              <a:t>     (Parts of a Sewing Machine)</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0" lvl="1" marL="274320" rtl="0" algn="l">
              <a:lnSpc>
                <a:spcPct val="90000"/>
              </a:lnSpc>
              <a:spcBef>
                <a:spcPts val="600"/>
              </a:spcBef>
              <a:spcAft>
                <a:spcPts val="0"/>
              </a:spcAft>
              <a:buClr>
                <a:srgbClr val="6600CC"/>
              </a:buClr>
              <a:buSzPts val="1600"/>
              <a:buNone/>
            </a:pPr>
            <a:r>
              <a:rPr lang="en-US" u="sng">
                <a:solidFill>
                  <a:schemeClr val="dk1"/>
                </a:solidFill>
                <a:hlinkClick r:id="rId4">
                  <a:extLst>
                    <a:ext uri="{A12FA001-AC4F-418D-AE19-62706E023703}">
                      <ahyp:hlinkClr val="tx"/>
                    </a:ext>
                  </a:extLst>
                </a:hlinkClick>
              </a:rPr>
              <a:t>https://www.youtube.com/watch?v=h9t5UlT4ypA</a:t>
            </a:r>
            <a:r>
              <a:rPr lang="en-US">
                <a:solidFill>
                  <a:schemeClr val="dk1"/>
                </a:solidFill>
              </a:rPr>
              <a:t>      (Serger and its parts)</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0" lvl="1" marL="274320" rtl="0" algn="l">
              <a:lnSpc>
                <a:spcPct val="90000"/>
              </a:lnSpc>
              <a:spcBef>
                <a:spcPts val="600"/>
              </a:spcBef>
              <a:spcAft>
                <a:spcPts val="0"/>
              </a:spcAft>
              <a:buClr>
                <a:srgbClr val="6600CC"/>
              </a:buClr>
              <a:buSzPts val="1600"/>
              <a:buNone/>
            </a:pPr>
            <a:r>
              <a:rPr lang="en-US" u="sng">
                <a:solidFill>
                  <a:schemeClr val="dk1"/>
                </a:solidFill>
                <a:hlinkClick r:id="rId5">
                  <a:extLst>
                    <a:ext uri="{A12FA001-AC4F-418D-AE19-62706E023703}">
                      <ahyp:hlinkClr val="tx"/>
                    </a:ext>
                  </a:extLst>
                </a:hlinkClick>
              </a:rPr>
              <a:t>https://www.youtube.com/watch?v=ge_sZNm0mOM</a:t>
            </a:r>
            <a:r>
              <a:rPr lang="en-US">
                <a:solidFill>
                  <a:schemeClr val="dk1"/>
                </a:solidFill>
              </a:rPr>
              <a:t>   (How to Sew for Beginners)</a:t>
            </a:r>
            <a:endParaRPr>
              <a:solidFill>
                <a:schemeClr val="dk1"/>
              </a:solidFill>
            </a:endParaRPr>
          </a:p>
          <a:p>
            <a:pPr indent="0" lvl="0" marL="45720" rtl="0" algn="l">
              <a:lnSpc>
                <a:spcPct val="90000"/>
              </a:lnSpc>
              <a:spcBef>
                <a:spcPts val="1800"/>
              </a:spcBef>
              <a:spcAft>
                <a:spcPts val="0"/>
              </a:spcAft>
              <a:buSzPts val="1760"/>
              <a:buNone/>
            </a:pPr>
            <a:r>
              <a:rPr lang="en-US" u="sng">
                <a:solidFill>
                  <a:schemeClr val="hlink"/>
                </a:solidFill>
                <a:hlinkClick r:id="rId6"/>
              </a:rPr>
              <a:t>https://www.youtube.com/watch?v=ge_sZNm0mOM</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16"/>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70C0"/>
              </a:buClr>
              <a:buSzPts val="4400"/>
              <a:buFont typeface="Corbel"/>
              <a:buNone/>
            </a:pPr>
            <a:r>
              <a:rPr lang="en-US" u="sng">
                <a:solidFill>
                  <a:srgbClr val="0070C0"/>
                </a:solidFill>
              </a:rPr>
              <a:t>Tuesday:</a:t>
            </a:r>
            <a:endParaRPr u="sng">
              <a:solidFill>
                <a:srgbClr val="0070C0"/>
              </a:solidFill>
            </a:endParaRPr>
          </a:p>
        </p:txBody>
      </p:sp>
      <p:sp>
        <p:nvSpPr>
          <p:cNvPr id="170" name="Google Shape;170;p16"/>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SzPts val="1760"/>
              <a:buChar char="•"/>
            </a:pPr>
            <a:r>
              <a:rPr lang="en-US">
                <a:solidFill>
                  <a:srgbClr val="FF0000"/>
                </a:solidFill>
              </a:rPr>
              <a:t>We will finish the notes today and view a short video at the end.</a:t>
            </a:r>
            <a:endParaRPr/>
          </a:p>
          <a:p>
            <a:pPr indent="-71120" lvl="0" marL="228600" rtl="0" algn="l">
              <a:lnSpc>
                <a:spcPct val="90000"/>
              </a:lnSpc>
              <a:spcBef>
                <a:spcPts val="1400"/>
              </a:spcBef>
              <a:spcAft>
                <a:spcPts val="0"/>
              </a:spcAft>
              <a:buSzPts val="1760"/>
              <a:buNone/>
            </a:pPr>
            <a:r>
              <a:t/>
            </a:r>
            <a:endParaRPr>
              <a:solidFill>
                <a:srgbClr val="FF0000"/>
              </a:solidFill>
            </a:endParaRPr>
          </a:p>
          <a:p>
            <a:pPr indent="-182880" lvl="0" marL="228600" rtl="0" algn="l">
              <a:lnSpc>
                <a:spcPct val="90000"/>
              </a:lnSpc>
              <a:spcBef>
                <a:spcPts val="1400"/>
              </a:spcBef>
              <a:spcAft>
                <a:spcPts val="0"/>
              </a:spcAft>
              <a:buSzPts val="1760"/>
              <a:buChar char="•"/>
            </a:pPr>
            <a:r>
              <a:rPr lang="en-US">
                <a:solidFill>
                  <a:srgbClr val="FF0000"/>
                </a:solidFill>
              </a:rPr>
              <a:t>You will begin an assignment today and have time to complete it tomorrow along with your review.</a:t>
            </a:r>
            <a:endParaRPr/>
          </a:p>
          <a:p>
            <a:pPr indent="-71120" lvl="0" marL="228600" rtl="0" algn="l">
              <a:lnSpc>
                <a:spcPct val="90000"/>
              </a:lnSpc>
              <a:spcBef>
                <a:spcPts val="1400"/>
              </a:spcBef>
              <a:spcAft>
                <a:spcPts val="0"/>
              </a:spcAft>
              <a:buSzPts val="1760"/>
              <a:buNone/>
            </a:pPr>
            <a:r>
              <a:t/>
            </a:r>
            <a:endParaRPr>
              <a:solidFill>
                <a:srgbClr val="FF0000"/>
              </a:solidFill>
            </a:endParaRPr>
          </a:p>
          <a:p>
            <a:pPr indent="-182880" lvl="0" marL="228600" rtl="0" algn="l">
              <a:lnSpc>
                <a:spcPct val="90000"/>
              </a:lnSpc>
              <a:spcBef>
                <a:spcPts val="1400"/>
              </a:spcBef>
              <a:spcAft>
                <a:spcPts val="0"/>
              </a:spcAft>
              <a:buSzPts val="1760"/>
              <a:buChar char="•"/>
            </a:pPr>
            <a:r>
              <a:rPr lang="en-US">
                <a:solidFill>
                  <a:srgbClr val="FF0000"/>
                </a:solidFill>
              </a:rPr>
              <a:t>I wrote your review – it is </a:t>
            </a:r>
            <a:r>
              <a:rPr b="1" lang="en-US" u="sng">
                <a:solidFill>
                  <a:srgbClr val="FF0000"/>
                </a:solidFill>
              </a:rPr>
              <a:t>NOT</a:t>
            </a:r>
            <a:r>
              <a:rPr lang="en-US">
                <a:solidFill>
                  <a:srgbClr val="FF0000"/>
                </a:solidFill>
              </a:rPr>
              <a:t> the one at the end of the notes. You will get a copy to work on in class……</a:t>
            </a:r>
            <a:endParaRPr/>
          </a:p>
          <a:p>
            <a:pPr indent="-71120" lvl="0" marL="228600" rtl="0" algn="l">
              <a:lnSpc>
                <a:spcPct val="90000"/>
              </a:lnSpc>
              <a:spcBef>
                <a:spcPts val="1400"/>
              </a:spcBef>
              <a:spcAft>
                <a:spcPts val="0"/>
              </a:spcAft>
              <a:buSzPts val="1760"/>
              <a:buNone/>
            </a:pPr>
            <a:r>
              <a:t/>
            </a:r>
            <a:endParaRPr>
              <a:solidFill>
                <a:srgbClr val="FF0000"/>
              </a:solidFill>
            </a:endParaRPr>
          </a:p>
          <a:p>
            <a:pPr indent="-182880" lvl="0" marL="228600" rtl="0" algn="l">
              <a:lnSpc>
                <a:spcPct val="90000"/>
              </a:lnSpc>
              <a:spcBef>
                <a:spcPts val="1400"/>
              </a:spcBef>
              <a:spcAft>
                <a:spcPts val="0"/>
              </a:spcAft>
              <a:buSzPts val="1760"/>
              <a:buChar char="•"/>
            </a:pPr>
            <a:r>
              <a:rPr lang="en-US">
                <a:solidFill>
                  <a:srgbClr val="FF0000"/>
                </a:solidFill>
              </a:rPr>
              <a:t>We will test on Friday over this unit….</a:t>
            </a:r>
            <a:endParaRPr>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7"/>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Recognizing Quality Clothing</a:t>
            </a:r>
            <a:br>
              <a:rPr lang="en-US">
                <a:solidFill>
                  <a:srgbClr val="6600CC"/>
                </a:solidFill>
              </a:rPr>
            </a:br>
            <a:r>
              <a:rPr lang="en-US" sz="1600">
                <a:solidFill>
                  <a:srgbClr val="6600CC"/>
                </a:solidFill>
              </a:rPr>
              <a:t>Objective 9</a:t>
            </a:r>
            <a:endParaRPr sz="1600">
              <a:solidFill>
                <a:srgbClr val="6600CC"/>
              </a:solidFill>
            </a:endParaRPr>
          </a:p>
        </p:txBody>
      </p:sp>
      <p:sp>
        <p:nvSpPr>
          <p:cNvPr id="176" name="Google Shape;176;p17"/>
          <p:cNvSpPr txBox="1"/>
          <p:nvPr>
            <p:ph idx="1" type="body"/>
          </p:nvPr>
        </p:nvSpPr>
        <p:spPr>
          <a:xfrm>
            <a:off x="1143000" y="2057400"/>
            <a:ext cx="5316793"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Check buttons, fasteners, and buttonholes</a:t>
            </a:r>
            <a:endParaRPr/>
          </a:p>
          <a:p>
            <a:pPr indent="-182880" lvl="1" marL="457200" rtl="0" algn="l">
              <a:lnSpc>
                <a:spcPct val="90000"/>
              </a:lnSpc>
              <a:spcBef>
                <a:spcPts val="200"/>
              </a:spcBef>
              <a:spcAft>
                <a:spcPts val="0"/>
              </a:spcAft>
              <a:buClr>
                <a:srgbClr val="6600CC"/>
              </a:buClr>
              <a:buSzPts val="1600"/>
              <a:buFont typeface="Courier New"/>
              <a:buChar char="o"/>
            </a:pPr>
            <a:r>
              <a:rPr lang="en-US">
                <a:solidFill>
                  <a:schemeClr val="dk1"/>
                </a:solidFill>
              </a:rPr>
              <a:t>Buttons and fasteners should be firmly attached</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Buttons should have a shank or thread shank, should fit through the buttonhole, and should and lie flat</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Buttonholes should be sewn on-grain and should lie flat</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All buttonholes should be spaced evenly on the garment</a:t>
            </a:r>
            <a:endParaRPr/>
          </a:p>
        </p:txBody>
      </p:sp>
      <p:pic>
        <p:nvPicPr>
          <p:cNvPr id="177" name="Google Shape;177;p17"/>
          <p:cNvPicPr preferRelativeResize="0"/>
          <p:nvPr/>
        </p:nvPicPr>
        <p:blipFill rotWithShape="1">
          <a:blip r:embed="rId3">
            <a:alphaModFix/>
          </a:blip>
          <a:srcRect b="0" l="6652" r="13257" t="0"/>
          <a:stretch/>
        </p:blipFill>
        <p:spPr>
          <a:xfrm>
            <a:off x="6951406" y="1965959"/>
            <a:ext cx="4572001" cy="428348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18"/>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Recognizing Quality Clothing</a:t>
            </a:r>
            <a:br>
              <a:rPr lang="en-US">
                <a:solidFill>
                  <a:srgbClr val="6600CC"/>
                </a:solidFill>
              </a:rPr>
            </a:br>
            <a:r>
              <a:rPr lang="en-US" sz="1600">
                <a:solidFill>
                  <a:srgbClr val="6600CC"/>
                </a:solidFill>
              </a:rPr>
              <a:t>Objective 9</a:t>
            </a:r>
            <a:endParaRPr sz="1600">
              <a:solidFill>
                <a:srgbClr val="6600CC"/>
              </a:solidFill>
            </a:endParaRPr>
          </a:p>
        </p:txBody>
      </p:sp>
      <p:sp>
        <p:nvSpPr>
          <p:cNvPr id="183" name="Google Shape;183;p18"/>
          <p:cNvSpPr txBox="1"/>
          <p:nvPr>
            <p:ph idx="1" type="body"/>
          </p:nvPr>
        </p:nvSpPr>
        <p:spPr>
          <a:xfrm>
            <a:off x="1143000" y="2057400"/>
            <a:ext cx="9875519"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Examine the garment</a:t>
            </a:r>
            <a:endParaRPr/>
          </a:p>
          <a:p>
            <a:pPr indent="-182880" lvl="1" marL="457200" rtl="0" algn="l">
              <a:lnSpc>
                <a:spcPct val="90000"/>
              </a:lnSpc>
              <a:spcBef>
                <a:spcPts val="200"/>
              </a:spcBef>
              <a:spcAft>
                <a:spcPts val="0"/>
              </a:spcAft>
              <a:buClr>
                <a:srgbClr val="6600CC"/>
              </a:buClr>
              <a:buSzPts val="1600"/>
              <a:buFont typeface="Courier New"/>
              <a:buChar char="o"/>
            </a:pPr>
            <a:r>
              <a:rPr lang="en-US">
                <a:solidFill>
                  <a:schemeClr val="dk1"/>
                </a:solidFill>
              </a:rPr>
              <a:t>Check the quality of the fabric</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Stripes, plaids, checks or designs should match at the seams</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Fiber content and construction must be suited for the intended use</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Hem should lie flat and even, and should be parallel to the floor unless the design is otherwise</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Outside of the stitching on the hems should be inconspicuous</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Lining should be smooth, not wrinkled</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Lining should not hang past the outer garment</a:t>
            </a:r>
            <a:endParaRPr/>
          </a:p>
          <a:p>
            <a:pPr indent="-345440" lvl="0" marL="502919" rtl="0" algn="l">
              <a:lnSpc>
                <a:spcPct val="90000"/>
              </a:lnSpc>
              <a:spcBef>
                <a:spcPts val="1800"/>
              </a:spcBef>
              <a:spcAft>
                <a:spcPts val="0"/>
              </a:spcAft>
              <a:buClr>
                <a:srgbClr val="6600CC"/>
              </a:buClr>
              <a:buSzPts val="1760"/>
              <a:buFont typeface="Corbel"/>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19"/>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Recognizing Quality Clothing</a:t>
            </a:r>
            <a:br>
              <a:rPr lang="en-US">
                <a:solidFill>
                  <a:srgbClr val="6600CC"/>
                </a:solidFill>
              </a:rPr>
            </a:br>
            <a:r>
              <a:rPr lang="en-US" sz="1600">
                <a:solidFill>
                  <a:srgbClr val="6600CC"/>
                </a:solidFill>
              </a:rPr>
              <a:t>Objective 9</a:t>
            </a:r>
            <a:endParaRPr sz="1600">
              <a:solidFill>
                <a:srgbClr val="6600CC"/>
              </a:solidFill>
            </a:endParaRPr>
          </a:p>
        </p:txBody>
      </p:sp>
      <p:sp>
        <p:nvSpPr>
          <p:cNvPr id="189" name="Google Shape;189;p19"/>
          <p:cNvSpPr txBox="1"/>
          <p:nvPr>
            <p:ph idx="1" type="body"/>
          </p:nvPr>
        </p:nvSpPr>
        <p:spPr>
          <a:xfrm>
            <a:off x="1143000" y="2057400"/>
            <a:ext cx="9875519"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Carefully examine seams and stitching</a:t>
            </a:r>
            <a:endParaRPr/>
          </a:p>
          <a:p>
            <a:pPr indent="-182880" lvl="1" marL="457200" rtl="0" algn="l">
              <a:lnSpc>
                <a:spcPct val="90000"/>
              </a:lnSpc>
              <a:spcBef>
                <a:spcPts val="200"/>
              </a:spcBef>
              <a:spcAft>
                <a:spcPts val="0"/>
              </a:spcAft>
              <a:buClr>
                <a:srgbClr val="6600CC"/>
              </a:buClr>
              <a:buSzPts val="1600"/>
              <a:buFont typeface="Courier New"/>
              <a:buChar char="o"/>
            </a:pPr>
            <a:r>
              <a:rPr lang="en-US">
                <a:solidFill>
                  <a:schemeClr val="dk1"/>
                </a:solidFill>
              </a:rPr>
              <a:t>Check to ensure that seam allowances are sufficient to allow for alteration, if needed</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Seam lines, edges, and corners should be smooth and free of puckers</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Topstitching should be neat and even</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Stitching should be straight</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Corners and curves should maintain their shape</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Edges of pockets should be reinforced</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Sleeves on men’s shirts should be double-stitched</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20"/>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Recognizing Quality Clothing</a:t>
            </a:r>
            <a:br>
              <a:rPr lang="en-US">
                <a:solidFill>
                  <a:srgbClr val="6600CC"/>
                </a:solidFill>
              </a:rPr>
            </a:br>
            <a:r>
              <a:rPr lang="en-US" sz="1600">
                <a:solidFill>
                  <a:srgbClr val="6600CC"/>
                </a:solidFill>
              </a:rPr>
              <a:t>Objective 9</a:t>
            </a:r>
            <a:endParaRPr sz="1600">
              <a:solidFill>
                <a:srgbClr val="6600CC"/>
              </a:solidFill>
            </a:endParaRPr>
          </a:p>
        </p:txBody>
      </p:sp>
      <p:sp>
        <p:nvSpPr>
          <p:cNvPr id="195" name="Google Shape;195;p20"/>
          <p:cNvSpPr txBox="1"/>
          <p:nvPr>
            <p:ph idx="1" type="body"/>
          </p:nvPr>
        </p:nvSpPr>
        <p:spPr>
          <a:xfrm>
            <a:off x="1143000" y="2057400"/>
            <a:ext cx="9875519"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Examine the zipper </a:t>
            </a:r>
            <a:endParaRPr/>
          </a:p>
          <a:p>
            <a:pPr indent="-182880" lvl="1" marL="457200" rtl="0" algn="l">
              <a:lnSpc>
                <a:spcPct val="90000"/>
              </a:lnSpc>
              <a:spcBef>
                <a:spcPts val="200"/>
              </a:spcBef>
              <a:spcAft>
                <a:spcPts val="0"/>
              </a:spcAft>
              <a:buClr>
                <a:srgbClr val="6600CC"/>
              </a:buClr>
              <a:buSzPts val="1600"/>
              <a:buFont typeface="Courier New"/>
              <a:buChar char="o"/>
            </a:pPr>
            <a:r>
              <a:rPr lang="en-US">
                <a:solidFill>
                  <a:schemeClr val="dk1"/>
                </a:solidFill>
              </a:rPr>
              <a:t>Should open and close easily</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Check that the stitching around the zipper is even and not puckered</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Zipper should be covered completely</a:t>
            </a:r>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Fabric covering the zipper should not bulge or pucker</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1"/>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Tips for Ironing and Pressing</a:t>
            </a:r>
            <a:br>
              <a:rPr lang="en-US">
                <a:solidFill>
                  <a:schemeClr val="dk1"/>
                </a:solidFill>
              </a:rPr>
            </a:br>
            <a:r>
              <a:rPr lang="en-US" sz="1600">
                <a:solidFill>
                  <a:srgbClr val="6600CC"/>
                </a:solidFill>
              </a:rPr>
              <a:t>Objective 10</a:t>
            </a:r>
            <a:endParaRPr sz="1600">
              <a:solidFill>
                <a:srgbClr val="6600CC"/>
              </a:solidFill>
            </a:endParaRPr>
          </a:p>
        </p:txBody>
      </p:sp>
      <p:sp>
        <p:nvSpPr>
          <p:cNvPr id="201" name="Google Shape;201;p21"/>
          <p:cNvSpPr txBox="1"/>
          <p:nvPr>
            <p:ph idx="1" type="body"/>
          </p:nvPr>
        </p:nvSpPr>
        <p:spPr>
          <a:xfrm>
            <a:off x="1143000" y="2057400"/>
            <a:ext cx="5592097"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Ironing is done on finished clothing and uses a back and forth technique</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Pressing uses an up and down motion and is used most on unfinished garments when pressing the seams open or pressing puckers out of excess fabric</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Pressing is also used on a finished garment that has creases such as pleats or hems</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Pressing is less likely to stretch the fabric than ironing</a:t>
            </a:r>
            <a:endParaRPr/>
          </a:p>
        </p:txBody>
      </p:sp>
      <p:pic>
        <p:nvPicPr>
          <p:cNvPr id="202" name="Google Shape;202;p21"/>
          <p:cNvPicPr preferRelativeResize="0"/>
          <p:nvPr/>
        </p:nvPicPr>
        <p:blipFill rotWithShape="1">
          <a:blip r:embed="rId3">
            <a:alphaModFix/>
          </a:blip>
          <a:srcRect b="0" l="0" r="0" t="0"/>
          <a:stretch/>
        </p:blipFill>
        <p:spPr>
          <a:xfrm>
            <a:off x="7816644" y="2057400"/>
            <a:ext cx="3375057" cy="423451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97" name="Google Shape;97;p4"/>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alterations: </a:t>
            </a:r>
            <a:r>
              <a:rPr lang="en-US">
                <a:solidFill>
                  <a:schemeClr val="dk1"/>
                </a:solidFill>
              </a:rPr>
              <a:t>changing a garment such as shortening the length of the slacks</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bias: </a:t>
            </a:r>
            <a:r>
              <a:rPr lang="en-US">
                <a:solidFill>
                  <a:schemeClr val="dk1"/>
                </a:solidFill>
              </a:rPr>
              <a:t>the 45° angle to the selvage</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casing: </a:t>
            </a:r>
            <a:r>
              <a:rPr lang="en-US">
                <a:solidFill>
                  <a:schemeClr val="dk1"/>
                </a:solidFill>
              </a:rPr>
              <a:t>fabric tube that holds elastic or a drawstring</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crosswise grain: </a:t>
            </a:r>
            <a:r>
              <a:rPr lang="en-US">
                <a:solidFill>
                  <a:schemeClr val="dk1"/>
                </a:solidFill>
              </a:rPr>
              <a:t>threads in a fabric go selvage to selvage on the fabric; they are perpendicular to the to the selvage</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fabric: </a:t>
            </a:r>
            <a:r>
              <a:rPr lang="en-US">
                <a:solidFill>
                  <a:schemeClr val="dk1"/>
                </a:solidFill>
              </a:rPr>
              <a:t>cloth produced from yarns that have been woven, knitted, or pressed together, then treated with dyes, coatings, or chemical finishes</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feed dog: </a:t>
            </a:r>
            <a:r>
              <a:rPr lang="en-US">
                <a:solidFill>
                  <a:schemeClr val="dk1"/>
                </a:solidFill>
              </a:rPr>
              <a:t>“teeth” under the needle plate that help move the fabric beneath the presser foot</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0" st="0"/>
                                            </p:txEl>
                                          </p:spTgt>
                                        </p:tgtEl>
                                        <p:attrNameLst>
                                          <p:attrName>style.visibility</p:attrName>
                                        </p:attrNameLst>
                                      </p:cBhvr>
                                      <p:to>
                                        <p:strVal val="visible"/>
                                      </p:to>
                                    </p:set>
                                    <p:animEffect filter="fade" transition="in">
                                      <p:cBhvr>
                                        <p:cTn dur="1000"/>
                                        <p:tgtEl>
                                          <p:spTgt spid="9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1" st="1"/>
                                            </p:txEl>
                                          </p:spTgt>
                                        </p:tgtEl>
                                        <p:attrNameLst>
                                          <p:attrName>style.visibility</p:attrName>
                                        </p:attrNameLst>
                                      </p:cBhvr>
                                      <p:to>
                                        <p:strVal val="visible"/>
                                      </p:to>
                                    </p:set>
                                    <p:animEffect filter="fade" transition="in">
                                      <p:cBhvr>
                                        <p:cTn dur="1000"/>
                                        <p:tgtEl>
                                          <p:spTgt spid="9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2" st="2"/>
                                            </p:txEl>
                                          </p:spTgt>
                                        </p:tgtEl>
                                        <p:attrNameLst>
                                          <p:attrName>style.visibility</p:attrName>
                                        </p:attrNameLst>
                                      </p:cBhvr>
                                      <p:to>
                                        <p:strVal val="visible"/>
                                      </p:to>
                                    </p:set>
                                    <p:animEffect filter="fade" transition="in">
                                      <p:cBhvr>
                                        <p:cTn dur="1000"/>
                                        <p:tgtEl>
                                          <p:spTgt spid="9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3" st="3"/>
                                            </p:txEl>
                                          </p:spTgt>
                                        </p:tgtEl>
                                        <p:attrNameLst>
                                          <p:attrName>style.visibility</p:attrName>
                                        </p:attrNameLst>
                                      </p:cBhvr>
                                      <p:to>
                                        <p:strVal val="visible"/>
                                      </p:to>
                                    </p:set>
                                    <p:animEffect filter="fade" transition="in">
                                      <p:cBhvr>
                                        <p:cTn dur="1000"/>
                                        <p:tgtEl>
                                          <p:spTgt spid="9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4" st="4"/>
                                            </p:txEl>
                                          </p:spTgt>
                                        </p:tgtEl>
                                        <p:attrNameLst>
                                          <p:attrName>style.visibility</p:attrName>
                                        </p:attrNameLst>
                                      </p:cBhvr>
                                      <p:to>
                                        <p:strVal val="visible"/>
                                      </p:to>
                                    </p:set>
                                    <p:animEffect filter="fade" transition="in">
                                      <p:cBhvr>
                                        <p:cTn dur="1000"/>
                                        <p:tgtEl>
                                          <p:spTgt spid="97">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5" st="5"/>
                                            </p:txEl>
                                          </p:spTgt>
                                        </p:tgtEl>
                                        <p:attrNameLst>
                                          <p:attrName>style.visibility</p:attrName>
                                        </p:attrNameLst>
                                      </p:cBhvr>
                                      <p:to>
                                        <p:strVal val="visible"/>
                                      </p:to>
                                    </p:set>
                                    <p:animEffect filter="fade" transition="in">
                                      <p:cBhvr>
                                        <p:cTn dur="1000"/>
                                        <p:tgtEl>
                                          <p:spTgt spid="97">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22"/>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Tips for Ironing and Pressing</a:t>
            </a:r>
            <a:br>
              <a:rPr lang="en-US">
                <a:solidFill>
                  <a:schemeClr val="dk1"/>
                </a:solidFill>
              </a:rPr>
            </a:br>
            <a:r>
              <a:rPr lang="en-US" sz="1600">
                <a:solidFill>
                  <a:srgbClr val="6600CC"/>
                </a:solidFill>
              </a:rPr>
              <a:t>Objective 10</a:t>
            </a:r>
            <a:endParaRPr sz="1600">
              <a:solidFill>
                <a:srgbClr val="6600CC"/>
              </a:solidFill>
            </a:endParaRPr>
          </a:p>
        </p:txBody>
      </p:sp>
      <p:sp>
        <p:nvSpPr>
          <p:cNvPr id="208" name="Google Shape;208;p22"/>
          <p:cNvSpPr txBox="1"/>
          <p:nvPr>
            <p:ph idx="1" type="body"/>
          </p:nvPr>
        </p:nvSpPr>
        <p:spPr>
          <a:xfrm>
            <a:off x="1143000" y="2057400"/>
            <a:ext cx="9875520"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Press the clothing on the wrong side of the garment </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Avoid ironing on top of buttons</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Take clothes out of the dryer as soon as it shuts off to help eliminate wrinkling, and hang up or fold immediately</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Read the clothing label or fabric content information to determine the iron temperature setting</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If the fabric requires a high-heat iron, use a damp press cloth or spray the item lightly with spray starch or water</a:t>
            </a:r>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Give the iron time to heat up</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23"/>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Tips for Ironing and Pressing</a:t>
            </a:r>
            <a:br>
              <a:rPr lang="en-US">
                <a:solidFill>
                  <a:schemeClr val="dk1"/>
                </a:solidFill>
              </a:rPr>
            </a:br>
            <a:r>
              <a:rPr lang="en-US" sz="1600">
                <a:solidFill>
                  <a:srgbClr val="6600CC"/>
                </a:solidFill>
              </a:rPr>
              <a:t>Objective 10</a:t>
            </a:r>
            <a:endParaRPr sz="1600">
              <a:solidFill>
                <a:srgbClr val="6600CC"/>
              </a:solidFill>
            </a:endParaRPr>
          </a:p>
        </p:txBody>
      </p:sp>
      <p:sp>
        <p:nvSpPr>
          <p:cNvPr id="214" name="Google Shape;214;p23"/>
          <p:cNvSpPr txBox="1"/>
          <p:nvPr>
            <p:ph idx="1" type="body"/>
          </p:nvPr>
        </p:nvSpPr>
        <p:spPr>
          <a:xfrm>
            <a:off x="1143000" y="2057400"/>
            <a:ext cx="9875520"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80000"/>
              </a:lnSpc>
              <a:spcBef>
                <a:spcPts val="0"/>
              </a:spcBef>
              <a:spcAft>
                <a:spcPts val="0"/>
              </a:spcAft>
              <a:buClr>
                <a:srgbClr val="6600CC"/>
              </a:buClr>
              <a:buSzPts val="1760"/>
              <a:buChar char="•"/>
            </a:pPr>
            <a:r>
              <a:rPr lang="en-US">
                <a:solidFill>
                  <a:schemeClr val="dk1"/>
                </a:solidFill>
              </a:rPr>
              <a:t>Make sure your iron has plenty of water and is producing steam at steam settings</a:t>
            </a:r>
            <a:endParaRPr/>
          </a:p>
          <a:p>
            <a:pPr indent="-182880" lvl="0" marL="228600" rtl="0" algn="l">
              <a:lnSpc>
                <a:spcPct val="80000"/>
              </a:lnSpc>
              <a:spcBef>
                <a:spcPts val="1400"/>
              </a:spcBef>
              <a:spcAft>
                <a:spcPts val="0"/>
              </a:spcAft>
              <a:buClr>
                <a:srgbClr val="6600CC"/>
              </a:buClr>
              <a:buSzPts val="1760"/>
              <a:buChar char="•"/>
            </a:pPr>
            <a:r>
              <a:rPr lang="en-US">
                <a:solidFill>
                  <a:schemeClr val="dk1"/>
                </a:solidFill>
              </a:rPr>
              <a:t>Some manufacturers warn against using distilled water in their irons.</a:t>
            </a:r>
            <a:endParaRPr>
              <a:solidFill>
                <a:schemeClr val="dk1"/>
              </a:solidFill>
            </a:endParaRPr>
          </a:p>
          <a:p>
            <a:pPr indent="-182880" lvl="0" marL="228600" rtl="0" algn="l">
              <a:lnSpc>
                <a:spcPct val="80000"/>
              </a:lnSpc>
              <a:spcBef>
                <a:spcPts val="1400"/>
              </a:spcBef>
              <a:spcAft>
                <a:spcPts val="0"/>
              </a:spcAft>
              <a:buClr>
                <a:srgbClr val="6600CC"/>
              </a:buClr>
              <a:buSzPts val="1760"/>
              <a:buChar char="•"/>
            </a:pPr>
            <a:r>
              <a:rPr lang="en-US">
                <a:solidFill>
                  <a:schemeClr val="dk1"/>
                </a:solidFill>
              </a:rPr>
              <a:t>When ironing several items, start with the pieces that require the lowest heat iron setting, then turn the heat up as needed</a:t>
            </a:r>
            <a:endParaRPr/>
          </a:p>
          <a:p>
            <a:pPr indent="-182880" lvl="0" marL="228600" rtl="0" algn="l">
              <a:lnSpc>
                <a:spcPct val="80000"/>
              </a:lnSpc>
              <a:spcBef>
                <a:spcPts val="1400"/>
              </a:spcBef>
              <a:spcAft>
                <a:spcPts val="0"/>
              </a:spcAft>
              <a:buClr>
                <a:srgbClr val="6600CC"/>
              </a:buClr>
              <a:buSzPts val="1760"/>
              <a:buChar char="•"/>
            </a:pPr>
            <a:r>
              <a:rPr lang="en-US">
                <a:solidFill>
                  <a:schemeClr val="dk1"/>
                </a:solidFill>
              </a:rPr>
              <a:t>When ironing shirts, iron the sleeves, collar, and front placket first</a:t>
            </a:r>
            <a:endParaRPr/>
          </a:p>
          <a:p>
            <a:pPr indent="-182880" lvl="0" marL="228600" rtl="0" algn="l">
              <a:lnSpc>
                <a:spcPct val="80000"/>
              </a:lnSpc>
              <a:spcBef>
                <a:spcPts val="1400"/>
              </a:spcBef>
              <a:spcAft>
                <a:spcPts val="0"/>
              </a:spcAft>
              <a:buClr>
                <a:srgbClr val="6600CC"/>
              </a:buClr>
              <a:buSzPts val="1760"/>
              <a:buChar char="•"/>
            </a:pPr>
            <a:r>
              <a:rPr lang="en-US">
                <a:solidFill>
                  <a:schemeClr val="dk1"/>
                </a:solidFill>
              </a:rPr>
              <a:t>Let the ironed garment set until it is completely dry before wearing</a:t>
            </a:r>
            <a:endParaRPr/>
          </a:p>
          <a:p>
            <a:pPr indent="-182880" lvl="0" marL="228600" rtl="0" algn="l">
              <a:lnSpc>
                <a:spcPct val="80000"/>
              </a:lnSpc>
              <a:spcBef>
                <a:spcPts val="1400"/>
              </a:spcBef>
              <a:spcAft>
                <a:spcPts val="0"/>
              </a:spcAft>
              <a:buClr>
                <a:srgbClr val="6600CC"/>
              </a:buClr>
              <a:buSzPts val="1760"/>
              <a:buChar char="•"/>
            </a:pPr>
            <a:r>
              <a:rPr lang="en-US">
                <a:solidFill>
                  <a:schemeClr val="dk1"/>
                </a:solidFill>
              </a:rPr>
              <a:t>Use the tip of the iron to work in small areas such as the sleeves, collar, or placket</a:t>
            </a:r>
            <a:endParaRPr/>
          </a:p>
          <a:p>
            <a:pPr indent="-71120" lvl="0" marL="228600" rtl="0" algn="l">
              <a:lnSpc>
                <a:spcPct val="80000"/>
              </a:lnSpc>
              <a:spcBef>
                <a:spcPts val="1400"/>
              </a:spcBef>
              <a:spcAft>
                <a:spcPts val="0"/>
              </a:spcAft>
              <a:buClr>
                <a:srgbClr val="6600CC"/>
              </a:buClr>
              <a:buSzPts val="1760"/>
              <a:buNone/>
            </a:pPr>
            <a:r>
              <a:t/>
            </a:r>
            <a:endParaRPr>
              <a:solidFill>
                <a:schemeClr val="dk1"/>
              </a:solidFill>
            </a:endParaRPr>
          </a:p>
          <a:p>
            <a:pPr indent="0" lvl="0" marL="45720" rtl="0" algn="l">
              <a:lnSpc>
                <a:spcPct val="80000"/>
              </a:lnSpc>
              <a:spcBef>
                <a:spcPts val="1400"/>
              </a:spcBef>
              <a:spcAft>
                <a:spcPts val="0"/>
              </a:spcAft>
              <a:buClr>
                <a:srgbClr val="6600CC"/>
              </a:buClr>
              <a:buSzPts val="1760"/>
              <a:buNone/>
            </a:pPr>
            <a:r>
              <a:rPr lang="en-US" u="sng">
                <a:solidFill>
                  <a:schemeClr val="dk1"/>
                </a:solidFill>
                <a:hlinkClick r:id="rId3">
                  <a:extLst>
                    <a:ext uri="{A12FA001-AC4F-418D-AE19-62706E023703}">
                      <ahyp:hlinkClr val="tx"/>
                    </a:ext>
                  </a:extLst>
                </a:hlinkClick>
              </a:rPr>
              <a:t>https://www.youtube.com/watch?v=51dyIfDWwy0</a:t>
            </a:r>
            <a:endParaRPr>
              <a:solidFill>
                <a:schemeClr val="dk1"/>
              </a:solidFill>
            </a:endParaRPr>
          </a:p>
          <a:p>
            <a:pPr indent="0" lvl="0" marL="45720" rtl="0" algn="l">
              <a:lnSpc>
                <a:spcPct val="80000"/>
              </a:lnSpc>
              <a:spcBef>
                <a:spcPts val="1400"/>
              </a:spcBef>
              <a:spcAft>
                <a:spcPts val="0"/>
              </a:spcAft>
              <a:buClr>
                <a:srgbClr val="6600CC"/>
              </a:buClr>
              <a:buSzPts val="1760"/>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2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4400"/>
              <a:buFont typeface="Corbel"/>
              <a:buNone/>
            </a:pPr>
            <a:r>
              <a:rPr lang="en-US"/>
              <a:t>Difference between ironing and pressing:</a:t>
            </a:r>
            <a:endParaRPr/>
          </a:p>
        </p:txBody>
      </p:sp>
      <p:sp>
        <p:nvSpPr>
          <p:cNvPr id="220" name="Google Shape;220;p24"/>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SzPts val="1760"/>
              <a:buChar char="•"/>
            </a:pPr>
            <a:r>
              <a:rPr lang="en-US" u="sng">
                <a:solidFill>
                  <a:schemeClr val="hlink"/>
                </a:solidFill>
                <a:hlinkClick r:id="rId3"/>
              </a:rPr>
              <a:t>https://www.youtube.com/watch?v=T-8GpGf8rmo</a:t>
            </a:r>
            <a:endParaRPr/>
          </a:p>
          <a:p>
            <a:pPr indent="-71120" lvl="0" marL="228600" rtl="0" algn="l">
              <a:lnSpc>
                <a:spcPct val="90000"/>
              </a:lnSpc>
              <a:spcBef>
                <a:spcPts val="1400"/>
              </a:spcBef>
              <a:spcAft>
                <a:spcPts val="0"/>
              </a:spcAft>
              <a:buSzPts val="1760"/>
              <a:buNone/>
            </a:pPr>
            <a:r>
              <a:t/>
            </a:r>
            <a:endParaRPr/>
          </a:p>
          <a:p>
            <a:pPr indent="-71120" lvl="0" marL="228600" rtl="0" algn="l">
              <a:lnSpc>
                <a:spcPct val="90000"/>
              </a:lnSpc>
              <a:spcBef>
                <a:spcPts val="1400"/>
              </a:spcBef>
              <a:spcAft>
                <a:spcPts val="0"/>
              </a:spcAft>
              <a:buSzPts val="1760"/>
              <a:buNone/>
            </a:pPr>
            <a:r>
              <a:t/>
            </a:r>
            <a:endParaRPr/>
          </a:p>
          <a:p>
            <a:pPr indent="-71120" lvl="0" marL="228600" rtl="0" algn="l">
              <a:lnSpc>
                <a:spcPct val="90000"/>
              </a:lnSpc>
              <a:spcBef>
                <a:spcPts val="1400"/>
              </a:spcBef>
              <a:spcAft>
                <a:spcPts val="0"/>
              </a:spcAft>
              <a:buSzPts val="1760"/>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25"/>
          <p:cNvSpPr txBox="1"/>
          <p:nvPr>
            <p:ph type="title"/>
          </p:nvPr>
        </p:nvSpPr>
        <p:spPr>
          <a:xfrm>
            <a:off x="431800" y="313267"/>
            <a:ext cx="9875520" cy="52493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0000"/>
              </a:buClr>
              <a:buSzPts val="3959"/>
              <a:buFont typeface="Corbel"/>
              <a:buNone/>
            </a:pPr>
            <a:br>
              <a:rPr lang="en-US" sz="3959" u="sng">
                <a:solidFill>
                  <a:srgbClr val="FF0000"/>
                </a:solidFill>
              </a:rPr>
            </a:br>
            <a:r>
              <a:rPr lang="en-US" sz="3600" u="sng">
                <a:solidFill>
                  <a:srgbClr val="0070C0"/>
                </a:solidFill>
              </a:rPr>
              <a:t>Tuesday after notes…….</a:t>
            </a:r>
            <a:br>
              <a:rPr lang="en-US" sz="3600" u="sng">
                <a:solidFill>
                  <a:srgbClr val="FF0000"/>
                </a:solidFill>
              </a:rPr>
            </a:br>
            <a:r>
              <a:rPr lang="en-US" sz="3600" u="sng">
                <a:solidFill>
                  <a:srgbClr val="FF0000"/>
                </a:solidFill>
              </a:rPr>
              <a:t>On The Computers:</a:t>
            </a:r>
            <a:endParaRPr sz="3600" u="sng">
              <a:solidFill>
                <a:srgbClr val="FF0000"/>
              </a:solidFill>
            </a:endParaRPr>
          </a:p>
        </p:txBody>
      </p:sp>
      <p:sp>
        <p:nvSpPr>
          <p:cNvPr id="226" name="Google Shape;226;p25"/>
          <p:cNvSpPr txBox="1"/>
          <p:nvPr>
            <p:ph idx="1" type="body"/>
          </p:nvPr>
        </p:nvSpPr>
        <p:spPr>
          <a:xfrm>
            <a:off x="431800" y="1684867"/>
            <a:ext cx="11726334" cy="5596466"/>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SzPts val="1280"/>
              <a:buChar char="•"/>
            </a:pPr>
            <a:r>
              <a:rPr lang="en-US" sz="1600"/>
              <a:t>iCEV </a:t>
            </a:r>
            <a:r>
              <a:rPr b="1" lang="en-US" sz="1600">
                <a:solidFill>
                  <a:srgbClr val="7030A0"/>
                </a:solidFill>
              </a:rPr>
              <a:t>“Garment Encyclopedia” </a:t>
            </a:r>
            <a:r>
              <a:rPr lang="en-US" sz="1600"/>
              <a:t>– Power Point Presentation</a:t>
            </a:r>
            <a:endParaRPr/>
          </a:p>
          <a:p>
            <a:pPr indent="-182880" lvl="1" marL="457200" rtl="0" algn="l">
              <a:lnSpc>
                <a:spcPct val="90000"/>
              </a:lnSpc>
              <a:spcBef>
                <a:spcPts val="200"/>
              </a:spcBef>
              <a:spcAft>
                <a:spcPts val="0"/>
              </a:spcAft>
              <a:buSzPts val="1280"/>
              <a:buChar char="•"/>
            </a:pPr>
            <a:r>
              <a:rPr lang="en-US" sz="1600"/>
              <a:t>Vocabulary</a:t>
            </a:r>
            <a:endParaRPr/>
          </a:p>
          <a:p>
            <a:pPr indent="-182880" lvl="1" marL="457200" rtl="0" algn="l">
              <a:lnSpc>
                <a:spcPct val="90000"/>
              </a:lnSpc>
              <a:spcBef>
                <a:spcPts val="600"/>
              </a:spcBef>
              <a:spcAft>
                <a:spcPts val="0"/>
              </a:spcAft>
              <a:buSzPts val="1280"/>
              <a:buChar char="•"/>
            </a:pPr>
            <a:r>
              <a:rPr lang="en-US" sz="1600"/>
              <a:t>Student Notes (3 total)</a:t>
            </a:r>
            <a:endParaRPr/>
          </a:p>
          <a:p>
            <a:pPr indent="-182880" lvl="1" marL="457200" rtl="0" algn="l">
              <a:lnSpc>
                <a:spcPct val="90000"/>
              </a:lnSpc>
              <a:spcBef>
                <a:spcPts val="600"/>
              </a:spcBef>
              <a:spcAft>
                <a:spcPts val="0"/>
              </a:spcAft>
              <a:buSzPts val="1280"/>
              <a:buChar char="•"/>
            </a:pPr>
            <a:r>
              <a:rPr lang="en-US" sz="1600"/>
              <a:t>Assessments 1-4 &amp; the Final Assessment</a:t>
            </a:r>
            <a:endParaRPr/>
          </a:p>
          <a:p>
            <a:pPr indent="0" lvl="1" marL="274320" rtl="0" algn="l">
              <a:lnSpc>
                <a:spcPct val="90000"/>
              </a:lnSpc>
              <a:spcBef>
                <a:spcPts val="600"/>
              </a:spcBef>
              <a:spcAft>
                <a:spcPts val="0"/>
              </a:spcAft>
              <a:buSzPts val="1280"/>
              <a:buNone/>
            </a:pPr>
            <a:r>
              <a:t/>
            </a:r>
            <a:endParaRPr sz="1600"/>
          </a:p>
          <a:p>
            <a:pPr indent="0" lvl="1" marL="274320" rtl="0" algn="l">
              <a:lnSpc>
                <a:spcPct val="90000"/>
              </a:lnSpc>
              <a:spcBef>
                <a:spcPts val="600"/>
              </a:spcBef>
              <a:spcAft>
                <a:spcPts val="0"/>
              </a:spcAft>
              <a:buSzPts val="1280"/>
              <a:buNone/>
            </a:pPr>
            <a:r>
              <a:t/>
            </a:r>
            <a:endParaRPr sz="1600"/>
          </a:p>
          <a:p>
            <a:pPr indent="-182880" lvl="1" marL="457200" rtl="0" algn="l">
              <a:lnSpc>
                <a:spcPct val="90000"/>
              </a:lnSpc>
              <a:spcBef>
                <a:spcPts val="600"/>
              </a:spcBef>
              <a:spcAft>
                <a:spcPts val="0"/>
              </a:spcAft>
              <a:buSzPts val="1280"/>
              <a:buChar char="•"/>
            </a:pPr>
            <a:r>
              <a:rPr lang="en-US" sz="1600">
                <a:solidFill>
                  <a:srgbClr val="6600CC"/>
                </a:solidFill>
              </a:rPr>
              <a:t>TAKE YOUR TIME – TO MANY STUDENTS FAIL THESE ASSIGNMENTS!!!!!!</a:t>
            </a:r>
            <a:endParaRPr/>
          </a:p>
          <a:p>
            <a:pPr indent="-101600" lvl="1" marL="457200" rtl="0" algn="l">
              <a:lnSpc>
                <a:spcPct val="90000"/>
              </a:lnSpc>
              <a:spcBef>
                <a:spcPts val="600"/>
              </a:spcBef>
              <a:spcAft>
                <a:spcPts val="0"/>
              </a:spcAft>
              <a:buSzPts val="1280"/>
              <a:buNone/>
            </a:pPr>
            <a:r>
              <a:t/>
            </a:r>
            <a:endParaRPr sz="1600">
              <a:solidFill>
                <a:srgbClr val="6600CC"/>
              </a:solidFill>
            </a:endParaRPr>
          </a:p>
          <a:p>
            <a:pPr indent="-182880" lvl="1" marL="457200" rtl="0" algn="l">
              <a:lnSpc>
                <a:spcPct val="90000"/>
              </a:lnSpc>
              <a:spcBef>
                <a:spcPts val="600"/>
              </a:spcBef>
              <a:spcAft>
                <a:spcPts val="0"/>
              </a:spcAft>
              <a:buSzPts val="1280"/>
              <a:buChar char="•"/>
            </a:pPr>
            <a:r>
              <a:rPr lang="en-US" sz="1600">
                <a:solidFill>
                  <a:srgbClr val="6600CC"/>
                </a:solidFill>
              </a:rPr>
              <a:t>READ THE POWER POINT ALL THE WAY THROUGH BEFORE BEGINNING!!!!!</a:t>
            </a:r>
            <a:endParaRPr/>
          </a:p>
          <a:p>
            <a:pPr indent="-101600" lvl="1" marL="457200" rtl="0" algn="l">
              <a:lnSpc>
                <a:spcPct val="90000"/>
              </a:lnSpc>
              <a:spcBef>
                <a:spcPts val="600"/>
              </a:spcBef>
              <a:spcAft>
                <a:spcPts val="0"/>
              </a:spcAft>
              <a:buSzPts val="1280"/>
              <a:buNone/>
            </a:pPr>
            <a:r>
              <a:t/>
            </a:r>
            <a:endParaRPr sz="1600">
              <a:solidFill>
                <a:srgbClr val="6600CC"/>
              </a:solidFill>
            </a:endParaRPr>
          </a:p>
          <a:p>
            <a:pPr indent="-182880" lvl="1" marL="457200" rtl="0" algn="l">
              <a:lnSpc>
                <a:spcPct val="90000"/>
              </a:lnSpc>
              <a:spcBef>
                <a:spcPts val="600"/>
              </a:spcBef>
              <a:spcAft>
                <a:spcPts val="0"/>
              </a:spcAft>
              <a:buSzPts val="1280"/>
              <a:buChar char="•"/>
            </a:pPr>
            <a:r>
              <a:rPr lang="en-US" sz="1600">
                <a:solidFill>
                  <a:srgbClr val="6600CC"/>
                </a:solidFill>
              </a:rPr>
              <a:t>I WILL TAKE THE </a:t>
            </a:r>
            <a:r>
              <a:rPr b="1" lang="en-US" sz="1600" u="sng">
                <a:solidFill>
                  <a:srgbClr val="FF0000"/>
                </a:solidFill>
              </a:rPr>
              <a:t>FIRST</a:t>
            </a:r>
            <a:r>
              <a:rPr lang="en-US" sz="1600">
                <a:solidFill>
                  <a:srgbClr val="6600CC"/>
                </a:solidFill>
              </a:rPr>
              <a:t> GRADE YOU EARN ON EACH ASSIGNMENT!!!!</a:t>
            </a:r>
            <a:endParaRPr/>
          </a:p>
          <a:p>
            <a:pPr indent="0" lvl="1" marL="274320" rtl="0" algn="l">
              <a:lnSpc>
                <a:spcPct val="90000"/>
              </a:lnSpc>
              <a:spcBef>
                <a:spcPts val="600"/>
              </a:spcBef>
              <a:spcAft>
                <a:spcPts val="0"/>
              </a:spcAft>
              <a:buSzPts val="1280"/>
              <a:buNone/>
            </a:pPr>
            <a:r>
              <a:t/>
            </a:r>
            <a:endParaRPr sz="1600">
              <a:solidFill>
                <a:srgbClr val="6600CC"/>
              </a:solidFill>
            </a:endParaRPr>
          </a:p>
          <a:p>
            <a:pPr indent="-182880" lvl="0" marL="228600" rtl="0" algn="l">
              <a:lnSpc>
                <a:spcPct val="90000"/>
              </a:lnSpc>
              <a:spcBef>
                <a:spcPts val="1800"/>
              </a:spcBef>
              <a:spcAft>
                <a:spcPts val="0"/>
              </a:spcAft>
              <a:buSzPts val="1280"/>
              <a:buChar char="•"/>
            </a:pPr>
            <a:r>
              <a:rPr lang="en-US" sz="1600">
                <a:solidFill>
                  <a:srgbClr val="6600CC"/>
                </a:solidFill>
              </a:rPr>
              <a:t>IF YOU ARE ON AN IEP YOU ARE TO DO THE </a:t>
            </a:r>
            <a:r>
              <a:rPr lang="en-US" sz="1600"/>
              <a:t>iCEV </a:t>
            </a:r>
            <a:r>
              <a:rPr b="1" lang="en-US" sz="1600">
                <a:solidFill>
                  <a:srgbClr val="7030A0"/>
                </a:solidFill>
              </a:rPr>
              <a:t>“Garment Encyclopedia” </a:t>
            </a:r>
            <a:r>
              <a:rPr lang="en-US" sz="1600"/>
              <a:t>– Power Point Presentation</a:t>
            </a:r>
            <a:endParaRPr/>
          </a:p>
          <a:p>
            <a:pPr indent="0" lvl="1" marL="274320" rtl="0" algn="l">
              <a:lnSpc>
                <a:spcPct val="90000"/>
              </a:lnSpc>
              <a:spcBef>
                <a:spcPts val="200"/>
              </a:spcBef>
              <a:spcAft>
                <a:spcPts val="0"/>
              </a:spcAft>
              <a:buSzPts val="1280"/>
              <a:buNone/>
            </a:pPr>
            <a:r>
              <a:t/>
            </a:r>
            <a:endParaRPr sz="1600">
              <a:solidFill>
                <a:srgbClr val="6600CC"/>
              </a:solidFill>
            </a:endParaRPr>
          </a:p>
          <a:p>
            <a:pPr indent="-101600" lvl="1" marL="457200" rtl="0" algn="l">
              <a:lnSpc>
                <a:spcPct val="90000"/>
              </a:lnSpc>
              <a:spcBef>
                <a:spcPts val="600"/>
              </a:spcBef>
              <a:spcAft>
                <a:spcPts val="0"/>
              </a:spcAft>
              <a:buSzPts val="1280"/>
              <a:buNone/>
            </a:pPr>
            <a:r>
              <a:t/>
            </a:r>
            <a:endParaRPr sz="1600">
              <a:solidFill>
                <a:srgbClr val="6600CC"/>
              </a:solidFill>
            </a:endParaRPr>
          </a:p>
          <a:p>
            <a:pPr indent="-101600" lvl="1" marL="457200" rtl="0" algn="l">
              <a:lnSpc>
                <a:spcPct val="90000"/>
              </a:lnSpc>
              <a:spcBef>
                <a:spcPts val="600"/>
              </a:spcBef>
              <a:spcAft>
                <a:spcPts val="0"/>
              </a:spcAft>
              <a:buSzPts val="1280"/>
              <a:buNone/>
            </a:pPr>
            <a:r>
              <a:t/>
            </a:r>
            <a:endParaRPr b="1" i="1" sz="1600">
              <a:solidFill>
                <a:srgbClr val="00B0F0"/>
              </a:solidFill>
            </a:endParaRPr>
          </a:p>
          <a:p>
            <a:pPr indent="-101600" lvl="1" marL="457200" rtl="0" algn="l">
              <a:lnSpc>
                <a:spcPct val="90000"/>
              </a:lnSpc>
              <a:spcBef>
                <a:spcPts val="600"/>
              </a:spcBef>
              <a:spcAft>
                <a:spcPts val="0"/>
              </a:spcAft>
              <a:buSzPts val="1280"/>
              <a:buNone/>
            </a:pPr>
            <a:r>
              <a:t/>
            </a:r>
            <a:endParaRPr sz="1600">
              <a:solidFill>
                <a:srgbClr val="6600CC"/>
              </a:solidFill>
            </a:endParaRPr>
          </a:p>
          <a:p>
            <a:pPr indent="-101600" lvl="1" marL="457200" rtl="0" algn="l">
              <a:lnSpc>
                <a:spcPct val="90000"/>
              </a:lnSpc>
              <a:spcBef>
                <a:spcPts val="600"/>
              </a:spcBef>
              <a:spcAft>
                <a:spcPts val="0"/>
              </a:spcAft>
              <a:buSzPts val="1280"/>
              <a:buNone/>
            </a:pPr>
            <a:r>
              <a:t/>
            </a:r>
            <a:endParaRPr sz="1600">
              <a:solidFill>
                <a:srgbClr val="6600CC"/>
              </a:solidFill>
            </a:endParaRPr>
          </a:p>
          <a:p>
            <a:pPr indent="0" lvl="1" marL="274320" rtl="0" algn="l">
              <a:lnSpc>
                <a:spcPct val="90000"/>
              </a:lnSpc>
              <a:spcBef>
                <a:spcPts val="600"/>
              </a:spcBef>
              <a:spcAft>
                <a:spcPts val="0"/>
              </a:spcAft>
              <a:buSzPts val="1280"/>
              <a:buNone/>
            </a:pPr>
            <a:r>
              <a:t/>
            </a:r>
            <a:endParaRPr sz="1600">
              <a:solidFill>
                <a:srgbClr val="6600CC"/>
              </a:solidFill>
            </a:endParaRPr>
          </a:p>
          <a:p>
            <a:pPr indent="0" lvl="1" marL="274320" rtl="0" algn="l">
              <a:lnSpc>
                <a:spcPct val="90000"/>
              </a:lnSpc>
              <a:spcBef>
                <a:spcPts val="600"/>
              </a:spcBef>
              <a:spcAft>
                <a:spcPts val="0"/>
              </a:spcAft>
              <a:buSzPts val="1280"/>
              <a:buNone/>
            </a:pPr>
            <a:r>
              <a:t/>
            </a:r>
            <a:endParaRPr sz="1600">
              <a:solidFill>
                <a:srgbClr val="6600CC"/>
              </a:solidFill>
            </a:endParaRPr>
          </a:p>
          <a:p>
            <a:pPr indent="-101600" lvl="0" marL="228600" rtl="0" algn="l">
              <a:lnSpc>
                <a:spcPct val="90000"/>
              </a:lnSpc>
              <a:spcBef>
                <a:spcPts val="1800"/>
              </a:spcBef>
              <a:spcAft>
                <a:spcPts val="0"/>
              </a:spcAft>
              <a:buSzPts val="1280"/>
              <a:buNone/>
            </a:pPr>
            <a:r>
              <a:t/>
            </a:r>
            <a:endParaRPr sz="16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26"/>
          <p:cNvSpPr txBox="1"/>
          <p:nvPr>
            <p:ph type="title"/>
          </p:nvPr>
        </p:nvSpPr>
        <p:spPr>
          <a:xfrm>
            <a:off x="338667" y="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70C0"/>
              </a:buClr>
              <a:buSzPts val="4400"/>
              <a:buFont typeface="Corbel"/>
              <a:buNone/>
            </a:pPr>
            <a:r>
              <a:rPr lang="en-US">
                <a:solidFill>
                  <a:srgbClr val="0070C0"/>
                </a:solidFill>
              </a:rPr>
              <a:t>Thursday: </a:t>
            </a:r>
            <a:endParaRPr>
              <a:solidFill>
                <a:srgbClr val="0070C0"/>
              </a:solidFill>
            </a:endParaRPr>
          </a:p>
        </p:txBody>
      </p:sp>
      <p:sp>
        <p:nvSpPr>
          <p:cNvPr id="232" name="Google Shape;232;p26"/>
          <p:cNvSpPr txBox="1"/>
          <p:nvPr>
            <p:ph idx="1" type="body"/>
          </p:nvPr>
        </p:nvSpPr>
        <p:spPr>
          <a:xfrm>
            <a:off x="338667" y="1356359"/>
            <a:ext cx="11514665" cy="5264573"/>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SzPts val="1760"/>
              <a:buChar char="•"/>
            </a:pPr>
            <a:r>
              <a:rPr b="1" i="1" lang="en-US">
                <a:solidFill>
                  <a:srgbClr val="FF0000"/>
                </a:solidFill>
              </a:rPr>
              <a:t>TODAY </a:t>
            </a:r>
            <a:r>
              <a:rPr lang="en-US">
                <a:solidFill>
                  <a:srgbClr val="00B0F0"/>
                </a:solidFill>
              </a:rPr>
              <a:t>– You will have time in class to complete iCEV (Garment Encyclopedia), and the test review. You will submit the review prior to the test tomorrow. The test review </a:t>
            </a:r>
            <a:r>
              <a:rPr lang="en-US" u="sng">
                <a:solidFill>
                  <a:srgbClr val="00B0F0"/>
                </a:solidFill>
              </a:rPr>
              <a:t>and</a:t>
            </a:r>
            <a:r>
              <a:rPr lang="en-US">
                <a:solidFill>
                  <a:srgbClr val="00B0F0"/>
                </a:solidFill>
              </a:rPr>
              <a:t> iCEV is due by the beginning of class on Friday (03/15). If I do not have it by then it is a zero and will remain a zero as we will be ending the unit with the test tomorrow (Friday). If you are here today and absent tomorrow your iCEV is still due by the end of tutorial on Friday. You will receive zero’s and they will stay zero’s if you do not have it done. </a:t>
            </a:r>
            <a:r>
              <a:rPr b="1" lang="en-US" u="sng">
                <a:solidFill>
                  <a:srgbClr val="FF0000"/>
                </a:solidFill>
              </a:rPr>
              <a:t>USE YOUR TIME WILSELY IN CLASS TODAY!!!!</a:t>
            </a:r>
            <a:endParaRPr/>
          </a:p>
          <a:p>
            <a:pPr indent="0" lvl="0" marL="45720" rtl="0" algn="l">
              <a:lnSpc>
                <a:spcPct val="90000"/>
              </a:lnSpc>
              <a:spcBef>
                <a:spcPts val="1400"/>
              </a:spcBef>
              <a:spcAft>
                <a:spcPts val="0"/>
              </a:spcAft>
              <a:buSzPts val="1760"/>
              <a:buNone/>
            </a:pPr>
            <a:r>
              <a:t/>
            </a:r>
            <a:endParaRPr b="1" u="sng">
              <a:solidFill>
                <a:srgbClr val="FF0000"/>
              </a:solidFill>
            </a:endParaRPr>
          </a:p>
          <a:p>
            <a:pPr indent="-182880" lvl="0" marL="228600" rtl="0" algn="l">
              <a:lnSpc>
                <a:spcPct val="90000"/>
              </a:lnSpc>
              <a:spcBef>
                <a:spcPts val="1400"/>
              </a:spcBef>
              <a:spcAft>
                <a:spcPts val="0"/>
              </a:spcAft>
              <a:buSzPts val="1760"/>
              <a:buChar char="•"/>
            </a:pPr>
            <a:r>
              <a:rPr lang="en-US"/>
              <a:t>iCEV </a:t>
            </a:r>
            <a:r>
              <a:rPr b="1" lang="en-US">
                <a:solidFill>
                  <a:srgbClr val="7030A0"/>
                </a:solidFill>
              </a:rPr>
              <a:t>“Garment Encyclopedia” </a:t>
            </a:r>
            <a:r>
              <a:rPr lang="en-US"/>
              <a:t>– Power Point Presentation</a:t>
            </a:r>
            <a:endParaRPr/>
          </a:p>
          <a:p>
            <a:pPr indent="-182880" lvl="1" marL="457200" rtl="0" algn="l">
              <a:lnSpc>
                <a:spcPct val="90000"/>
              </a:lnSpc>
              <a:spcBef>
                <a:spcPts val="200"/>
              </a:spcBef>
              <a:spcAft>
                <a:spcPts val="0"/>
              </a:spcAft>
              <a:buSzPts val="1600"/>
              <a:buChar char="•"/>
            </a:pPr>
            <a:r>
              <a:rPr lang="en-US"/>
              <a:t>Vocabulary</a:t>
            </a:r>
            <a:endParaRPr/>
          </a:p>
          <a:p>
            <a:pPr indent="-182880" lvl="1" marL="457200" rtl="0" algn="l">
              <a:lnSpc>
                <a:spcPct val="90000"/>
              </a:lnSpc>
              <a:spcBef>
                <a:spcPts val="600"/>
              </a:spcBef>
              <a:spcAft>
                <a:spcPts val="0"/>
              </a:spcAft>
              <a:buSzPts val="1600"/>
              <a:buChar char="•"/>
            </a:pPr>
            <a:r>
              <a:rPr lang="en-US"/>
              <a:t>Student Notes (3 total)</a:t>
            </a:r>
            <a:endParaRPr/>
          </a:p>
          <a:p>
            <a:pPr indent="-182880" lvl="1" marL="457200" rtl="0" algn="l">
              <a:lnSpc>
                <a:spcPct val="90000"/>
              </a:lnSpc>
              <a:spcBef>
                <a:spcPts val="600"/>
              </a:spcBef>
              <a:spcAft>
                <a:spcPts val="0"/>
              </a:spcAft>
              <a:buSzPts val="1600"/>
              <a:buChar char="•"/>
            </a:pPr>
            <a:r>
              <a:rPr lang="en-US"/>
              <a:t>Assessments 1-4 &amp; the Final Assessment</a:t>
            </a:r>
            <a:endParaRPr/>
          </a:p>
          <a:p>
            <a:pPr indent="-81279" lvl="1" marL="457200" rtl="0" algn="l">
              <a:lnSpc>
                <a:spcPct val="90000"/>
              </a:lnSpc>
              <a:spcBef>
                <a:spcPts val="600"/>
              </a:spcBef>
              <a:spcAft>
                <a:spcPts val="0"/>
              </a:spcAft>
              <a:buSzPts val="1600"/>
              <a:buNone/>
            </a:pPr>
            <a:r>
              <a:t/>
            </a:r>
            <a:endParaRPr/>
          </a:p>
          <a:p>
            <a:pPr indent="-182880" lvl="1" marL="457200" rtl="0" algn="l">
              <a:lnSpc>
                <a:spcPct val="90000"/>
              </a:lnSpc>
              <a:spcBef>
                <a:spcPts val="600"/>
              </a:spcBef>
              <a:spcAft>
                <a:spcPts val="0"/>
              </a:spcAft>
              <a:buSzPts val="1600"/>
              <a:buChar char="•"/>
            </a:pPr>
            <a:r>
              <a:rPr lang="en-US">
                <a:solidFill>
                  <a:srgbClr val="6600CC"/>
                </a:solidFill>
              </a:rPr>
              <a:t>IF YOU ARE ON AN IEP YOU ARE TO DO THE VOCAB., STUDENT NOTES (STYLES AND PARTS OF GARMENTS), ASSESSMENTS 1, 3 AND THE FINAL ASSESSMENT. </a:t>
            </a:r>
            <a:endParaRPr/>
          </a:p>
          <a:p>
            <a:pPr indent="0" lvl="1" marL="274320" rtl="0" algn="l">
              <a:lnSpc>
                <a:spcPct val="90000"/>
              </a:lnSpc>
              <a:spcBef>
                <a:spcPts val="600"/>
              </a:spcBef>
              <a:spcAft>
                <a:spcPts val="0"/>
              </a:spcAft>
              <a:buSzPts val="1600"/>
              <a:buNone/>
            </a:pPr>
            <a:r>
              <a:t/>
            </a:r>
            <a:endParaRPr>
              <a:solidFill>
                <a:srgbClr val="6600CC"/>
              </a:solidFill>
            </a:endParaRPr>
          </a:p>
          <a:p>
            <a:pPr indent="-81279" lvl="1" marL="457200" rtl="0" algn="l">
              <a:lnSpc>
                <a:spcPct val="90000"/>
              </a:lnSpc>
              <a:spcBef>
                <a:spcPts val="600"/>
              </a:spcBef>
              <a:spcAft>
                <a:spcPts val="0"/>
              </a:spcAft>
              <a:buSzPts val="1600"/>
              <a:buNone/>
            </a:pPr>
            <a:r>
              <a:t/>
            </a:r>
            <a:endParaRPr/>
          </a:p>
          <a:p>
            <a:pPr indent="-81279" lvl="1" marL="457200" rtl="0" algn="l">
              <a:lnSpc>
                <a:spcPct val="90000"/>
              </a:lnSpc>
              <a:spcBef>
                <a:spcPts val="600"/>
              </a:spcBef>
              <a:spcAft>
                <a:spcPts val="0"/>
              </a:spcAft>
              <a:buSzPts val="1600"/>
              <a:buNone/>
            </a:pPr>
            <a:r>
              <a:t/>
            </a:r>
            <a:endParaRPr/>
          </a:p>
          <a:p>
            <a:pPr indent="-81279" lvl="1" marL="457200" rtl="0" algn="l">
              <a:lnSpc>
                <a:spcPct val="90000"/>
              </a:lnSpc>
              <a:spcBef>
                <a:spcPts val="600"/>
              </a:spcBef>
              <a:spcAft>
                <a:spcPts val="0"/>
              </a:spcAft>
              <a:buSzPts val="1600"/>
              <a:buNone/>
            </a:pPr>
            <a:r>
              <a:t/>
            </a:r>
            <a:endParaRPr/>
          </a:p>
          <a:p>
            <a:pPr indent="-71120" lvl="0" marL="228600" rtl="0" algn="l">
              <a:lnSpc>
                <a:spcPct val="90000"/>
              </a:lnSpc>
              <a:spcBef>
                <a:spcPts val="1800"/>
              </a:spcBef>
              <a:spcAft>
                <a:spcPts val="0"/>
              </a:spcAft>
              <a:buSzPts val="1760"/>
              <a:buNone/>
            </a:pPr>
            <a:r>
              <a:t/>
            </a:r>
            <a:endParaRPr/>
          </a:p>
          <a:p>
            <a:pPr indent="0" lvl="1" marL="274320" rtl="0" algn="l">
              <a:lnSpc>
                <a:spcPct val="90000"/>
              </a:lnSpc>
              <a:spcBef>
                <a:spcPts val="200"/>
              </a:spcBef>
              <a:spcAft>
                <a:spcPts val="0"/>
              </a:spcAft>
              <a:buSzPts val="1600"/>
              <a:buNone/>
            </a:pPr>
            <a:r>
              <a:t/>
            </a:r>
            <a:endParaRPr>
              <a:solidFill>
                <a:srgbClr val="6600CC"/>
              </a:solidFill>
            </a:endParaRPr>
          </a:p>
          <a:p>
            <a:pPr indent="-71120" lvl="0" marL="228600" rtl="0" algn="l">
              <a:lnSpc>
                <a:spcPct val="90000"/>
              </a:lnSpc>
              <a:spcBef>
                <a:spcPts val="1800"/>
              </a:spcBef>
              <a:spcAft>
                <a:spcPts val="0"/>
              </a:spcAft>
              <a:buSzPts val="1760"/>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27"/>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4400"/>
              <a:buFont typeface="Corbel"/>
              <a:buNone/>
            </a:pPr>
            <a:r>
              <a:rPr lang="en-US"/>
              <a:t>iCEV: </a:t>
            </a:r>
            <a:endParaRPr/>
          </a:p>
        </p:txBody>
      </p:sp>
      <p:sp>
        <p:nvSpPr>
          <p:cNvPr id="238" name="Google Shape;238;p27"/>
          <p:cNvSpPr txBox="1"/>
          <p:nvPr>
            <p:ph idx="1" type="body"/>
          </p:nvPr>
        </p:nvSpPr>
        <p:spPr>
          <a:xfrm>
            <a:off x="999067" y="2599267"/>
            <a:ext cx="9872871"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SzPts val="2240"/>
              <a:buChar char="•"/>
            </a:pPr>
            <a:r>
              <a:rPr lang="en-US" sz="2800"/>
              <a:t>iCEV </a:t>
            </a:r>
            <a:r>
              <a:rPr b="1" lang="en-US" sz="2800">
                <a:solidFill>
                  <a:srgbClr val="7030A0"/>
                </a:solidFill>
              </a:rPr>
              <a:t>“Garment Encyclopedia” </a:t>
            </a:r>
            <a:r>
              <a:rPr lang="en-US" sz="2800"/>
              <a:t>– Power Point Presentation</a:t>
            </a:r>
            <a:endParaRPr/>
          </a:p>
          <a:p>
            <a:pPr indent="-182880" lvl="1" marL="457200" rtl="0" algn="l">
              <a:lnSpc>
                <a:spcPct val="90000"/>
              </a:lnSpc>
              <a:spcBef>
                <a:spcPts val="200"/>
              </a:spcBef>
              <a:spcAft>
                <a:spcPts val="0"/>
              </a:spcAft>
              <a:buSzPts val="2240"/>
              <a:buChar char="•"/>
            </a:pPr>
            <a:r>
              <a:rPr lang="en-US" sz="2800"/>
              <a:t>Vocabulary</a:t>
            </a:r>
            <a:endParaRPr/>
          </a:p>
          <a:p>
            <a:pPr indent="-182880" lvl="1" marL="457200" rtl="0" algn="l">
              <a:lnSpc>
                <a:spcPct val="90000"/>
              </a:lnSpc>
              <a:spcBef>
                <a:spcPts val="600"/>
              </a:spcBef>
              <a:spcAft>
                <a:spcPts val="0"/>
              </a:spcAft>
              <a:buSzPts val="2240"/>
              <a:buChar char="•"/>
            </a:pPr>
            <a:r>
              <a:rPr lang="en-US" sz="2800"/>
              <a:t>Student Notes (3 total)</a:t>
            </a:r>
            <a:endParaRPr/>
          </a:p>
          <a:p>
            <a:pPr indent="-182880" lvl="1" marL="457200" rtl="0" algn="l">
              <a:lnSpc>
                <a:spcPct val="90000"/>
              </a:lnSpc>
              <a:spcBef>
                <a:spcPts val="600"/>
              </a:spcBef>
              <a:spcAft>
                <a:spcPts val="0"/>
              </a:spcAft>
              <a:buSzPts val="2240"/>
              <a:buChar char="•"/>
            </a:pPr>
            <a:r>
              <a:rPr lang="en-US" sz="2800"/>
              <a:t>Assessments 1-4 &amp; the Final Assessment</a:t>
            </a:r>
            <a:endParaRPr/>
          </a:p>
          <a:p>
            <a:pPr indent="-40640" lvl="1" marL="457200" rtl="0" algn="l">
              <a:lnSpc>
                <a:spcPct val="90000"/>
              </a:lnSpc>
              <a:spcBef>
                <a:spcPts val="600"/>
              </a:spcBef>
              <a:spcAft>
                <a:spcPts val="0"/>
              </a:spcAft>
              <a:buSzPts val="2240"/>
              <a:buNone/>
            </a:pPr>
            <a:r>
              <a:t/>
            </a:r>
            <a:endParaRPr sz="2800"/>
          </a:p>
          <a:p>
            <a:pPr indent="-182880" lvl="1" marL="457200" rtl="0" algn="l">
              <a:lnSpc>
                <a:spcPct val="90000"/>
              </a:lnSpc>
              <a:spcBef>
                <a:spcPts val="600"/>
              </a:spcBef>
              <a:spcAft>
                <a:spcPts val="0"/>
              </a:spcAft>
              <a:buSzPts val="2240"/>
              <a:buChar char="•"/>
            </a:pPr>
            <a:r>
              <a:rPr lang="en-US" sz="2800">
                <a:solidFill>
                  <a:srgbClr val="6600CC"/>
                </a:solidFill>
              </a:rPr>
              <a:t>IF YOU ARE ON AN IEP YOU ARE TO DO THE VOCAB., STUDENT NOTES (STYLES AND PARTS OF GARMENTS), ASSESSMENTS 1, 3 AND THE FINAL ASSESSMENT. </a:t>
            </a:r>
            <a:endParaRPr/>
          </a:p>
          <a:p>
            <a:pPr indent="-40640" lvl="0" marL="228600" rtl="0" algn="l">
              <a:lnSpc>
                <a:spcPct val="90000"/>
              </a:lnSpc>
              <a:spcBef>
                <a:spcPts val="1800"/>
              </a:spcBef>
              <a:spcAft>
                <a:spcPts val="0"/>
              </a:spcAft>
              <a:buSzPts val="2240"/>
              <a:buNone/>
            </a:pPr>
            <a:r>
              <a:t/>
            </a:r>
            <a:endParaRPr sz="28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28"/>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Knowledge Check</a:t>
            </a:r>
            <a:br>
              <a:rPr lang="en-US">
                <a:solidFill>
                  <a:srgbClr val="6600CC"/>
                </a:solidFill>
              </a:rPr>
            </a:br>
            <a:r>
              <a:rPr lang="en-US" sz="1600">
                <a:solidFill>
                  <a:srgbClr val="6600CC"/>
                </a:solidFill>
              </a:rPr>
              <a:t>Objective 10</a:t>
            </a:r>
            <a:endParaRPr sz="1600">
              <a:solidFill>
                <a:srgbClr val="6600CC"/>
              </a:solidFill>
            </a:endParaRPr>
          </a:p>
        </p:txBody>
      </p:sp>
      <p:sp>
        <p:nvSpPr>
          <p:cNvPr id="244" name="Google Shape;244;p28"/>
          <p:cNvSpPr txBox="1"/>
          <p:nvPr>
            <p:ph idx="1" type="body"/>
          </p:nvPr>
        </p:nvSpPr>
        <p:spPr>
          <a:xfrm>
            <a:off x="1143000" y="2056150"/>
            <a:ext cx="10172699" cy="4039850"/>
          </a:xfrm>
          <a:prstGeom prst="rect">
            <a:avLst/>
          </a:prstGeom>
          <a:noFill/>
          <a:ln>
            <a:noFill/>
          </a:ln>
        </p:spPr>
        <p:txBody>
          <a:bodyPr anchorCtr="0" anchor="t" bIns="45700" lIns="91425" spcFirstLastPara="1" rIns="91425" wrap="square" tIns="45700">
            <a:normAutofit/>
          </a:bodyPr>
          <a:lstStyle/>
          <a:p>
            <a:pPr indent="-457200" lvl="0" marL="502919" rtl="0" algn="l">
              <a:lnSpc>
                <a:spcPct val="90000"/>
              </a:lnSpc>
              <a:spcBef>
                <a:spcPts val="0"/>
              </a:spcBef>
              <a:spcAft>
                <a:spcPts val="0"/>
              </a:spcAft>
              <a:buClr>
                <a:srgbClr val="6600CC"/>
              </a:buClr>
              <a:buSzPts val="1760"/>
              <a:buFont typeface="Corbel"/>
              <a:buAutoNum type="arabicPeriod"/>
            </a:pPr>
            <a:r>
              <a:rPr lang="en-US">
                <a:solidFill>
                  <a:schemeClr val="dk1"/>
                </a:solidFill>
              </a:rPr>
              <a:t>Why would you press or iron on the wrong side of the fabric?</a:t>
            </a:r>
            <a:endParaRPr/>
          </a:p>
          <a:p>
            <a:pPr indent="-457200" lvl="0" marL="502919" rtl="0" algn="l">
              <a:lnSpc>
                <a:spcPct val="90000"/>
              </a:lnSpc>
              <a:spcBef>
                <a:spcPts val="1400"/>
              </a:spcBef>
              <a:spcAft>
                <a:spcPts val="0"/>
              </a:spcAft>
              <a:buClr>
                <a:srgbClr val="6600CC"/>
              </a:buClr>
              <a:buSzPts val="1760"/>
              <a:buFont typeface="Corbel"/>
              <a:buAutoNum type="arabicPeriod"/>
            </a:pPr>
            <a:r>
              <a:rPr lang="en-US">
                <a:solidFill>
                  <a:schemeClr val="dk1"/>
                </a:solidFill>
              </a:rPr>
              <a:t>If you are ironing several items, which ones should you iron first?</a:t>
            </a:r>
            <a:endParaRPr/>
          </a:p>
        </p:txBody>
      </p:sp>
      <p:sp>
        <p:nvSpPr>
          <p:cNvPr id="245" name="Google Shape;245;p28"/>
          <p:cNvSpPr txBox="1"/>
          <p:nvPr/>
        </p:nvSpPr>
        <p:spPr>
          <a:xfrm>
            <a:off x="400050" y="519410"/>
            <a:ext cx="962025"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8800">
                <a:solidFill>
                  <a:srgbClr val="00B0F0"/>
                </a:solidFill>
                <a:latin typeface="Corbel"/>
                <a:ea typeface="Corbel"/>
                <a:cs typeface="Corbel"/>
                <a:sym typeface="Corbel"/>
              </a:rPr>
              <a:t>✓</a:t>
            </a:r>
            <a:endParaRPr sz="8800">
              <a:solidFill>
                <a:srgbClr val="00B0F0"/>
              </a:solidFill>
              <a:latin typeface="Corbel"/>
              <a:ea typeface="Corbel"/>
              <a:cs typeface="Corbel"/>
              <a:sym typeface="Corbe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29"/>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Prepare Fabric for Cutting</a:t>
            </a:r>
            <a:br>
              <a:rPr lang="en-US">
                <a:solidFill>
                  <a:srgbClr val="6600CC"/>
                </a:solidFill>
              </a:rPr>
            </a:br>
            <a:r>
              <a:rPr lang="en-US" sz="1600">
                <a:solidFill>
                  <a:srgbClr val="6600CC"/>
                </a:solidFill>
              </a:rPr>
              <a:t>Objective 11</a:t>
            </a:r>
            <a:endParaRPr sz="1600">
              <a:solidFill>
                <a:srgbClr val="6600CC"/>
              </a:solidFill>
            </a:endParaRPr>
          </a:p>
        </p:txBody>
      </p:sp>
      <p:sp>
        <p:nvSpPr>
          <p:cNvPr id="251" name="Google Shape;251;p29"/>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Clr>
                <a:srgbClr val="6600CC"/>
              </a:buClr>
              <a:buSzPts val="1760"/>
              <a:buNone/>
            </a:pPr>
            <a:r>
              <a:rPr lang="en-US">
                <a:solidFill>
                  <a:schemeClr val="dk1"/>
                </a:solidFill>
              </a:rPr>
              <a:t>Complete Job Sheet 5</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0"/>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3959"/>
              <a:buFont typeface="Corbel"/>
              <a:buNone/>
            </a:pPr>
            <a:r>
              <a:rPr lang="en-US" sz="3959">
                <a:solidFill>
                  <a:srgbClr val="6600CC"/>
                </a:solidFill>
              </a:rPr>
              <a:t>Manipulate Fabric According to Project Instructions</a:t>
            </a:r>
            <a:br>
              <a:rPr lang="en-US" sz="3959">
                <a:solidFill>
                  <a:srgbClr val="6600CC"/>
                </a:solidFill>
              </a:rPr>
            </a:br>
            <a:r>
              <a:rPr lang="en-US" sz="1440">
                <a:solidFill>
                  <a:srgbClr val="6600CC"/>
                </a:solidFill>
              </a:rPr>
              <a:t>Objective 12</a:t>
            </a:r>
            <a:endParaRPr sz="1440">
              <a:solidFill>
                <a:srgbClr val="6600CC"/>
              </a:solidFill>
            </a:endParaRPr>
          </a:p>
        </p:txBody>
      </p:sp>
      <p:sp>
        <p:nvSpPr>
          <p:cNvPr id="257" name="Google Shape;257;p30"/>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Clr>
                <a:srgbClr val="6600CC"/>
              </a:buClr>
              <a:buSzPts val="1760"/>
              <a:buNone/>
            </a:pPr>
            <a:r>
              <a:rPr lang="en-US">
                <a:solidFill>
                  <a:schemeClr val="dk1"/>
                </a:solidFill>
              </a:rPr>
              <a:t>Complete Job Sheet 6</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1"/>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Demonstrate a Clean-finish Facing Edge</a:t>
            </a:r>
            <a:br>
              <a:rPr lang="en-US">
                <a:solidFill>
                  <a:srgbClr val="6600CC"/>
                </a:solidFill>
              </a:rPr>
            </a:br>
            <a:r>
              <a:rPr lang="en-US" sz="1600">
                <a:solidFill>
                  <a:srgbClr val="6600CC"/>
                </a:solidFill>
              </a:rPr>
              <a:t>Objective 13</a:t>
            </a:r>
            <a:endParaRPr sz="1600">
              <a:solidFill>
                <a:srgbClr val="6600CC"/>
              </a:solidFill>
            </a:endParaRPr>
          </a:p>
        </p:txBody>
      </p:sp>
      <p:sp>
        <p:nvSpPr>
          <p:cNvPr id="263" name="Google Shape;263;p31"/>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Clr>
                <a:srgbClr val="6600CC"/>
              </a:buClr>
              <a:buSzPts val="1760"/>
              <a:buNone/>
            </a:pPr>
            <a:r>
              <a:rPr lang="en-US">
                <a:solidFill>
                  <a:schemeClr val="dk1"/>
                </a:solidFill>
              </a:rPr>
              <a:t>Complete Job Sheet 7</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5"/>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103" name="Google Shape;103;p5"/>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80000"/>
              </a:lnSpc>
              <a:spcBef>
                <a:spcPts val="0"/>
              </a:spcBef>
              <a:spcAft>
                <a:spcPts val="0"/>
              </a:spcAft>
              <a:buClr>
                <a:srgbClr val="6600CC"/>
              </a:buClr>
              <a:buSzPts val="1760"/>
              <a:buChar char="•"/>
            </a:pPr>
            <a:r>
              <a:rPr b="1" lang="en-US">
                <a:solidFill>
                  <a:schemeClr val="dk1"/>
                </a:solidFill>
              </a:rPr>
              <a:t>fibers: </a:t>
            </a:r>
            <a:r>
              <a:rPr lang="en-US">
                <a:solidFill>
                  <a:schemeClr val="dk1"/>
                </a:solidFill>
              </a:rPr>
              <a:t>the long, thin, hair-like strands that are made into yarn</a:t>
            </a:r>
            <a:endParaRPr/>
          </a:p>
          <a:p>
            <a:pPr indent="-182880" lvl="0" marL="228600" rtl="0" algn="l">
              <a:lnSpc>
                <a:spcPct val="80000"/>
              </a:lnSpc>
              <a:spcBef>
                <a:spcPts val="1400"/>
              </a:spcBef>
              <a:spcAft>
                <a:spcPts val="0"/>
              </a:spcAft>
              <a:buClr>
                <a:srgbClr val="6600CC"/>
              </a:buClr>
              <a:buSzPts val="1760"/>
              <a:buChar char="•"/>
            </a:pPr>
            <a:r>
              <a:rPr b="1" lang="en-US">
                <a:solidFill>
                  <a:schemeClr val="dk1"/>
                </a:solidFill>
              </a:rPr>
              <a:t>guide sheet: </a:t>
            </a:r>
            <a:r>
              <a:rPr lang="en-US">
                <a:solidFill>
                  <a:schemeClr val="dk1"/>
                </a:solidFill>
              </a:rPr>
              <a:t>directions that include how to lay out, cut, and sew the pattern</a:t>
            </a:r>
            <a:endParaRPr/>
          </a:p>
          <a:p>
            <a:pPr indent="-182880" lvl="0" marL="228600" rtl="0" algn="l">
              <a:lnSpc>
                <a:spcPct val="80000"/>
              </a:lnSpc>
              <a:spcBef>
                <a:spcPts val="1400"/>
              </a:spcBef>
              <a:spcAft>
                <a:spcPts val="0"/>
              </a:spcAft>
              <a:buClr>
                <a:srgbClr val="6600CC"/>
              </a:buClr>
              <a:buSzPts val="1760"/>
              <a:buChar char="•"/>
            </a:pPr>
            <a:r>
              <a:rPr b="1" lang="en-US">
                <a:solidFill>
                  <a:schemeClr val="dk1"/>
                </a:solidFill>
              </a:rPr>
              <a:t>hand wheel: </a:t>
            </a:r>
            <a:r>
              <a:rPr lang="en-US">
                <a:solidFill>
                  <a:schemeClr val="dk1"/>
                </a:solidFill>
              </a:rPr>
              <a:t>sewing machine part that raises the needle on the machine</a:t>
            </a:r>
            <a:endParaRPr/>
          </a:p>
          <a:p>
            <a:pPr indent="-182880" lvl="0" marL="228600" rtl="0" algn="l">
              <a:lnSpc>
                <a:spcPct val="80000"/>
              </a:lnSpc>
              <a:spcBef>
                <a:spcPts val="1400"/>
              </a:spcBef>
              <a:spcAft>
                <a:spcPts val="0"/>
              </a:spcAft>
              <a:buClr>
                <a:srgbClr val="6600CC"/>
              </a:buClr>
              <a:buSzPts val="1760"/>
              <a:buChar char="•"/>
            </a:pPr>
            <a:r>
              <a:rPr b="1" lang="en-US">
                <a:solidFill>
                  <a:schemeClr val="dk1"/>
                </a:solidFill>
              </a:rPr>
              <a:t>interfacing: </a:t>
            </a:r>
            <a:r>
              <a:rPr lang="en-US">
                <a:solidFill>
                  <a:schemeClr val="dk1"/>
                </a:solidFill>
              </a:rPr>
              <a:t>a textile used on the unseen or “wrong” side of fabrics to make an area of a garment more rigid</a:t>
            </a:r>
            <a:endParaRPr/>
          </a:p>
          <a:p>
            <a:pPr indent="-182880" lvl="0" marL="228600" rtl="0" algn="l">
              <a:lnSpc>
                <a:spcPct val="80000"/>
              </a:lnSpc>
              <a:spcBef>
                <a:spcPts val="1400"/>
              </a:spcBef>
              <a:spcAft>
                <a:spcPts val="0"/>
              </a:spcAft>
              <a:buClr>
                <a:srgbClr val="6600CC"/>
              </a:buClr>
              <a:buSzPts val="1760"/>
              <a:buChar char="•"/>
            </a:pPr>
            <a:r>
              <a:rPr b="1" lang="en-US">
                <a:solidFill>
                  <a:schemeClr val="dk1"/>
                </a:solidFill>
              </a:rPr>
              <a:t>ironing: </a:t>
            </a:r>
            <a:r>
              <a:rPr lang="en-US">
                <a:solidFill>
                  <a:schemeClr val="dk1"/>
                </a:solidFill>
              </a:rPr>
              <a:t>using heat and a back and forth movement to remove wrinkles</a:t>
            </a:r>
            <a:endParaRPr/>
          </a:p>
          <a:p>
            <a:pPr indent="-182880" lvl="0" marL="228600" rtl="0" algn="l">
              <a:lnSpc>
                <a:spcPct val="80000"/>
              </a:lnSpc>
              <a:spcBef>
                <a:spcPts val="1400"/>
              </a:spcBef>
              <a:spcAft>
                <a:spcPts val="0"/>
              </a:spcAft>
              <a:buClr>
                <a:srgbClr val="6600CC"/>
              </a:buClr>
              <a:buSzPts val="1760"/>
              <a:buChar char="•"/>
            </a:pPr>
            <a:r>
              <a:rPr b="1" lang="en-US">
                <a:solidFill>
                  <a:schemeClr val="dk1"/>
                </a:solidFill>
              </a:rPr>
              <a:t>layout: </a:t>
            </a:r>
            <a:r>
              <a:rPr lang="en-US">
                <a:solidFill>
                  <a:schemeClr val="dk1"/>
                </a:solidFill>
              </a:rPr>
              <a:t>a plan on the guide sheet for placing the fabric</a:t>
            </a:r>
            <a:endParaRPr/>
          </a:p>
          <a:p>
            <a:pPr indent="-182880" lvl="0" marL="228600" rtl="0" algn="l">
              <a:lnSpc>
                <a:spcPct val="80000"/>
              </a:lnSpc>
              <a:spcBef>
                <a:spcPts val="1400"/>
              </a:spcBef>
              <a:spcAft>
                <a:spcPts val="0"/>
              </a:spcAft>
              <a:buClr>
                <a:srgbClr val="6600CC"/>
              </a:buClr>
              <a:buSzPts val="1760"/>
              <a:buChar char="•"/>
            </a:pPr>
            <a:r>
              <a:rPr b="1" lang="en-US">
                <a:solidFill>
                  <a:schemeClr val="dk1"/>
                </a:solidFill>
              </a:rPr>
              <a:t>lengthwise grain: </a:t>
            </a:r>
            <a:r>
              <a:rPr lang="en-US">
                <a:solidFill>
                  <a:schemeClr val="dk1"/>
                </a:solidFill>
              </a:rPr>
              <a:t>the threads in the fabric that are parallel to the selvage</a:t>
            </a:r>
            <a:endParaRPr/>
          </a:p>
          <a:p>
            <a:pPr indent="-182880" lvl="0" marL="228600" rtl="0" algn="l">
              <a:lnSpc>
                <a:spcPct val="80000"/>
              </a:lnSpc>
              <a:spcBef>
                <a:spcPts val="1400"/>
              </a:spcBef>
              <a:spcAft>
                <a:spcPts val="0"/>
              </a:spcAft>
              <a:buClr>
                <a:srgbClr val="6600CC"/>
              </a:buClr>
              <a:buSzPts val="1760"/>
              <a:buChar char="•"/>
            </a:pPr>
            <a:r>
              <a:rPr b="1" lang="en-US">
                <a:solidFill>
                  <a:schemeClr val="dk1"/>
                </a:solidFill>
              </a:rPr>
              <a:t>natural fabrics: </a:t>
            </a:r>
            <a:r>
              <a:rPr lang="en-US">
                <a:solidFill>
                  <a:schemeClr val="dk1"/>
                </a:solidFill>
              </a:rPr>
              <a:t>fibers from natural sources, mainly plants and animals</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0" st="0"/>
                                            </p:txEl>
                                          </p:spTgt>
                                        </p:tgtEl>
                                        <p:attrNameLst>
                                          <p:attrName>style.visibility</p:attrName>
                                        </p:attrNameLst>
                                      </p:cBhvr>
                                      <p:to>
                                        <p:strVal val="visible"/>
                                      </p:to>
                                    </p:set>
                                    <p:animEffect filter="fade" transition="in">
                                      <p:cBhvr>
                                        <p:cTn dur="1000"/>
                                        <p:tgtEl>
                                          <p:spTgt spid="10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1" st="1"/>
                                            </p:txEl>
                                          </p:spTgt>
                                        </p:tgtEl>
                                        <p:attrNameLst>
                                          <p:attrName>style.visibility</p:attrName>
                                        </p:attrNameLst>
                                      </p:cBhvr>
                                      <p:to>
                                        <p:strVal val="visible"/>
                                      </p:to>
                                    </p:set>
                                    <p:animEffect filter="fade" transition="in">
                                      <p:cBhvr>
                                        <p:cTn dur="1000"/>
                                        <p:tgtEl>
                                          <p:spTgt spid="10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2" st="2"/>
                                            </p:txEl>
                                          </p:spTgt>
                                        </p:tgtEl>
                                        <p:attrNameLst>
                                          <p:attrName>style.visibility</p:attrName>
                                        </p:attrNameLst>
                                      </p:cBhvr>
                                      <p:to>
                                        <p:strVal val="visible"/>
                                      </p:to>
                                    </p:set>
                                    <p:animEffect filter="fade" transition="in">
                                      <p:cBhvr>
                                        <p:cTn dur="1000"/>
                                        <p:tgtEl>
                                          <p:spTgt spid="10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3" st="3"/>
                                            </p:txEl>
                                          </p:spTgt>
                                        </p:tgtEl>
                                        <p:attrNameLst>
                                          <p:attrName>style.visibility</p:attrName>
                                        </p:attrNameLst>
                                      </p:cBhvr>
                                      <p:to>
                                        <p:strVal val="visible"/>
                                      </p:to>
                                    </p:set>
                                    <p:animEffect filter="fade" transition="in">
                                      <p:cBhvr>
                                        <p:cTn dur="1000"/>
                                        <p:tgtEl>
                                          <p:spTgt spid="10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4" st="4"/>
                                            </p:txEl>
                                          </p:spTgt>
                                        </p:tgtEl>
                                        <p:attrNameLst>
                                          <p:attrName>style.visibility</p:attrName>
                                        </p:attrNameLst>
                                      </p:cBhvr>
                                      <p:to>
                                        <p:strVal val="visible"/>
                                      </p:to>
                                    </p:set>
                                    <p:animEffect filter="fade" transition="in">
                                      <p:cBhvr>
                                        <p:cTn dur="1000"/>
                                        <p:tgtEl>
                                          <p:spTgt spid="103">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5" st="5"/>
                                            </p:txEl>
                                          </p:spTgt>
                                        </p:tgtEl>
                                        <p:attrNameLst>
                                          <p:attrName>style.visibility</p:attrName>
                                        </p:attrNameLst>
                                      </p:cBhvr>
                                      <p:to>
                                        <p:strVal val="visible"/>
                                      </p:to>
                                    </p:set>
                                    <p:animEffect filter="fade" transition="in">
                                      <p:cBhvr>
                                        <p:cTn dur="1000"/>
                                        <p:tgtEl>
                                          <p:spTgt spid="103">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6" st="6"/>
                                            </p:txEl>
                                          </p:spTgt>
                                        </p:tgtEl>
                                        <p:attrNameLst>
                                          <p:attrName>style.visibility</p:attrName>
                                        </p:attrNameLst>
                                      </p:cBhvr>
                                      <p:to>
                                        <p:strVal val="visible"/>
                                      </p:to>
                                    </p:set>
                                    <p:animEffect filter="fade" transition="in">
                                      <p:cBhvr>
                                        <p:cTn dur="1000"/>
                                        <p:tgtEl>
                                          <p:spTgt spid="103">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xEl>
                                              <p:pRg end="7" st="7"/>
                                            </p:txEl>
                                          </p:spTgt>
                                        </p:tgtEl>
                                        <p:attrNameLst>
                                          <p:attrName>style.visibility</p:attrName>
                                        </p:attrNameLst>
                                      </p:cBhvr>
                                      <p:to>
                                        <p:strVal val="visible"/>
                                      </p:to>
                                    </p:set>
                                    <p:animEffect filter="fade" transition="in">
                                      <p:cBhvr>
                                        <p:cTn dur="1000"/>
                                        <p:tgtEl>
                                          <p:spTgt spid="103">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2"/>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3959"/>
              <a:buFont typeface="Corbel"/>
              <a:buNone/>
            </a:pPr>
            <a:r>
              <a:rPr lang="en-US" sz="3959">
                <a:solidFill>
                  <a:srgbClr val="6600CC"/>
                </a:solidFill>
              </a:rPr>
              <a:t>Demonstrate a Casing and Elastic Procedure</a:t>
            </a:r>
            <a:br>
              <a:rPr lang="en-US" sz="3959">
                <a:solidFill>
                  <a:srgbClr val="6600CC"/>
                </a:solidFill>
              </a:rPr>
            </a:br>
            <a:r>
              <a:rPr lang="en-US" sz="1440">
                <a:solidFill>
                  <a:srgbClr val="6600CC"/>
                </a:solidFill>
              </a:rPr>
              <a:t>Objective 14</a:t>
            </a:r>
            <a:endParaRPr sz="1440">
              <a:solidFill>
                <a:srgbClr val="6600CC"/>
              </a:solidFill>
            </a:endParaRPr>
          </a:p>
        </p:txBody>
      </p:sp>
      <p:sp>
        <p:nvSpPr>
          <p:cNvPr id="269" name="Google Shape;269;p32"/>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Clr>
                <a:srgbClr val="6600CC"/>
              </a:buClr>
              <a:buSzPts val="1760"/>
              <a:buNone/>
            </a:pPr>
            <a:r>
              <a:rPr lang="en-US">
                <a:solidFill>
                  <a:schemeClr val="dk1"/>
                </a:solidFill>
              </a:rPr>
              <a:t>Complete Job Sheet 8</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33"/>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Assemble a Basic Sewing Project</a:t>
            </a:r>
            <a:br>
              <a:rPr lang="en-US">
                <a:solidFill>
                  <a:srgbClr val="6600CC"/>
                </a:solidFill>
              </a:rPr>
            </a:br>
            <a:r>
              <a:rPr lang="en-US" sz="1600">
                <a:solidFill>
                  <a:srgbClr val="6600CC"/>
                </a:solidFill>
              </a:rPr>
              <a:t>Objective 15</a:t>
            </a:r>
            <a:endParaRPr sz="1600">
              <a:solidFill>
                <a:srgbClr val="6600CC"/>
              </a:solidFill>
            </a:endParaRPr>
          </a:p>
        </p:txBody>
      </p:sp>
      <p:sp>
        <p:nvSpPr>
          <p:cNvPr id="275" name="Google Shape;275;p33"/>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Clr>
                <a:srgbClr val="6600CC"/>
              </a:buClr>
              <a:buSzPts val="1760"/>
              <a:buNone/>
            </a:pPr>
            <a:r>
              <a:rPr lang="en-US">
                <a:solidFill>
                  <a:schemeClr val="dk1"/>
                </a:solidFill>
              </a:rPr>
              <a:t>Complete Job Sheet 9</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4"/>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Evaluate a Basic Sewing Project</a:t>
            </a:r>
            <a:br>
              <a:rPr lang="en-US">
                <a:solidFill>
                  <a:srgbClr val="6600CC"/>
                </a:solidFill>
              </a:rPr>
            </a:br>
            <a:r>
              <a:rPr lang="en-US" sz="1600">
                <a:solidFill>
                  <a:srgbClr val="6600CC"/>
                </a:solidFill>
              </a:rPr>
              <a:t>Objective 16</a:t>
            </a:r>
            <a:endParaRPr sz="1600">
              <a:solidFill>
                <a:srgbClr val="6600CC"/>
              </a:solidFill>
            </a:endParaRPr>
          </a:p>
        </p:txBody>
      </p:sp>
      <p:sp>
        <p:nvSpPr>
          <p:cNvPr id="281" name="Google Shape;281;p34"/>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Clr>
                <a:srgbClr val="6600CC"/>
              </a:buClr>
              <a:buSzPts val="1760"/>
              <a:buNone/>
            </a:pPr>
            <a:r>
              <a:rPr lang="en-US">
                <a:solidFill>
                  <a:schemeClr val="dk1"/>
                </a:solidFill>
              </a:rPr>
              <a:t>Complete Assignment Sheet 3 </a:t>
            </a:r>
            <a:endParaRPr>
              <a:solidFill>
                <a:schemeClr val="dk1"/>
              </a:solidFill>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35"/>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3959"/>
              <a:buFont typeface="Corbel"/>
              <a:buNone/>
            </a:pPr>
            <a:r>
              <a:rPr lang="en-US" sz="3959">
                <a:solidFill>
                  <a:srgbClr val="6600CC"/>
                </a:solidFill>
              </a:rPr>
              <a:t>Formulate the Cost of Constructing a Recycled Textile Product</a:t>
            </a:r>
            <a:br>
              <a:rPr lang="en-US" sz="3959">
                <a:solidFill>
                  <a:srgbClr val="6600CC"/>
                </a:solidFill>
              </a:rPr>
            </a:br>
            <a:r>
              <a:rPr lang="en-US" sz="1440">
                <a:solidFill>
                  <a:srgbClr val="6600CC"/>
                </a:solidFill>
              </a:rPr>
              <a:t>Objective 17</a:t>
            </a:r>
            <a:endParaRPr sz="1440">
              <a:solidFill>
                <a:srgbClr val="6600CC"/>
              </a:solidFill>
            </a:endParaRPr>
          </a:p>
        </p:txBody>
      </p:sp>
      <p:sp>
        <p:nvSpPr>
          <p:cNvPr id="287" name="Google Shape;287;p35"/>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Clr>
                <a:srgbClr val="6600CC"/>
              </a:buClr>
              <a:buSzPts val="1760"/>
              <a:buNone/>
            </a:pPr>
            <a:r>
              <a:rPr lang="en-US">
                <a:solidFill>
                  <a:schemeClr val="dk1"/>
                </a:solidFill>
              </a:rPr>
              <a:t>Complete Assignment Sheet 4</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36"/>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sp>
        <p:nvSpPr>
          <p:cNvPr id="293" name="Google Shape;293;p36"/>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19" rtl="0" algn="l">
              <a:lnSpc>
                <a:spcPct val="90000"/>
              </a:lnSpc>
              <a:spcBef>
                <a:spcPts val="0"/>
              </a:spcBef>
              <a:spcAft>
                <a:spcPts val="0"/>
              </a:spcAft>
              <a:buClr>
                <a:srgbClr val="6600CC"/>
              </a:buClr>
              <a:buSzPts val="1760"/>
              <a:buFont typeface="Corbel"/>
              <a:buAutoNum type="arabicPeriod"/>
            </a:pPr>
            <a:r>
              <a:rPr lang="en-US">
                <a:solidFill>
                  <a:schemeClr val="dk1"/>
                </a:solidFill>
              </a:rPr>
              <a:t>Which fabric is the strongest synthetic fabric?</a:t>
            </a:r>
            <a:endParaRPr/>
          </a:p>
          <a:p>
            <a:pPr indent="-457200" lvl="0" marL="502919" rtl="0" algn="l">
              <a:lnSpc>
                <a:spcPct val="90000"/>
              </a:lnSpc>
              <a:spcBef>
                <a:spcPts val="1400"/>
              </a:spcBef>
              <a:spcAft>
                <a:spcPts val="0"/>
              </a:spcAft>
              <a:buClr>
                <a:srgbClr val="6600CC"/>
              </a:buClr>
              <a:buSzPts val="1760"/>
              <a:buFont typeface="Corbel"/>
              <a:buAutoNum type="arabicPeriod"/>
            </a:pPr>
            <a:r>
              <a:rPr lang="en-US">
                <a:solidFill>
                  <a:schemeClr val="dk1"/>
                </a:solidFill>
              </a:rPr>
              <a:t>Which natural fabric has the most capacity for warmth and insulation?</a:t>
            </a:r>
            <a:endParaRPr/>
          </a:p>
          <a:p>
            <a:pPr indent="-457200" lvl="0" marL="502919" rtl="0" algn="l">
              <a:lnSpc>
                <a:spcPct val="90000"/>
              </a:lnSpc>
              <a:spcBef>
                <a:spcPts val="1400"/>
              </a:spcBef>
              <a:spcAft>
                <a:spcPts val="0"/>
              </a:spcAft>
              <a:buClr>
                <a:srgbClr val="6600CC"/>
              </a:buClr>
              <a:buSzPts val="1760"/>
              <a:buFont typeface="Corbel"/>
              <a:buAutoNum type="arabicPeriod"/>
            </a:pPr>
            <a:r>
              <a:rPr lang="en-US">
                <a:solidFill>
                  <a:schemeClr val="dk1"/>
                </a:solidFill>
              </a:rPr>
              <a:t>List the six steps in basic sewing.</a:t>
            </a:r>
            <a:endParaRPr/>
          </a:p>
          <a:p>
            <a:pPr indent="-457200" lvl="0" marL="502919" rtl="0" algn="l">
              <a:lnSpc>
                <a:spcPct val="90000"/>
              </a:lnSpc>
              <a:spcBef>
                <a:spcPts val="1400"/>
              </a:spcBef>
              <a:spcAft>
                <a:spcPts val="0"/>
              </a:spcAft>
              <a:buClr>
                <a:srgbClr val="6600CC"/>
              </a:buClr>
              <a:buSzPts val="1760"/>
              <a:buFont typeface="Corbel"/>
              <a:buAutoNum type="arabicPeriod"/>
            </a:pPr>
            <a:r>
              <a:rPr lang="en-US">
                <a:solidFill>
                  <a:schemeClr val="dk1"/>
                </a:solidFill>
              </a:rPr>
              <a:t>List four items you will see in quality construction.</a:t>
            </a:r>
            <a:endParaRPr/>
          </a:p>
          <a:p>
            <a:pPr indent="-457200" lvl="0" marL="502919" rtl="0" algn="l">
              <a:lnSpc>
                <a:spcPct val="90000"/>
              </a:lnSpc>
              <a:spcBef>
                <a:spcPts val="1400"/>
              </a:spcBef>
              <a:spcAft>
                <a:spcPts val="0"/>
              </a:spcAft>
              <a:buClr>
                <a:srgbClr val="6600CC"/>
              </a:buClr>
              <a:buSzPts val="1760"/>
              <a:buFont typeface="Corbel"/>
              <a:buAutoNum type="arabicPeriod"/>
            </a:pPr>
            <a:r>
              <a:rPr lang="en-US">
                <a:solidFill>
                  <a:schemeClr val="dk1"/>
                </a:solidFill>
              </a:rPr>
              <a:t>How can you keep from breaking a button when ironing?</a:t>
            </a:r>
            <a:endParaRPr/>
          </a:p>
          <a:p>
            <a:pPr indent="-457200" lvl="0" marL="502919" rtl="0" algn="l">
              <a:lnSpc>
                <a:spcPct val="90000"/>
              </a:lnSpc>
              <a:spcBef>
                <a:spcPts val="1400"/>
              </a:spcBef>
              <a:spcAft>
                <a:spcPts val="0"/>
              </a:spcAft>
              <a:buClr>
                <a:srgbClr val="6600CC"/>
              </a:buClr>
              <a:buSzPts val="1760"/>
              <a:buFont typeface="Corbel"/>
              <a:buAutoNum type="arabicPeriod"/>
            </a:pPr>
            <a:r>
              <a:rPr lang="en-US">
                <a:solidFill>
                  <a:schemeClr val="dk1"/>
                </a:solidFill>
              </a:rPr>
              <a:t>What can be used to protect the clothing that is being ironed or pressed?</a:t>
            </a:r>
            <a:endParaRPr/>
          </a:p>
          <a:p>
            <a:pPr indent="-457200" lvl="0" marL="502919" rtl="0" algn="l">
              <a:lnSpc>
                <a:spcPct val="90000"/>
              </a:lnSpc>
              <a:spcBef>
                <a:spcPts val="1400"/>
              </a:spcBef>
              <a:spcAft>
                <a:spcPts val="0"/>
              </a:spcAft>
              <a:buClr>
                <a:srgbClr val="6600CC"/>
              </a:buClr>
              <a:buSzPts val="1760"/>
              <a:buFont typeface="Corbel"/>
              <a:buAutoNum type="arabicPeriod"/>
            </a:pPr>
            <a:r>
              <a:rPr lang="en-US">
                <a:solidFill>
                  <a:schemeClr val="dk1"/>
                </a:solidFill>
              </a:rPr>
              <a:t>When ironing, should you press on the front or back of the fabric?</a:t>
            </a:r>
            <a:endParaRPr/>
          </a:p>
        </p:txBody>
      </p:sp>
      <p:pic>
        <p:nvPicPr>
          <p:cNvPr id="294" name="Google Shape;294;p36"/>
          <p:cNvPicPr preferRelativeResize="0"/>
          <p:nvPr/>
        </p:nvPicPr>
        <p:blipFill rotWithShape="1">
          <a:blip r:embed="rId3">
            <a:alphaModFix/>
          </a:blip>
          <a:srcRect b="111579"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37"/>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pic>
        <p:nvPicPr>
          <p:cNvPr id="300" name="Google Shape;300;p37"/>
          <p:cNvPicPr preferRelativeResize="0"/>
          <p:nvPr/>
        </p:nvPicPr>
        <p:blipFill rotWithShape="1">
          <a:blip r:embed="rId3">
            <a:alphaModFix/>
          </a:blip>
          <a:srcRect b="111579" l="-161974" r="161974" t="-111580"/>
          <a:stretch/>
        </p:blipFill>
        <p:spPr>
          <a:xfrm>
            <a:off x="-5429927" y="-5975350"/>
            <a:ext cx="6915556" cy="5642611"/>
          </a:xfrm>
          <a:prstGeom prst="rect">
            <a:avLst/>
          </a:prstGeom>
          <a:noFill/>
          <a:ln>
            <a:noFill/>
          </a:ln>
        </p:spPr>
      </p:pic>
      <p:graphicFrame>
        <p:nvGraphicFramePr>
          <p:cNvPr id="301" name="Google Shape;301;p37"/>
          <p:cNvGraphicFramePr/>
          <p:nvPr/>
        </p:nvGraphicFramePr>
        <p:xfrm>
          <a:off x="1143000" y="1965960"/>
          <a:ext cx="3000000" cy="3000000"/>
        </p:xfrm>
        <a:graphic>
          <a:graphicData uri="http://schemas.openxmlformats.org/drawingml/2006/table">
            <a:tbl>
              <a:tblPr bandRow="1" firstRow="1">
                <a:noFill/>
                <a:tableStyleId>{0264AC2E-3724-4689-89EF-C7C83F25A992}</a:tableStyleId>
              </a:tblPr>
              <a:tblGrid>
                <a:gridCol w="3798450"/>
                <a:gridCol w="3777675"/>
                <a:gridCol w="2299400"/>
              </a:tblGrid>
              <a:tr h="370850">
                <a:tc>
                  <a:txBody>
                    <a:bodyPr/>
                    <a:lstStyle/>
                    <a:p>
                      <a:pPr indent="0" lvl="0" marL="0" marR="0" rtl="0" algn="l">
                        <a:spcBef>
                          <a:spcPts val="0"/>
                        </a:spcBef>
                        <a:spcAft>
                          <a:spcPts val="0"/>
                        </a:spcAft>
                        <a:buNone/>
                      </a:pPr>
                      <a:r>
                        <a:rPr lang="en-US" sz="1800"/>
                        <a:t>alterations</a:t>
                      </a:r>
                      <a:endParaRPr/>
                    </a:p>
                    <a:p>
                      <a:pPr indent="0" lvl="0" marL="0" marR="0" rtl="0" algn="l">
                        <a:spcBef>
                          <a:spcPts val="0"/>
                        </a:spcBef>
                        <a:spcAft>
                          <a:spcPts val="0"/>
                        </a:spcAft>
                        <a:buNone/>
                      </a:pPr>
                      <a:r>
                        <a:rPr lang="en-US" sz="1800"/>
                        <a:t>bias</a:t>
                      </a:r>
                      <a:endParaRPr/>
                    </a:p>
                    <a:p>
                      <a:pPr indent="0" lvl="0" marL="0" marR="0" rtl="0" algn="l">
                        <a:spcBef>
                          <a:spcPts val="0"/>
                        </a:spcBef>
                        <a:spcAft>
                          <a:spcPts val="0"/>
                        </a:spcAft>
                        <a:buNone/>
                      </a:pPr>
                      <a:r>
                        <a:rPr lang="en-US" sz="1800"/>
                        <a:t>casing</a:t>
                      </a:r>
                      <a:endParaRPr/>
                    </a:p>
                    <a:p>
                      <a:pPr indent="0" lvl="0" marL="0" marR="0" rtl="0" algn="l">
                        <a:spcBef>
                          <a:spcPts val="0"/>
                        </a:spcBef>
                        <a:spcAft>
                          <a:spcPts val="0"/>
                        </a:spcAft>
                        <a:buNone/>
                      </a:pPr>
                      <a:r>
                        <a:rPr lang="en-US" sz="1800"/>
                        <a:t>crosswise grain</a:t>
                      </a:r>
                      <a:endParaRPr/>
                    </a:p>
                    <a:p>
                      <a:pPr indent="0" lvl="0" marL="0" marR="0" rtl="0" algn="l">
                        <a:spcBef>
                          <a:spcPts val="0"/>
                        </a:spcBef>
                        <a:spcAft>
                          <a:spcPts val="0"/>
                        </a:spcAft>
                        <a:buNone/>
                      </a:pPr>
                      <a:r>
                        <a:rPr lang="en-US" sz="1800"/>
                        <a:t>fabric</a:t>
                      </a:r>
                      <a:endParaRPr/>
                    </a:p>
                    <a:p>
                      <a:pPr indent="0" lvl="0" marL="0" marR="0" rtl="0" algn="l">
                        <a:spcBef>
                          <a:spcPts val="0"/>
                        </a:spcBef>
                        <a:spcAft>
                          <a:spcPts val="0"/>
                        </a:spcAft>
                        <a:buNone/>
                      </a:pPr>
                      <a:r>
                        <a:rPr lang="en-US" sz="1800"/>
                        <a:t>feed dog</a:t>
                      </a:r>
                      <a:endParaRPr/>
                    </a:p>
                    <a:p>
                      <a:pPr indent="0" lvl="0" marL="0" marR="0" rtl="0" algn="l">
                        <a:spcBef>
                          <a:spcPts val="0"/>
                        </a:spcBef>
                        <a:spcAft>
                          <a:spcPts val="0"/>
                        </a:spcAft>
                        <a:buNone/>
                      </a:pPr>
                      <a:r>
                        <a:rPr lang="en-US" sz="1800"/>
                        <a:t>fibers</a:t>
                      </a:r>
                      <a:endParaRPr/>
                    </a:p>
                    <a:p>
                      <a:pPr indent="0" lvl="0" marL="0" marR="0" rtl="0" algn="l">
                        <a:spcBef>
                          <a:spcPts val="0"/>
                        </a:spcBef>
                        <a:spcAft>
                          <a:spcPts val="0"/>
                        </a:spcAft>
                        <a:buNone/>
                      </a:pPr>
                      <a:r>
                        <a:rPr lang="en-US" sz="1800"/>
                        <a:t>guide sheet</a:t>
                      </a:r>
                      <a:endParaRPr/>
                    </a:p>
                    <a:p>
                      <a:pPr indent="0" lvl="0" marL="0" marR="0" rtl="0" algn="l">
                        <a:spcBef>
                          <a:spcPts val="0"/>
                        </a:spcBef>
                        <a:spcAft>
                          <a:spcPts val="0"/>
                        </a:spcAft>
                        <a:buNone/>
                      </a:pPr>
                      <a:r>
                        <a:rPr lang="en-US" sz="1800"/>
                        <a:t>hand wheel</a:t>
                      </a:r>
                      <a:endParaRPr/>
                    </a:p>
                    <a:p>
                      <a:pPr indent="0" lvl="0" marL="0" marR="0" rtl="0" algn="l">
                        <a:spcBef>
                          <a:spcPts val="0"/>
                        </a:spcBef>
                        <a:spcAft>
                          <a:spcPts val="0"/>
                        </a:spcAft>
                        <a:buNone/>
                      </a:pPr>
                      <a:r>
                        <a:rPr lang="en-US" sz="1800"/>
                        <a:t>interfacing</a:t>
                      </a:r>
                      <a:endParaRPr/>
                    </a:p>
                  </a:txBody>
                  <a:tcPr marT="45725" marB="45725" marR="91450" marL="91450"/>
                </a:tc>
                <a:tc>
                  <a:txBody>
                    <a:bodyPr/>
                    <a:lstStyle/>
                    <a:p>
                      <a:pPr indent="0" lvl="0" marL="0" marR="0" rtl="0" algn="l">
                        <a:spcBef>
                          <a:spcPts val="0"/>
                        </a:spcBef>
                        <a:spcAft>
                          <a:spcPts val="0"/>
                        </a:spcAft>
                        <a:buNone/>
                      </a:pPr>
                      <a:r>
                        <a:rPr lang="en-US" sz="1800"/>
                        <a:t>ironing</a:t>
                      </a:r>
                      <a:endParaRPr/>
                    </a:p>
                    <a:p>
                      <a:pPr indent="0" lvl="0" marL="0" marR="0" rtl="0" algn="l">
                        <a:spcBef>
                          <a:spcPts val="0"/>
                        </a:spcBef>
                        <a:spcAft>
                          <a:spcPts val="0"/>
                        </a:spcAft>
                        <a:buNone/>
                      </a:pPr>
                      <a:r>
                        <a:rPr lang="en-US" sz="1800"/>
                        <a:t>layout</a:t>
                      </a:r>
                      <a:endParaRPr/>
                    </a:p>
                    <a:p>
                      <a:pPr indent="0" lvl="0" marL="0" marR="0" rtl="0" algn="l">
                        <a:spcBef>
                          <a:spcPts val="0"/>
                        </a:spcBef>
                        <a:spcAft>
                          <a:spcPts val="0"/>
                        </a:spcAft>
                        <a:buNone/>
                      </a:pPr>
                      <a:r>
                        <a:rPr lang="en-US" sz="1800"/>
                        <a:t>lengthwise grain</a:t>
                      </a:r>
                      <a:endParaRPr/>
                    </a:p>
                    <a:p>
                      <a:pPr indent="0" lvl="0" marL="0" marR="0" rtl="0" algn="l">
                        <a:spcBef>
                          <a:spcPts val="0"/>
                        </a:spcBef>
                        <a:spcAft>
                          <a:spcPts val="0"/>
                        </a:spcAft>
                        <a:buNone/>
                      </a:pPr>
                      <a:r>
                        <a:rPr lang="en-US" sz="1800"/>
                        <a:t>natural fabrics</a:t>
                      </a:r>
                      <a:endParaRPr/>
                    </a:p>
                    <a:p>
                      <a:pPr indent="0" lvl="0" marL="0" marR="0" rtl="0" algn="l">
                        <a:spcBef>
                          <a:spcPts val="0"/>
                        </a:spcBef>
                        <a:spcAft>
                          <a:spcPts val="0"/>
                        </a:spcAft>
                        <a:buNone/>
                      </a:pPr>
                      <a:r>
                        <a:rPr lang="en-US" sz="1800"/>
                        <a:t>off-grain</a:t>
                      </a:r>
                      <a:endParaRPr/>
                    </a:p>
                    <a:p>
                      <a:pPr indent="0" lvl="0" marL="0" marR="0" rtl="0" algn="l">
                        <a:spcBef>
                          <a:spcPts val="0"/>
                        </a:spcBef>
                        <a:spcAft>
                          <a:spcPts val="0"/>
                        </a:spcAft>
                        <a:buNone/>
                      </a:pPr>
                      <a:r>
                        <a:rPr lang="en-US" sz="1800"/>
                        <a:t>on-grain</a:t>
                      </a:r>
                      <a:endParaRPr/>
                    </a:p>
                    <a:p>
                      <a:pPr indent="0" lvl="0" marL="0" marR="0" rtl="0" algn="l">
                        <a:spcBef>
                          <a:spcPts val="0"/>
                        </a:spcBef>
                        <a:spcAft>
                          <a:spcPts val="0"/>
                        </a:spcAft>
                        <a:buNone/>
                      </a:pPr>
                      <a:r>
                        <a:rPr lang="en-US" sz="1800"/>
                        <a:t>pilling</a:t>
                      </a:r>
                      <a:endParaRPr/>
                    </a:p>
                    <a:p>
                      <a:pPr indent="0" lvl="0" marL="0" marR="0" rtl="0" algn="l">
                        <a:spcBef>
                          <a:spcPts val="0"/>
                        </a:spcBef>
                        <a:spcAft>
                          <a:spcPts val="0"/>
                        </a:spcAft>
                        <a:buNone/>
                      </a:pPr>
                      <a:r>
                        <a:rPr lang="en-US" sz="1800"/>
                        <a:t>pivot</a:t>
                      </a:r>
                      <a:endParaRPr/>
                    </a:p>
                    <a:p>
                      <a:pPr indent="0" lvl="0" marL="0" marR="0" rtl="0" algn="l">
                        <a:spcBef>
                          <a:spcPts val="0"/>
                        </a:spcBef>
                        <a:spcAft>
                          <a:spcPts val="0"/>
                        </a:spcAft>
                        <a:buNone/>
                      </a:pPr>
                      <a:r>
                        <a:rPr lang="en-US" sz="1800"/>
                        <a:t>pressing</a:t>
                      </a:r>
                      <a:endParaRPr/>
                    </a:p>
                    <a:p>
                      <a:pPr indent="0" lvl="0" marL="0" marR="0" rtl="0" algn="l">
                        <a:spcBef>
                          <a:spcPts val="0"/>
                        </a:spcBef>
                        <a:spcAft>
                          <a:spcPts val="0"/>
                        </a:spcAft>
                        <a:buNone/>
                      </a:pPr>
                      <a:r>
                        <a:rPr lang="en-US" sz="1800"/>
                        <a:t>press cloth</a:t>
                      </a:r>
                      <a:endParaRPr/>
                    </a:p>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rPr lang="en-US" sz="1800"/>
                        <a:t>presser foot</a:t>
                      </a:r>
                      <a:endParaRPr/>
                    </a:p>
                    <a:p>
                      <a:pPr indent="0" lvl="0" marL="0" marR="0" rtl="0" algn="l">
                        <a:spcBef>
                          <a:spcPts val="0"/>
                        </a:spcBef>
                        <a:spcAft>
                          <a:spcPts val="0"/>
                        </a:spcAft>
                        <a:buNone/>
                      </a:pPr>
                      <a:r>
                        <a:rPr lang="en-US" sz="1800"/>
                        <a:t>ravel</a:t>
                      </a:r>
                      <a:endParaRPr/>
                    </a:p>
                    <a:p>
                      <a:pPr indent="0" lvl="0" marL="0" marR="0" rtl="0" algn="l">
                        <a:spcBef>
                          <a:spcPts val="0"/>
                        </a:spcBef>
                        <a:spcAft>
                          <a:spcPts val="0"/>
                        </a:spcAft>
                        <a:buNone/>
                      </a:pPr>
                      <a:r>
                        <a:rPr lang="en-US" sz="1800"/>
                        <a:t>resilient</a:t>
                      </a:r>
                      <a:endParaRPr/>
                    </a:p>
                    <a:p>
                      <a:pPr indent="0" lvl="0" marL="0" marR="0" rtl="0" algn="l">
                        <a:spcBef>
                          <a:spcPts val="0"/>
                        </a:spcBef>
                        <a:spcAft>
                          <a:spcPts val="0"/>
                        </a:spcAft>
                        <a:buNone/>
                      </a:pPr>
                      <a:r>
                        <a:rPr lang="en-US" sz="1800"/>
                        <a:t>scorch</a:t>
                      </a:r>
                      <a:endParaRPr/>
                    </a:p>
                    <a:p>
                      <a:pPr indent="0" lvl="0" marL="0" marR="0" rtl="0" algn="l">
                        <a:spcBef>
                          <a:spcPts val="0"/>
                        </a:spcBef>
                        <a:spcAft>
                          <a:spcPts val="0"/>
                        </a:spcAft>
                        <a:buNone/>
                      </a:pPr>
                      <a:r>
                        <a:rPr lang="en-US" sz="1800"/>
                        <a:t>selvage</a:t>
                      </a:r>
                      <a:endParaRPr/>
                    </a:p>
                    <a:p>
                      <a:pPr indent="0" lvl="0" marL="0" marR="0" rtl="0" algn="l">
                        <a:spcBef>
                          <a:spcPts val="0"/>
                        </a:spcBef>
                        <a:spcAft>
                          <a:spcPts val="0"/>
                        </a:spcAft>
                        <a:buNone/>
                      </a:pPr>
                      <a:r>
                        <a:rPr lang="en-US" sz="1800"/>
                        <a:t>shank</a:t>
                      </a:r>
                      <a:endParaRPr/>
                    </a:p>
                    <a:p>
                      <a:pPr indent="0" lvl="0" marL="0" marR="0" rtl="0" algn="l">
                        <a:spcBef>
                          <a:spcPts val="0"/>
                        </a:spcBef>
                        <a:spcAft>
                          <a:spcPts val="0"/>
                        </a:spcAft>
                        <a:buNone/>
                      </a:pPr>
                      <a:r>
                        <a:rPr lang="en-US" sz="1800"/>
                        <a:t>synthetic fabrics</a:t>
                      </a:r>
                      <a:endParaRPr/>
                    </a:p>
                    <a:p>
                      <a:pPr indent="0" lvl="0" marL="0" marR="0" rtl="0" algn="l">
                        <a:spcBef>
                          <a:spcPts val="0"/>
                        </a:spcBef>
                        <a:spcAft>
                          <a:spcPts val="0"/>
                        </a:spcAft>
                        <a:buNone/>
                      </a:pPr>
                      <a:r>
                        <a:rPr lang="en-US" sz="1800"/>
                        <a:t>textile</a:t>
                      </a:r>
                      <a:endParaRPr/>
                    </a:p>
                    <a:p>
                      <a:pPr indent="0" lvl="0" marL="0" marR="0" rtl="0" algn="l">
                        <a:spcBef>
                          <a:spcPts val="0"/>
                        </a:spcBef>
                        <a:spcAft>
                          <a:spcPts val="0"/>
                        </a:spcAft>
                        <a:buNone/>
                      </a:pPr>
                      <a:r>
                        <a:rPr lang="en-US" sz="1800"/>
                        <a:t>thread take-up lever</a:t>
                      </a:r>
                      <a:endParaRPr/>
                    </a:p>
                    <a:p>
                      <a:pPr indent="0" lvl="0" marL="0" marR="0" rtl="0" algn="l">
                        <a:spcBef>
                          <a:spcPts val="0"/>
                        </a:spcBef>
                        <a:spcAft>
                          <a:spcPts val="0"/>
                        </a:spcAft>
                        <a:buNone/>
                      </a:pPr>
                      <a:r>
                        <a:t/>
                      </a:r>
                      <a:endParaRPr sz="1800"/>
                    </a:p>
                  </a:txBody>
                  <a:tcPr marT="45725" marB="45725" marR="91450" marL="91450"/>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38"/>
          <p:cNvSpPr/>
          <p:nvPr/>
        </p:nvSpPr>
        <p:spPr>
          <a:xfrm>
            <a:off x="7620000" y="0"/>
            <a:ext cx="4572000" cy="6858000"/>
          </a:xfrm>
          <a:prstGeom prst="rect">
            <a:avLst/>
          </a:prstGeom>
          <a:solidFill>
            <a:schemeClr val="lt1"/>
          </a:solidFill>
          <a:ln cap="flat" cmpd="sng" w="19050">
            <a:solidFill>
              <a:srgbClr val="79851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sp>
        <p:nvSpPr>
          <p:cNvPr id="307" name="Google Shape;307;p38"/>
          <p:cNvSpPr txBox="1"/>
          <p:nvPr>
            <p:ph idx="1" type="subTitle"/>
          </p:nvPr>
        </p:nvSpPr>
        <p:spPr>
          <a:xfrm>
            <a:off x="381001" y="4019551"/>
            <a:ext cx="7238999" cy="1990724"/>
          </a:xfrm>
          <a:prstGeom prst="rect">
            <a:avLst/>
          </a:prstGeom>
          <a:solidFill>
            <a:srgbClr val="007C85"/>
          </a:solid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3520"/>
              <a:buNone/>
            </a:pPr>
            <a:r>
              <a:rPr lang="en-US" sz="4400"/>
              <a:t>End of Unit 7</a:t>
            </a:r>
            <a:endParaRPr/>
          </a:p>
        </p:txBody>
      </p:sp>
      <p:pic>
        <p:nvPicPr>
          <p:cNvPr id="308" name="Google Shape;308;p38"/>
          <p:cNvPicPr preferRelativeResize="0"/>
          <p:nvPr/>
        </p:nvPicPr>
        <p:blipFill rotWithShape="1">
          <a:blip r:embed="rId3">
            <a:alphaModFix/>
          </a:blip>
          <a:srcRect b="0" l="0" r="0" t="0"/>
          <a:stretch/>
        </p:blipFill>
        <p:spPr>
          <a:xfrm>
            <a:off x="7948138" y="2911875"/>
            <a:ext cx="3948587" cy="3799643"/>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39"/>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0000"/>
              </a:buClr>
              <a:buSzPts val="8000"/>
              <a:buFont typeface="Corbel"/>
              <a:buNone/>
            </a:pPr>
            <a:r>
              <a:rPr b="1" lang="en-US" sz="8000">
                <a:solidFill>
                  <a:srgbClr val="FF0000"/>
                </a:solidFill>
              </a:rPr>
              <a:t>STUDY GUIDE:</a:t>
            </a:r>
            <a:endParaRPr b="1" sz="8000">
              <a:solidFill>
                <a:srgbClr val="FF0000"/>
              </a:solidFill>
            </a:endParaRPr>
          </a:p>
        </p:txBody>
      </p:sp>
      <p:sp>
        <p:nvSpPr>
          <p:cNvPr id="314" name="Google Shape;314;p39"/>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71120" lvl="0" marL="228600" rtl="0" algn="l">
              <a:lnSpc>
                <a:spcPct val="90000"/>
              </a:lnSpc>
              <a:spcBef>
                <a:spcPts val="0"/>
              </a:spcBef>
              <a:spcAft>
                <a:spcPts val="0"/>
              </a:spcAft>
              <a:buSzPts val="1760"/>
              <a:buNone/>
            </a:pPr>
            <a:r>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40"/>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4400"/>
              <a:buFont typeface="Corbel"/>
              <a:buNone/>
            </a:pPr>
            <a:r>
              <a:t/>
            </a:r>
            <a:endParaRPr/>
          </a:p>
        </p:txBody>
      </p:sp>
      <p:sp>
        <p:nvSpPr>
          <p:cNvPr id="320" name="Google Shape;320;p40"/>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0" lvl="0" marL="45720" rtl="0" algn="l">
              <a:lnSpc>
                <a:spcPct val="90000"/>
              </a:lnSpc>
              <a:spcBef>
                <a:spcPts val="0"/>
              </a:spcBef>
              <a:spcAft>
                <a:spcPts val="0"/>
              </a:spcAft>
              <a:buSzPts val="3520"/>
              <a:buNone/>
            </a:pPr>
            <a:r>
              <a:rPr lang="en-US" sz="4400">
                <a:solidFill>
                  <a:srgbClr val="002060"/>
                </a:solidFill>
              </a:rPr>
              <a:t>FACS Basics: </a:t>
            </a:r>
            <a:endParaRPr/>
          </a:p>
          <a:p>
            <a:pPr indent="0" lvl="0" marL="45720" rtl="0" algn="l">
              <a:lnSpc>
                <a:spcPct val="90000"/>
              </a:lnSpc>
              <a:spcBef>
                <a:spcPts val="1400"/>
              </a:spcBef>
              <a:spcAft>
                <a:spcPts val="0"/>
              </a:spcAft>
              <a:buSzPts val="1920"/>
              <a:buNone/>
            </a:pPr>
            <a:r>
              <a:rPr lang="en-US" sz="2400">
                <a:solidFill>
                  <a:srgbClr val="002060"/>
                </a:solidFill>
              </a:rPr>
              <a:t>             Building Skills to Last a Lifetime</a:t>
            </a:r>
            <a:endParaRPr/>
          </a:p>
          <a:p>
            <a:pPr indent="0" lvl="0" marL="45720" rtl="0" algn="l">
              <a:lnSpc>
                <a:spcPct val="90000"/>
              </a:lnSpc>
              <a:spcBef>
                <a:spcPts val="1400"/>
              </a:spcBef>
              <a:spcAft>
                <a:spcPts val="0"/>
              </a:spcAft>
              <a:buSzPts val="1920"/>
              <a:buNone/>
            </a:pPr>
            <a:r>
              <a:t/>
            </a:r>
            <a:endParaRPr sz="2400">
              <a:solidFill>
                <a:srgbClr val="002060"/>
              </a:solidFill>
            </a:endParaRPr>
          </a:p>
          <a:p>
            <a:pPr indent="0" lvl="0" marL="45720" rtl="0" algn="ctr">
              <a:lnSpc>
                <a:spcPct val="90000"/>
              </a:lnSpc>
              <a:spcBef>
                <a:spcPts val="1400"/>
              </a:spcBef>
              <a:spcAft>
                <a:spcPts val="0"/>
              </a:spcAft>
              <a:buSzPts val="6400"/>
              <a:buNone/>
            </a:pPr>
            <a:r>
              <a:rPr b="1" lang="en-US" sz="8000">
                <a:solidFill>
                  <a:srgbClr val="002060"/>
                </a:solidFill>
              </a:rPr>
              <a:t>SEWING BASICS</a:t>
            </a:r>
            <a:endParaRPr b="1" sz="8000">
              <a:solidFill>
                <a:srgbClr val="002060"/>
              </a:solidFill>
            </a:endParaRPr>
          </a:p>
          <a:p>
            <a:pPr indent="-71120" lvl="0" marL="228600" rtl="0" algn="l">
              <a:lnSpc>
                <a:spcPct val="90000"/>
              </a:lnSpc>
              <a:spcBef>
                <a:spcPts val="1400"/>
              </a:spcBef>
              <a:spcAft>
                <a:spcPts val="0"/>
              </a:spcAft>
              <a:buSzPts val="1760"/>
              <a:buNone/>
            </a:pPr>
            <a:r>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41"/>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Objectives</a:t>
            </a:r>
            <a:endParaRPr>
              <a:solidFill>
                <a:srgbClr val="6600CC"/>
              </a:solidFill>
            </a:endParaRPr>
          </a:p>
        </p:txBody>
      </p:sp>
      <p:sp>
        <p:nvSpPr>
          <p:cNvPr id="326" name="Google Shape;326;p41"/>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457200" lvl="0" marL="502919" rtl="0" algn="l">
              <a:lnSpc>
                <a:spcPct val="80000"/>
              </a:lnSpc>
              <a:spcBef>
                <a:spcPts val="0"/>
              </a:spcBef>
              <a:spcAft>
                <a:spcPts val="0"/>
              </a:spcAft>
              <a:buClr>
                <a:srgbClr val="6600CC"/>
              </a:buClr>
              <a:buSzPts val="1760"/>
              <a:buFont typeface="Corbel"/>
              <a:buAutoNum type="arabicPeriod"/>
            </a:pPr>
            <a:r>
              <a:rPr lang="en-US">
                <a:solidFill>
                  <a:schemeClr val="dk1"/>
                </a:solidFill>
              </a:rPr>
              <a:t>Identify equipment and notions used in sewing. (Assignment Sheet 1)</a:t>
            </a:r>
            <a:endParaRPr/>
          </a:p>
          <a:p>
            <a:pPr indent="-457200" lvl="0" marL="502919" rtl="0" algn="l">
              <a:lnSpc>
                <a:spcPct val="80000"/>
              </a:lnSpc>
              <a:spcBef>
                <a:spcPts val="1400"/>
              </a:spcBef>
              <a:spcAft>
                <a:spcPts val="0"/>
              </a:spcAft>
              <a:buClr>
                <a:srgbClr val="6600CC"/>
              </a:buClr>
              <a:buSzPts val="1760"/>
              <a:buFont typeface="Corbel"/>
              <a:buAutoNum type="arabicPeriod"/>
            </a:pPr>
            <a:r>
              <a:rPr lang="en-US">
                <a:solidFill>
                  <a:schemeClr val="dk1"/>
                </a:solidFill>
              </a:rPr>
              <a:t>Differentiate between characteristics of natural and synthetic fabrics.</a:t>
            </a:r>
            <a:endParaRPr/>
          </a:p>
          <a:p>
            <a:pPr indent="-457200" lvl="0" marL="502919" rtl="0" algn="l">
              <a:lnSpc>
                <a:spcPct val="80000"/>
              </a:lnSpc>
              <a:spcBef>
                <a:spcPts val="1400"/>
              </a:spcBef>
              <a:spcAft>
                <a:spcPts val="0"/>
              </a:spcAft>
              <a:buClr>
                <a:srgbClr val="6600CC"/>
              </a:buClr>
              <a:buSzPts val="1760"/>
              <a:buFont typeface="Corbel"/>
              <a:buAutoNum type="arabicPeriod"/>
            </a:pPr>
            <a:r>
              <a:rPr lang="en-US">
                <a:solidFill>
                  <a:schemeClr val="dk1"/>
                </a:solidFill>
              </a:rPr>
              <a:t>Label principal parts of a sewing machine and serger. (Assignment Sheet 2)</a:t>
            </a:r>
            <a:endParaRPr/>
          </a:p>
          <a:p>
            <a:pPr indent="-457200" lvl="0" marL="502919" rtl="0" algn="l">
              <a:lnSpc>
                <a:spcPct val="80000"/>
              </a:lnSpc>
              <a:spcBef>
                <a:spcPts val="1400"/>
              </a:spcBef>
              <a:spcAft>
                <a:spcPts val="0"/>
              </a:spcAft>
              <a:buClr>
                <a:srgbClr val="6600CC"/>
              </a:buClr>
              <a:buSzPts val="1760"/>
              <a:buFont typeface="Corbel"/>
              <a:buAutoNum type="arabicPeriod"/>
            </a:pPr>
            <a:r>
              <a:rPr lang="en-US">
                <a:solidFill>
                  <a:schemeClr val="dk1"/>
                </a:solidFill>
              </a:rPr>
              <a:t>Demonstrate how to prepare a machine for sewing. (Job Sheet 1)</a:t>
            </a:r>
            <a:endParaRPr/>
          </a:p>
          <a:p>
            <a:pPr indent="-457200" lvl="0" marL="502919" rtl="0" algn="l">
              <a:lnSpc>
                <a:spcPct val="80000"/>
              </a:lnSpc>
              <a:spcBef>
                <a:spcPts val="1400"/>
              </a:spcBef>
              <a:spcAft>
                <a:spcPts val="0"/>
              </a:spcAft>
              <a:buClr>
                <a:srgbClr val="6600CC"/>
              </a:buClr>
              <a:buSzPts val="1760"/>
              <a:buFont typeface="Corbel"/>
              <a:buAutoNum type="arabicPeriod"/>
            </a:pPr>
            <a:r>
              <a:rPr lang="en-US">
                <a:solidFill>
                  <a:schemeClr val="dk1"/>
                </a:solidFill>
              </a:rPr>
              <a:t>Stitch straight, wavy, and curved lines. (Job Sheet 2)</a:t>
            </a:r>
            <a:endParaRPr/>
          </a:p>
          <a:p>
            <a:pPr indent="-457200" lvl="0" marL="502919" rtl="0" algn="l">
              <a:lnSpc>
                <a:spcPct val="80000"/>
              </a:lnSpc>
              <a:spcBef>
                <a:spcPts val="1400"/>
              </a:spcBef>
              <a:spcAft>
                <a:spcPts val="0"/>
              </a:spcAft>
              <a:buClr>
                <a:srgbClr val="6600CC"/>
              </a:buClr>
              <a:buSzPts val="1760"/>
              <a:buFont typeface="Corbel"/>
              <a:buAutoNum type="arabicPeriod"/>
            </a:pPr>
            <a:r>
              <a:rPr lang="en-US">
                <a:solidFill>
                  <a:schemeClr val="dk1"/>
                </a:solidFill>
              </a:rPr>
              <a:t>Stitch square corners. (Job Sheet 3)</a:t>
            </a:r>
            <a:endParaRPr/>
          </a:p>
          <a:p>
            <a:pPr indent="-457200" lvl="0" marL="502919" rtl="0" algn="l">
              <a:lnSpc>
                <a:spcPct val="80000"/>
              </a:lnSpc>
              <a:spcBef>
                <a:spcPts val="1400"/>
              </a:spcBef>
              <a:spcAft>
                <a:spcPts val="0"/>
              </a:spcAft>
              <a:buClr>
                <a:srgbClr val="6600CC"/>
              </a:buClr>
              <a:buSzPts val="1760"/>
              <a:buFont typeface="Corbel"/>
              <a:buAutoNum type="arabicPeriod"/>
            </a:pPr>
            <a:r>
              <a:rPr lang="en-US">
                <a:solidFill>
                  <a:schemeClr val="dk1"/>
                </a:solidFill>
              </a:rPr>
              <a:t>Stitch sharp angle turns. (Job Sheet 4)</a:t>
            </a:r>
            <a:endParaRPr/>
          </a:p>
          <a:p>
            <a:pPr indent="-457200" lvl="0" marL="502919" rtl="0" algn="l">
              <a:lnSpc>
                <a:spcPct val="80000"/>
              </a:lnSpc>
              <a:spcBef>
                <a:spcPts val="1400"/>
              </a:spcBef>
              <a:spcAft>
                <a:spcPts val="0"/>
              </a:spcAft>
              <a:buClr>
                <a:srgbClr val="6600CC"/>
              </a:buClr>
              <a:buSzPts val="1760"/>
              <a:buFont typeface="Corbel"/>
              <a:buAutoNum type="arabicPeriod"/>
            </a:pPr>
            <a:r>
              <a:rPr lang="en-US">
                <a:solidFill>
                  <a:schemeClr val="dk1"/>
                </a:solidFill>
              </a:rPr>
              <a:t>List in order the steps in basic sewing.</a:t>
            </a:r>
            <a:endParaRPr/>
          </a:p>
          <a:p>
            <a:pPr indent="-457200" lvl="0" marL="502919" rtl="0" algn="l">
              <a:lnSpc>
                <a:spcPct val="80000"/>
              </a:lnSpc>
              <a:spcBef>
                <a:spcPts val="1400"/>
              </a:spcBef>
              <a:spcAft>
                <a:spcPts val="0"/>
              </a:spcAft>
              <a:buClr>
                <a:srgbClr val="6600CC"/>
              </a:buClr>
              <a:buSzPts val="1760"/>
              <a:buFont typeface="Corbel"/>
              <a:buAutoNum type="arabicPeriod"/>
            </a:pPr>
            <a:r>
              <a:rPr lang="en-US">
                <a:solidFill>
                  <a:schemeClr val="dk1"/>
                </a:solidFill>
              </a:rPr>
              <a:t>Discuss indicators in the quality of clothing construction.</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6"/>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109" name="Google Shape;109;p6"/>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off-grain: </a:t>
            </a:r>
            <a:r>
              <a:rPr lang="en-US">
                <a:solidFill>
                  <a:schemeClr val="dk1"/>
                </a:solidFill>
              </a:rPr>
              <a:t>threads of a woven fabric running at a slant</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on-grain: </a:t>
            </a:r>
            <a:r>
              <a:rPr lang="en-US">
                <a:solidFill>
                  <a:schemeClr val="dk1"/>
                </a:solidFill>
              </a:rPr>
              <a:t>threads of a fabric that are carefully woven and run a 90-degree angle</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pilling:</a:t>
            </a:r>
            <a:r>
              <a:rPr lang="en-US">
                <a:solidFill>
                  <a:schemeClr val="dk1"/>
                </a:solidFill>
              </a:rPr>
              <a:t> formation of little balls of fiber on the surface of a fabric, caused by abrasion in wear</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pivot: </a:t>
            </a:r>
            <a:r>
              <a:rPr lang="en-US">
                <a:solidFill>
                  <a:schemeClr val="dk1"/>
                </a:solidFill>
              </a:rPr>
              <a:t>while stitching a seam the needle is left in the fabric, the presser foot is lifted then the fabric is turned</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pressing: </a:t>
            </a:r>
            <a:r>
              <a:rPr lang="en-US">
                <a:solidFill>
                  <a:schemeClr val="dk1"/>
                </a:solidFill>
              </a:rPr>
              <a:t>using heat and an up and down motion to set seams, pleats, etc.</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press cloth: </a:t>
            </a:r>
            <a:r>
              <a:rPr lang="en-US">
                <a:solidFill>
                  <a:schemeClr val="dk1"/>
                </a:solidFill>
              </a:rPr>
              <a:t>fabric used to protect the garment from the heat and anything that might be on the iron</a:t>
            </a:r>
            <a:endParaRPr/>
          </a:p>
          <a:p>
            <a:pPr indent="-71120" lvl="0" marL="228600" rtl="0" algn="l">
              <a:lnSpc>
                <a:spcPct val="90000"/>
              </a:lnSpc>
              <a:spcBef>
                <a:spcPts val="1400"/>
              </a:spcBef>
              <a:spcAft>
                <a:spcPts val="0"/>
              </a:spcAft>
              <a:buClr>
                <a:srgbClr val="6600CC"/>
              </a:buClr>
              <a:buSzPts val="1760"/>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0" st="0"/>
                                            </p:txEl>
                                          </p:spTgt>
                                        </p:tgtEl>
                                        <p:attrNameLst>
                                          <p:attrName>style.visibility</p:attrName>
                                        </p:attrNameLst>
                                      </p:cBhvr>
                                      <p:to>
                                        <p:strVal val="visible"/>
                                      </p:to>
                                    </p:set>
                                    <p:animEffect filter="fade" transition="in">
                                      <p:cBhvr>
                                        <p:cTn dur="1000"/>
                                        <p:tgtEl>
                                          <p:spTgt spid="10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1" st="1"/>
                                            </p:txEl>
                                          </p:spTgt>
                                        </p:tgtEl>
                                        <p:attrNameLst>
                                          <p:attrName>style.visibility</p:attrName>
                                        </p:attrNameLst>
                                      </p:cBhvr>
                                      <p:to>
                                        <p:strVal val="visible"/>
                                      </p:to>
                                    </p:set>
                                    <p:animEffect filter="fade" transition="in">
                                      <p:cBhvr>
                                        <p:cTn dur="1000"/>
                                        <p:tgtEl>
                                          <p:spTgt spid="10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2" st="2"/>
                                            </p:txEl>
                                          </p:spTgt>
                                        </p:tgtEl>
                                        <p:attrNameLst>
                                          <p:attrName>style.visibility</p:attrName>
                                        </p:attrNameLst>
                                      </p:cBhvr>
                                      <p:to>
                                        <p:strVal val="visible"/>
                                      </p:to>
                                    </p:set>
                                    <p:animEffect filter="fade" transition="in">
                                      <p:cBhvr>
                                        <p:cTn dur="1000"/>
                                        <p:tgtEl>
                                          <p:spTgt spid="10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3" st="3"/>
                                            </p:txEl>
                                          </p:spTgt>
                                        </p:tgtEl>
                                        <p:attrNameLst>
                                          <p:attrName>style.visibility</p:attrName>
                                        </p:attrNameLst>
                                      </p:cBhvr>
                                      <p:to>
                                        <p:strVal val="visible"/>
                                      </p:to>
                                    </p:set>
                                    <p:animEffect filter="fade" transition="in">
                                      <p:cBhvr>
                                        <p:cTn dur="1000"/>
                                        <p:tgtEl>
                                          <p:spTgt spid="10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4" st="4"/>
                                            </p:txEl>
                                          </p:spTgt>
                                        </p:tgtEl>
                                        <p:attrNameLst>
                                          <p:attrName>style.visibility</p:attrName>
                                        </p:attrNameLst>
                                      </p:cBhvr>
                                      <p:to>
                                        <p:strVal val="visible"/>
                                      </p:to>
                                    </p:set>
                                    <p:animEffect filter="fade" transition="in">
                                      <p:cBhvr>
                                        <p:cTn dur="1000"/>
                                        <p:tgtEl>
                                          <p:spTgt spid="10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5" st="5"/>
                                            </p:txEl>
                                          </p:spTgt>
                                        </p:tgtEl>
                                        <p:attrNameLst>
                                          <p:attrName>style.visibility</p:attrName>
                                        </p:attrNameLst>
                                      </p:cBhvr>
                                      <p:to>
                                        <p:strVal val="visible"/>
                                      </p:to>
                                    </p:set>
                                    <p:animEffect filter="fade" transition="in">
                                      <p:cBhvr>
                                        <p:cTn dur="1000"/>
                                        <p:tgtEl>
                                          <p:spTgt spid="109">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xEl>
                                              <p:pRg end="6" st="6"/>
                                            </p:txEl>
                                          </p:spTgt>
                                        </p:tgtEl>
                                        <p:attrNameLst>
                                          <p:attrName>style.visibility</p:attrName>
                                        </p:attrNameLst>
                                      </p:cBhvr>
                                      <p:to>
                                        <p:strVal val="visible"/>
                                      </p:to>
                                    </p:set>
                                    <p:animEffect filter="fade" transition="in">
                                      <p:cBhvr>
                                        <p:cTn dur="1000"/>
                                        <p:tgtEl>
                                          <p:spTgt spid="109">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42"/>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Objectives</a:t>
            </a:r>
            <a:endParaRPr>
              <a:solidFill>
                <a:srgbClr val="6600CC"/>
              </a:solidFill>
            </a:endParaRPr>
          </a:p>
        </p:txBody>
      </p:sp>
      <p:sp>
        <p:nvSpPr>
          <p:cNvPr id="332" name="Google Shape;332;p42"/>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457200" lvl="0" marL="502919" rtl="0" algn="l">
              <a:lnSpc>
                <a:spcPct val="80000"/>
              </a:lnSpc>
              <a:spcBef>
                <a:spcPts val="0"/>
              </a:spcBef>
              <a:spcAft>
                <a:spcPts val="0"/>
              </a:spcAft>
              <a:buClr>
                <a:srgbClr val="6600CC"/>
              </a:buClr>
              <a:buSzPts val="1760"/>
              <a:buFont typeface="Corbel"/>
              <a:buAutoNum type="arabicPeriod" startAt="10"/>
            </a:pPr>
            <a:r>
              <a:rPr lang="en-US">
                <a:solidFill>
                  <a:schemeClr val="dk1"/>
                </a:solidFill>
              </a:rPr>
              <a:t>Examine methods that help in ironing and pressing clothing.</a:t>
            </a:r>
            <a:endParaRPr/>
          </a:p>
          <a:p>
            <a:pPr indent="-457200" lvl="0" marL="502919" rtl="0" algn="l">
              <a:lnSpc>
                <a:spcPct val="80000"/>
              </a:lnSpc>
              <a:spcBef>
                <a:spcPts val="1400"/>
              </a:spcBef>
              <a:spcAft>
                <a:spcPts val="0"/>
              </a:spcAft>
              <a:buClr>
                <a:srgbClr val="6600CC"/>
              </a:buClr>
              <a:buSzPts val="1760"/>
              <a:buFont typeface="Corbel"/>
              <a:buAutoNum type="arabicPeriod" startAt="10"/>
            </a:pPr>
            <a:r>
              <a:rPr lang="en-US">
                <a:solidFill>
                  <a:schemeClr val="dk1"/>
                </a:solidFill>
              </a:rPr>
              <a:t>Prepare fabric for cutting. (Job Sheet 5)</a:t>
            </a:r>
            <a:endParaRPr/>
          </a:p>
          <a:p>
            <a:pPr indent="-457200" lvl="0" marL="502919" rtl="0" algn="l">
              <a:lnSpc>
                <a:spcPct val="80000"/>
              </a:lnSpc>
              <a:spcBef>
                <a:spcPts val="1400"/>
              </a:spcBef>
              <a:spcAft>
                <a:spcPts val="0"/>
              </a:spcAft>
              <a:buClr>
                <a:srgbClr val="6600CC"/>
              </a:buClr>
              <a:buSzPts val="1760"/>
              <a:buFont typeface="Corbel"/>
              <a:buAutoNum type="arabicPeriod" startAt="10"/>
            </a:pPr>
            <a:r>
              <a:rPr lang="en-US">
                <a:solidFill>
                  <a:schemeClr val="dk1"/>
                </a:solidFill>
              </a:rPr>
              <a:t>Manipulate fabric according to project instructions. (Job Sheet 6)</a:t>
            </a:r>
            <a:endParaRPr/>
          </a:p>
          <a:p>
            <a:pPr indent="-457200" lvl="0" marL="502919" rtl="0" algn="l">
              <a:lnSpc>
                <a:spcPct val="80000"/>
              </a:lnSpc>
              <a:spcBef>
                <a:spcPts val="1400"/>
              </a:spcBef>
              <a:spcAft>
                <a:spcPts val="0"/>
              </a:spcAft>
              <a:buClr>
                <a:srgbClr val="6600CC"/>
              </a:buClr>
              <a:buSzPts val="1760"/>
              <a:buFont typeface="Corbel"/>
              <a:buAutoNum type="arabicPeriod" startAt="10"/>
            </a:pPr>
            <a:r>
              <a:rPr lang="en-US">
                <a:solidFill>
                  <a:schemeClr val="dk1"/>
                </a:solidFill>
              </a:rPr>
              <a:t>Demonstrate a clean-finish facing edge. (Job Sheet 7)</a:t>
            </a:r>
            <a:endParaRPr/>
          </a:p>
          <a:p>
            <a:pPr indent="-457200" lvl="0" marL="502919" rtl="0" algn="l">
              <a:lnSpc>
                <a:spcPct val="80000"/>
              </a:lnSpc>
              <a:spcBef>
                <a:spcPts val="1400"/>
              </a:spcBef>
              <a:spcAft>
                <a:spcPts val="0"/>
              </a:spcAft>
              <a:buClr>
                <a:srgbClr val="6600CC"/>
              </a:buClr>
              <a:buSzPts val="1760"/>
              <a:buFont typeface="Corbel"/>
              <a:buAutoNum type="arabicPeriod" startAt="10"/>
            </a:pPr>
            <a:r>
              <a:rPr lang="en-US">
                <a:solidFill>
                  <a:schemeClr val="dk1"/>
                </a:solidFill>
              </a:rPr>
              <a:t>Demonstrate a casing and elastic procedure. (Job Sheet 8)</a:t>
            </a:r>
            <a:endParaRPr/>
          </a:p>
          <a:p>
            <a:pPr indent="-457200" lvl="0" marL="502919" rtl="0" algn="l">
              <a:lnSpc>
                <a:spcPct val="80000"/>
              </a:lnSpc>
              <a:spcBef>
                <a:spcPts val="1400"/>
              </a:spcBef>
              <a:spcAft>
                <a:spcPts val="0"/>
              </a:spcAft>
              <a:buClr>
                <a:srgbClr val="6600CC"/>
              </a:buClr>
              <a:buSzPts val="1760"/>
              <a:buFont typeface="Corbel"/>
              <a:buAutoNum type="arabicPeriod" startAt="10"/>
            </a:pPr>
            <a:r>
              <a:rPr lang="en-US">
                <a:solidFill>
                  <a:schemeClr val="dk1"/>
                </a:solidFill>
              </a:rPr>
              <a:t>Assemble a basic sewing project. (Job Sheet 9)</a:t>
            </a:r>
            <a:endParaRPr/>
          </a:p>
          <a:p>
            <a:pPr indent="-457200" lvl="0" marL="502919" rtl="0" algn="l">
              <a:lnSpc>
                <a:spcPct val="80000"/>
              </a:lnSpc>
              <a:spcBef>
                <a:spcPts val="1400"/>
              </a:spcBef>
              <a:spcAft>
                <a:spcPts val="0"/>
              </a:spcAft>
              <a:buClr>
                <a:srgbClr val="6600CC"/>
              </a:buClr>
              <a:buSzPts val="1760"/>
              <a:buFont typeface="Corbel"/>
              <a:buAutoNum type="arabicPeriod" startAt="10"/>
            </a:pPr>
            <a:r>
              <a:rPr lang="en-US">
                <a:solidFill>
                  <a:schemeClr val="dk1"/>
                </a:solidFill>
              </a:rPr>
              <a:t>Evaluate a basic sewing project. (Assignment Sheet 3)</a:t>
            </a:r>
            <a:endParaRPr/>
          </a:p>
          <a:p>
            <a:pPr indent="-457200" lvl="0" marL="502919" rtl="0" algn="l">
              <a:lnSpc>
                <a:spcPct val="80000"/>
              </a:lnSpc>
              <a:spcBef>
                <a:spcPts val="1400"/>
              </a:spcBef>
              <a:spcAft>
                <a:spcPts val="0"/>
              </a:spcAft>
              <a:buClr>
                <a:srgbClr val="6600CC"/>
              </a:buClr>
              <a:buSzPts val="1760"/>
              <a:buFont typeface="Corbel"/>
              <a:buAutoNum type="arabicPeriod" startAt="10"/>
            </a:pPr>
            <a:r>
              <a:rPr lang="en-US">
                <a:solidFill>
                  <a:schemeClr val="dk1"/>
                </a:solidFill>
              </a:rPr>
              <a:t>Formulate the cost of constructing a recycled textile product. (Assignment Sheet 4)</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43"/>
          <p:cNvSpPr txBox="1"/>
          <p:nvPr>
            <p:ph type="title"/>
          </p:nvPr>
        </p:nvSpPr>
        <p:spPr>
          <a:xfrm>
            <a:off x="160866" y="84667"/>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338" name="Google Shape;338;p43"/>
          <p:cNvSpPr txBox="1"/>
          <p:nvPr>
            <p:ph idx="1" type="body"/>
          </p:nvPr>
        </p:nvSpPr>
        <p:spPr>
          <a:xfrm>
            <a:off x="491068" y="2057400"/>
            <a:ext cx="11209866"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______________________________________________________________________________: </a:t>
            </a:r>
            <a:r>
              <a:rPr lang="en-US">
                <a:solidFill>
                  <a:schemeClr val="dk1"/>
                </a:solidFill>
              </a:rPr>
              <a:t>changing a garment such as shortening the length of the slacks</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 </a:t>
            </a:r>
            <a:r>
              <a:rPr lang="en-US">
                <a:solidFill>
                  <a:schemeClr val="dk1"/>
                </a:solidFill>
              </a:rPr>
              <a:t>the 45° angle to the selvage</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 </a:t>
            </a:r>
            <a:r>
              <a:rPr lang="en-US">
                <a:solidFill>
                  <a:schemeClr val="dk1"/>
                </a:solidFill>
              </a:rPr>
              <a:t>fabric tube that holds elastic or a drawstring</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44"/>
          <p:cNvSpPr txBox="1"/>
          <p:nvPr>
            <p:ph type="title"/>
          </p:nvPr>
        </p:nvSpPr>
        <p:spPr>
          <a:xfrm>
            <a:off x="118533" y="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344" name="Google Shape;344;p44"/>
          <p:cNvSpPr txBox="1"/>
          <p:nvPr>
            <p:ph idx="1" type="body"/>
          </p:nvPr>
        </p:nvSpPr>
        <p:spPr>
          <a:xfrm>
            <a:off x="397933" y="2057400"/>
            <a:ext cx="11319933"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threads in a fabric go selvage to selvage on the fabric; they are perpendicular to the to the selvage</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cloth produced from yarns that have been woven, knitted, or pressed together, then treated with dyes, coatings, or chemical finishes</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“teeth” under the needle plate that help move the fabric beneath the presser foot</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45"/>
          <p:cNvSpPr txBox="1"/>
          <p:nvPr>
            <p:ph type="title"/>
          </p:nvPr>
        </p:nvSpPr>
        <p:spPr>
          <a:xfrm>
            <a:off x="177800" y="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350" name="Google Shape;350;p45"/>
          <p:cNvSpPr txBox="1"/>
          <p:nvPr>
            <p:ph idx="1" type="body"/>
          </p:nvPr>
        </p:nvSpPr>
        <p:spPr>
          <a:xfrm>
            <a:off x="397933" y="2057400"/>
            <a:ext cx="11404599"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the long, thin, hair-like strands that are made into yarn</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directions that include how to lay out, cut, and sew the pattern</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sewing machine part that raises the needle on the machine</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46"/>
          <p:cNvSpPr txBox="1"/>
          <p:nvPr>
            <p:ph type="title"/>
          </p:nvPr>
        </p:nvSpPr>
        <p:spPr>
          <a:xfrm>
            <a:off x="135467" y="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356" name="Google Shape;356;p46"/>
          <p:cNvSpPr txBox="1"/>
          <p:nvPr>
            <p:ph idx="1" type="body"/>
          </p:nvPr>
        </p:nvSpPr>
        <p:spPr>
          <a:xfrm>
            <a:off x="389468" y="2057400"/>
            <a:ext cx="11413065"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a textile used on the unseen or “wrong” side of fabrics to make an area of a garment more rigid</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using heat and a back and forth movement to remove wrinkles</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a plan on the guide sheet for placing the fabric</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47"/>
          <p:cNvSpPr txBox="1"/>
          <p:nvPr>
            <p:ph type="title"/>
          </p:nvPr>
        </p:nvSpPr>
        <p:spPr>
          <a:xfrm>
            <a:off x="152400" y="59267"/>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362" name="Google Shape;362;p47"/>
          <p:cNvSpPr txBox="1"/>
          <p:nvPr>
            <p:ph idx="1" type="body"/>
          </p:nvPr>
        </p:nvSpPr>
        <p:spPr>
          <a:xfrm>
            <a:off x="372533" y="2057400"/>
            <a:ext cx="11404599"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the threads in the fabric that are parallel to the selvage</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fibers from natural sources, mainly plants and animals</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48"/>
          <p:cNvSpPr txBox="1"/>
          <p:nvPr>
            <p:ph type="title"/>
          </p:nvPr>
        </p:nvSpPr>
        <p:spPr>
          <a:xfrm>
            <a:off x="237066" y="-93133"/>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368" name="Google Shape;368;p48"/>
          <p:cNvSpPr txBox="1"/>
          <p:nvPr>
            <p:ph idx="1" type="body"/>
          </p:nvPr>
        </p:nvSpPr>
        <p:spPr>
          <a:xfrm>
            <a:off x="406400" y="2057400"/>
            <a:ext cx="11311467"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threads of a woven fabric running at a slant</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threads of a fabric that are carefully woven and run a 90-degree angle</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_______________________________________________________________________________:</a:t>
            </a:r>
            <a:r>
              <a:rPr lang="en-US">
                <a:solidFill>
                  <a:schemeClr val="dk1"/>
                </a:solidFill>
              </a:rPr>
              <a:t> formation of little balls of fiber on the surface of a fabric, caused by abrasion in wear</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49"/>
          <p:cNvSpPr txBox="1"/>
          <p:nvPr>
            <p:ph type="title"/>
          </p:nvPr>
        </p:nvSpPr>
        <p:spPr>
          <a:xfrm>
            <a:off x="135467" y="-84667"/>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374" name="Google Shape;374;p49"/>
          <p:cNvSpPr txBox="1"/>
          <p:nvPr>
            <p:ph idx="1" type="body"/>
          </p:nvPr>
        </p:nvSpPr>
        <p:spPr>
          <a:xfrm>
            <a:off x="381000" y="2057400"/>
            <a:ext cx="11421533"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______________________________________________________________________________: </a:t>
            </a:r>
            <a:r>
              <a:rPr lang="en-US">
                <a:solidFill>
                  <a:schemeClr val="dk1"/>
                </a:solidFill>
              </a:rPr>
              <a:t>while stitching a seam the needle is left in the fabric, the presser foot is lifted then the fabric is turned</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 </a:t>
            </a:r>
            <a:r>
              <a:rPr lang="en-US">
                <a:solidFill>
                  <a:schemeClr val="dk1"/>
                </a:solidFill>
              </a:rPr>
              <a:t>using heat and an up and down motion to set seams, pleats, etc.</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 </a:t>
            </a:r>
            <a:r>
              <a:rPr lang="en-US">
                <a:solidFill>
                  <a:schemeClr val="dk1"/>
                </a:solidFill>
              </a:rPr>
              <a:t>fabric used to protect the garment from the heat and anything that might be on the iron</a:t>
            </a:r>
            <a:endParaRPr/>
          </a:p>
          <a:p>
            <a:pPr indent="-71120" lvl="0" marL="228600" rtl="0" algn="l">
              <a:lnSpc>
                <a:spcPct val="90000"/>
              </a:lnSpc>
              <a:spcBef>
                <a:spcPts val="1400"/>
              </a:spcBef>
              <a:spcAft>
                <a:spcPts val="0"/>
              </a:spcAft>
              <a:buClr>
                <a:srgbClr val="6600CC"/>
              </a:buClr>
              <a:buSzPts val="1760"/>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50"/>
          <p:cNvSpPr txBox="1"/>
          <p:nvPr>
            <p:ph type="title"/>
          </p:nvPr>
        </p:nvSpPr>
        <p:spPr>
          <a:xfrm>
            <a:off x="177800" y="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380" name="Google Shape;380;p50"/>
          <p:cNvSpPr txBox="1"/>
          <p:nvPr>
            <p:ph idx="1" type="body"/>
          </p:nvPr>
        </p:nvSpPr>
        <p:spPr>
          <a:xfrm>
            <a:off x="355600" y="2057400"/>
            <a:ext cx="11446933"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a sewing machine part that keeps the fabric in position over the needle and on top of the feed dog</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threads become loose or frayed</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able to spring back to the original shape</a:t>
            </a:r>
            <a:endParaRPr/>
          </a:p>
          <a:p>
            <a:pPr indent="-71120" lvl="0" marL="228600" rtl="0" algn="l">
              <a:lnSpc>
                <a:spcPct val="90000"/>
              </a:lnSpc>
              <a:spcBef>
                <a:spcPts val="1400"/>
              </a:spcBef>
              <a:spcAft>
                <a:spcPts val="0"/>
              </a:spcAft>
              <a:buClr>
                <a:srgbClr val="6600CC"/>
              </a:buClr>
              <a:buSzPts val="1760"/>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51"/>
          <p:cNvSpPr txBox="1"/>
          <p:nvPr>
            <p:ph type="title"/>
          </p:nvPr>
        </p:nvSpPr>
        <p:spPr>
          <a:xfrm>
            <a:off x="186267" y="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386" name="Google Shape;386;p51"/>
          <p:cNvSpPr txBox="1"/>
          <p:nvPr>
            <p:ph idx="1" type="body"/>
          </p:nvPr>
        </p:nvSpPr>
        <p:spPr>
          <a:xfrm>
            <a:off x="389468" y="2057400"/>
            <a:ext cx="11446932"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to burn the fabric creating a discoloration on it</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the finished edge of the fabric that keeps the fabric from raveling</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_______________________________________________________________________________: </a:t>
            </a:r>
            <a:r>
              <a:rPr lang="en-US">
                <a:solidFill>
                  <a:schemeClr val="dk1"/>
                </a:solidFill>
              </a:rPr>
              <a:t>the item on the button that provides space between the button and the fabric; can be on the packaged button or made from thread</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7"/>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115" name="Google Shape;115;p7"/>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presser foot: </a:t>
            </a:r>
            <a:r>
              <a:rPr lang="en-US">
                <a:solidFill>
                  <a:schemeClr val="dk1"/>
                </a:solidFill>
              </a:rPr>
              <a:t>a sewing machine part that keeps the fabric in position over the needle and on top of the feed dog</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ravel: </a:t>
            </a:r>
            <a:r>
              <a:rPr lang="en-US">
                <a:solidFill>
                  <a:schemeClr val="dk1"/>
                </a:solidFill>
              </a:rPr>
              <a:t>threads become loose or frayed</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resilient: </a:t>
            </a:r>
            <a:r>
              <a:rPr lang="en-US">
                <a:solidFill>
                  <a:schemeClr val="dk1"/>
                </a:solidFill>
              </a:rPr>
              <a:t>able to spring back to the original shape</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scorch: </a:t>
            </a:r>
            <a:r>
              <a:rPr lang="en-US">
                <a:solidFill>
                  <a:schemeClr val="dk1"/>
                </a:solidFill>
              </a:rPr>
              <a:t>to burn the fabric creating a discoloration on it</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selvage: </a:t>
            </a:r>
            <a:r>
              <a:rPr lang="en-US">
                <a:solidFill>
                  <a:schemeClr val="dk1"/>
                </a:solidFill>
              </a:rPr>
              <a:t>the finished edge of the fabric that keeps the fabric from raveling</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shank: </a:t>
            </a:r>
            <a:r>
              <a:rPr lang="en-US">
                <a:solidFill>
                  <a:schemeClr val="dk1"/>
                </a:solidFill>
              </a:rPr>
              <a:t>the item on the button that provides space between the button and the fabric; can be on the packaged button or made from thread</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
                                            <p:txEl>
                                              <p:pRg end="0" st="0"/>
                                            </p:txEl>
                                          </p:spTgt>
                                        </p:tgtEl>
                                        <p:attrNameLst>
                                          <p:attrName>style.visibility</p:attrName>
                                        </p:attrNameLst>
                                      </p:cBhvr>
                                      <p:to>
                                        <p:strVal val="visible"/>
                                      </p:to>
                                    </p:set>
                                    <p:animEffect filter="fade" transition="in">
                                      <p:cBhvr>
                                        <p:cTn dur="1000"/>
                                        <p:tgtEl>
                                          <p:spTgt spid="11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
                                            <p:txEl>
                                              <p:pRg end="1" st="1"/>
                                            </p:txEl>
                                          </p:spTgt>
                                        </p:tgtEl>
                                        <p:attrNameLst>
                                          <p:attrName>style.visibility</p:attrName>
                                        </p:attrNameLst>
                                      </p:cBhvr>
                                      <p:to>
                                        <p:strVal val="visible"/>
                                      </p:to>
                                    </p:set>
                                    <p:animEffect filter="fade" transition="in">
                                      <p:cBhvr>
                                        <p:cTn dur="1000"/>
                                        <p:tgtEl>
                                          <p:spTgt spid="11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
                                            <p:txEl>
                                              <p:pRg end="2" st="2"/>
                                            </p:txEl>
                                          </p:spTgt>
                                        </p:tgtEl>
                                        <p:attrNameLst>
                                          <p:attrName>style.visibility</p:attrName>
                                        </p:attrNameLst>
                                      </p:cBhvr>
                                      <p:to>
                                        <p:strVal val="visible"/>
                                      </p:to>
                                    </p:set>
                                    <p:animEffect filter="fade" transition="in">
                                      <p:cBhvr>
                                        <p:cTn dur="1000"/>
                                        <p:tgtEl>
                                          <p:spTgt spid="11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
                                            <p:txEl>
                                              <p:pRg end="3" st="3"/>
                                            </p:txEl>
                                          </p:spTgt>
                                        </p:tgtEl>
                                        <p:attrNameLst>
                                          <p:attrName>style.visibility</p:attrName>
                                        </p:attrNameLst>
                                      </p:cBhvr>
                                      <p:to>
                                        <p:strVal val="visible"/>
                                      </p:to>
                                    </p:set>
                                    <p:animEffect filter="fade" transition="in">
                                      <p:cBhvr>
                                        <p:cTn dur="1000"/>
                                        <p:tgtEl>
                                          <p:spTgt spid="11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
                                            <p:txEl>
                                              <p:pRg end="4" st="4"/>
                                            </p:txEl>
                                          </p:spTgt>
                                        </p:tgtEl>
                                        <p:attrNameLst>
                                          <p:attrName>style.visibility</p:attrName>
                                        </p:attrNameLst>
                                      </p:cBhvr>
                                      <p:to>
                                        <p:strVal val="visible"/>
                                      </p:to>
                                    </p:set>
                                    <p:animEffect filter="fade" transition="in">
                                      <p:cBhvr>
                                        <p:cTn dur="1000"/>
                                        <p:tgtEl>
                                          <p:spTgt spid="11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
                                            <p:txEl>
                                              <p:pRg end="5" st="5"/>
                                            </p:txEl>
                                          </p:spTgt>
                                        </p:tgtEl>
                                        <p:attrNameLst>
                                          <p:attrName>style.visibility</p:attrName>
                                        </p:attrNameLst>
                                      </p:cBhvr>
                                      <p:to>
                                        <p:strVal val="visible"/>
                                      </p:to>
                                    </p:set>
                                    <p:animEffect filter="fade" transition="in">
                                      <p:cBhvr>
                                        <p:cTn dur="1000"/>
                                        <p:tgtEl>
                                          <p:spTgt spid="115">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52"/>
          <p:cNvSpPr txBox="1"/>
          <p:nvPr>
            <p:ph type="title"/>
          </p:nvPr>
        </p:nvSpPr>
        <p:spPr>
          <a:xfrm>
            <a:off x="169333" y="-67734"/>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392" name="Google Shape;392;p52"/>
          <p:cNvSpPr txBox="1"/>
          <p:nvPr>
            <p:ph idx="1" type="body"/>
          </p:nvPr>
        </p:nvSpPr>
        <p:spPr>
          <a:xfrm>
            <a:off x="381000" y="2057399"/>
            <a:ext cx="11430000" cy="4436533"/>
          </a:xfrm>
          <a:prstGeom prst="rect">
            <a:avLst/>
          </a:prstGeom>
          <a:noFill/>
          <a:ln>
            <a:noFill/>
          </a:ln>
        </p:spPr>
        <p:txBody>
          <a:bodyPr anchorCtr="0" anchor="t" bIns="45700" lIns="91425" spcFirstLastPara="1" rIns="91425" wrap="square" tIns="45700">
            <a:normAutofit/>
          </a:bodyPr>
          <a:lstStyle/>
          <a:p>
            <a:pPr indent="-182880" lvl="0" marL="228600" rtl="0" algn="l">
              <a:lnSpc>
                <a:spcPct val="80000"/>
              </a:lnSpc>
              <a:spcBef>
                <a:spcPts val="0"/>
              </a:spcBef>
              <a:spcAft>
                <a:spcPts val="0"/>
              </a:spcAft>
              <a:buClr>
                <a:srgbClr val="6600CC"/>
              </a:buClr>
              <a:buSzPts val="1628"/>
              <a:buChar char="•"/>
            </a:pPr>
            <a:r>
              <a:rPr b="1" lang="en-US" sz="2035">
                <a:solidFill>
                  <a:schemeClr val="dk1"/>
                </a:solidFill>
              </a:rPr>
              <a:t>______________________________________________________________________________________: </a:t>
            </a:r>
            <a:r>
              <a:rPr lang="en-US" sz="2035">
                <a:solidFill>
                  <a:schemeClr val="dk1"/>
                </a:solidFill>
              </a:rPr>
              <a:t>fibers made in factories from chemicals and other raw materials; referred to as </a:t>
            </a:r>
            <a:r>
              <a:rPr i="1" lang="en-US" sz="2035">
                <a:solidFill>
                  <a:schemeClr val="dk1"/>
                </a:solidFill>
              </a:rPr>
              <a:t>man-made fabrics</a:t>
            </a:r>
            <a:endParaRPr/>
          </a:p>
          <a:p>
            <a:pPr indent="0" lvl="0" marL="45720" rtl="0" algn="l">
              <a:lnSpc>
                <a:spcPct val="80000"/>
              </a:lnSpc>
              <a:spcBef>
                <a:spcPts val="1400"/>
              </a:spcBef>
              <a:spcAft>
                <a:spcPts val="0"/>
              </a:spcAft>
              <a:buClr>
                <a:srgbClr val="6600CC"/>
              </a:buClr>
              <a:buSzPts val="1628"/>
              <a:buNone/>
            </a:pPr>
            <a:r>
              <a:t/>
            </a:r>
            <a:endParaRPr i="1" sz="2035">
              <a:solidFill>
                <a:schemeClr val="dk1"/>
              </a:solidFill>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______________________________________________________________________________________: </a:t>
            </a:r>
            <a:r>
              <a:rPr lang="en-US" sz="2035">
                <a:solidFill>
                  <a:schemeClr val="dk1"/>
                </a:solidFill>
              </a:rPr>
              <a:t>generally, a cloth product; specifically, any fiber, yarn, or fabric, whether woven, knitted, felted, or nonwoven</a:t>
            </a:r>
            <a:endParaRPr/>
          </a:p>
          <a:p>
            <a:pPr indent="0" lvl="0" marL="45720" rtl="0" algn="l">
              <a:lnSpc>
                <a:spcPct val="80000"/>
              </a:lnSpc>
              <a:spcBef>
                <a:spcPts val="1400"/>
              </a:spcBef>
              <a:spcAft>
                <a:spcPts val="0"/>
              </a:spcAft>
              <a:buClr>
                <a:srgbClr val="6600CC"/>
              </a:buClr>
              <a:buSzPts val="1628"/>
              <a:buNone/>
            </a:pPr>
            <a:r>
              <a:t/>
            </a:r>
            <a:endParaRPr sz="2035">
              <a:solidFill>
                <a:schemeClr val="dk1"/>
              </a:solidFill>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______________________________________________________________________________________: </a:t>
            </a:r>
            <a:r>
              <a:rPr lang="en-US" sz="2035">
                <a:solidFill>
                  <a:schemeClr val="dk1"/>
                </a:solidFill>
              </a:rPr>
              <a:t>controls the flow of the upper thread</a:t>
            </a:r>
            <a:endParaRPr/>
          </a:p>
          <a:p>
            <a:pPr indent="0" lvl="0" marL="45720" rtl="0" algn="l">
              <a:lnSpc>
                <a:spcPct val="80000"/>
              </a:lnSpc>
              <a:spcBef>
                <a:spcPts val="1400"/>
              </a:spcBef>
              <a:spcAft>
                <a:spcPts val="0"/>
              </a:spcAft>
              <a:buClr>
                <a:srgbClr val="6600CC"/>
              </a:buClr>
              <a:buSzPts val="1628"/>
              <a:buNone/>
            </a:pPr>
            <a:r>
              <a:t/>
            </a:r>
            <a:endParaRPr sz="2035">
              <a:solidFill>
                <a:schemeClr val="dk1"/>
              </a:solidFill>
            </a:endParaRPr>
          </a:p>
          <a:p>
            <a:pPr indent="-182880" lvl="0" marL="228600" rtl="0" algn="l">
              <a:lnSpc>
                <a:spcPct val="80000"/>
              </a:lnSpc>
              <a:spcBef>
                <a:spcPts val="1400"/>
              </a:spcBef>
              <a:spcAft>
                <a:spcPts val="0"/>
              </a:spcAft>
              <a:buClr>
                <a:srgbClr val="6600CC"/>
              </a:buClr>
              <a:buSzPts val="1628"/>
              <a:buChar char="•"/>
            </a:pPr>
            <a:r>
              <a:rPr b="1" lang="en-US" sz="2035">
                <a:solidFill>
                  <a:schemeClr val="dk1"/>
                </a:solidFill>
              </a:rPr>
              <a:t>_______________________________________________________________________________________: </a:t>
            </a:r>
            <a:r>
              <a:rPr lang="en-US" sz="2035">
                <a:solidFill>
                  <a:schemeClr val="dk1"/>
                </a:solidFill>
              </a:rPr>
              <a:t>spun thread that is woven or knit into fabric or used for sewing</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53"/>
          <p:cNvSpPr txBox="1"/>
          <p:nvPr>
            <p:ph type="title"/>
          </p:nvPr>
        </p:nvSpPr>
        <p:spPr>
          <a:xfrm>
            <a:off x="220133" y="-67733"/>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Naturals vs. Synthetics</a:t>
            </a:r>
            <a:br>
              <a:rPr lang="en-US">
                <a:solidFill>
                  <a:srgbClr val="6600CC"/>
                </a:solidFill>
              </a:rPr>
            </a:br>
            <a:r>
              <a:rPr lang="en-US" sz="1600">
                <a:solidFill>
                  <a:srgbClr val="6600CC"/>
                </a:solidFill>
              </a:rPr>
              <a:t>Objective 2</a:t>
            </a:r>
            <a:endParaRPr sz="1600">
              <a:solidFill>
                <a:srgbClr val="6600CC"/>
              </a:solidFill>
            </a:endParaRPr>
          </a:p>
        </p:txBody>
      </p:sp>
      <p:graphicFrame>
        <p:nvGraphicFramePr>
          <p:cNvPr id="398" name="Google Shape;398;p53"/>
          <p:cNvGraphicFramePr/>
          <p:nvPr/>
        </p:nvGraphicFramePr>
        <p:xfrm>
          <a:off x="431796" y="1066798"/>
          <a:ext cx="3000000" cy="3000000"/>
        </p:xfrm>
        <a:graphic>
          <a:graphicData uri="http://schemas.openxmlformats.org/drawingml/2006/table">
            <a:tbl>
              <a:tblPr bandRow="1" firstRow="1">
                <a:noFill/>
                <a:tableStyleId>{E5859604-710D-4CEF-9227-A4C937C6123D}</a:tableStyleId>
              </a:tblPr>
              <a:tblGrid>
                <a:gridCol w="1408650"/>
                <a:gridCol w="1408650"/>
                <a:gridCol w="1408650"/>
                <a:gridCol w="1408650"/>
                <a:gridCol w="1408650"/>
                <a:gridCol w="1408650"/>
                <a:gridCol w="1408650"/>
                <a:gridCol w="1408650"/>
              </a:tblGrid>
              <a:tr h="481950">
                <a:tc gridSpan="8">
                  <a:txBody>
                    <a:bodyPr/>
                    <a:lstStyle/>
                    <a:p>
                      <a:pPr indent="0" lvl="0" marL="0" marR="0" rtl="0" algn="ctr">
                        <a:spcBef>
                          <a:spcPts val="0"/>
                        </a:spcBef>
                        <a:spcAft>
                          <a:spcPts val="0"/>
                        </a:spcAft>
                        <a:buNone/>
                      </a:pPr>
                      <a:r>
                        <a:rPr b="1" lang="en-US" sz="1600">
                          <a:solidFill>
                            <a:srgbClr val="007C85"/>
                          </a:solidFill>
                        </a:rPr>
                        <a:t>Natural Fabrics</a:t>
                      </a:r>
                      <a:endParaRPr b="1" sz="1600">
                        <a:solidFill>
                          <a:srgbClr val="007C85"/>
                        </a:solidFill>
                      </a:endParaRPr>
                    </a:p>
                  </a:txBody>
                  <a:tcPr marT="45725" marB="45725" marR="91450" marL="91450"/>
                </a:tc>
                <a:tc hMerge="1"/>
                <a:tc hMerge="1"/>
                <a:tc hMerge="1"/>
                <a:tc hMerge="1"/>
                <a:tc hMerge="1"/>
                <a:tc hMerge="1"/>
                <a:tc hMerge="1"/>
              </a:tr>
              <a:tr h="594200">
                <a:tc>
                  <a:txBody>
                    <a:bodyPr/>
                    <a:lstStyle/>
                    <a:p>
                      <a:pPr indent="0" lvl="0" marL="0" marR="0" rtl="0" algn="l">
                        <a:spcBef>
                          <a:spcPts val="0"/>
                        </a:spcBef>
                        <a:spcAft>
                          <a:spcPts val="0"/>
                        </a:spcAft>
                        <a:buNone/>
                      </a:pPr>
                      <a:r>
                        <a:rPr b="1" lang="en-US" sz="1200">
                          <a:solidFill>
                            <a:schemeClr val="lt1"/>
                          </a:solidFill>
                        </a:rPr>
                        <a:t>Fabric</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Care</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Wrinkle-resistant</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Shrinkage</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Water Absorption</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Durability</a:t>
                      </a:r>
                      <a:r>
                        <a:rPr b="1" lang="en-US" sz="1200">
                          <a:solidFill>
                            <a:schemeClr val="lt1"/>
                          </a:solidFill>
                        </a:rPr>
                        <a:t> &amp; Strength</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Warmth, Insulation</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Other</a:t>
                      </a:r>
                      <a:endParaRPr b="1" sz="1200">
                        <a:solidFill>
                          <a:schemeClr val="lt1"/>
                        </a:solidFill>
                      </a:endParaRPr>
                    </a:p>
                  </a:txBody>
                  <a:tcPr marT="45725" marB="45725" marR="91450" marL="91450">
                    <a:solidFill>
                      <a:srgbClr val="007C85"/>
                    </a:solidFill>
                  </a:tcPr>
                </a:tc>
              </a:tr>
              <a:tr h="1069550">
                <a:tc>
                  <a:txBody>
                    <a:bodyPr/>
                    <a:lstStyle/>
                    <a:p>
                      <a:pPr indent="0" lvl="0" marL="0" marR="0" rtl="0" algn="l">
                        <a:spcBef>
                          <a:spcPts val="0"/>
                        </a:spcBef>
                        <a:spcAft>
                          <a:spcPts val="0"/>
                        </a:spcAft>
                        <a:buNone/>
                      </a:pPr>
                      <a:r>
                        <a:rPr lang="en-US" sz="1200"/>
                        <a:t>Plant-based</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rPr lang="en-US" sz="1200"/>
                        <a:t>Plant fibers don’t provide as much insulation as animal fibers</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r>
              <a:tr h="831875">
                <a:tc>
                  <a:txBody>
                    <a:bodyPr/>
                    <a:lstStyle/>
                    <a:p>
                      <a:pPr indent="0" lvl="0" marL="0" marR="0" rtl="0" algn="l">
                        <a:spcBef>
                          <a:spcPts val="0"/>
                        </a:spcBef>
                        <a:spcAft>
                          <a:spcPts val="0"/>
                        </a:spcAft>
                        <a:buNone/>
                      </a:pPr>
                      <a:r>
                        <a:rPr lang="en-US" sz="1200"/>
                        <a:t>  Cotton</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Easy to wash</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Not unless treated</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 shrinks most in the first wash</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Very high</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Strong and durable, lacks resilience</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Average</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Non-allergenic</a:t>
                      </a:r>
                      <a:endParaRPr sz="1200"/>
                    </a:p>
                  </a:txBody>
                  <a:tcPr marT="45725" marB="45725" marR="91450" marL="91450">
                    <a:solidFill>
                      <a:srgbClr val="E6F4F4"/>
                    </a:solidFill>
                  </a:tcPr>
                </a:tc>
              </a:tr>
              <a:tr h="1069550">
                <a:tc>
                  <a:txBody>
                    <a:bodyPr/>
                    <a:lstStyle/>
                    <a:p>
                      <a:pPr indent="0" lvl="0" marL="0" marR="0" rtl="0" algn="l">
                        <a:spcBef>
                          <a:spcPts val="0"/>
                        </a:spcBef>
                        <a:spcAft>
                          <a:spcPts val="0"/>
                        </a:spcAft>
                        <a:buNone/>
                      </a:pPr>
                      <a:r>
                        <a:rPr lang="en-US" sz="1200"/>
                        <a:t>  Linen</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Dry clean or machine</a:t>
                      </a:r>
                      <a:r>
                        <a:rPr lang="en-US" sz="1200"/>
                        <a:t> wash</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Not unless treated</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Strong and durable, 2-3</a:t>
                      </a:r>
                      <a:r>
                        <a:rPr lang="en-US" sz="1200"/>
                        <a:t> times stronger than cotton</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Above average</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Anti-bacterial</a:t>
                      </a:r>
                      <a:endParaRPr sz="1200"/>
                    </a:p>
                  </a:txBody>
                  <a:tcPr marT="45725" marB="45725" marR="91450" marL="91450">
                    <a:solidFill>
                      <a:srgbClr val="E6F4F4"/>
                    </a:solidFill>
                  </a:tcPr>
                </a:tc>
              </a:tr>
              <a:tr h="1371550">
                <a:tc>
                  <a:txBody>
                    <a:bodyPr/>
                    <a:lstStyle/>
                    <a:p>
                      <a:pPr indent="0" lvl="0" marL="0" marR="0" rtl="0" algn="l">
                        <a:spcBef>
                          <a:spcPts val="0"/>
                        </a:spcBef>
                        <a:spcAft>
                          <a:spcPts val="0"/>
                        </a:spcAft>
                        <a:buNone/>
                      </a:pPr>
                      <a:r>
                        <a:rPr lang="en-US" sz="1200"/>
                        <a:t>  Ramie </a:t>
                      </a:r>
                      <a:endParaRPr/>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Machine wash</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Wrinkles easily</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High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 </a:t>
                      </a:r>
                      <a:endParaRPr/>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Strong, even more so when wet (strongest of the plant fibers)</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Above average</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t/>
                      </a:r>
                      <a:endParaRPr sz="1200"/>
                    </a:p>
                  </a:txBody>
                  <a:tcPr marT="45725" marB="45725" marR="91450" marL="91450">
                    <a:solidFill>
                      <a:srgbClr val="E6F4F4"/>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54"/>
          <p:cNvSpPr txBox="1"/>
          <p:nvPr>
            <p:ph type="title"/>
          </p:nvPr>
        </p:nvSpPr>
        <p:spPr>
          <a:xfrm>
            <a:off x="169333" y="-67733"/>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Naturals vs. Synthetics</a:t>
            </a:r>
            <a:br>
              <a:rPr lang="en-US">
                <a:solidFill>
                  <a:srgbClr val="6600CC"/>
                </a:solidFill>
              </a:rPr>
            </a:br>
            <a:r>
              <a:rPr lang="en-US" sz="1600">
                <a:solidFill>
                  <a:srgbClr val="6600CC"/>
                </a:solidFill>
              </a:rPr>
              <a:t>Objective 2</a:t>
            </a:r>
            <a:endParaRPr sz="1600">
              <a:solidFill>
                <a:srgbClr val="6600CC"/>
              </a:solidFill>
            </a:endParaRPr>
          </a:p>
        </p:txBody>
      </p:sp>
      <p:graphicFrame>
        <p:nvGraphicFramePr>
          <p:cNvPr id="404" name="Google Shape;404;p54"/>
          <p:cNvGraphicFramePr/>
          <p:nvPr/>
        </p:nvGraphicFramePr>
        <p:xfrm>
          <a:off x="338666" y="1832570"/>
          <a:ext cx="3000000" cy="3000000"/>
        </p:xfrm>
        <a:graphic>
          <a:graphicData uri="http://schemas.openxmlformats.org/drawingml/2006/table">
            <a:tbl>
              <a:tblPr bandRow="1" firstRow="1">
                <a:noFill/>
                <a:tableStyleId>{E5859604-710D-4CEF-9227-A4C937C6123D}</a:tableStyleId>
              </a:tblPr>
              <a:tblGrid>
                <a:gridCol w="1431925"/>
                <a:gridCol w="1431925"/>
                <a:gridCol w="1431925"/>
                <a:gridCol w="1431925"/>
                <a:gridCol w="1431925"/>
                <a:gridCol w="1431925"/>
                <a:gridCol w="1431925"/>
                <a:gridCol w="1431925"/>
              </a:tblGrid>
              <a:tr h="562400">
                <a:tc gridSpan="8">
                  <a:txBody>
                    <a:bodyPr/>
                    <a:lstStyle/>
                    <a:p>
                      <a:pPr indent="0" lvl="0" marL="0" marR="0" rtl="0" algn="ctr">
                        <a:spcBef>
                          <a:spcPts val="0"/>
                        </a:spcBef>
                        <a:spcAft>
                          <a:spcPts val="0"/>
                        </a:spcAft>
                        <a:buNone/>
                      </a:pPr>
                      <a:r>
                        <a:rPr b="1" lang="en-US" sz="1600">
                          <a:solidFill>
                            <a:srgbClr val="007C85"/>
                          </a:solidFill>
                        </a:rPr>
                        <a:t>Natural Fabrics</a:t>
                      </a:r>
                      <a:endParaRPr b="1" sz="1600">
                        <a:solidFill>
                          <a:srgbClr val="007C85"/>
                        </a:solidFill>
                      </a:endParaRPr>
                    </a:p>
                  </a:txBody>
                  <a:tcPr marT="45725" marB="45725" marR="91450" marL="91450"/>
                </a:tc>
                <a:tc hMerge="1"/>
                <a:tc hMerge="1"/>
                <a:tc hMerge="1"/>
                <a:tc hMerge="1"/>
                <a:tc hMerge="1"/>
                <a:tc hMerge="1"/>
                <a:tc hMerge="1"/>
              </a:tr>
              <a:tr h="693350">
                <a:tc>
                  <a:txBody>
                    <a:bodyPr/>
                    <a:lstStyle/>
                    <a:p>
                      <a:pPr indent="0" lvl="0" marL="0" marR="0" rtl="0" algn="l">
                        <a:spcBef>
                          <a:spcPts val="0"/>
                        </a:spcBef>
                        <a:spcAft>
                          <a:spcPts val="0"/>
                        </a:spcAft>
                        <a:buNone/>
                      </a:pPr>
                      <a:r>
                        <a:rPr b="1" lang="en-US" sz="1200">
                          <a:solidFill>
                            <a:schemeClr val="lt1"/>
                          </a:solidFill>
                        </a:rPr>
                        <a:t>Fabric</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Care</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Wrinkle-resistant</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Shrinkage</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Water Absorption</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Durability</a:t>
                      </a:r>
                      <a:r>
                        <a:rPr b="1" lang="en-US" sz="1200">
                          <a:solidFill>
                            <a:schemeClr val="lt1"/>
                          </a:solidFill>
                        </a:rPr>
                        <a:t> &amp; Strength</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Warmth, Insulation</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Other</a:t>
                      </a:r>
                      <a:endParaRPr b="1" sz="1200">
                        <a:solidFill>
                          <a:schemeClr val="lt1"/>
                        </a:solidFill>
                      </a:endParaRPr>
                    </a:p>
                  </a:txBody>
                  <a:tcPr marT="45725" marB="45725" marR="91450" marL="91450">
                    <a:solidFill>
                      <a:srgbClr val="007C85"/>
                    </a:solidFill>
                  </a:tcPr>
                </a:tc>
              </a:tr>
              <a:tr h="562400">
                <a:tc>
                  <a:txBody>
                    <a:bodyPr/>
                    <a:lstStyle/>
                    <a:p>
                      <a:pPr indent="0" lvl="0" marL="0" marR="0" rtl="0" algn="l">
                        <a:spcBef>
                          <a:spcPts val="0"/>
                        </a:spcBef>
                        <a:spcAft>
                          <a:spcPts val="0"/>
                        </a:spcAft>
                        <a:buNone/>
                      </a:pPr>
                      <a:r>
                        <a:rPr lang="en-US" sz="1200"/>
                        <a:t>Animal-based</a:t>
                      </a:r>
                      <a:endParaRPr/>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r>
              <a:tr h="1525400">
                <a:tc>
                  <a:txBody>
                    <a:bodyPr/>
                    <a:lstStyle/>
                    <a:p>
                      <a:pPr indent="0" lvl="0" marL="0" marR="0" rtl="0" algn="l">
                        <a:lnSpc>
                          <a:spcPct val="100000"/>
                        </a:lnSpc>
                        <a:spcBef>
                          <a:spcPts val="0"/>
                        </a:spcBef>
                        <a:spcAft>
                          <a:spcPts val="0"/>
                        </a:spcAft>
                        <a:buClr>
                          <a:schemeClr val="dk1"/>
                        </a:buClr>
                        <a:buSzPts val="1200"/>
                        <a:buFont typeface="Corbel"/>
                        <a:buNone/>
                      </a:pPr>
                      <a:r>
                        <a:rPr lang="en-US" sz="1200"/>
                        <a:t>Silk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Dry clean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Medium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Durable, resilient, stretches when wet</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Above average</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Expensive, tends to fade, most hypoallergenic of all fabrics, luxury feel</a:t>
                      </a:r>
                      <a:endParaRPr/>
                    </a:p>
                  </a:txBody>
                  <a:tcPr marT="45725" marB="45725" marR="91450" marL="91450">
                    <a:solidFill>
                      <a:srgbClr val="E6F4F4"/>
                    </a:solidFill>
                  </a:tcPr>
                </a:tc>
              </a:tr>
              <a:tr h="970700">
                <a:tc>
                  <a:txBody>
                    <a:bodyPr/>
                    <a:lstStyle/>
                    <a:p>
                      <a:pPr indent="0" lvl="0" marL="0" marR="0" rtl="0" algn="l">
                        <a:lnSpc>
                          <a:spcPct val="100000"/>
                        </a:lnSpc>
                        <a:spcBef>
                          <a:spcPts val="0"/>
                        </a:spcBef>
                        <a:spcAft>
                          <a:spcPts val="0"/>
                        </a:spcAft>
                        <a:buClr>
                          <a:schemeClr val="dk1"/>
                        </a:buClr>
                        <a:buSzPts val="1200"/>
                        <a:buFont typeface="Corbel"/>
                        <a:buNone/>
                      </a:pPr>
                      <a:r>
                        <a:rPr lang="en-US" sz="1200"/>
                        <a:t>Wool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Dry clean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Yes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Highest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Less durable and less strength</a:t>
                      </a:r>
                      <a:endParaRPr/>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Antimicrobial properties</a:t>
                      </a:r>
                      <a:endParaRPr/>
                    </a:p>
                    <a:p>
                      <a:pPr indent="0" lvl="0" marL="0" marR="0" rtl="0" algn="l">
                        <a:spcBef>
                          <a:spcPts val="0"/>
                        </a:spcBef>
                        <a:spcAft>
                          <a:spcPts val="0"/>
                        </a:spcAft>
                        <a:buNone/>
                      </a:pPr>
                      <a:r>
                        <a:t/>
                      </a:r>
                      <a:endParaRPr sz="1200"/>
                    </a:p>
                  </a:txBody>
                  <a:tcPr marT="45725" marB="45725" marR="91450" marL="91450">
                    <a:solidFill>
                      <a:srgbClr val="E6F4F4"/>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55"/>
          <p:cNvSpPr txBox="1"/>
          <p:nvPr>
            <p:ph type="title"/>
          </p:nvPr>
        </p:nvSpPr>
        <p:spPr>
          <a:xfrm>
            <a:off x="169333" y="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Naturals vs. Synthetics</a:t>
            </a:r>
            <a:br>
              <a:rPr lang="en-US">
                <a:solidFill>
                  <a:srgbClr val="6600CC"/>
                </a:solidFill>
              </a:rPr>
            </a:br>
            <a:r>
              <a:rPr lang="en-US" sz="1600">
                <a:solidFill>
                  <a:srgbClr val="6600CC"/>
                </a:solidFill>
              </a:rPr>
              <a:t>Objective 2</a:t>
            </a:r>
            <a:endParaRPr sz="1600">
              <a:solidFill>
                <a:srgbClr val="6600CC"/>
              </a:solidFill>
            </a:endParaRPr>
          </a:p>
        </p:txBody>
      </p:sp>
      <p:graphicFrame>
        <p:nvGraphicFramePr>
          <p:cNvPr id="410" name="Google Shape;410;p55"/>
          <p:cNvGraphicFramePr/>
          <p:nvPr/>
        </p:nvGraphicFramePr>
        <p:xfrm>
          <a:off x="347135" y="1832571"/>
          <a:ext cx="3000000" cy="3000000"/>
        </p:xfrm>
        <a:graphic>
          <a:graphicData uri="http://schemas.openxmlformats.org/drawingml/2006/table">
            <a:tbl>
              <a:tblPr bandRow="1" firstRow="1">
                <a:noFill/>
                <a:tableStyleId>{E5859604-710D-4CEF-9227-A4C937C6123D}</a:tableStyleId>
              </a:tblPr>
              <a:tblGrid>
                <a:gridCol w="1638900"/>
                <a:gridCol w="1638900"/>
                <a:gridCol w="1638900"/>
                <a:gridCol w="1638900"/>
                <a:gridCol w="1638900"/>
                <a:gridCol w="1638900"/>
                <a:gridCol w="1638900"/>
              </a:tblGrid>
              <a:tr h="430425">
                <a:tc gridSpan="7">
                  <a:txBody>
                    <a:bodyPr/>
                    <a:lstStyle/>
                    <a:p>
                      <a:pPr indent="0" lvl="0" marL="0" marR="0" rtl="0" algn="ctr">
                        <a:spcBef>
                          <a:spcPts val="0"/>
                        </a:spcBef>
                        <a:spcAft>
                          <a:spcPts val="0"/>
                        </a:spcAft>
                        <a:buNone/>
                      </a:pPr>
                      <a:r>
                        <a:rPr b="1" lang="en-US" sz="1600">
                          <a:solidFill>
                            <a:srgbClr val="007C85"/>
                          </a:solidFill>
                        </a:rPr>
                        <a:t>Synthetic Fabrics</a:t>
                      </a:r>
                      <a:endParaRPr b="1" sz="1600">
                        <a:solidFill>
                          <a:srgbClr val="007C85"/>
                        </a:solidFill>
                      </a:endParaRPr>
                    </a:p>
                  </a:txBody>
                  <a:tcPr marT="45725" marB="45725" marR="91450" marL="91450"/>
                </a:tc>
                <a:tc hMerge="1"/>
                <a:tc hMerge="1"/>
                <a:tc hMerge="1"/>
                <a:tc hMerge="1"/>
                <a:tc hMerge="1"/>
                <a:tc hMerge="1"/>
              </a:tr>
              <a:tr h="430425">
                <a:tc>
                  <a:txBody>
                    <a:bodyPr/>
                    <a:lstStyle/>
                    <a:p>
                      <a:pPr indent="0" lvl="0" marL="0" marR="0" rtl="0" algn="l">
                        <a:spcBef>
                          <a:spcPts val="0"/>
                        </a:spcBef>
                        <a:spcAft>
                          <a:spcPts val="0"/>
                        </a:spcAft>
                        <a:buNone/>
                      </a:pPr>
                      <a:r>
                        <a:rPr b="1" lang="en-US" sz="1200">
                          <a:solidFill>
                            <a:schemeClr val="lt1"/>
                          </a:solidFill>
                        </a:rPr>
                        <a:t>Fabric</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Care</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Wrinkle-resistant</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Shrinkage</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Water Absorption</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Durability</a:t>
                      </a:r>
                      <a:r>
                        <a:rPr b="1" lang="en-US" sz="1200">
                          <a:solidFill>
                            <a:schemeClr val="lt1"/>
                          </a:solidFill>
                        </a:rPr>
                        <a:t> &amp; Strength</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Other</a:t>
                      </a:r>
                      <a:endParaRPr b="1" sz="1200">
                        <a:solidFill>
                          <a:schemeClr val="lt1"/>
                        </a:solidFill>
                      </a:endParaRPr>
                    </a:p>
                  </a:txBody>
                  <a:tcPr marT="45725" marB="45725" marR="91450" marL="91450">
                    <a:solidFill>
                      <a:srgbClr val="007C85"/>
                    </a:solidFill>
                  </a:tcPr>
                </a:tc>
              </a:tr>
              <a:tr h="530650">
                <a:tc>
                  <a:txBody>
                    <a:bodyPr/>
                    <a:lstStyle/>
                    <a:p>
                      <a:pPr indent="0" lvl="0" marL="0" marR="0" rtl="0" algn="l">
                        <a:lnSpc>
                          <a:spcPct val="100000"/>
                        </a:lnSpc>
                        <a:spcBef>
                          <a:spcPts val="0"/>
                        </a:spcBef>
                        <a:spcAft>
                          <a:spcPts val="0"/>
                        </a:spcAft>
                        <a:buClr>
                          <a:schemeClr val="dk1"/>
                        </a:buClr>
                        <a:buSzPts val="1200"/>
                        <a:buFont typeface="Corbel"/>
                        <a:buNone/>
                      </a:pPr>
                      <a:r>
                        <a:rPr lang="en-US" sz="1200"/>
                        <a:t>Acrylic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Washable, quick dry</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Yes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Shrink resistant</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Low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Strong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Pills, low price, blends well with wool</a:t>
                      </a:r>
                      <a:endParaRPr sz="1200"/>
                    </a:p>
                  </a:txBody>
                  <a:tcPr marT="45725" marB="45725" marR="91450" marL="91450">
                    <a:solidFill>
                      <a:srgbClr val="E6F4F4"/>
                    </a:solidFill>
                  </a:tcPr>
                </a:tc>
              </a:tr>
              <a:tr h="955200">
                <a:tc>
                  <a:txBody>
                    <a:bodyPr/>
                    <a:lstStyle/>
                    <a:p>
                      <a:pPr indent="0" lvl="0" marL="0" marR="0" rtl="0" algn="l">
                        <a:spcBef>
                          <a:spcPts val="0"/>
                        </a:spcBef>
                        <a:spcAft>
                          <a:spcPts val="0"/>
                        </a:spcAft>
                        <a:buNone/>
                      </a:pPr>
                      <a:r>
                        <a:rPr lang="en-US" sz="1200"/>
                        <a:t>Microfiber </a:t>
                      </a:r>
                      <a:endParaRPr/>
                    </a:p>
                    <a:p>
                      <a:pPr indent="0" lvl="0" marL="0" marR="0" rtl="0" algn="l">
                        <a:spcBef>
                          <a:spcPts val="0"/>
                        </a:spcBef>
                        <a:spcAft>
                          <a:spcPts val="0"/>
                        </a:spcAft>
                        <a:buNone/>
                      </a:pPr>
                      <a:r>
                        <a:rPr lang="en-US" sz="1200"/>
                        <a:t> </a:t>
                      </a:r>
                      <a:endParaRPr/>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Washable</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Yes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Shrink resistant</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High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Exceptional strength, very durable</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No pilling, easily scorched with iron, good insulator, lightweight</a:t>
                      </a:r>
                      <a:endParaRPr sz="1200"/>
                    </a:p>
                  </a:txBody>
                  <a:tcPr marT="45725" marB="45725" marR="91450" marL="91450">
                    <a:solidFill>
                      <a:srgbClr val="E6F4F4"/>
                    </a:solidFill>
                  </a:tcPr>
                </a:tc>
              </a:tr>
              <a:tr h="742925">
                <a:tc>
                  <a:txBody>
                    <a:bodyPr/>
                    <a:lstStyle/>
                    <a:p>
                      <a:pPr indent="0" lvl="0" marL="0" marR="0" rtl="0" algn="l">
                        <a:spcBef>
                          <a:spcPts val="0"/>
                        </a:spcBef>
                        <a:spcAft>
                          <a:spcPts val="0"/>
                        </a:spcAft>
                        <a:buNone/>
                      </a:pPr>
                      <a:r>
                        <a:rPr lang="en-US" sz="1200"/>
                        <a:t>Nylon </a:t>
                      </a:r>
                      <a:endParaRPr/>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Washable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Yes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Shrink resistant</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Low </a:t>
                      </a:r>
                      <a:endParaRPr/>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Strongest of the manmade fabrics, resilient</a:t>
                      </a:r>
                      <a:endParaRPr/>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Static cling, pills</a:t>
                      </a:r>
                      <a:endParaRPr/>
                    </a:p>
                  </a:txBody>
                  <a:tcPr marT="45725" marB="45725" marR="91450" marL="91450">
                    <a:solidFill>
                      <a:srgbClr val="E6F4F4"/>
                    </a:solidFill>
                  </a:tcPr>
                </a:tc>
              </a:tr>
              <a:tr h="758900">
                <a:tc>
                  <a:txBody>
                    <a:bodyPr/>
                    <a:lstStyle/>
                    <a:p>
                      <a:pPr indent="0" lvl="0" marL="0" marR="0" rtl="0" algn="l">
                        <a:spcBef>
                          <a:spcPts val="0"/>
                        </a:spcBef>
                        <a:spcAft>
                          <a:spcPts val="0"/>
                        </a:spcAft>
                        <a:buNone/>
                      </a:pPr>
                      <a:r>
                        <a:rPr lang="en-US" sz="1200"/>
                        <a:t>Polyester</a:t>
                      </a:r>
                      <a:endParaRPr/>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Washable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Yes</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Shrink resistant</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Low </a:t>
                      </a:r>
                      <a:endParaRPr/>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Strong, very durable</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Static buildup, stain removal can be a problem</a:t>
                      </a:r>
                      <a:endParaRPr sz="1200"/>
                    </a:p>
                  </a:txBody>
                  <a:tcPr marT="45725" marB="45725" marR="91450" marL="91450">
                    <a:solidFill>
                      <a:srgbClr val="E6F4F4"/>
                    </a:solidFill>
                  </a:tcPr>
                </a:tc>
              </a:tr>
              <a:tr h="787425">
                <a:tc>
                  <a:txBody>
                    <a:bodyPr/>
                    <a:lstStyle/>
                    <a:p>
                      <a:pPr indent="0" lvl="0" marL="0" marR="0" rtl="0" algn="l">
                        <a:spcBef>
                          <a:spcPts val="0"/>
                        </a:spcBef>
                        <a:spcAft>
                          <a:spcPts val="0"/>
                        </a:spcAft>
                        <a:buNone/>
                      </a:pPr>
                      <a:r>
                        <a:rPr lang="en-US" sz="1200"/>
                        <a:t>Spandex/Lycra</a:t>
                      </a:r>
                      <a:endParaRPr/>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Washable </a:t>
                      </a:r>
                      <a:endParaRPr/>
                    </a:p>
                    <a:p>
                      <a:pPr indent="0" lvl="0" marL="0" marR="0" rtl="0" algn="l">
                        <a:lnSpc>
                          <a:spcPct val="100000"/>
                        </a:lnSpc>
                        <a:spcBef>
                          <a:spcPts val="0"/>
                        </a:spcBef>
                        <a:spcAft>
                          <a:spcPts val="0"/>
                        </a:spcAft>
                        <a:buClr>
                          <a:schemeClr val="dk1"/>
                        </a:buClr>
                        <a:buSzPts val="1200"/>
                        <a:buFont typeface="Corbel"/>
                        <a:buNone/>
                      </a:pPr>
                      <a:r>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Yes </a:t>
                      </a:r>
                      <a:endParaRPr/>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Shrink resistant</a:t>
                      </a:r>
                      <a:endParaRPr/>
                    </a:p>
                    <a:p>
                      <a:pPr indent="0" lvl="0" marL="0" marR="0" rtl="0" algn="l">
                        <a:lnSpc>
                          <a:spcPct val="100000"/>
                        </a:lnSpc>
                        <a:spcBef>
                          <a:spcPts val="0"/>
                        </a:spcBef>
                        <a:spcAft>
                          <a:spcPts val="0"/>
                        </a:spcAft>
                        <a:buClr>
                          <a:schemeClr val="dk1"/>
                        </a:buClr>
                        <a:buSzPts val="1200"/>
                        <a:buFont typeface="Corbel"/>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Low </a:t>
                      </a:r>
                      <a:endParaRPr/>
                    </a:p>
                    <a:p>
                      <a:pPr indent="0" lvl="0" marL="0" marR="0" rtl="0" algn="l">
                        <a:lnSpc>
                          <a:spcPct val="100000"/>
                        </a:lnSpc>
                        <a:spcBef>
                          <a:spcPts val="0"/>
                        </a:spcBef>
                        <a:spcAft>
                          <a:spcPts val="0"/>
                        </a:spcAft>
                        <a:buClr>
                          <a:schemeClr val="dk1"/>
                        </a:buClr>
                        <a:buSzPts val="1200"/>
                        <a:buFont typeface="Corbel"/>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Strong, twice as durable as rubber, very resilient</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Resists body oils, damaged by bleach</a:t>
                      </a:r>
                      <a:endParaRPr/>
                    </a:p>
                    <a:p>
                      <a:pPr indent="0" lvl="0" marL="0" marR="0" rtl="0" algn="l">
                        <a:lnSpc>
                          <a:spcPct val="100000"/>
                        </a:lnSpc>
                        <a:spcBef>
                          <a:spcPts val="0"/>
                        </a:spcBef>
                        <a:spcAft>
                          <a:spcPts val="0"/>
                        </a:spcAft>
                        <a:buClr>
                          <a:schemeClr val="dk1"/>
                        </a:buClr>
                        <a:buSzPts val="1200"/>
                        <a:buFont typeface="Corbel"/>
                        <a:buNone/>
                      </a:pPr>
                      <a:r>
                        <a:t/>
                      </a:r>
                      <a:endParaRPr sz="1200"/>
                    </a:p>
                  </a:txBody>
                  <a:tcPr marT="45725" marB="45725" marR="91450" marL="91450">
                    <a:solidFill>
                      <a:srgbClr val="E6F4F4"/>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56"/>
          <p:cNvSpPr txBox="1"/>
          <p:nvPr>
            <p:ph type="title"/>
          </p:nvPr>
        </p:nvSpPr>
        <p:spPr>
          <a:xfrm>
            <a:off x="211667" y="67733"/>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Steps for Sewing</a:t>
            </a:r>
            <a:br>
              <a:rPr lang="en-US">
                <a:solidFill>
                  <a:srgbClr val="6600CC"/>
                </a:solidFill>
              </a:rPr>
            </a:br>
            <a:r>
              <a:rPr lang="en-US" sz="1600">
                <a:solidFill>
                  <a:srgbClr val="6600CC"/>
                </a:solidFill>
              </a:rPr>
              <a:t>Objective 8</a:t>
            </a:r>
            <a:endParaRPr sz="1600">
              <a:solidFill>
                <a:srgbClr val="6600CC"/>
              </a:solidFill>
            </a:endParaRPr>
          </a:p>
        </p:txBody>
      </p:sp>
      <p:sp>
        <p:nvSpPr>
          <p:cNvPr id="416" name="Google Shape;416;p56"/>
          <p:cNvSpPr txBox="1"/>
          <p:nvPr>
            <p:ph idx="1" type="body"/>
          </p:nvPr>
        </p:nvSpPr>
        <p:spPr>
          <a:xfrm>
            <a:off x="440267" y="2057400"/>
            <a:ext cx="11311465" cy="4648200"/>
          </a:xfrm>
          <a:prstGeom prst="rect">
            <a:avLst/>
          </a:prstGeom>
          <a:noFill/>
          <a:ln>
            <a:noFill/>
          </a:ln>
        </p:spPr>
        <p:txBody>
          <a:bodyPr anchorCtr="0" anchor="t" bIns="45700" lIns="91425" spcFirstLastPara="1" rIns="91425" wrap="square" tIns="45700">
            <a:normAutofit/>
          </a:bodyPr>
          <a:lstStyle/>
          <a:p>
            <a:pPr indent="-457200" lvl="0" marL="502919" rtl="0" algn="l">
              <a:lnSpc>
                <a:spcPct val="90000"/>
              </a:lnSpc>
              <a:spcBef>
                <a:spcPts val="0"/>
              </a:spcBef>
              <a:spcAft>
                <a:spcPts val="0"/>
              </a:spcAft>
              <a:buClr>
                <a:srgbClr val="6600CC"/>
              </a:buClr>
              <a:buSzPts val="1760"/>
              <a:buFont typeface="Corbel"/>
              <a:buAutoNum type="arabicPeriod"/>
            </a:pPr>
            <a:r>
              <a:rPr lang="en-US">
                <a:solidFill>
                  <a:schemeClr val="dk1"/>
                </a:solidFill>
              </a:rPr>
              <a:t>Prepare the pattern for layout.</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457200" lvl="1" marL="731520" rtl="0" algn="l">
              <a:lnSpc>
                <a:spcPct val="90000"/>
              </a:lnSpc>
              <a:spcBef>
                <a:spcPts val="200"/>
              </a:spcBef>
              <a:spcAft>
                <a:spcPts val="0"/>
              </a:spcAft>
              <a:buClr>
                <a:srgbClr val="6600CC"/>
              </a:buClr>
              <a:buSzPts val="1600"/>
              <a:buFont typeface="Corbel"/>
              <a:buAutoNum type="alphaLcPeriod"/>
            </a:pPr>
            <a:r>
              <a:rPr lang="en-US">
                <a:solidFill>
                  <a:schemeClr val="dk1"/>
                </a:solidFill>
              </a:rPr>
              <a:t>Determine the correct layout and ______________________________________________ the layout</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Locate each pattern __________________________________________________________________</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Cut around the pattern pieces, leaving extra ______________________________________________ for possible alterations</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Make needed _______________________________________________________________________</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355599" lvl="1" marL="731520" rtl="0" algn="l">
              <a:lnSpc>
                <a:spcPct val="90000"/>
              </a:lnSpc>
              <a:spcBef>
                <a:spcPts val="600"/>
              </a:spcBef>
              <a:spcAft>
                <a:spcPts val="0"/>
              </a:spcAft>
              <a:buClr>
                <a:srgbClr val="6600CC"/>
              </a:buClr>
              <a:buSzPts val="1600"/>
              <a:buFont typeface="Corbel"/>
              <a:buNone/>
            </a:pPr>
            <a:r>
              <a:t/>
            </a:r>
            <a:endParaRPr>
              <a:solidFill>
                <a:schemeClr val="dk1"/>
              </a:solidFill>
            </a:endParaRPr>
          </a:p>
          <a:p>
            <a:pPr indent="-355599" lvl="1" marL="731520" rtl="0" algn="l">
              <a:lnSpc>
                <a:spcPct val="90000"/>
              </a:lnSpc>
              <a:spcBef>
                <a:spcPts val="600"/>
              </a:spcBef>
              <a:spcAft>
                <a:spcPts val="0"/>
              </a:spcAft>
              <a:buClr>
                <a:srgbClr val="6600CC"/>
              </a:buClr>
              <a:buSzPts val="1600"/>
              <a:buFont typeface="Corbel"/>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57"/>
          <p:cNvSpPr txBox="1"/>
          <p:nvPr>
            <p:ph type="title"/>
          </p:nvPr>
        </p:nvSpPr>
        <p:spPr>
          <a:xfrm>
            <a:off x="169333" y="59267"/>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Steps for Sewing</a:t>
            </a:r>
            <a:br>
              <a:rPr lang="en-US">
                <a:solidFill>
                  <a:srgbClr val="6600CC"/>
                </a:solidFill>
              </a:rPr>
            </a:br>
            <a:r>
              <a:rPr lang="en-US" sz="1600">
                <a:solidFill>
                  <a:srgbClr val="6600CC"/>
                </a:solidFill>
              </a:rPr>
              <a:t>Objective 8</a:t>
            </a:r>
            <a:endParaRPr sz="1600">
              <a:solidFill>
                <a:srgbClr val="6600CC"/>
              </a:solidFill>
            </a:endParaRPr>
          </a:p>
        </p:txBody>
      </p:sp>
      <p:sp>
        <p:nvSpPr>
          <p:cNvPr id="422" name="Google Shape;422;p57"/>
          <p:cNvSpPr txBox="1"/>
          <p:nvPr>
            <p:ph idx="1" type="body"/>
          </p:nvPr>
        </p:nvSpPr>
        <p:spPr>
          <a:xfrm>
            <a:off x="313267" y="2057399"/>
            <a:ext cx="11506199" cy="4461387"/>
          </a:xfrm>
          <a:prstGeom prst="rect">
            <a:avLst/>
          </a:prstGeom>
          <a:noFill/>
          <a:ln>
            <a:noFill/>
          </a:ln>
        </p:spPr>
        <p:txBody>
          <a:bodyPr anchorCtr="0" anchor="t" bIns="45700" lIns="91425" spcFirstLastPara="1" rIns="91425" wrap="square" tIns="45700">
            <a:normAutofit/>
          </a:bodyPr>
          <a:lstStyle/>
          <a:p>
            <a:pPr indent="-457200" lvl="0" marL="502919" rtl="0" algn="l">
              <a:lnSpc>
                <a:spcPct val="90000"/>
              </a:lnSpc>
              <a:spcBef>
                <a:spcPts val="0"/>
              </a:spcBef>
              <a:spcAft>
                <a:spcPts val="0"/>
              </a:spcAft>
              <a:buClr>
                <a:srgbClr val="6600CC"/>
              </a:buClr>
              <a:buSzPts val="1760"/>
              <a:buFont typeface="Corbel"/>
              <a:buAutoNum type="arabicPeriod"/>
            </a:pPr>
            <a:r>
              <a:rPr lang="en-US">
                <a:solidFill>
                  <a:schemeClr val="dk1"/>
                </a:solidFill>
              </a:rPr>
              <a:t>Prepare the fabric for ____________________________________________________________</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457200" lvl="1" marL="731520" rtl="0" algn="l">
              <a:lnSpc>
                <a:spcPct val="90000"/>
              </a:lnSpc>
              <a:spcBef>
                <a:spcPts val="200"/>
              </a:spcBef>
              <a:spcAft>
                <a:spcPts val="0"/>
              </a:spcAft>
              <a:buClr>
                <a:srgbClr val="6600CC"/>
              </a:buClr>
              <a:buSzPts val="1600"/>
              <a:buFont typeface="Corbel"/>
              <a:buAutoNum type="alphaLcPeriod"/>
            </a:pPr>
            <a:r>
              <a:rPr lang="en-US">
                <a:solidFill>
                  <a:schemeClr val="dk1"/>
                </a:solidFill>
              </a:rPr>
              <a:t>_____________________________________________________________________________ the fabric</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_______________________________________________________________________ fabric as needed</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________________________________________________________________________ wrinkled fabric</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Keep fabric on the cutting table to avoid it from hanging off the table and causing inaccurate ________________________________________________________________________________</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Lay fabric in the direction as shown on the guide sheet</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58"/>
          <p:cNvSpPr txBox="1"/>
          <p:nvPr>
            <p:ph type="title"/>
          </p:nvPr>
        </p:nvSpPr>
        <p:spPr>
          <a:xfrm>
            <a:off x="220133" y="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Steps for Sewing</a:t>
            </a:r>
            <a:br>
              <a:rPr lang="en-US">
                <a:solidFill>
                  <a:srgbClr val="6600CC"/>
                </a:solidFill>
              </a:rPr>
            </a:br>
            <a:r>
              <a:rPr lang="en-US" sz="1600">
                <a:solidFill>
                  <a:srgbClr val="6600CC"/>
                </a:solidFill>
              </a:rPr>
              <a:t>Objective 8</a:t>
            </a:r>
            <a:endParaRPr sz="1600">
              <a:solidFill>
                <a:srgbClr val="6600CC"/>
              </a:solidFill>
            </a:endParaRPr>
          </a:p>
        </p:txBody>
      </p:sp>
      <p:sp>
        <p:nvSpPr>
          <p:cNvPr id="428" name="Google Shape;428;p58"/>
          <p:cNvSpPr txBox="1"/>
          <p:nvPr>
            <p:ph idx="1" type="body"/>
          </p:nvPr>
        </p:nvSpPr>
        <p:spPr>
          <a:xfrm>
            <a:off x="372533" y="2057399"/>
            <a:ext cx="11379199" cy="4461387"/>
          </a:xfrm>
          <a:prstGeom prst="rect">
            <a:avLst/>
          </a:prstGeom>
          <a:noFill/>
          <a:ln>
            <a:noFill/>
          </a:ln>
        </p:spPr>
        <p:txBody>
          <a:bodyPr anchorCtr="0" anchor="t" bIns="45700" lIns="91425" spcFirstLastPara="1" rIns="91425" wrap="square" tIns="45700">
            <a:normAutofit/>
          </a:bodyPr>
          <a:lstStyle/>
          <a:p>
            <a:pPr indent="-457200" lvl="0" marL="502919" rtl="0" algn="l">
              <a:lnSpc>
                <a:spcPct val="90000"/>
              </a:lnSpc>
              <a:spcBef>
                <a:spcPts val="0"/>
              </a:spcBef>
              <a:spcAft>
                <a:spcPts val="0"/>
              </a:spcAft>
              <a:buClr>
                <a:srgbClr val="6600CC"/>
              </a:buClr>
              <a:buSzPts val="1760"/>
              <a:buFont typeface="Corbel"/>
              <a:buAutoNum type="arabicPeriod"/>
            </a:pPr>
            <a:r>
              <a:rPr lang="en-US">
                <a:solidFill>
                  <a:schemeClr val="dk1"/>
                </a:solidFill>
              </a:rPr>
              <a:t>Pin the pattern to the ___________________________________________________________</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457200" lvl="1" marL="731520" rtl="0" algn="l">
              <a:lnSpc>
                <a:spcPct val="90000"/>
              </a:lnSpc>
              <a:spcBef>
                <a:spcPts val="200"/>
              </a:spcBef>
              <a:spcAft>
                <a:spcPts val="0"/>
              </a:spcAft>
              <a:buClr>
                <a:srgbClr val="6600CC"/>
              </a:buClr>
              <a:buSzPts val="1600"/>
              <a:buFont typeface="Corbel"/>
              <a:buAutoNum type="alphaLcPeriod"/>
            </a:pPr>
            <a:r>
              <a:rPr lang="en-US">
                <a:solidFill>
                  <a:schemeClr val="dk1"/>
                </a:solidFill>
              </a:rPr>
              <a:t>Pin grain lines first, measuring grainline from edge of fabric to indicate pattern is on grain</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Pin the rest of the pattern, being sure to use enough pins to keep the pattern flat on the fabric on curves and corners</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59"/>
          <p:cNvSpPr txBox="1"/>
          <p:nvPr>
            <p:ph type="title"/>
          </p:nvPr>
        </p:nvSpPr>
        <p:spPr>
          <a:xfrm>
            <a:off x="194733" y="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Steps for Sewing</a:t>
            </a:r>
            <a:br>
              <a:rPr lang="en-US">
                <a:solidFill>
                  <a:srgbClr val="6600CC"/>
                </a:solidFill>
              </a:rPr>
            </a:br>
            <a:r>
              <a:rPr lang="en-US" sz="1600">
                <a:solidFill>
                  <a:srgbClr val="6600CC"/>
                </a:solidFill>
              </a:rPr>
              <a:t>Objective 8</a:t>
            </a:r>
            <a:endParaRPr sz="1600">
              <a:solidFill>
                <a:srgbClr val="6600CC"/>
              </a:solidFill>
            </a:endParaRPr>
          </a:p>
        </p:txBody>
      </p:sp>
      <p:sp>
        <p:nvSpPr>
          <p:cNvPr id="434" name="Google Shape;434;p59"/>
          <p:cNvSpPr txBox="1"/>
          <p:nvPr>
            <p:ph idx="1" type="body"/>
          </p:nvPr>
        </p:nvSpPr>
        <p:spPr>
          <a:xfrm>
            <a:off x="338668" y="2057399"/>
            <a:ext cx="11472332" cy="4478867"/>
          </a:xfrm>
          <a:prstGeom prst="rect">
            <a:avLst/>
          </a:prstGeom>
          <a:noFill/>
          <a:ln>
            <a:noFill/>
          </a:ln>
        </p:spPr>
        <p:txBody>
          <a:bodyPr anchorCtr="0" anchor="t" bIns="45700" lIns="91425" spcFirstLastPara="1" rIns="91425" wrap="square" tIns="45700">
            <a:normAutofit/>
          </a:bodyPr>
          <a:lstStyle/>
          <a:p>
            <a:pPr indent="-457200" lvl="0" marL="502919" rtl="0" algn="l">
              <a:lnSpc>
                <a:spcPct val="80000"/>
              </a:lnSpc>
              <a:spcBef>
                <a:spcPts val="0"/>
              </a:spcBef>
              <a:spcAft>
                <a:spcPts val="0"/>
              </a:spcAft>
              <a:buClr>
                <a:srgbClr val="6600CC"/>
              </a:buClr>
              <a:buSzPts val="1628"/>
              <a:buFont typeface="Corbel"/>
              <a:buAutoNum type="arabicPeriod"/>
            </a:pPr>
            <a:r>
              <a:rPr lang="en-US" sz="2035">
                <a:solidFill>
                  <a:schemeClr val="dk1"/>
                </a:solidFill>
              </a:rPr>
              <a:t>Cut the pattern pieces, after receiving the instructor’s approval</a:t>
            </a:r>
            <a:endParaRPr/>
          </a:p>
          <a:p>
            <a:pPr indent="0" lvl="0" marL="45720" rtl="0" algn="l">
              <a:lnSpc>
                <a:spcPct val="80000"/>
              </a:lnSpc>
              <a:spcBef>
                <a:spcPts val="1400"/>
              </a:spcBef>
              <a:spcAft>
                <a:spcPts val="0"/>
              </a:spcAft>
              <a:buClr>
                <a:srgbClr val="6600CC"/>
              </a:buClr>
              <a:buSzPts val="1628"/>
              <a:buNone/>
            </a:pPr>
            <a:r>
              <a:t/>
            </a:r>
            <a:endParaRPr sz="2035">
              <a:solidFill>
                <a:schemeClr val="dk1"/>
              </a:solidFill>
            </a:endParaRPr>
          </a:p>
          <a:p>
            <a:pPr indent="-457200" lvl="1" marL="731520" rtl="0" algn="l">
              <a:lnSpc>
                <a:spcPct val="80000"/>
              </a:lnSpc>
              <a:spcBef>
                <a:spcPts val="200"/>
              </a:spcBef>
              <a:spcAft>
                <a:spcPts val="0"/>
              </a:spcAft>
              <a:buClr>
                <a:srgbClr val="6600CC"/>
              </a:buClr>
              <a:buSzPts val="1480"/>
              <a:buFont typeface="Corbel"/>
              <a:buAutoNum type="alphaLcPeriod"/>
            </a:pPr>
            <a:r>
              <a:rPr lang="en-US" sz="1850">
                <a:solidFill>
                  <a:schemeClr val="dk1"/>
                </a:solidFill>
              </a:rPr>
              <a:t>Cut notches ____________________________________________________________________, never _______________________________________________________________________________ (prevents loss of seam allowance)</a:t>
            </a:r>
            <a:endParaRPr/>
          </a:p>
          <a:p>
            <a:pPr indent="0" lvl="1" marL="274320" rtl="0" algn="l">
              <a:lnSpc>
                <a:spcPct val="80000"/>
              </a:lnSpc>
              <a:spcBef>
                <a:spcPts val="600"/>
              </a:spcBef>
              <a:spcAft>
                <a:spcPts val="0"/>
              </a:spcAft>
              <a:buClr>
                <a:srgbClr val="6600CC"/>
              </a:buClr>
              <a:buSzPts val="1480"/>
              <a:buNone/>
            </a:pPr>
            <a:r>
              <a:t/>
            </a:r>
            <a:endParaRPr sz="1850">
              <a:solidFill>
                <a:schemeClr val="dk1"/>
              </a:solidFill>
            </a:endParaRPr>
          </a:p>
          <a:p>
            <a:pPr indent="-457200" lvl="1" marL="731520" rtl="0" algn="l">
              <a:lnSpc>
                <a:spcPct val="80000"/>
              </a:lnSpc>
              <a:spcBef>
                <a:spcPts val="600"/>
              </a:spcBef>
              <a:spcAft>
                <a:spcPts val="0"/>
              </a:spcAft>
              <a:buClr>
                <a:srgbClr val="6600CC"/>
              </a:buClr>
              <a:buSzPts val="1480"/>
              <a:buFont typeface="Corbel"/>
              <a:buAutoNum type="alphaLcPeriod"/>
            </a:pPr>
            <a:r>
              <a:rPr lang="en-US" sz="1850">
                <a:solidFill>
                  <a:schemeClr val="dk1"/>
                </a:solidFill>
              </a:rPr>
              <a:t>Two notches are cut up and straight across the tips of both notches, then down</a:t>
            </a:r>
            <a:endParaRPr/>
          </a:p>
          <a:p>
            <a:pPr indent="-363219" lvl="1" marL="731520" rtl="0" algn="l">
              <a:lnSpc>
                <a:spcPct val="80000"/>
              </a:lnSpc>
              <a:spcBef>
                <a:spcPts val="600"/>
              </a:spcBef>
              <a:spcAft>
                <a:spcPts val="0"/>
              </a:spcAft>
              <a:buClr>
                <a:srgbClr val="6600CC"/>
              </a:buClr>
              <a:buSzPts val="1480"/>
              <a:buFont typeface="Corbel"/>
              <a:buNone/>
            </a:pPr>
            <a:r>
              <a:t/>
            </a:r>
            <a:endParaRPr sz="1850">
              <a:solidFill>
                <a:schemeClr val="dk1"/>
              </a:solidFill>
            </a:endParaRPr>
          </a:p>
          <a:p>
            <a:pPr indent="-363219" lvl="1" marL="731520" rtl="0" algn="l">
              <a:lnSpc>
                <a:spcPct val="80000"/>
              </a:lnSpc>
              <a:spcBef>
                <a:spcPts val="600"/>
              </a:spcBef>
              <a:spcAft>
                <a:spcPts val="0"/>
              </a:spcAft>
              <a:buClr>
                <a:srgbClr val="6600CC"/>
              </a:buClr>
              <a:buSzPts val="1480"/>
              <a:buFont typeface="Corbel"/>
              <a:buNone/>
            </a:pPr>
            <a:r>
              <a:t/>
            </a:r>
            <a:endParaRPr sz="1850">
              <a:solidFill>
                <a:schemeClr val="dk1"/>
              </a:solidFill>
            </a:endParaRPr>
          </a:p>
          <a:p>
            <a:pPr indent="0" lvl="1" marL="274320" rtl="0" algn="l">
              <a:lnSpc>
                <a:spcPct val="80000"/>
              </a:lnSpc>
              <a:spcBef>
                <a:spcPts val="600"/>
              </a:spcBef>
              <a:spcAft>
                <a:spcPts val="0"/>
              </a:spcAft>
              <a:buClr>
                <a:srgbClr val="6600CC"/>
              </a:buClr>
              <a:buSzPts val="1480"/>
              <a:buNone/>
            </a:pPr>
            <a:r>
              <a:t/>
            </a:r>
            <a:endParaRPr sz="1850">
              <a:solidFill>
                <a:schemeClr val="dk1"/>
              </a:solidFill>
            </a:endParaRPr>
          </a:p>
          <a:p>
            <a:pPr indent="-457200" lvl="0" marL="502919" rtl="0" algn="l">
              <a:lnSpc>
                <a:spcPct val="80000"/>
              </a:lnSpc>
              <a:spcBef>
                <a:spcPts val="1800"/>
              </a:spcBef>
              <a:spcAft>
                <a:spcPts val="0"/>
              </a:spcAft>
              <a:buClr>
                <a:srgbClr val="6600CC"/>
              </a:buClr>
              <a:buSzPts val="1628"/>
              <a:buFont typeface="Corbel"/>
              <a:buAutoNum type="arabicPeriod"/>
            </a:pPr>
            <a:r>
              <a:rPr lang="en-US" sz="2035">
                <a:solidFill>
                  <a:schemeClr val="dk1"/>
                </a:solidFill>
              </a:rPr>
              <a:t>Transfer ________________________________________________________________ markings</a:t>
            </a:r>
            <a:endParaRPr/>
          </a:p>
          <a:p>
            <a:pPr indent="0" lvl="0" marL="45720" rtl="0" algn="l">
              <a:lnSpc>
                <a:spcPct val="80000"/>
              </a:lnSpc>
              <a:spcBef>
                <a:spcPts val="1400"/>
              </a:spcBef>
              <a:spcAft>
                <a:spcPts val="0"/>
              </a:spcAft>
              <a:buClr>
                <a:srgbClr val="6600CC"/>
              </a:buClr>
              <a:buSzPts val="1628"/>
              <a:buNone/>
            </a:pPr>
            <a:r>
              <a:t/>
            </a:r>
            <a:endParaRPr sz="2035">
              <a:solidFill>
                <a:schemeClr val="dk1"/>
              </a:solidFill>
            </a:endParaRPr>
          </a:p>
          <a:p>
            <a:pPr indent="-457200" lvl="1" marL="731520" rtl="0" algn="l">
              <a:lnSpc>
                <a:spcPct val="80000"/>
              </a:lnSpc>
              <a:spcBef>
                <a:spcPts val="200"/>
              </a:spcBef>
              <a:spcAft>
                <a:spcPts val="0"/>
              </a:spcAft>
              <a:buClr>
                <a:srgbClr val="6600CC"/>
              </a:buClr>
              <a:buSzPts val="1480"/>
              <a:buFont typeface="Corbel"/>
              <a:buAutoNum type="alphaLcPeriod"/>
            </a:pPr>
            <a:r>
              <a:rPr lang="en-US" sz="1850">
                <a:solidFill>
                  <a:schemeClr val="dk1"/>
                </a:solidFill>
              </a:rPr>
              <a:t>Mark dots, notches, hem, buttonholes, hemline, pleats, etc.</a:t>
            </a:r>
            <a:endParaRPr sz="1850">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60"/>
          <p:cNvSpPr txBox="1"/>
          <p:nvPr>
            <p:ph type="title"/>
          </p:nvPr>
        </p:nvSpPr>
        <p:spPr>
          <a:xfrm>
            <a:off x="194733" y="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Steps for Sewing</a:t>
            </a:r>
            <a:br>
              <a:rPr lang="en-US">
                <a:solidFill>
                  <a:srgbClr val="6600CC"/>
                </a:solidFill>
              </a:rPr>
            </a:br>
            <a:r>
              <a:rPr lang="en-US" sz="1600">
                <a:solidFill>
                  <a:srgbClr val="6600CC"/>
                </a:solidFill>
              </a:rPr>
              <a:t>Objective 8</a:t>
            </a:r>
            <a:endParaRPr sz="1600">
              <a:solidFill>
                <a:srgbClr val="6600CC"/>
              </a:solidFill>
            </a:endParaRPr>
          </a:p>
        </p:txBody>
      </p:sp>
      <p:sp>
        <p:nvSpPr>
          <p:cNvPr id="440" name="Google Shape;440;p60"/>
          <p:cNvSpPr txBox="1"/>
          <p:nvPr>
            <p:ph idx="1" type="body"/>
          </p:nvPr>
        </p:nvSpPr>
        <p:spPr>
          <a:xfrm>
            <a:off x="338667" y="2057399"/>
            <a:ext cx="11489265" cy="4453467"/>
          </a:xfrm>
          <a:prstGeom prst="rect">
            <a:avLst/>
          </a:prstGeom>
          <a:noFill/>
          <a:ln>
            <a:noFill/>
          </a:ln>
        </p:spPr>
        <p:txBody>
          <a:bodyPr anchorCtr="0" anchor="t" bIns="45700" lIns="91425" spcFirstLastPara="1" rIns="91425" wrap="square" tIns="45700">
            <a:normAutofit/>
          </a:bodyPr>
          <a:lstStyle/>
          <a:p>
            <a:pPr indent="-457200" lvl="0" marL="502919" rtl="0" algn="l">
              <a:lnSpc>
                <a:spcPct val="90000"/>
              </a:lnSpc>
              <a:spcBef>
                <a:spcPts val="0"/>
              </a:spcBef>
              <a:spcAft>
                <a:spcPts val="0"/>
              </a:spcAft>
              <a:buClr>
                <a:srgbClr val="6600CC"/>
              </a:buClr>
              <a:buSzPts val="1760"/>
              <a:buAutoNum type="arabicPeriod" startAt="3"/>
            </a:pPr>
            <a:r>
              <a:rPr lang="en-US">
                <a:solidFill>
                  <a:schemeClr val="dk1"/>
                </a:solidFill>
              </a:rPr>
              <a:t>Follow project sewing instructions</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457200" lvl="1" marL="731520" rtl="0" algn="l">
              <a:lnSpc>
                <a:spcPct val="90000"/>
              </a:lnSpc>
              <a:spcBef>
                <a:spcPts val="200"/>
              </a:spcBef>
              <a:spcAft>
                <a:spcPts val="0"/>
              </a:spcAft>
              <a:buClr>
                <a:srgbClr val="6600CC"/>
              </a:buClr>
              <a:buSzPts val="1600"/>
              <a:buFont typeface="Corbel"/>
              <a:buAutoNum type="alphaLcPeriod"/>
            </a:pPr>
            <a:r>
              <a:rPr lang="en-US">
                <a:solidFill>
                  <a:schemeClr val="dk1"/>
                </a:solidFill>
              </a:rPr>
              <a:t>Read the complete steps before sewing</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Look at the drawings that go with the written instruction</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457200" lvl="1" marL="731520" rtl="0" algn="l">
              <a:lnSpc>
                <a:spcPct val="90000"/>
              </a:lnSpc>
              <a:spcBef>
                <a:spcPts val="600"/>
              </a:spcBef>
              <a:spcAft>
                <a:spcPts val="0"/>
              </a:spcAft>
              <a:buClr>
                <a:srgbClr val="6600CC"/>
              </a:buClr>
              <a:buSzPts val="1600"/>
              <a:buFont typeface="Corbel"/>
              <a:buAutoNum type="alphaLcPeriod"/>
            </a:pPr>
            <a:r>
              <a:rPr lang="en-US">
                <a:solidFill>
                  <a:schemeClr val="dk1"/>
                </a:solidFill>
              </a:rPr>
              <a:t>_____________________________________________________________________________________ each step after completing it</a:t>
            </a:r>
            <a:endParaRPr/>
          </a:p>
          <a:p>
            <a:pPr indent="-355599" lvl="1" marL="731520" rtl="0" algn="l">
              <a:lnSpc>
                <a:spcPct val="90000"/>
              </a:lnSpc>
              <a:spcBef>
                <a:spcPts val="600"/>
              </a:spcBef>
              <a:spcAft>
                <a:spcPts val="0"/>
              </a:spcAft>
              <a:buClr>
                <a:srgbClr val="6600CC"/>
              </a:buClr>
              <a:buSzPts val="1600"/>
              <a:buFont typeface="Corbel"/>
              <a:buNone/>
            </a:pPr>
            <a:r>
              <a:t/>
            </a:r>
            <a:endParaRPr>
              <a:solidFill>
                <a:schemeClr val="dk1"/>
              </a:solidFill>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61"/>
          <p:cNvSpPr txBox="1"/>
          <p:nvPr>
            <p:ph type="title"/>
          </p:nvPr>
        </p:nvSpPr>
        <p:spPr>
          <a:xfrm>
            <a:off x="118533" y="-762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Recognizing Quality Clothing</a:t>
            </a:r>
            <a:br>
              <a:rPr lang="en-US">
                <a:solidFill>
                  <a:srgbClr val="6600CC"/>
                </a:solidFill>
              </a:rPr>
            </a:br>
            <a:r>
              <a:rPr lang="en-US" sz="1600">
                <a:solidFill>
                  <a:srgbClr val="6600CC"/>
                </a:solidFill>
              </a:rPr>
              <a:t>Objective 9</a:t>
            </a:r>
            <a:endParaRPr sz="1600">
              <a:solidFill>
                <a:srgbClr val="6600CC"/>
              </a:solidFill>
            </a:endParaRPr>
          </a:p>
        </p:txBody>
      </p:sp>
      <p:sp>
        <p:nvSpPr>
          <p:cNvPr id="446" name="Google Shape;446;p61"/>
          <p:cNvSpPr txBox="1"/>
          <p:nvPr>
            <p:ph idx="1" type="body"/>
          </p:nvPr>
        </p:nvSpPr>
        <p:spPr>
          <a:xfrm>
            <a:off x="372534" y="2057400"/>
            <a:ext cx="11455400"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80000"/>
              </a:lnSpc>
              <a:spcBef>
                <a:spcPts val="0"/>
              </a:spcBef>
              <a:spcAft>
                <a:spcPts val="0"/>
              </a:spcAft>
              <a:buClr>
                <a:srgbClr val="6600CC"/>
              </a:buClr>
              <a:buSzPts val="1760"/>
              <a:buChar char="•"/>
            </a:pPr>
            <a:r>
              <a:rPr lang="en-US">
                <a:solidFill>
                  <a:schemeClr val="dk1"/>
                </a:solidFill>
              </a:rPr>
              <a:t>Check buttons, fasteners, and buttonholes</a:t>
            </a:r>
            <a:endParaRPr/>
          </a:p>
          <a:p>
            <a:pPr indent="0" lvl="0" marL="45720" rtl="0" algn="l">
              <a:lnSpc>
                <a:spcPct val="80000"/>
              </a:lnSpc>
              <a:spcBef>
                <a:spcPts val="1400"/>
              </a:spcBef>
              <a:spcAft>
                <a:spcPts val="0"/>
              </a:spcAft>
              <a:buClr>
                <a:srgbClr val="6600CC"/>
              </a:buClr>
              <a:buSzPts val="1760"/>
              <a:buNone/>
            </a:pPr>
            <a:r>
              <a:t/>
            </a:r>
            <a:endParaRPr>
              <a:solidFill>
                <a:schemeClr val="dk1"/>
              </a:solidFill>
            </a:endParaRPr>
          </a:p>
          <a:p>
            <a:pPr indent="-182880" lvl="1" marL="457200" rtl="0" algn="l">
              <a:lnSpc>
                <a:spcPct val="80000"/>
              </a:lnSpc>
              <a:spcBef>
                <a:spcPts val="200"/>
              </a:spcBef>
              <a:spcAft>
                <a:spcPts val="0"/>
              </a:spcAft>
              <a:buClr>
                <a:srgbClr val="6600CC"/>
              </a:buClr>
              <a:buSzPts val="1600"/>
              <a:buFont typeface="Courier New"/>
              <a:buChar char="o"/>
            </a:pPr>
            <a:r>
              <a:rPr lang="en-US">
                <a:solidFill>
                  <a:schemeClr val="dk1"/>
                </a:solidFill>
              </a:rPr>
              <a:t>Buttons and fasteners should be ________________________________________________________________________ attached</a:t>
            </a:r>
            <a:endParaRPr/>
          </a:p>
          <a:p>
            <a:pPr indent="0" lvl="1" marL="274320" rtl="0" algn="l">
              <a:lnSpc>
                <a:spcPct val="80000"/>
              </a:lnSpc>
              <a:spcBef>
                <a:spcPts val="600"/>
              </a:spcBef>
              <a:spcAft>
                <a:spcPts val="0"/>
              </a:spcAft>
              <a:buClr>
                <a:srgbClr val="6600CC"/>
              </a:buClr>
              <a:buSzPts val="1600"/>
              <a:buNone/>
            </a:pPr>
            <a:r>
              <a:t/>
            </a:r>
            <a:endParaRPr>
              <a:solidFill>
                <a:schemeClr val="dk1"/>
              </a:solidFill>
            </a:endParaRPr>
          </a:p>
          <a:p>
            <a:pPr indent="-182880" lvl="1" marL="457200" rtl="0" algn="l">
              <a:lnSpc>
                <a:spcPct val="80000"/>
              </a:lnSpc>
              <a:spcBef>
                <a:spcPts val="600"/>
              </a:spcBef>
              <a:spcAft>
                <a:spcPts val="0"/>
              </a:spcAft>
              <a:buClr>
                <a:srgbClr val="6600CC"/>
              </a:buClr>
              <a:buSzPts val="1600"/>
              <a:buFont typeface="Courier New"/>
              <a:buChar char="o"/>
            </a:pPr>
            <a:r>
              <a:rPr lang="en-US">
                <a:solidFill>
                  <a:schemeClr val="dk1"/>
                </a:solidFill>
              </a:rPr>
              <a:t>Buttons should have a shank or thread shank, should fit through the buttonhole, and should and lie ________________________________________________________</a:t>
            </a:r>
            <a:endParaRPr/>
          </a:p>
          <a:p>
            <a:pPr indent="0" lvl="1" marL="274320" rtl="0" algn="l">
              <a:lnSpc>
                <a:spcPct val="80000"/>
              </a:lnSpc>
              <a:spcBef>
                <a:spcPts val="600"/>
              </a:spcBef>
              <a:spcAft>
                <a:spcPts val="0"/>
              </a:spcAft>
              <a:buClr>
                <a:srgbClr val="6600CC"/>
              </a:buClr>
              <a:buSzPts val="1600"/>
              <a:buNone/>
            </a:pPr>
            <a:r>
              <a:t/>
            </a:r>
            <a:endParaRPr>
              <a:solidFill>
                <a:schemeClr val="dk1"/>
              </a:solidFill>
            </a:endParaRPr>
          </a:p>
          <a:p>
            <a:pPr indent="-182880" lvl="1" marL="457200" rtl="0" algn="l">
              <a:lnSpc>
                <a:spcPct val="80000"/>
              </a:lnSpc>
              <a:spcBef>
                <a:spcPts val="600"/>
              </a:spcBef>
              <a:spcAft>
                <a:spcPts val="0"/>
              </a:spcAft>
              <a:buClr>
                <a:srgbClr val="6600CC"/>
              </a:buClr>
              <a:buSzPts val="1600"/>
              <a:buFont typeface="Courier New"/>
              <a:buChar char="o"/>
            </a:pPr>
            <a:r>
              <a:rPr lang="en-US">
                <a:solidFill>
                  <a:schemeClr val="dk1"/>
                </a:solidFill>
              </a:rPr>
              <a:t>Buttonholes should be sewn on-grain and should lie flat</a:t>
            </a:r>
            <a:endParaRPr/>
          </a:p>
          <a:p>
            <a:pPr indent="0" lvl="1" marL="274320" rtl="0" algn="l">
              <a:lnSpc>
                <a:spcPct val="80000"/>
              </a:lnSpc>
              <a:spcBef>
                <a:spcPts val="600"/>
              </a:spcBef>
              <a:spcAft>
                <a:spcPts val="0"/>
              </a:spcAft>
              <a:buClr>
                <a:srgbClr val="6600CC"/>
              </a:buClr>
              <a:buSzPts val="1600"/>
              <a:buNone/>
            </a:pPr>
            <a:r>
              <a:t/>
            </a:r>
            <a:endParaRPr>
              <a:solidFill>
                <a:schemeClr val="dk1"/>
              </a:solidFill>
            </a:endParaRPr>
          </a:p>
          <a:p>
            <a:pPr indent="-182880" lvl="1" marL="457200" rtl="0" algn="l">
              <a:lnSpc>
                <a:spcPct val="80000"/>
              </a:lnSpc>
              <a:spcBef>
                <a:spcPts val="600"/>
              </a:spcBef>
              <a:spcAft>
                <a:spcPts val="0"/>
              </a:spcAft>
              <a:buClr>
                <a:srgbClr val="6600CC"/>
              </a:buClr>
              <a:buSzPts val="1600"/>
              <a:buFont typeface="Courier New"/>
              <a:buChar char="o"/>
            </a:pPr>
            <a:r>
              <a:rPr lang="en-US">
                <a:solidFill>
                  <a:schemeClr val="dk1"/>
                </a:solidFill>
              </a:rPr>
              <a:t>All buttonholes should be spaced _________________________________________________________________________________ on the garment</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8"/>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Key Terms</a:t>
            </a:r>
            <a:endParaRPr>
              <a:solidFill>
                <a:srgbClr val="6600CC"/>
              </a:solidFill>
            </a:endParaRPr>
          </a:p>
        </p:txBody>
      </p:sp>
      <p:sp>
        <p:nvSpPr>
          <p:cNvPr id="121" name="Google Shape;121;p8"/>
          <p:cNvSpPr txBox="1"/>
          <p:nvPr>
            <p:ph idx="1" type="body"/>
          </p:nvPr>
        </p:nvSpPr>
        <p:spPr>
          <a:xfrm>
            <a:off x="1143000" y="2057400"/>
            <a:ext cx="9872871"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b="1" lang="en-US">
                <a:solidFill>
                  <a:schemeClr val="dk1"/>
                </a:solidFill>
              </a:rPr>
              <a:t>synthetic fabrics: </a:t>
            </a:r>
            <a:r>
              <a:rPr lang="en-US">
                <a:solidFill>
                  <a:schemeClr val="dk1"/>
                </a:solidFill>
              </a:rPr>
              <a:t>fibers made in factories from chemicals and other raw materials; referred to as </a:t>
            </a:r>
            <a:r>
              <a:rPr i="1" lang="en-US">
                <a:solidFill>
                  <a:schemeClr val="dk1"/>
                </a:solidFill>
              </a:rPr>
              <a:t>man-made fabrics</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textile: </a:t>
            </a:r>
            <a:r>
              <a:rPr lang="en-US">
                <a:solidFill>
                  <a:schemeClr val="dk1"/>
                </a:solidFill>
              </a:rPr>
              <a:t>generally, a cloth product; specifically, any fiber, yarn, or fabric, whether woven, knitted, felted, or nonwoven</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thread take-up lever: </a:t>
            </a:r>
            <a:r>
              <a:rPr lang="en-US">
                <a:solidFill>
                  <a:schemeClr val="dk1"/>
                </a:solidFill>
              </a:rPr>
              <a:t>controls the flow of the upper thread</a:t>
            </a:r>
            <a:endParaRPr/>
          </a:p>
          <a:p>
            <a:pPr indent="-182880" lvl="0" marL="228600" rtl="0" algn="l">
              <a:lnSpc>
                <a:spcPct val="90000"/>
              </a:lnSpc>
              <a:spcBef>
                <a:spcPts val="1400"/>
              </a:spcBef>
              <a:spcAft>
                <a:spcPts val="0"/>
              </a:spcAft>
              <a:buClr>
                <a:srgbClr val="6600CC"/>
              </a:buClr>
              <a:buSzPts val="1760"/>
              <a:buChar char="•"/>
            </a:pPr>
            <a:r>
              <a:rPr b="1" lang="en-US">
                <a:solidFill>
                  <a:schemeClr val="dk1"/>
                </a:solidFill>
              </a:rPr>
              <a:t>yarn: </a:t>
            </a:r>
            <a:r>
              <a:rPr lang="en-US">
                <a:solidFill>
                  <a:schemeClr val="dk1"/>
                </a:solidFill>
              </a:rPr>
              <a:t>spun thread that is woven or knit into fabric or used for sewing</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xEl>
                                              <p:pRg end="0" st="0"/>
                                            </p:txEl>
                                          </p:spTgt>
                                        </p:tgtEl>
                                        <p:attrNameLst>
                                          <p:attrName>style.visibility</p:attrName>
                                        </p:attrNameLst>
                                      </p:cBhvr>
                                      <p:to>
                                        <p:strVal val="visible"/>
                                      </p:to>
                                    </p:set>
                                    <p:animEffect filter="fade" transition="in">
                                      <p:cBhvr>
                                        <p:cTn dur="1000"/>
                                        <p:tgtEl>
                                          <p:spTgt spid="12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xEl>
                                              <p:pRg end="1" st="1"/>
                                            </p:txEl>
                                          </p:spTgt>
                                        </p:tgtEl>
                                        <p:attrNameLst>
                                          <p:attrName>style.visibility</p:attrName>
                                        </p:attrNameLst>
                                      </p:cBhvr>
                                      <p:to>
                                        <p:strVal val="visible"/>
                                      </p:to>
                                    </p:set>
                                    <p:animEffect filter="fade" transition="in">
                                      <p:cBhvr>
                                        <p:cTn dur="1000"/>
                                        <p:tgtEl>
                                          <p:spTgt spid="12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xEl>
                                              <p:pRg end="2" st="2"/>
                                            </p:txEl>
                                          </p:spTgt>
                                        </p:tgtEl>
                                        <p:attrNameLst>
                                          <p:attrName>style.visibility</p:attrName>
                                        </p:attrNameLst>
                                      </p:cBhvr>
                                      <p:to>
                                        <p:strVal val="visible"/>
                                      </p:to>
                                    </p:set>
                                    <p:animEffect filter="fade" transition="in">
                                      <p:cBhvr>
                                        <p:cTn dur="1000"/>
                                        <p:tgtEl>
                                          <p:spTgt spid="12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xEl>
                                              <p:pRg end="3" st="3"/>
                                            </p:txEl>
                                          </p:spTgt>
                                        </p:tgtEl>
                                        <p:attrNameLst>
                                          <p:attrName>style.visibility</p:attrName>
                                        </p:attrNameLst>
                                      </p:cBhvr>
                                      <p:to>
                                        <p:strVal val="visible"/>
                                      </p:to>
                                    </p:set>
                                    <p:animEffect filter="fade" transition="in">
                                      <p:cBhvr>
                                        <p:cTn dur="1000"/>
                                        <p:tgtEl>
                                          <p:spTgt spid="121">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62"/>
          <p:cNvSpPr txBox="1"/>
          <p:nvPr>
            <p:ph type="title"/>
          </p:nvPr>
        </p:nvSpPr>
        <p:spPr>
          <a:xfrm>
            <a:off x="169334" y="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Recognizing Quality Clothing</a:t>
            </a:r>
            <a:br>
              <a:rPr lang="en-US">
                <a:solidFill>
                  <a:srgbClr val="6600CC"/>
                </a:solidFill>
              </a:rPr>
            </a:br>
            <a:r>
              <a:rPr lang="en-US" sz="1600">
                <a:solidFill>
                  <a:srgbClr val="6600CC"/>
                </a:solidFill>
              </a:rPr>
              <a:t>Objective 9</a:t>
            </a:r>
            <a:endParaRPr sz="1600">
              <a:solidFill>
                <a:srgbClr val="6600CC"/>
              </a:solidFill>
            </a:endParaRPr>
          </a:p>
        </p:txBody>
      </p:sp>
      <p:sp>
        <p:nvSpPr>
          <p:cNvPr id="452" name="Google Shape;452;p62"/>
          <p:cNvSpPr txBox="1"/>
          <p:nvPr>
            <p:ph idx="1" type="body"/>
          </p:nvPr>
        </p:nvSpPr>
        <p:spPr>
          <a:xfrm>
            <a:off x="372533" y="1253067"/>
            <a:ext cx="11421533" cy="5325533"/>
          </a:xfrm>
          <a:prstGeom prst="rect">
            <a:avLst/>
          </a:prstGeom>
          <a:noFill/>
          <a:ln>
            <a:noFill/>
          </a:ln>
        </p:spPr>
        <p:txBody>
          <a:bodyPr anchorCtr="0" anchor="t" bIns="45700" lIns="91425" spcFirstLastPara="1" rIns="91425" wrap="square" tIns="45700">
            <a:normAutofit/>
          </a:bodyPr>
          <a:lstStyle/>
          <a:p>
            <a:pPr indent="-182880" lvl="0" marL="228600" rtl="0" algn="l">
              <a:lnSpc>
                <a:spcPct val="80000"/>
              </a:lnSpc>
              <a:spcBef>
                <a:spcPts val="0"/>
              </a:spcBef>
              <a:spcAft>
                <a:spcPts val="0"/>
              </a:spcAft>
              <a:buClr>
                <a:srgbClr val="6600CC"/>
              </a:buClr>
              <a:buSzPts val="1628"/>
              <a:buChar char="•"/>
            </a:pPr>
            <a:r>
              <a:rPr lang="en-US" sz="2035">
                <a:solidFill>
                  <a:schemeClr val="dk1"/>
                </a:solidFill>
              </a:rPr>
              <a:t>Examine the garment</a:t>
            </a:r>
            <a:endParaRPr/>
          </a:p>
          <a:p>
            <a:pPr indent="0" lvl="0" marL="45720" rtl="0" algn="l">
              <a:lnSpc>
                <a:spcPct val="80000"/>
              </a:lnSpc>
              <a:spcBef>
                <a:spcPts val="1400"/>
              </a:spcBef>
              <a:spcAft>
                <a:spcPts val="0"/>
              </a:spcAft>
              <a:buClr>
                <a:srgbClr val="6600CC"/>
              </a:buClr>
              <a:buSzPts val="1628"/>
              <a:buNone/>
            </a:pPr>
            <a:r>
              <a:t/>
            </a:r>
            <a:endParaRPr sz="2035">
              <a:solidFill>
                <a:schemeClr val="dk1"/>
              </a:solidFill>
            </a:endParaRPr>
          </a:p>
          <a:p>
            <a:pPr indent="-182880" lvl="1" marL="457200" rtl="0" algn="l">
              <a:lnSpc>
                <a:spcPct val="80000"/>
              </a:lnSpc>
              <a:spcBef>
                <a:spcPts val="200"/>
              </a:spcBef>
              <a:spcAft>
                <a:spcPts val="0"/>
              </a:spcAft>
              <a:buClr>
                <a:srgbClr val="6600CC"/>
              </a:buClr>
              <a:buSzPts val="1480"/>
              <a:buFont typeface="Courier New"/>
              <a:buChar char="o"/>
            </a:pPr>
            <a:r>
              <a:rPr lang="en-US" sz="1850">
                <a:solidFill>
                  <a:schemeClr val="dk1"/>
                </a:solidFill>
              </a:rPr>
              <a:t>Check the quality of the fabric</a:t>
            </a:r>
            <a:endParaRPr/>
          </a:p>
          <a:p>
            <a:pPr indent="0" lvl="1" marL="274320" rtl="0" algn="l">
              <a:lnSpc>
                <a:spcPct val="80000"/>
              </a:lnSpc>
              <a:spcBef>
                <a:spcPts val="600"/>
              </a:spcBef>
              <a:spcAft>
                <a:spcPts val="0"/>
              </a:spcAft>
              <a:buClr>
                <a:srgbClr val="6600CC"/>
              </a:buClr>
              <a:buSzPts val="1480"/>
              <a:buNone/>
            </a:pPr>
            <a:r>
              <a:t/>
            </a:r>
            <a:endParaRPr sz="1850">
              <a:solidFill>
                <a:schemeClr val="dk1"/>
              </a:solidFill>
            </a:endParaRPr>
          </a:p>
          <a:p>
            <a:pPr indent="-182880" lvl="1" marL="457200" rtl="0" algn="l">
              <a:lnSpc>
                <a:spcPct val="80000"/>
              </a:lnSpc>
              <a:spcBef>
                <a:spcPts val="600"/>
              </a:spcBef>
              <a:spcAft>
                <a:spcPts val="0"/>
              </a:spcAft>
              <a:buClr>
                <a:srgbClr val="6600CC"/>
              </a:buClr>
              <a:buSzPts val="1480"/>
              <a:buFont typeface="Courier New"/>
              <a:buChar char="o"/>
            </a:pPr>
            <a:r>
              <a:rPr lang="en-US" sz="1850">
                <a:solidFill>
                  <a:schemeClr val="dk1"/>
                </a:solidFill>
              </a:rPr>
              <a:t>Stripes, plaids, checks or designs should match at the _________________________________________</a:t>
            </a:r>
            <a:endParaRPr/>
          </a:p>
          <a:p>
            <a:pPr indent="0" lvl="1" marL="274320" rtl="0" algn="l">
              <a:lnSpc>
                <a:spcPct val="80000"/>
              </a:lnSpc>
              <a:spcBef>
                <a:spcPts val="600"/>
              </a:spcBef>
              <a:spcAft>
                <a:spcPts val="0"/>
              </a:spcAft>
              <a:buClr>
                <a:srgbClr val="6600CC"/>
              </a:buClr>
              <a:buSzPts val="1480"/>
              <a:buNone/>
            </a:pPr>
            <a:r>
              <a:t/>
            </a:r>
            <a:endParaRPr sz="1850">
              <a:solidFill>
                <a:schemeClr val="dk1"/>
              </a:solidFill>
            </a:endParaRPr>
          </a:p>
          <a:p>
            <a:pPr indent="-182880" lvl="1" marL="457200" rtl="0" algn="l">
              <a:lnSpc>
                <a:spcPct val="80000"/>
              </a:lnSpc>
              <a:spcBef>
                <a:spcPts val="600"/>
              </a:spcBef>
              <a:spcAft>
                <a:spcPts val="0"/>
              </a:spcAft>
              <a:buClr>
                <a:srgbClr val="6600CC"/>
              </a:buClr>
              <a:buSzPts val="1480"/>
              <a:buFont typeface="Courier New"/>
              <a:buChar char="o"/>
            </a:pPr>
            <a:r>
              <a:rPr lang="en-US" sz="1850">
                <a:solidFill>
                  <a:schemeClr val="dk1"/>
                </a:solidFill>
              </a:rPr>
              <a:t>Fiber content and construction must be suited for the intended use</a:t>
            </a:r>
            <a:endParaRPr/>
          </a:p>
          <a:p>
            <a:pPr indent="0" lvl="1" marL="274320" rtl="0" algn="l">
              <a:lnSpc>
                <a:spcPct val="80000"/>
              </a:lnSpc>
              <a:spcBef>
                <a:spcPts val="600"/>
              </a:spcBef>
              <a:spcAft>
                <a:spcPts val="0"/>
              </a:spcAft>
              <a:buClr>
                <a:srgbClr val="6600CC"/>
              </a:buClr>
              <a:buSzPts val="1480"/>
              <a:buNone/>
            </a:pPr>
            <a:r>
              <a:t/>
            </a:r>
            <a:endParaRPr sz="1850">
              <a:solidFill>
                <a:schemeClr val="dk1"/>
              </a:solidFill>
            </a:endParaRPr>
          </a:p>
          <a:p>
            <a:pPr indent="-182880" lvl="1" marL="457200" rtl="0" algn="l">
              <a:lnSpc>
                <a:spcPct val="80000"/>
              </a:lnSpc>
              <a:spcBef>
                <a:spcPts val="600"/>
              </a:spcBef>
              <a:spcAft>
                <a:spcPts val="0"/>
              </a:spcAft>
              <a:buClr>
                <a:srgbClr val="6600CC"/>
              </a:buClr>
              <a:buSzPts val="1480"/>
              <a:buFont typeface="Courier New"/>
              <a:buChar char="o"/>
            </a:pPr>
            <a:r>
              <a:rPr lang="en-US" sz="1850">
                <a:solidFill>
                  <a:schemeClr val="dk1"/>
                </a:solidFill>
              </a:rPr>
              <a:t>Hem should lie flat and even, and should be __________________________________________________ to the floor unless the design is otherwise</a:t>
            </a:r>
            <a:endParaRPr/>
          </a:p>
          <a:p>
            <a:pPr indent="0" lvl="1" marL="274320" rtl="0" algn="l">
              <a:lnSpc>
                <a:spcPct val="80000"/>
              </a:lnSpc>
              <a:spcBef>
                <a:spcPts val="600"/>
              </a:spcBef>
              <a:spcAft>
                <a:spcPts val="0"/>
              </a:spcAft>
              <a:buClr>
                <a:srgbClr val="6600CC"/>
              </a:buClr>
              <a:buSzPts val="1480"/>
              <a:buNone/>
            </a:pPr>
            <a:r>
              <a:t/>
            </a:r>
            <a:endParaRPr sz="1850">
              <a:solidFill>
                <a:schemeClr val="dk1"/>
              </a:solidFill>
            </a:endParaRPr>
          </a:p>
          <a:p>
            <a:pPr indent="-182880" lvl="1" marL="457200" rtl="0" algn="l">
              <a:lnSpc>
                <a:spcPct val="80000"/>
              </a:lnSpc>
              <a:spcBef>
                <a:spcPts val="600"/>
              </a:spcBef>
              <a:spcAft>
                <a:spcPts val="0"/>
              </a:spcAft>
              <a:buClr>
                <a:srgbClr val="6600CC"/>
              </a:buClr>
              <a:buSzPts val="1480"/>
              <a:buFont typeface="Courier New"/>
              <a:buChar char="o"/>
            </a:pPr>
            <a:r>
              <a:rPr lang="en-US" sz="1850">
                <a:solidFill>
                  <a:schemeClr val="dk1"/>
                </a:solidFill>
              </a:rPr>
              <a:t>Outside of the stitching on the hems should be ___________________________________________________</a:t>
            </a:r>
            <a:endParaRPr/>
          </a:p>
          <a:p>
            <a:pPr indent="0" lvl="1" marL="274320" rtl="0" algn="l">
              <a:lnSpc>
                <a:spcPct val="80000"/>
              </a:lnSpc>
              <a:spcBef>
                <a:spcPts val="600"/>
              </a:spcBef>
              <a:spcAft>
                <a:spcPts val="0"/>
              </a:spcAft>
              <a:buClr>
                <a:srgbClr val="6600CC"/>
              </a:buClr>
              <a:buSzPts val="1480"/>
              <a:buNone/>
            </a:pPr>
            <a:r>
              <a:t/>
            </a:r>
            <a:endParaRPr sz="1850">
              <a:solidFill>
                <a:schemeClr val="dk1"/>
              </a:solidFill>
            </a:endParaRPr>
          </a:p>
          <a:p>
            <a:pPr indent="-182880" lvl="1" marL="457200" rtl="0" algn="l">
              <a:lnSpc>
                <a:spcPct val="80000"/>
              </a:lnSpc>
              <a:spcBef>
                <a:spcPts val="600"/>
              </a:spcBef>
              <a:spcAft>
                <a:spcPts val="0"/>
              </a:spcAft>
              <a:buClr>
                <a:srgbClr val="6600CC"/>
              </a:buClr>
              <a:buSzPts val="1480"/>
              <a:buFont typeface="Courier New"/>
              <a:buChar char="o"/>
            </a:pPr>
            <a:r>
              <a:rPr lang="en-US" sz="1850">
                <a:solidFill>
                  <a:schemeClr val="dk1"/>
                </a:solidFill>
              </a:rPr>
              <a:t>Lining should be smooth, not wrinkled</a:t>
            </a:r>
            <a:endParaRPr/>
          </a:p>
          <a:p>
            <a:pPr indent="0" lvl="1" marL="274320" rtl="0" algn="l">
              <a:lnSpc>
                <a:spcPct val="80000"/>
              </a:lnSpc>
              <a:spcBef>
                <a:spcPts val="600"/>
              </a:spcBef>
              <a:spcAft>
                <a:spcPts val="0"/>
              </a:spcAft>
              <a:buClr>
                <a:srgbClr val="6600CC"/>
              </a:buClr>
              <a:buSzPts val="1480"/>
              <a:buNone/>
            </a:pPr>
            <a:r>
              <a:t/>
            </a:r>
            <a:endParaRPr sz="1850">
              <a:solidFill>
                <a:schemeClr val="dk1"/>
              </a:solidFill>
            </a:endParaRPr>
          </a:p>
          <a:p>
            <a:pPr indent="-182880" lvl="1" marL="457200" rtl="0" algn="l">
              <a:lnSpc>
                <a:spcPct val="80000"/>
              </a:lnSpc>
              <a:spcBef>
                <a:spcPts val="600"/>
              </a:spcBef>
              <a:spcAft>
                <a:spcPts val="0"/>
              </a:spcAft>
              <a:buClr>
                <a:srgbClr val="6600CC"/>
              </a:buClr>
              <a:buSzPts val="1480"/>
              <a:buFont typeface="Courier New"/>
              <a:buChar char="o"/>
            </a:pPr>
            <a:r>
              <a:rPr lang="en-US" sz="1850">
                <a:solidFill>
                  <a:schemeClr val="dk1"/>
                </a:solidFill>
              </a:rPr>
              <a:t>Lining should not hang past the outer garment</a:t>
            </a:r>
            <a:endParaRPr/>
          </a:p>
          <a:p>
            <a:pPr indent="-353821" lvl="0" marL="502919" rtl="0" algn="l">
              <a:lnSpc>
                <a:spcPct val="80000"/>
              </a:lnSpc>
              <a:spcBef>
                <a:spcPts val="1800"/>
              </a:spcBef>
              <a:spcAft>
                <a:spcPts val="0"/>
              </a:spcAft>
              <a:buClr>
                <a:srgbClr val="6600CC"/>
              </a:buClr>
              <a:buSzPts val="1628"/>
              <a:buFont typeface="Corbel"/>
              <a:buNone/>
            </a:pPr>
            <a:r>
              <a:t/>
            </a:r>
            <a:endParaRPr sz="2035">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63"/>
          <p:cNvSpPr txBox="1"/>
          <p:nvPr>
            <p:ph type="title"/>
          </p:nvPr>
        </p:nvSpPr>
        <p:spPr>
          <a:xfrm>
            <a:off x="169334" y="-67733"/>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Recognizing Quality Clothing</a:t>
            </a:r>
            <a:br>
              <a:rPr lang="en-US">
                <a:solidFill>
                  <a:srgbClr val="6600CC"/>
                </a:solidFill>
              </a:rPr>
            </a:br>
            <a:r>
              <a:rPr lang="en-US" sz="1600">
                <a:solidFill>
                  <a:srgbClr val="6600CC"/>
                </a:solidFill>
              </a:rPr>
              <a:t>Objective 9</a:t>
            </a:r>
            <a:endParaRPr sz="1600">
              <a:solidFill>
                <a:srgbClr val="6600CC"/>
              </a:solidFill>
            </a:endParaRPr>
          </a:p>
        </p:txBody>
      </p:sp>
      <p:sp>
        <p:nvSpPr>
          <p:cNvPr id="458" name="Google Shape;458;p63"/>
          <p:cNvSpPr txBox="1"/>
          <p:nvPr>
            <p:ph idx="1" type="body"/>
          </p:nvPr>
        </p:nvSpPr>
        <p:spPr>
          <a:xfrm>
            <a:off x="372534" y="1134533"/>
            <a:ext cx="11413066" cy="5367867"/>
          </a:xfrm>
          <a:prstGeom prst="rect">
            <a:avLst/>
          </a:prstGeom>
          <a:noFill/>
          <a:ln>
            <a:noFill/>
          </a:ln>
        </p:spPr>
        <p:txBody>
          <a:bodyPr anchorCtr="0" anchor="t" bIns="45700" lIns="91425" spcFirstLastPara="1" rIns="91425" wrap="square" tIns="45700">
            <a:normAutofit/>
          </a:bodyPr>
          <a:lstStyle/>
          <a:p>
            <a:pPr indent="-182880" lvl="0" marL="228600" rtl="0" algn="l">
              <a:lnSpc>
                <a:spcPct val="80000"/>
              </a:lnSpc>
              <a:spcBef>
                <a:spcPts val="0"/>
              </a:spcBef>
              <a:spcAft>
                <a:spcPts val="0"/>
              </a:spcAft>
              <a:buClr>
                <a:srgbClr val="6600CC"/>
              </a:buClr>
              <a:buSzPts val="1628"/>
              <a:buChar char="•"/>
            </a:pPr>
            <a:r>
              <a:rPr lang="en-US" sz="2035">
                <a:solidFill>
                  <a:schemeClr val="dk1"/>
                </a:solidFill>
              </a:rPr>
              <a:t>Carefully examine seams and stitching</a:t>
            </a:r>
            <a:endParaRPr/>
          </a:p>
          <a:p>
            <a:pPr indent="0" lvl="0" marL="45720" rtl="0" algn="l">
              <a:lnSpc>
                <a:spcPct val="80000"/>
              </a:lnSpc>
              <a:spcBef>
                <a:spcPts val="1400"/>
              </a:spcBef>
              <a:spcAft>
                <a:spcPts val="0"/>
              </a:spcAft>
              <a:buClr>
                <a:srgbClr val="6600CC"/>
              </a:buClr>
              <a:buSzPts val="1628"/>
              <a:buNone/>
            </a:pPr>
            <a:r>
              <a:t/>
            </a:r>
            <a:endParaRPr sz="2035">
              <a:solidFill>
                <a:schemeClr val="dk1"/>
              </a:solidFill>
            </a:endParaRPr>
          </a:p>
          <a:p>
            <a:pPr indent="-182880" lvl="1" marL="457200" rtl="0" algn="l">
              <a:lnSpc>
                <a:spcPct val="80000"/>
              </a:lnSpc>
              <a:spcBef>
                <a:spcPts val="200"/>
              </a:spcBef>
              <a:spcAft>
                <a:spcPts val="0"/>
              </a:spcAft>
              <a:buClr>
                <a:srgbClr val="6600CC"/>
              </a:buClr>
              <a:buSzPts val="1480"/>
              <a:buFont typeface="Courier New"/>
              <a:buChar char="o"/>
            </a:pPr>
            <a:r>
              <a:rPr lang="en-US" sz="1850">
                <a:solidFill>
                  <a:schemeClr val="dk1"/>
                </a:solidFill>
              </a:rPr>
              <a:t>Check to ensure that seam allowances are sufficient to allow for alteration, if needed</a:t>
            </a:r>
            <a:endParaRPr/>
          </a:p>
          <a:p>
            <a:pPr indent="0" lvl="1" marL="274320" rtl="0" algn="l">
              <a:lnSpc>
                <a:spcPct val="80000"/>
              </a:lnSpc>
              <a:spcBef>
                <a:spcPts val="600"/>
              </a:spcBef>
              <a:spcAft>
                <a:spcPts val="0"/>
              </a:spcAft>
              <a:buClr>
                <a:srgbClr val="6600CC"/>
              </a:buClr>
              <a:buSzPts val="1480"/>
              <a:buNone/>
            </a:pPr>
            <a:r>
              <a:t/>
            </a:r>
            <a:endParaRPr sz="1850">
              <a:solidFill>
                <a:schemeClr val="dk1"/>
              </a:solidFill>
            </a:endParaRPr>
          </a:p>
          <a:p>
            <a:pPr indent="-182880" lvl="1" marL="457200" rtl="0" algn="l">
              <a:lnSpc>
                <a:spcPct val="80000"/>
              </a:lnSpc>
              <a:spcBef>
                <a:spcPts val="600"/>
              </a:spcBef>
              <a:spcAft>
                <a:spcPts val="0"/>
              </a:spcAft>
              <a:buClr>
                <a:srgbClr val="6600CC"/>
              </a:buClr>
              <a:buSzPts val="1480"/>
              <a:buFont typeface="Courier New"/>
              <a:buChar char="o"/>
            </a:pPr>
            <a:r>
              <a:rPr lang="en-US" sz="1850">
                <a:solidFill>
                  <a:schemeClr val="dk1"/>
                </a:solidFill>
              </a:rPr>
              <a:t>Seam lines, edges, and corners should be smooth and free of ___________________________________________________________________________________</a:t>
            </a:r>
            <a:endParaRPr/>
          </a:p>
          <a:p>
            <a:pPr indent="0" lvl="1" marL="274320" rtl="0" algn="l">
              <a:lnSpc>
                <a:spcPct val="80000"/>
              </a:lnSpc>
              <a:spcBef>
                <a:spcPts val="600"/>
              </a:spcBef>
              <a:spcAft>
                <a:spcPts val="0"/>
              </a:spcAft>
              <a:buClr>
                <a:srgbClr val="6600CC"/>
              </a:buClr>
              <a:buSzPts val="1480"/>
              <a:buNone/>
            </a:pPr>
            <a:r>
              <a:t/>
            </a:r>
            <a:endParaRPr sz="1850">
              <a:solidFill>
                <a:schemeClr val="dk1"/>
              </a:solidFill>
            </a:endParaRPr>
          </a:p>
          <a:p>
            <a:pPr indent="-182880" lvl="1" marL="457200" rtl="0" algn="l">
              <a:lnSpc>
                <a:spcPct val="80000"/>
              </a:lnSpc>
              <a:spcBef>
                <a:spcPts val="600"/>
              </a:spcBef>
              <a:spcAft>
                <a:spcPts val="0"/>
              </a:spcAft>
              <a:buClr>
                <a:srgbClr val="6600CC"/>
              </a:buClr>
              <a:buSzPts val="1480"/>
              <a:buFont typeface="Courier New"/>
              <a:buChar char="o"/>
            </a:pPr>
            <a:r>
              <a:rPr lang="en-US" sz="1850">
                <a:solidFill>
                  <a:schemeClr val="dk1"/>
                </a:solidFill>
              </a:rPr>
              <a:t>Topstitching should be neat and even</a:t>
            </a:r>
            <a:endParaRPr/>
          </a:p>
          <a:p>
            <a:pPr indent="0" lvl="1" marL="274320" rtl="0" algn="l">
              <a:lnSpc>
                <a:spcPct val="80000"/>
              </a:lnSpc>
              <a:spcBef>
                <a:spcPts val="600"/>
              </a:spcBef>
              <a:spcAft>
                <a:spcPts val="0"/>
              </a:spcAft>
              <a:buClr>
                <a:srgbClr val="6600CC"/>
              </a:buClr>
              <a:buSzPts val="1480"/>
              <a:buNone/>
            </a:pPr>
            <a:r>
              <a:t/>
            </a:r>
            <a:endParaRPr sz="1850">
              <a:solidFill>
                <a:schemeClr val="dk1"/>
              </a:solidFill>
            </a:endParaRPr>
          </a:p>
          <a:p>
            <a:pPr indent="-182880" lvl="1" marL="457200" rtl="0" algn="l">
              <a:lnSpc>
                <a:spcPct val="80000"/>
              </a:lnSpc>
              <a:spcBef>
                <a:spcPts val="600"/>
              </a:spcBef>
              <a:spcAft>
                <a:spcPts val="0"/>
              </a:spcAft>
              <a:buClr>
                <a:srgbClr val="6600CC"/>
              </a:buClr>
              <a:buSzPts val="1480"/>
              <a:buFont typeface="Courier New"/>
              <a:buChar char="o"/>
            </a:pPr>
            <a:r>
              <a:rPr lang="en-US" sz="1850">
                <a:solidFill>
                  <a:schemeClr val="dk1"/>
                </a:solidFill>
              </a:rPr>
              <a:t>Stitching should be ______________________________________________________________________</a:t>
            </a:r>
            <a:endParaRPr/>
          </a:p>
          <a:p>
            <a:pPr indent="0" lvl="1" marL="274320" rtl="0" algn="l">
              <a:lnSpc>
                <a:spcPct val="80000"/>
              </a:lnSpc>
              <a:spcBef>
                <a:spcPts val="600"/>
              </a:spcBef>
              <a:spcAft>
                <a:spcPts val="0"/>
              </a:spcAft>
              <a:buClr>
                <a:srgbClr val="6600CC"/>
              </a:buClr>
              <a:buSzPts val="1480"/>
              <a:buNone/>
            </a:pPr>
            <a:r>
              <a:t/>
            </a:r>
            <a:endParaRPr sz="1850">
              <a:solidFill>
                <a:schemeClr val="dk1"/>
              </a:solidFill>
            </a:endParaRPr>
          </a:p>
          <a:p>
            <a:pPr indent="-182880" lvl="1" marL="457200" rtl="0" algn="l">
              <a:lnSpc>
                <a:spcPct val="80000"/>
              </a:lnSpc>
              <a:spcBef>
                <a:spcPts val="600"/>
              </a:spcBef>
              <a:spcAft>
                <a:spcPts val="0"/>
              </a:spcAft>
              <a:buClr>
                <a:srgbClr val="6600CC"/>
              </a:buClr>
              <a:buSzPts val="1480"/>
              <a:buFont typeface="Courier New"/>
              <a:buChar char="o"/>
            </a:pPr>
            <a:r>
              <a:rPr lang="en-US" sz="1850">
                <a:solidFill>
                  <a:schemeClr val="dk1"/>
                </a:solidFill>
              </a:rPr>
              <a:t>Corners and curves should maintain their shape</a:t>
            </a:r>
            <a:endParaRPr/>
          </a:p>
          <a:p>
            <a:pPr indent="0" lvl="1" marL="274320" rtl="0" algn="l">
              <a:lnSpc>
                <a:spcPct val="80000"/>
              </a:lnSpc>
              <a:spcBef>
                <a:spcPts val="600"/>
              </a:spcBef>
              <a:spcAft>
                <a:spcPts val="0"/>
              </a:spcAft>
              <a:buClr>
                <a:srgbClr val="6600CC"/>
              </a:buClr>
              <a:buSzPts val="1480"/>
              <a:buNone/>
            </a:pPr>
            <a:r>
              <a:t/>
            </a:r>
            <a:endParaRPr sz="1850">
              <a:solidFill>
                <a:schemeClr val="dk1"/>
              </a:solidFill>
            </a:endParaRPr>
          </a:p>
          <a:p>
            <a:pPr indent="-182880" lvl="1" marL="457200" rtl="0" algn="l">
              <a:lnSpc>
                <a:spcPct val="80000"/>
              </a:lnSpc>
              <a:spcBef>
                <a:spcPts val="600"/>
              </a:spcBef>
              <a:spcAft>
                <a:spcPts val="0"/>
              </a:spcAft>
              <a:buClr>
                <a:srgbClr val="6600CC"/>
              </a:buClr>
              <a:buSzPts val="1480"/>
              <a:buFont typeface="Courier New"/>
              <a:buChar char="o"/>
            </a:pPr>
            <a:r>
              <a:rPr lang="en-US" sz="1850">
                <a:solidFill>
                  <a:schemeClr val="dk1"/>
                </a:solidFill>
              </a:rPr>
              <a:t>Edges of pockets should be ____________________________________________________________________</a:t>
            </a:r>
            <a:endParaRPr/>
          </a:p>
          <a:p>
            <a:pPr indent="0" lvl="1" marL="274320" rtl="0" algn="l">
              <a:lnSpc>
                <a:spcPct val="80000"/>
              </a:lnSpc>
              <a:spcBef>
                <a:spcPts val="600"/>
              </a:spcBef>
              <a:spcAft>
                <a:spcPts val="0"/>
              </a:spcAft>
              <a:buClr>
                <a:srgbClr val="6600CC"/>
              </a:buClr>
              <a:buSzPts val="1480"/>
              <a:buNone/>
            </a:pPr>
            <a:r>
              <a:t/>
            </a:r>
            <a:endParaRPr sz="1850">
              <a:solidFill>
                <a:schemeClr val="dk1"/>
              </a:solidFill>
            </a:endParaRPr>
          </a:p>
          <a:p>
            <a:pPr indent="-182880" lvl="1" marL="457200" rtl="0" algn="l">
              <a:lnSpc>
                <a:spcPct val="80000"/>
              </a:lnSpc>
              <a:spcBef>
                <a:spcPts val="600"/>
              </a:spcBef>
              <a:spcAft>
                <a:spcPts val="0"/>
              </a:spcAft>
              <a:buClr>
                <a:srgbClr val="6600CC"/>
              </a:buClr>
              <a:buSzPts val="1480"/>
              <a:buFont typeface="Courier New"/>
              <a:buChar char="o"/>
            </a:pPr>
            <a:r>
              <a:rPr lang="en-US" sz="1850">
                <a:solidFill>
                  <a:schemeClr val="dk1"/>
                </a:solidFill>
              </a:rPr>
              <a:t>Sleeves on men’s shirts should be double-stitched</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64"/>
          <p:cNvSpPr txBox="1"/>
          <p:nvPr>
            <p:ph type="title"/>
          </p:nvPr>
        </p:nvSpPr>
        <p:spPr>
          <a:xfrm>
            <a:off x="135467" y="67733"/>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Recognizing Quality Clothing</a:t>
            </a:r>
            <a:br>
              <a:rPr lang="en-US">
                <a:solidFill>
                  <a:srgbClr val="6600CC"/>
                </a:solidFill>
              </a:rPr>
            </a:br>
            <a:r>
              <a:rPr lang="en-US" sz="1600">
                <a:solidFill>
                  <a:srgbClr val="6600CC"/>
                </a:solidFill>
              </a:rPr>
              <a:t>Objective 9</a:t>
            </a:r>
            <a:endParaRPr sz="1600">
              <a:solidFill>
                <a:srgbClr val="6600CC"/>
              </a:solidFill>
            </a:endParaRPr>
          </a:p>
        </p:txBody>
      </p:sp>
      <p:sp>
        <p:nvSpPr>
          <p:cNvPr id="464" name="Google Shape;464;p64"/>
          <p:cNvSpPr txBox="1"/>
          <p:nvPr>
            <p:ph idx="1" type="body"/>
          </p:nvPr>
        </p:nvSpPr>
        <p:spPr>
          <a:xfrm>
            <a:off x="381000" y="1651000"/>
            <a:ext cx="11370733" cy="444500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Examine the zipper </a:t>
            </a:r>
            <a:endParaRPr>
              <a:solidFill>
                <a:schemeClr val="dk1"/>
              </a:solidFill>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1" marL="457200" rtl="0" algn="l">
              <a:lnSpc>
                <a:spcPct val="90000"/>
              </a:lnSpc>
              <a:spcBef>
                <a:spcPts val="200"/>
              </a:spcBef>
              <a:spcAft>
                <a:spcPts val="0"/>
              </a:spcAft>
              <a:buClr>
                <a:srgbClr val="6600CC"/>
              </a:buClr>
              <a:buSzPts val="1600"/>
              <a:buFont typeface="Courier New"/>
              <a:buChar char="o"/>
            </a:pPr>
            <a:r>
              <a:rPr lang="en-US">
                <a:solidFill>
                  <a:schemeClr val="dk1"/>
                </a:solidFill>
              </a:rPr>
              <a:t>Should open and close __________________________________________________________________</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Check that the stitching around the zipper is even and not puckered</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Zipper should be ______________________________________________________________________ completely</a:t>
            </a:r>
            <a:endParaRPr/>
          </a:p>
          <a:p>
            <a:pPr indent="0" lvl="1" marL="274320" rtl="0" algn="l">
              <a:lnSpc>
                <a:spcPct val="90000"/>
              </a:lnSpc>
              <a:spcBef>
                <a:spcPts val="600"/>
              </a:spcBef>
              <a:spcAft>
                <a:spcPts val="0"/>
              </a:spcAft>
              <a:buClr>
                <a:srgbClr val="6600CC"/>
              </a:buClr>
              <a:buSzPts val="1600"/>
              <a:buNone/>
            </a:pPr>
            <a:r>
              <a:t/>
            </a:r>
            <a:endParaRPr>
              <a:solidFill>
                <a:schemeClr val="dk1"/>
              </a:solidFill>
            </a:endParaRPr>
          </a:p>
          <a:p>
            <a:pPr indent="-182880" lvl="1" marL="457200" rtl="0" algn="l">
              <a:lnSpc>
                <a:spcPct val="90000"/>
              </a:lnSpc>
              <a:spcBef>
                <a:spcPts val="600"/>
              </a:spcBef>
              <a:spcAft>
                <a:spcPts val="0"/>
              </a:spcAft>
              <a:buClr>
                <a:srgbClr val="6600CC"/>
              </a:buClr>
              <a:buSzPts val="1600"/>
              <a:buFont typeface="Courier New"/>
              <a:buChar char="o"/>
            </a:pPr>
            <a:r>
              <a:rPr lang="en-US">
                <a:solidFill>
                  <a:schemeClr val="dk1"/>
                </a:solidFill>
              </a:rPr>
              <a:t>Fabric covering the zipper should not bulge or pucker</a:t>
            </a:r>
            <a:endParaRPr>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65"/>
          <p:cNvSpPr txBox="1"/>
          <p:nvPr>
            <p:ph type="title"/>
          </p:nvPr>
        </p:nvSpPr>
        <p:spPr>
          <a:xfrm>
            <a:off x="211667" y="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Tips for Ironing and Pressing</a:t>
            </a:r>
            <a:br>
              <a:rPr lang="en-US">
                <a:solidFill>
                  <a:schemeClr val="dk1"/>
                </a:solidFill>
              </a:rPr>
            </a:br>
            <a:r>
              <a:rPr lang="en-US" sz="1600">
                <a:solidFill>
                  <a:srgbClr val="6600CC"/>
                </a:solidFill>
              </a:rPr>
              <a:t>Objective 10</a:t>
            </a:r>
            <a:endParaRPr sz="1600">
              <a:solidFill>
                <a:srgbClr val="6600CC"/>
              </a:solidFill>
            </a:endParaRPr>
          </a:p>
        </p:txBody>
      </p:sp>
      <p:sp>
        <p:nvSpPr>
          <p:cNvPr id="470" name="Google Shape;470;p65"/>
          <p:cNvSpPr txBox="1"/>
          <p:nvPr>
            <p:ph idx="1" type="body"/>
          </p:nvPr>
        </p:nvSpPr>
        <p:spPr>
          <a:xfrm>
            <a:off x="364068" y="2057400"/>
            <a:ext cx="11497732" cy="4038600"/>
          </a:xfrm>
          <a:prstGeom prst="rect">
            <a:avLst/>
          </a:prstGeom>
          <a:noFill/>
          <a:ln>
            <a:noFill/>
          </a:ln>
        </p:spPr>
        <p:txBody>
          <a:bodyPr anchorCtr="0" anchor="t" bIns="45700" lIns="91425" spcFirstLastPara="1" rIns="91425" wrap="square" tIns="45700">
            <a:normAutofit/>
          </a:bodyPr>
          <a:lstStyle/>
          <a:p>
            <a:pPr indent="-182880" lvl="0" marL="228600" rtl="0" algn="l">
              <a:lnSpc>
                <a:spcPct val="80000"/>
              </a:lnSpc>
              <a:spcBef>
                <a:spcPts val="0"/>
              </a:spcBef>
              <a:spcAft>
                <a:spcPts val="0"/>
              </a:spcAft>
              <a:buClr>
                <a:srgbClr val="6600CC"/>
              </a:buClr>
              <a:buSzPts val="1628"/>
              <a:buChar char="•"/>
            </a:pPr>
            <a:r>
              <a:rPr lang="en-US" sz="2035">
                <a:solidFill>
                  <a:schemeClr val="dk1"/>
                </a:solidFill>
              </a:rPr>
              <a:t>Ironing is done on finished clothing and uses a back and forth technique</a:t>
            </a:r>
            <a:endParaRPr/>
          </a:p>
          <a:p>
            <a:pPr indent="0" lvl="0" marL="45720" rtl="0" algn="l">
              <a:lnSpc>
                <a:spcPct val="80000"/>
              </a:lnSpc>
              <a:spcBef>
                <a:spcPts val="1400"/>
              </a:spcBef>
              <a:spcAft>
                <a:spcPts val="0"/>
              </a:spcAft>
              <a:buClr>
                <a:srgbClr val="6600CC"/>
              </a:buClr>
              <a:buSzPts val="1628"/>
              <a:buNone/>
            </a:pPr>
            <a:r>
              <a:t/>
            </a:r>
            <a:endParaRPr sz="2035">
              <a:solidFill>
                <a:schemeClr val="dk1"/>
              </a:solidFill>
            </a:endParaRPr>
          </a:p>
          <a:p>
            <a:pPr indent="-182880" lvl="0" marL="228600" rtl="0" algn="l">
              <a:lnSpc>
                <a:spcPct val="80000"/>
              </a:lnSpc>
              <a:spcBef>
                <a:spcPts val="1400"/>
              </a:spcBef>
              <a:spcAft>
                <a:spcPts val="0"/>
              </a:spcAft>
              <a:buClr>
                <a:srgbClr val="6600CC"/>
              </a:buClr>
              <a:buSzPts val="1628"/>
              <a:buChar char="•"/>
            </a:pPr>
            <a:r>
              <a:rPr lang="en-US" sz="2035">
                <a:solidFill>
                  <a:schemeClr val="dk1"/>
                </a:solidFill>
              </a:rPr>
              <a:t>Pressing uses an up and down motion and is used most on unfinished garments when pressing the seams open or pressing puckers out of excess fabric</a:t>
            </a:r>
            <a:endParaRPr/>
          </a:p>
          <a:p>
            <a:pPr indent="0" lvl="0" marL="45720" rtl="0" algn="l">
              <a:lnSpc>
                <a:spcPct val="80000"/>
              </a:lnSpc>
              <a:spcBef>
                <a:spcPts val="1400"/>
              </a:spcBef>
              <a:spcAft>
                <a:spcPts val="0"/>
              </a:spcAft>
              <a:buClr>
                <a:srgbClr val="6600CC"/>
              </a:buClr>
              <a:buSzPts val="1628"/>
              <a:buNone/>
            </a:pPr>
            <a:r>
              <a:t/>
            </a:r>
            <a:endParaRPr sz="2035">
              <a:solidFill>
                <a:schemeClr val="dk1"/>
              </a:solidFill>
            </a:endParaRPr>
          </a:p>
          <a:p>
            <a:pPr indent="-182880" lvl="0" marL="228600" rtl="0" algn="l">
              <a:lnSpc>
                <a:spcPct val="80000"/>
              </a:lnSpc>
              <a:spcBef>
                <a:spcPts val="1400"/>
              </a:spcBef>
              <a:spcAft>
                <a:spcPts val="0"/>
              </a:spcAft>
              <a:buClr>
                <a:srgbClr val="6600CC"/>
              </a:buClr>
              <a:buSzPts val="1628"/>
              <a:buChar char="•"/>
            </a:pPr>
            <a:r>
              <a:rPr lang="en-US" sz="2035">
                <a:solidFill>
                  <a:schemeClr val="dk1"/>
                </a:solidFill>
              </a:rPr>
              <a:t>Pressing is also used on a finished garment that has ______________________________________________________________________________ such as pleats or hems</a:t>
            </a:r>
            <a:endParaRPr/>
          </a:p>
          <a:p>
            <a:pPr indent="0" lvl="0" marL="45720" rtl="0" algn="l">
              <a:lnSpc>
                <a:spcPct val="80000"/>
              </a:lnSpc>
              <a:spcBef>
                <a:spcPts val="1400"/>
              </a:spcBef>
              <a:spcAft>
                <a:spcPts val="0"/>
              </a:spcAft>
              <a:buClr>
                <a:srgbClr val="6600CC"/>
              </a:buClr>
              <a:buSzPts val="1628"/>
              <a:buNone/>
            </a:pPr>
            <a:r>
              <a:t/>
            </a:r>
            <a:endParaRPr sz="2035">
              <a:solidFill>
                <a:schemeClr val="dk1"/>
              </a:solidFill>
            </a:endParaRPr>
          </a:p>
          <a:p>
            <a:pPr indent="-182880" lvl="0" marL="228600" rtl="0" algn="l">
              <a:lnSpc>
                <a:spcPct val="80000"/>
              </a:lnSpc>
              <a:spcBef>
                <a:spcPts val="1400"/>
              </a:spcBef>
              <a:spcAft>
                <a:spcPts val="0"/>
              </a:spcAft>
              <a:buClr>
                <a:srgbClr val="6600CC"/>
              </a:buClr>
              <a:buSzPts val="1628"/>
              <a:buChar char="•"/>
            </a:pPr>
            <a:r>
              <a:rPr lang="en-US" sz="2035">
                <a:solidFill>
                  <a:schemeClr val="dk1"/>
                </a:solidFill>
              </a:rPr>
              <a:t>Pressing is less likely to ___________________________________________________________________ the fabric than ironing</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 name="Shape 474"/>
        <p:cNvGrpSpPr/>
        <p:nvPr/>
      </p:nvGrpSpPr>
      <p:grpSpPr>
        <a:xfrm>
          <a:off x="0" y="0"/>
          <a:ext cx="0" cy="0"/>
          <a:chOff x="0" y="0"/>
          <a:chExt cx="0" cy="0"/>
        </a:xfrm>
      </p:grpSpPr>
      <p:sp>
        <p:nvSpPr>
          <p:cNvPr id="475" name="Google Shape;475;p66"/>
          <p:cNvSpPr txBox="1"/>
          <p:nvPr>
            <p:ph type="title"/>
          </p:nvPr>
        </p:nvSpPr>
        <p:spPr>
          <a:xfrm>
            <a:off x="194733" y="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Tips for Ironing and Pressing</a:t>
            </a:r>
            <a:br>
              <a:rPr lang="en-US">
                <a:solidFill>
                  <a:schemeClr val="dk1"/>
                </a:solidFill>
              </a:rPr>
            </a:br>
            <a:r>
              <a:rPr lang="en-US" sz="1600">
                <a:solidFill>
                  <a:srgbClr val="6600CC"/>
                </a:solidFill>
              </a:rPr>
              <a:t>Objective 10</a:t>
            </a:r>
            <a:endParaRPr sz="1600">
              <a:solidFill>
                <a:srgbClr val="6600CC"/>
              </a:solidFill>
            </a:endParaRPr>
          </a:p>
        </p:txBody>
      </p:sp>
      <p:sp>
        <p:nvSpPr>
          <p:cNvPr id="476" name="Google Shape;476;p66"/>
          <p:cNvSpPr txBox="1"/>
          <p:nvPr>
            <p:ph idx="1" type="body"/>
          </p:nvPr>
        </p:nvSpPr>
        <p:spPr>
          <a:xfrm>
            <a:off x="355599" y="1507066"/>
            <a:ext cx="11489267" cy="4588933"/>
          </a:xfrm>
          <a:prstGeom prst="rect">
            <a:avLst/>
          </a:prstGeom>
          <a:noFill/>
          <a:ln>
            <a:noFill/>
          </a:ln>
        </p:spPr>
        <p:txBody>
          <a:bodyPr anchorCtr="0" anchor="t" bIns="45700" lIns="91425" spcFirstLastPara="1" rIns="91425" wrap="square" tIns="45700">
            <a:normAutofit/>
          </a:bodyPr>
          <a:lstStyle/>
          <a:p>
            <a:pPr indent="-182880" lvl="0" marL="228600" rtl="0" algn="l">
              <a:lnSpc>
                <a:spcPct val="80000"/>
              </a:lnSpc>
              <a:spcBef>
                <a:spcPts val="0"/>
              </a:spcBef>
              <a:spcAft>
                <a:spcPts val="0"/>
              </a:spcAft>
              <a:buClr>
                <a:srgbClr val="6600CC"/>
              </a:buClr>
              <a:buSzPts val="1496"/>
              <a:buChar char="•"/>
            </a:pPr>
            <a:r>
              <a:rPr lang="en-US" sz="1870">
                <a:solidFill>
                  <a:schemeClr val="dk1"/>
                </a:solidFill>
              </a:rPr>
              <a:t>Press the clothing on the wrong side of the garment </a:t>
            </a:r>
            <a:endParaRPr sz="1870">
              <a:solidFill>
                <a:schemeClr val="dk1"/>
              </a:solidFill>
            </a:endParaRPr>
          </a:p>
          <a:p>
            <a:pPr indent="0" lvl="0" marL="45720" rtl="0" algn="l">
              <a:lnSpc>
                <a:spcPct val="80000"/>
              </a:lnSpc>
              <a:spcBef>
                <a:spcPts val="1400"/>
              </a:spcBef>
              <a:spcAft>
                <a:spcPts val="0"/>
              </a:spcAft>
              <a:buClr>
                <a:srgbClr val="6600CC"/>
              </a:buClr>
              <a:buSzPts val="1496"/>
              <a:buNone/>
            </a:pPr>
            <a:r>
              <a:t/>
            </a:r>
            <a:endParaRPr sz="1870">
              <a:solidFill>
                <a:schemeClr val="dk1"/>
              </a:solidFill>
            </a:endParaRPr>
          </a:p>
          <a:p>
            <a:pPr indent="-182880" lvl="0" marL="228600" rtl="0" algn="l">
              <a:lnSpc>
                <a:spcPct val="80000"/>
              </a:lnSpc>
              <a:spcBef>
                <a:spcPts val="1400"/>
              </a:spcBef>
              <a:spcAft>
                <a:spcPts val="0"/>
              </a:spcAft>
              <a:buClr>
                <a:srgbClr val="6600CC"/>
              </a:buClr>
              <a:buSzPts val="1496"/>
              <a:buChar char="•"/>
            </a:pPr>
            <a:r>
              <a:rPr lang="en-US" sz="1870">
                <a:solidFill>
                  <a:schemeClr val="dk1"/>
                </a:solidFill>
              </a:rPr>
              <a:t>Avoid ironing on top of _____________________________________________________________________</a:t>
            </a:r>
            <a:endParaRPr/>
          </a:p>
          <a:p>
            <a:pPr indent="0" lvl="0" marL="45720" rtl="0" algn="l">
              <a:lnSpc>
                <a:spcPct val="80000"/>
              </a:lnSpc>
              <a:spcBef>
                <a:spcPts val="1400"/>
              </a:spcBef>
              <a:spcAft>
                <a:spcPts val="0"/>
              </a:spcAft>
              <a:buClr>
                <a:srgbClr val="6600CC"/>
              </a:buClr>
              <a:buSzPts val="1496"/>
              <a:buNone/>
            </a:pPr>
            <a:r>
              <a:t/>
            </a:r>
            <a:endParaRPr sz="1870">
              <a:solidFill>
                <a:schemeClr val="dk1"/>
              </a:solidFill>
            </a:endParaRPr>
          </a:p>
          <a:p>
            <a:pPr indent="-182880" lvl="0" marL="228600" rtl="0" algn="l">
              <a:lnSpc>
                <a:spcPct val="80000"/>
              </a:lnSpc>
              <a:spcBef>
                <a:spcPts val="1400"/>
              </a:spcBef>
              <a:spcAft>
                <a:spcPts val="0"/>
              </a:spcAft>
              <a:buClr>
                <a:srgbClr val="6600CC"/>
              </a:buClr>
              <a:buSzPts val="1496"/>
              <a:buChar char="•"/>
            </a:pPr>
            <a:r>
              <a:rPr lang="en-US" sz="1870">
                <a:solidFill>
                  <a:schemeClr val="dk1"/>
                </a:solidFill>
              </a:rPr>
              <a:t>Take clothes out of the dryer as soon as it shuts off to help eliminate wrinkling, and hang up or fold immediately</a:t>
            </a:r>
            <a:endParaRPr/>
          </a:p>
          <a:p>
            <a:pPr indent="0" lvl="0" marL="45720" rtl="0" algn="l">
              <a:lnSpc>
                <a:spcPct val="80000"/>
              </a:lnSpc>
              <a:spcBef>
                <a:spcPts val="1400"/>
              </a:spcBef>
              <a:spcAft>
                <a:spcPts val="0"/>
              </a:spcAft>
              <a:buClr>
                <a:srgbClr val="6600CC"/>
              </a:buClr>
              <a:buSzPts val="1496"/>
              <a:buNone/>
            </a:pPr>
            <a:r>
              <a:t/>
            </a:r>
            <a:endParaRPr sz="1870">
              <a:solidFill>
                <a:schemeClr val="dk1"/>
              </a:solidFill>
            </a:endParaRPr>
          </a:p>
          <a:p>
            <a:pPr indent="-182880" lvl="0" marL="228600" rtl="0" algn="l">
              <a:lnSpc>
                <a:spcPct val="80000"/>
              </a:lnSpc>
              <a:spcBef>
                <a:spcPts val="1400"/>
              </a:spcBef>
              <a:spcAft>
                <a:spcPts val="0"/>
              </a:spcAft>
              <a:buClr>
                <a:srgbClr val="6600CC"/>
              </a:buClr>
              <a:buSzPts val="1496"/>
              <a:buChar char="•"/>
            </a:pPr>
            <a:r>
              <a:rPr lang="en-US" sz="1870">
                <a:solidFill>
                  <a:schemeClr val="dk1"/>
                </a:solidFill>
              </a:rPr>
              <a:t>Read the clothing label or fabric content information to determine the iron temperature setting</a:t>
            </a:r>
            <a:endParaRPr/>
          </a:p>
          <a:p>
            <a:pPr indent="0" lvl="0" marL="45720" rtl="0" algn="l">
              <a:lnSpc>
                <a:spcPct val="80000"/>
              </a:lnSpc>
              <a:spcBef>
                <a:spcPts val="1400"/>
              </a:spcBef>
              <a:spcAft>
                <a:spcPts val="0"/>
              </a:spcAft>
              <a:buClr>
                <a:srgbClr val="6600CC"/>
              </a:buClr>
              <a:buSzPts val="1496"/>
              <a:buNone/>
            </a:pPr>
            <a:r>
              <a:t/>
            </a:r>
            <a:endParaRPr sz="1870">
              <a:solidFill>
                <a:schemeClr val="dk1"/>
              </a:solidFill>
            </a:endParaRPr>
          </a:p>
          <a:p>
            <a:pPr indent="-182880" lvl="0" marL="228600" rtl="0" algn="l">
              <a:lnSpc>
                <a:spcPct val="80000"/>
              </a:lnSpc>
              <a:spcBef>
                <a:spcPts val="1400"/>
              </a:spcBef>
              <a:spcAft>
                <a:spcPts val="0"/>
              </a:spcAft>
              <a:buClr>
                <a:srgbClr val="6600CC"/>
              </a:buClr>
              <a:buSzPts val="1496"/>
              <a:buChar char="•"/>
            </a:pPr>
            <a:r>
              <a:rPr lang="en-US" sz="1870">
                <a:solidFill>
                  <a:schemeClr val="dk1"/>
                </a:solidFill>
              </a:rPr>
              <a:t>If the fabric requires a high-heat iron, use a damp press cloth or spray the item lightly with spray starch or water</a:t>
            </a:r>
            <a:endParaRPr/>
          </a:p>
          <a:p>
            <a:pPr indent="0" lvl="0" marL="45720" rtl="0" algn="l">
              <a:lnSpc>
                <a:spcPct val="80000"/>
              </a:lnSpc>
              <a:spcBef>
                <a:spcPts val="1400"/>
              </a:spcBef>
              <a:spcAft>
                <a:spcPts val="0"/>
              </a:spcAft>
              <a:buClr>
                <a:srgbClr val="6600CC"/>
              </a:buClr>
              <a:buSzPts val="1496"/>
              <a:buNone/>
            </a:pPr>
            <a:r>
              <a:t/>
            </a:r>
            <a:endParaRPr sz="1870">
              <a:solidFill>
                <a:schemeClr val="dk1"/>
              </a:solidFill>
            </a:endParaRPr>
          </a:p>
          <a:p>
            <a:pPr indent="-182880" lvl="0" marL="228600" rtl="0" algn="l">
              <a:lnSpc>
                <a:spcPct val="80000"/>
              </a:lnSpc>
              <a:spcBef>
                <a:spcPts val="1400"/>
              </a:spcBef>
              <a:spcAft>
                <a:spcPts val="0"/>
              </a:spcAft>
              <a:buClr>
                <a:srgbClr val="6600CC"/>
              </a:buClr>
              <a:buSzPts val="1496"/>
              <a:buChar char="•"/>
            </a:pPr>
            <a:r>
              <a:rPr lang="en-US" sz="1870">
                <a:solidFill>
                  <a:schemeClr val="dk1"/>
                </a:solidFill>
              </a:rPr>
              <a:t>Give the iron time to ___________________________________________________________________________</a:t>
            </a:r>
            <a:endParaRPr/>
          </a:p>
          <a:p>
            <a:pPr indent="-87884" lvl="0" marL="228600" rtl="0" algn="l">
              <a:lnSpc>
                <a:spcPct val="80000"/>
              </a:lnSpc>
              <a:spcBef>
                <a:spcPts val="1400"/>
              </a:spcBef>
              <a:spcAft>
                <a:spcPts val="0"/>
              </a:spcAft>
              <a:buClr>
                <a:srgbClr val="6600CC"/>
              </a:buClr>
              <a:buSzPts val="1496"/>
              <a:buNone/>
            </a:pPr>
            <a:r>
              <a:t/>
            </a:r>
            <a:endParaRPr sz="1870">
              <a:solidFill>
                <a:schemeClr val="dk1"/>
              </a:solidFill>
            </a:endParaRPr>
          </a:p>
          <a:p>
            <a:pPr indent="-87884" lvl="0" marL="228600" rtl="0" algn="l">
              <a:lnSpc>
                <a:spcPct val="80000"/>
              </a:lnSpc>
              <a:spcBef>
                <a:spcPts val="1400"/>
              </a:spcBef>
              <a:spcAft>
                <a:spcPts val="0"/>
              </a:spcAft>
              <a:buClr>
                <a:srgbClr val="6600CC"/>
              </a:buClr>
              <a:buSzPts val="1496"/>
              <a:buNone/>
            </a:pPr>
            <a:r>
              <a:t/>
            </a:r>
            <a:endParaRPr sz="1870">
              <a:solidFill>
                <a:schemeClr val="dk1"/>
              </a:solidFill>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67"/>
          <p:cNvSpPr txBox="1"/>
          <p:nvPr>
            <p:ph type="title"/>
          </p:nvPr>
        </p:nvSpPr>
        <p:spPr>
          <a:xfrm>
            <a:off x="143934" y="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Tips for Ironing and Pressing</a:t>
            </a:r>
            <a:br>
              <a:rPr lang="en-US">
                <a:solidFill>
                  <a:schemeClr val="dk1"/>
                </a:solidFill>
              </a:rPr>
            </a:br>
            <a:r>
              <a:rPr lang="en-US" sz="1600">
                <a:solidFill>
                  <a:srgbClr val="6600CC"/>
                </a:solidFill>
              </a:rPr>
              <a:t>Objective 10</a:t>
            </a:r>
            <a:endParaRPr sz="1600">
              <a:solidFill>
                <a:srgbClr val="6600CC"/>
              </a:solidFill>
            </a:endParaRPr>
          </a:p>
        </p:txBody>
      </p:sp>
      <p:sp>
        <p:nvSpPr>
          <p:cNvPr id="482" name="Google Shape;482;p67"/>
          <p:cNvSpPr txBox="1"/>
          <p:nvPr>
            <p:ph idx="1" type="body"/>
          </p:nvPr>
        </p:nvSpPr>
        <p:spPr>
          <a:xfrm>
            <a:off x="338665" y="1356360"/>
            <a:ext cx="11489267" cy="5400040"/>
          </a:xfrm>
          <a:prstGeom prst="rect">
            <a:avLst/>
          </a:prstGeom>
          <a:noFill/>
          <a:ln>
            <a:noFill/>
          </a:ln>
        </p:spPr>
        <p:txBody>
          <a:bodyPr anchorCtr="0" anchor="t" bIns="45700" lIns="91425" spcFirstLastPara="1" rIns="91425" wrap="square" tIns="45700">
            <a:normAutofit/>
          </a:bodyPr>
          <a:lstStyle/>
          <a:p>
            <a:pPr indent="-182880" lvl="0" marL="228600" rtl="0" algn="l">
              <a:lnSpc>
                <a:spcPct val="90000"/>
              </a:lnSpc>
              <a:spcBef>
                <a:spcPts val="0"/>
              </a:spcBef>
              <a:spcAft>
                <a:spcPts val="0"/>
              </a:spcAft>
              <a:buClr>
                <a:srgbClr val="6600CC"/>
              </a:buClr>
              <a:buSzPts val="1760"/>
              <a:buChar char="•"/>
            </a:pPr>
            <a:r>
              <a:rPr lang="en-US">
                <a:solidFill>
                  <a:schemeClr val="dk1"/>
                </a:solidFill>
              </a:rPr>
              <a:t>Make sure your iron has plenty of water and is producing steam at steam settings</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When ironing several items, start with the pieces that require the _________________________________________________________________ heat iron setting, then turn the heat up as needed</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When ironing shirts, iron the sleeves, collar, and front placket first</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Let the ironed garment set until it is completely dry before wearing</a:t>
            </a:r>
            <a:endParaRPr/>
          </a:p>
          <a:p>
            <a:pPr indent="0" lvl="0" marL="45720" rtl="0" algn="l">
              <a:lnSpc>
                <a:spcPct val="90000"/>
              </a:lnSpc>
              <a:spcBef>
                <a:spcPts val="1400"/>
              </a:spcBef>
              <a:spcAft>
                <a:spcPts val="0"/>
              </a:spcAft>
              <a:buClr>
                <a:srgbClr val="6600CC"/>
              </a:buClr>
              <a:buSzPts val="1760"/>
              <a:buNone/>
            </a:pPr>
            <a:r>
              <a:t/>
            </a:r>
            <a:endParaRPr>
              <a:solidFill>
                <a:schemeClr val="dk1"/>
              </a:solidFill>
            </a:endParaRPr>
          </a:p>
          <a:p>
            <a:pPr indent="-182880" lvl="0" marL="228600" rtl="0" algn="l">
              <a:lnSpc>
                <a:spcPct val="90000"/>
              </a:lnSpc>
              <a:spcBef>
                <a:spcPts val="1400"/>
              </a:spcBef>
              <a:spcAft>
                <a:spcPts val="0"/>
              </a:spcAft>
              <a:buClr>
                <a:srgbClr val="6600CC"/>
              </a:buClr>
              <a:buSzPts val="1760"/>
              <a:buChar char="•"/>
            </a:pPr>
            <a:r>
              <a:rPr lang="en-US">
                <a:solidFill>
                  <a:schemeClr val="dk1"/>
                </a:solidFill>
              </a:rPr>
              <a:t>Use the _____________________________________________________ of the iron to work in small areas such as the sleeves, collar, or placket</a:t>
            </a:r>
            <a:endParaRPr/>
          </a:p>
          <a:p>
            <a:pPr indent="0" lvl="0" marL="45720" rtl="0" algn="l">
              <a:lnSpc>
                <a:spcPct val="90000"/>
              </a:lnSpc>
              <a:spcBef>
                <a:spcPts val="1400"/>
              </a:spcBef>
              <a:spcAft>
                <a:spcPts val="0"/>
              </a:spcAft>
              <a:buClr>
                <a:srgbClr val="6600CC"/>
              </a:buClr>
              <a:buSzPts val="1760"/>
              <a:buNone/>
            </a:pPr>
            <a:r>
              <a:t/>
            </a:r>
            <a:endParaRPr u="sng">
              <a:solidFill>
                <a:schemeClr val="dk1"/>
              </a:solidFill>
              <a:hlinkClick r:id="rId3">
                <a:extLst>
                  <a:ext uri="{A12FA001-AC4F-418D-AE19-62706E023703}">
                    <ahyp:hlinkClr val="tx"/>
                  </a:ext>
                </a:extLst>
              </a:hlinkClick>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sp>
        <p:nvSpPr>
          <p:cNvPr id="487" name="Google Shape;487;p68"/>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sp>
        <p:nvSpPr>
          <p:cNvPr id="488" name="Google Shape;488;p68"/>
          <p:cNvSpPr txBox="1"/>
          <p:nvPr>
            <p:ph idx="1" type="body"/>
          </p:nvPr>
        </p:nvSpPr>
        <p:spPr>
          <a:xfrm>
            <a:off x="1143000" y="2057400"/>
            <a:ext cx="10267950" cy="4038600"/>
          </a:xfrm>
          <a:prstGeom prst="rect">
            <a:avLst/>
          </a:prstGeom>
          <a:noFill/>
          <a:ln>
            <a:noFill/>
          </a:ln>
        </p:spPr>
        <p:txBody>
          <a:bodyPr anchorCtr="0" anchor="t" bIns="45700" lIns="91425" spcFirstLastPara="1" rIns="91425" wrap="square" tIns="45700">
            <a:noAutofit/>
          </a:bodyPr>
          <a:lstStyle/>
          <a:p>
            <a:pPr indent="-457200" lvl="0" marL="502919" rtl="0" algn="l">
              <a:lnSpc>
                <a:spcPct val="90000"/>
              </a:lnSpc>
              <a:spcBef>
                <a:spcPts val="0"/>
              </a:spcBef>
              <a:spcAft>
                <a:spcPts val="0"/>
              </a:spcAft>
              <a:buClr>
                <a:srgbClr val="6600CC"/>
              </a:buClr>
              <a:buSzPts val="1760"/>
              <a:buFont typeface="Corbel"/>
              <a:buAutoNum type="arabicPeriod"/>
            </a:pPr>
            <a:r>
              <a:rPr lang="en-US">
                <a:solidFill>
                  <a:schemeClr val="dk1"/>
                </a:solidFill>
              </a:rPr>
              <a:t>Which fabric is the strongest synthetic fabric?</a:t>
            </a:r>
            <a:endParaRPr/>
          </a:p>
          <a:p>
            <a:pPr indent="-457200" lvl="0" marL="502919" rtl="0" algn="l">
              <a:lnSpc>
                <a:spcPct val="90000"/>
              </a:lnSpc>
              <a:spcBef>
                <a:spcPts val="1400"/>
              </a:spcBef>
              <a:spcAft>
                <a:spcPts val="0"/>
              </a:spcAft>
              <a:buClr>
                <a:srgbClr val="6600CC"/>
              </a:buClr>
              <a:buSzPts val="1760"/>
              <a:buFont typeface="Corbel"/>
              <a:buAutoNum type="arabicPeriod"/>
            </a:pPr>
            <a:r>
              <a:rPr lang="en-US">
                <a:solidFill>
                  <a:schemeClr val="dk1"/>
                </a:solidFill>
              </a:rPr>
              <a:t>Which natural fabric has the most capacity for warmth and insulation?</a:t>
            </a:r>
            <a:endParaRPr/>
          </a:p>
          <a:p>
            <a:pPr indent="-457200" lvl="0" marL="502919" rtl="0" algn="l">
              <a:lnSpc>
                <a:spcPct val="90000"/>
              </a:lnSpc>
              <a:spcBef>
                <a:spcPts val="1400"/>
              </a:spcBef>
              <a:spcAft>
                <a:spcPts val="0"/>
              </a:spcAft>
              <a:buClr>
                <a:srgbClr val="6600CC"/>
              </a:buClr>
              <a:buSzPts val="1760"/>
              <a:buFont typeface="Corbel"/>
              <a:buAutoNum type="arabicPeriod"/>
            </a:pPr>
            <a:r>
              <a:rPr lang="en-US">
                <a:solidFill>
                  <a:schemeClr val="dk1"/>
                </a:solidFill>
              </a:rPr>
              <a:t>List the six steps in basic sewing.</a:t>
            </a:r>
            <a:endParaRPr/>
          </a:p>
          <a:p>
            <a:pPr indent="-457200" lvl="0" marL="502919" rtl="0" algn="l">
              <a:lnSpc>
                <a:spcPct val="90000"/>
              </a:lnSpc>
              <a:spcBef>
                <a:spcPts val="1400"/>
              </a:spcBef>
              <a:spcAft>
                <a:spcPts val="0"/>
              </a:spcAft>
              <a:buClr>
                <a:srgbClr val="6600CC"/>
              </a:buClr>
              <a:buSzPts val="1760"/>
              <a:buFont typeface="Corbel"/>
              <a:buAutoNum type="arabicPeriod"/>
            </a:pPr>
            <a:r>
              <a:rPr lang="en-US">
                <a:solidFill>
                  <a:schemeClr val="dk1"/>
                </a:solidFill>
              </a:rPr>
              <a:t>List four items you will see in quality construction.</a:t>
            </a:r>
            <a:endParaRPr/>
          </a:p>
          <a:p>
            <a:pPr indent="-457200" lvl="0" marL="502919" rtl="0" algn="l">
              <a:lnSpc>
                <a:spcPct val="90000"/>
              </a:lnSpc>
              <a:spcBef>
                <a:spcPts val="1400"/>
              </a:spcBef>
              <a:spcAft>
                <a:spcPts val="0"/>
              </a:spcAft>
              <a:buClr>
                <a:srgbClr val="6600CC"/>
              </a:buClr>
              <a:buSzPts val="1760"/>
              <a:buFont typeface="Corbel"/>
              <a:buAutoNum type="arabicPeriod"/>
            </a:pPr>
            <a:r>
              <a:rPr lang="en-US">
                <a:solidFill>
                  <a:schemeClr val="dk1"/>
                </a:solidFill>
              </a:rPr>
              <a:t>How can you keep from breaking a button when ironing?</a:t>
            </a:r>
            <a:endParaRPr/>
          </a:p>
          <a:p>
            <a:pPr indent="-457200" lvl="0" marL="502919" rtl="0" algn="l">
              <a:lnSpc>
                <a:spcPct val="90000"/>
              </a:lnSpc>
              <a:spcBef>
                <a:spcPts val="1400"/>
              </a:spcBef>
              <a:spcAft>
                <a:spcPts val="0"/>
              </a:spcAft>
              <a:buClr>
                <a:srgbClr val="6600CC"/>
              </a:buClr>
              <a:buSzPts val="1760"/>
              <a:buFont typeface="Corbel"/>
              <a:buAutoNum type="arabicPeriod"/>
            </a:pPr>
            <a:r>
              <a:rPr lang="en-US">
                <a:solidFill>
                  <a:schemeClr val="dk1"/>
                </a:solidFill>
              </a:rPr>
              <a:t>What can be used to protect the clothing that is being ironed or pressed?</a:t>
            </a:r>
            <a:endParaRPr/>
          </a:p>
          <a:p>
            <a:pPr indent="-457200" lvl="0" marL="502919" rtl="0" algn="l">
              <a:lnSpc>
                <a:spcPct val="90000"/>
              </a:lnSpc>
              <a:spcBef>
                <a:spcPts val="1400"/>
              </a:spcBef>
              <a:spcAft>
                <a:spcPts val="0"/>
              </a:spcAft>
              <a:buClr>
                <a:srgbClr val="6600CC"/>
              </a:buClr>
              <a:buSzPts val="1760"/>
              <a:buFont typeface="Corbel"/>
              <a:buAutoNum type="arabicPeriod"/>
            </a:pPr>
            <a:r>
              <a:rPr lang="en-US">
                <a:solidFill>
                  <a:schemeClr val="dk1"/>
                </a:solidFill>
              </a:rPr>
              <a:t>When ironing, should you press on the front or back of the fabric?</a:t>
            </a:r>
            <a:endParaRPr/>
          </a:p>
        </p:txBody>
      </p:sp>
      <p:pic>
        <p:nvPicPr>
          <p:cNvPr id="489" name="Google Shape;489;p68"/>
          <p:cNvPicPr preferRelativeResize="0"/>
          <p:nvPr/>
        </p:nvPicPr>
        <p:blipFill rotWithShape="1">
          <a:blip r:embed="rId3">
            <a:alphaModFix/>
          </a:blip>
          <a:srcRect b="111579" l="-161974" r="161974" t="-111580"/>
          <a:stretch/>
        </p:blipFill>
        <p:spPr>
          <a:xfrm>
            <a:off x="-5429927" y="-5975350"/>
            <a:ext cx="6915556" cy="5642611"/>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sp>
        <p:nvSpPr>
          <p:cNvPr id="494" name="Google Shape;494;p69"/>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Unit Review</a:t>
            </a:r>
            <a:br>
              <a:rPr lang="en-US">
                <a:solidFill>
                  <a:srgbClr val="6600CC"/>
                </a:solidFill>
              </a:rPr>
            </a:br>
            <a:endParaRPr sz="1600">
              <a:solidFill>
                <a:srgbClr val="6600CC"/>
              </a:solidFill>
            </a:endParaRPr>
          </a:p>
        </p:txBody>
      </p:sp>
      <p:pic>
        <p:nvPicPr>
          <p:cNvPr id="495" name="Google Shape;495;p69"/>
          <p:cNvPicPr preferRelativeResize="0"/>
          <p:nvPr/>
        </p:nvPicPr>
        <p:blipFill rotWithShape="1">
          <a:blip r:embed="rId3">
            <a:alphaModFix/>
          </a:blip>
          <a:srcRect b="111579" l="-161974" r="161974" t="-111580"/>
          <a:stretch/>
        </p:blipFill>
        <p:spPr>
          <a:xfrm>
            <a:off x="-5429927" y="-5975350"/>
            <a:ext cx="6915556" cy="5642611"/>
          </a:xfrm>
          <a:prstGeom prst="rect">
            <a:avLst/>
          </a:prstGeom>
          <a:noFill/>
          <a:ln>
            <a:noFill/>
          </a:ln>
        </p:spPr>
      </p:pic>
      <p:graphicFrame>
        <p:nvGraphicFramePr>
          <p:cNvPr id="496" name="Google Shape;496;p69"/>
          <p:cNvGraphicFramePr/>
          <p:nvPr/>
        </p:nvGraphicFramePr>
        <p:xfrm>
          <a:off x="1143000" y="1965960"/>
          <a:ext cx="3000000" cy="3000000"/>
        </p:xfrm>
        <a:graphic>
          <a:graphicData uri="http://schemas.openxmlformats.org/drawingml/2006/table">
            <a:tbl>
              <a:tblPr bandRow="1" firstRow="1">
                <a:noFill/>
                <a:tableStyleId>{0264AC2E-3724-4689-89EF-C7C83F25A992}</a:tableStyleId>
              </a:tblPr>
              <a:tblGrid>
                <a:gridCol w="3798450"/>
                <a:gridCol w="3777675"/>
                <a:gridCol w="2299400"/>
              </a:tblGrid>
              <a:tr h="370850">
                <a:tc>
                  <a:txBody>
                    <a:bodyPr/>
                    <a:lstStyle/>
                    <a:p>
                      <a:pPr indent="0" lvl="0" marL="0" marR="0" rtl="0" algn="l">
                        <a:spcBef>
                          <a:spcPts val="0"/>
                        </a:spcBef>
                        <a:spcAft>
                          <a:spcPts val="0"/>
                        </a:spcAft>
                        <a:buNone/>
                      </a:pPr>
                      <a:r>
                        <a:rPr lang="en-US" sz="1800"/>
                        <a:t>alterations</a:t>
                      </a:r>
                      <a:endParaRPr/>
                    </a:p>
                    <a:p>
                      <a:pPr indent="0" lvl="0" marL="0" marR="0" rtl="0" algn="l">
                        <a:spcBef>
                          <a:spcPts val="0"/>
                        </a:spcBef>
                        <a:spcAft>
                          <a:spcPts val="0"/>
                        </a:spcAft>
                        <a:buNone/>
                      </a:pPr>
                      <a:r>
                        <a:rPr lang="en-US" sz="1800"/>
                        <a:t>bias</a:t>
                      </a:r>
                      <a:endParaRPr/>
                    </a:p>
                    <a:p>
                      <a:pPr indent="0" lvl="0" marL="0" marR="0" rtl="0" algn="l">
                        <a:spcBef>
                          <a:spcPts val="0"/>
                        </a:spcBef>
                        <a:spcAft>
                          <a:spcPts val="0"/>
                        </a:spcAft>
                        <a:buNone/>
                      </a:pPr>
                      <a:r>
                        <a:rPr lang="en-US" sz="1800"/>
                        <a:t>casing</a:t>
                      </a:r>
                      <a:endParaRPr/>
                    </a:p>
                    <a:p>
                      <a:pPr indent="0" lvl="0" marL="0" marR="0" rtl="0" algn="l">
                        <a:spcBef>
                          <a:spcPts val="0"/>
                        </a:spcBef>
                        <a:spcAft>
                          <a:spcPts val="0"/>
                        </a:spcAft>
                        <a:buNone/>
                      </a:pPr>
                      <a:r>
                        <a:rPr lang="en-US" sz="1800"/>
                        <a:t>crosswise grain</a:t>
                      </a:r>
                      <a:endParaRPr/>
                    </a:p>
                    <a:p>
                      <a:pPr indent="0" lvl="0" marL="0" marR="0" rtl="0" algn="l">
                        <a:spcBef>
                          <a:spcPts val="0"/>
                        </a:spcBef>
                        <a:spcAft>
                          <a:spcPts val="0"/>
                        </a:spcAft>
                        <a:buNone/>
                      </a:pPr>
                      <a:r>
                        <a:rPr lang="en-US" sz="1800"/>
                        <a:t>fabric</a:t>
                      </a:r>
                      <a:endParaRPr/>
                    </a:p>
                    <a:p>
                      <a:pPr indent="0" lvl="0" marL="0" marR="0" rtl="0" algn="l">
                        <a:spcBef>
                          <a:spcPts val="0"/>
                        </a:spcBef>
                        <a:spcAft>
                          <a:spcPts val="0"/>
                        </a:spcAft>
                        <a:buNone/>
                      </a:pPr>
                      <a:r>
                        <a:rPr lang="en-US" sz="1800"/>
                        <a:t>feed dog</a:t>
                      </a:r>
                      <a:endParaRPr/>
                    </a:p>
                    <a:p>
                      <a:pPr indent="0" lvl="0" marL="0" marR="0" rtl="0" algn="l">
                        <a:spcBef>
                          <a:spcPts val="0"/>
                        </a:spcBef>
                        <a:spcAft>
                          <a:spcPts val="0"/>
                        </a:spcAft>
                        <a:buNone/>
                      </a:pPr>
                      <a:r>
                        <a:rPr lang="en-US" sz="1800"/>
                        <a:t>fibers</a:t>
                      </a:r>
                      <a:endParaRPr/>
                    </a:p>
                    <a:p>
                      <a:pPr indent="0" lvl="0" marL="0" marR="0" rtl="0" algn="l">
                        <a:spcBef>
                          <a:spcPts val="0"/>
                        </a:spcBef>
                        <a:spcAft>
                          <a:spcPts val="0"/>
                        </a:spcAft>
                        <a:buNone/>
                      </a:pPr>
                      <a:r>
                        <a:rPr lang="en-US" sz="1800"/>
                        <a:t>guide sheet</a:t>
                      </a:r>
                      <a:endParaRPr/>
                    </a:p>
                    <a:p>
                      <a:pPr indent="0" lvl="0" marL="0" marR="0" rtl="0" algn="l">
                        <a:spcBef>
                          <a:spcPts val="0"/>
                        </a:spcBef>
                        <a:spcAft>
                          <a:spcPts val="0"/>
                        </a:spcAft>
                        <a:buNone/>
                      </a:pPr>
                      <a:r>
                        <a:rPr lang="en-US" sz="1800"/>
                        <a:t>hand wheel</a:t>
                      </a:r>
                      <a:endParaRPr/>
                    </a:p>
                    <a:p>
                      <a:pPr indent="0" lvl="0" marL="0" marR="0" rtl="0" algn="l">
                        <a:spcBef>
                          <a:spcPts val="0"/>
                        </a:spcBef>
                        <a:spcAft>
                          <a:spcPts val="0"/>
                        </a:spcAft>
                        <a:buNone/>
                      </a:pPr>
                      <a:r>
                        <a:rPr lang="en-US" sz="1800"/>
                        <a:t>interfacing</a:t>
                      </a:r>
                      <a:endParaRPr/>
                    </a:p>
                  </a:txBody>
                  <a:tcPr marT="45725" marB="45725" marR="91450" marL="91450"/>
                </a:tc>
                <a:tc>
                  <a:txBody>
                    <a:bodyPr/>
                    <a:lstStyle/>
                    <a:p>
                      <a:pPr indent="0" lvl="0" marL="0" marR="0" rtl="0" algn="l">
                        <a:spcBef>
                          <a:spcPts val="0"/>
                        </a:spcBef>
                        <a:spcAft>
                          <a:spcPts val="0"/>
                        </a:spcAft>
                        <a:buNone/>
                      </a:pPr>
                      <a:r>
                        <a:rPr lang="en-US" sz="1800"/>
                        <a:t>ironing</a:t>
                      </a:r>
                      <a:endParaRPr/>
                    </a:p>
                    <a:p>
                      <a:pPr indent="0" lvl="0" marL="0" marR="0" rtl="0" algn="l">
                        <a:spcBef>
                          <a:spcPts val="0"/>
                        </a:spcBef>
                        <a:spcAft>
                          <a:spcPts val="0"/>
                        </a:spcAft>
                        <a:buNone/>
                      </a:pPr>
                      <a:r>
                        <a:rPr lang="en-US" sz="1800"/>
                        <a:t>layout</a:t>
                      </a:r>
                      <a:endParaRPr/>
                    </a:p>
                    <a:p>
                      <a:pPr indent="0" lvl="0" marL="0" marR="0" rtl="0" algn="l">
                        <a:spcBef>
                          <a:spcPts val="0"/>
                        </a:spcBef>
                        <a:spcAft>
                          <a:spcPts val="0"/>
                        </a:spcAft>
                        <a:buNone/>
                      </a:pPr>
                      <a:r>
                        <a:rPr lang="en-US" sz="1800"/>
                        <a:t>lengthwise grain</a:t>
                      </a:r>
                      <a:endParaRPr/>
                    </a:p>
                    <a:p>
                      <a:pPr indent="0" lvl="0" marL="0" marR="0" rtl="0" algn="l">
                        <a:spcBef>
                          <a:spcPts val="0"/>
                        </a:spcBef>
                        <a:spcAft>
                          <a:spcPts val="0"/>
                        </a:spcAft>
                        <a:buNone/>
                      </a:pPr>
                      <a:r>
                        <a:rPr lang="en-US" sz="1800"/>
                        <a:t>natural fabrics</a:t>
                      </a:r>
                      <a:endParaRPr/>
                    </a:p>
                    <a:p>
                      <a:pPr indent="0" lvl="0" marL="0" marR="0" rtl="0" algn="l">
                        <a:spcBef>
                          <a:spcPts val="0"/>
                        </a:spcBef>
                        <a:spcAft>
                          <a:spcPts val="0"/>
                        </a:spcAft>
                        <a:buNone/>
                      </a:pPr>
                      <a:r>
                        <a:rPr lang="en-US" sz="1800"/>
                        <a:t>off-grain</a:t>
                      </a:r>
                      <a:endParaRPr/>
                    </a:p>
                    <a:p>
                      <a:pPr indent="0" lvl="0" marL="0" marR="0" rtl="0" algn="l">
                        <a:spcBef>
                          <a:spcPts val="0"/>
                        </a:spcBef>
                        <a:spcAft>
                          <a:spcPts val="0"/>
                        </a:spcAft>
                        <a:buNone/>
                      </a:pPr>
                      <a:r>
                        <a:rPr lang="en-US" sz="1800"/>
                        <a:t>on-grain</a:t>
                      </a:r>
                      <a:endParaRPr/>
                    </a:p>
                    <a:p>
                      <a:pPr indent="0" lvl="0" marL="0" marR="0" rtl="0" algn="l">
                        <a:spcBef>
                          <a:spcPts val="0"/>
                        </a:spcBef>
                        <a:spcAft>
                          <a:spcPts val="0"/>
                        </a:spcAft>
                        <a:buNone/>
                      </a:pPr>
                      <a:r>
                        <a:rPr lang="en-US" sz="1800"/>
                        <a:t>pilling</a:t>
                      </a:r>
                      <a:endParaRPr/>
                    </a:p>
                    <a:p>
                      <a:pPr indent="0" lvl="0" marL="0" marR="0" rtl="0" algn="l">
                        <a:spcBef>
                          <a:spcPts val="0"/>
                        </a:spcBef>
                        <a:spcAft>
                          <a:spcPts val="0"/>
                        </a:spcAft>
                        <a:buNone/>
                      </a:pPr>
                      <a:r>
                        <a:rPr lang="en-US" sz="1800"/>
                        <a:t>pivot</a:t>
                      </a:r>
                      <a:endParaRPr/>
                    </a:p>
                    <a:p>
                      <a:pPr indent="0" lvl="0" marL="0" marR="0" rtl="0" algn="l">
                        <a:spcBef>
                          <a:spcPts val="0"/>
                        </a:spcBef>
                        <a:spcAft>
                          <a:spcPts val="0"/>
                        </a:spcAft>
                        <a:buNone/>
                      </a:pPr>
                      <a:r>
                        <a:rPr lang="en-US" sz="1800"/>
                        <a:t>pressing</a:t>
                      </a:r>
                      <a:endParaRPr/>
                    </a:p>
                    <a:p>
                      <a:pPr indent="0" lvl="0" marL="0" marR="0" rtl="0" algn="l">
                        <a:spcBef>
                          <a:spcPts val="0"/>
                        </a:spcBef>
                        <a:spcAft>
                          <a:spcPts val="0"/>
                        </a:spcAft>
                        <a:buNone/>
                      </a:pPr>
                      <a:r>
                        <a:rPr lang="en-US" sz="1800"/>
                        <a:t>press cloth</a:t>
                      </a:r>
                      <a:endParaRPr/>
                    </a:p>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rPr lang="en-US" sz="1800"/>
                        <a:t>presser foot</a:t>
                      </a:r>
                      <a:endParaRPr/>
                    </a:p>
                    <a:p>
                      <a:pPr indent="0" lvl="0" marL="0" marR="0" rtl="0" algn="l">
                        <a:spcBef>
                          <a:spcPts val="0"/>
                        </a:spcBef>
                        <a:spcAft>
                          <a:spcPts val="0"/>
                        </a:spcAft>
                        <a:buNone/>
                      </a:pPr>
                      <a:r>
                        <a:rPr lang="en-US" sz="1800"/>
                        <a:t>ravel</a:t>
                      </a:r>
                      <a:endParaRPr/>
                    </a:p>
                    <a:p>
                      <a:pPr indent="0" lvl="0" marL="0" marR="0" rtl="0" algn="l">
                        <a:spcBef>
                          <a:spcPts val="0"/>
                        </a:spcBef>
                        <a:spcAft>
                          <a:spcPts val="0"/>
                        </a:spcAft>
                        <a:buNone/>
                      </a:pPr>
                      <a:r>
                        <a:rPr lang="en-US" sz="1800"/>
                        <a:t>resilient</a:t>
                      </a:r>
                      <a:endParaRPr/>
                    </a:p>
                    <a:p>
                      <a:pPr indent="0" lvl="0" marL="0" marR="0" rtl="0" algn="l">
                        <a:spcBef>
                          <a:spcPts val="0"/>
                        </a:spcBef>
                        <a:spcAft>
                          <a:spcPts val="0"/>
                        </a:spcAft>
                        <a:buNone/>
                      </a:pPr>
                      <a:r>
                        <a:rPr lang="en-US" sz="1800"/>
                        <a:t>scorch</a:t>
                      </a:r>
                      <a:endParaRPr/>
                    </a:p>
                    <a:p>
                      <a:pPr indent="0" lvl="0" marL="0" marR="0" rtl="0" algn="l">
                        <a:spcBef>
                          <a:spcPts val="0"/>
                        </a:spcBef>
                        <a:spcAft>
                          <a:spcPts val="0"/>
                        </a:spcAft>
                        <a:buNone/>
                      </a:pPr>
                      <a:r>
                        <a:rPr lang="en-US" sz="1800"/>
                        <a:t>selvage</a:t>
                      </a:r>
                      <a:endParaRPr/>
                    </a:p>
                    <a:p>
                      <a:pPr indent="0" lvl="0" marL="0" marR="0" rtl="0" algn="l">
                        <a:spcBef>
                          <a:spcPts val="0"/>
                        </a:spcBef>
                        <a:spcAft>
                          <a:spcPts val="0"/>
                        </a:spcAft>
                        <a:buNone/>
                      </a:pPr>
                      <a:r>
                        <a:rPr lang="en-US" sz="1800"/>
                        <a:t>shank</a:t>
                      </a:r>
                      <a:endParaRPr/>
                    </a:p>
                    <a:p>
                      <a:pPr indent="0" lvl="0" marL="0" marR="0" rtl="0" algn="l">
                        <a:spcBef>
                          <a:spcPts val="0"/>
                        </a:spcBef>
                        <a:spcAft>
                          <a:spcPts val="0"/>
                        </a:spcAft>
                        <a:buNone/>
                      </a:pPr>
                      <a:r>
                        <a:rPr lang="en-US" sz="1800"/>
                        <a:t>synthetic fabrics</a:t>
                      </a:r>
                      <a:endParaRPr/>
                    </a:p>
                    <a:p>
                      <a:pPr indent="0" lvl="0" marL="0" marR="0" rtl="0" algn="l">
                        <a:spcBef>
                          <a:spcPts val="0"/>
                        </a:spcBef>
                        <a:spcAft>
                          <a:spcPts val="0"/>
                        </a:spcAft>
                        <a:buNone/>
                      </a:pPr>
                      <a:r>
                        <a:rPr lang="en-US" sz="1800"/>
                        <a:t>textile</a:t>
                      </a:r>
                      <a:endParaRPr/>
                    </a:p>
                    <a:p>
                      <a:pPr indent="0" lvl="0" marL="0" marR="0" rtl="0" algn="l">
                        <a:spcBef>
                          <a:spcPts val="0"/>
                        </a:spcBef>
                        <a:spcAft>
                          <a:spcPts val="0"/>
                        </a:spcAft>
                        <a:buNone/>
                      </a:pPr>
                      <a:r>
                        <a:rPr lang="en-US" sz="1800"/>
                        <a:t>thread take-up lever</a:t>
                      </a:r>
                      <a:endParaRPr/>
                    </a:p>
                    <a:p>
                      <a:pPr indent="0" lvl="0" marL="0" marR="0" rtl="0" algn="l">
                        <a:spcBef>
                          <a:spcPts val="0"/>
                        </a:spcBef>
                        <a:spcAft>
                          <a:spcPts val="0"/>
                        </a:spcAft>
                        <a:buNone/>
                      </a:pPr>
                      <a:r>
                        <a:t/>
                      </a:r>
                      <a:endParaRPr sz="1800"/>
                    </a:p>
                  </a:txBody>
                  <a:tcPr marT="45725" marB="45725" marR="91450" marL="91450"/>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9"/>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Naturals vs. Synthetics</a:t>
            </a:r>
            <a:br>
              <a:rPr lang="en-US">
                <a:solidFill>
                  <a:srgbClr val="6600CC"/>
                </a:solidFill>
              </a:rPr>
            </a:br>
            <a:r>
              <a:rPr lang="en-US" sz="1600">
                <a:solidFill>
                  <a:srgbClr val="6600CC"/>
                </a:solidFill>
              </a:rPr>
              <a:t>Objective 2</a:t>
            </a:r>
            <a:endParaRPr sz="1600">
              <a:solidFill>
                <a:srgbClr val="6600CC"/>
              </a:solidFill>
            </a:endParaRPr>
          </a:p>
        </p:txBody>
      </p:sp>
      <p:graphicFrame>
        <p:nvGraphicFramePr>
          <p:cNvPr id="127" name="Google Shape;127;p9"/>
          <p:cNvGraphicFramePr/>
          <p:nvPr/>
        </p:nvGraphicFramePr>
        <p:xfrm>
          <a:off x="1143000" y="1832570"/>
          <a:ext cx="3000000" cy="3000000"/>
        </p:xfrm>
        <a:graphic>
          <a:graphicData uri="http://schemas.openxmlformats.org/drawingml/2006/table">
            <a:tbl>
              <a:tblPr bandRow="1" firstRow="1">
                <a:noFill/>
                <a:tableStyleId>{E5859604-710D-4CEF-9227-A4C937C6123D}</a:tableStyleId>
              </a:tblPr>
              <a:tblGrid>
                <a:gridCol w="1234450"/>
                <a:gridCol w="1234450"/>
                <a:gridCol w="1234450"/>
                <a:gridCol w="1234450"/>
                <a:gridCol w="1234450"/>
                <a:gridCol w="1234450"/>
                <a:gridCol w="1234450"/>
                <a:gridCol w="1234450"/>
              </a:tblGrid>
              <a:tr h="370850">
                <a:tc gridSpan="8">
                  <a:txBody>
                    <a:bodyPr/>
                    <a:lstStyle/>
                    <a:p>
                      <a:pPr indent="0" lvl="0" marL="0" marR="0" rtl="0" algn="ctr">
                        <a:spcBef>
                          <a:spcPts val="0"/>
                        </a:spcBef>
                        <a:spcAft>
                          <a:spcPts val="0"/>
                        </a:spcAft>
                        <a:buNone/>
                      </a:pPr>
                      <a:r>
                        <a:rPr b="1" lang="en-US" sz="1600" u="none" cap="none" strike="noStrike">
                          <a:solidFill>
                            <a:srgbClr val="007C85"/>
                          </a:solidFill>
                        </a:rPr>
                        <a:t>Natural Fabrics</a:t>
                      </a:r>
                      <a:endParaRPr b="1" sz="1600" u="none" cap="none" strike="noStrike">
                        <a:solidFill>
                          <a:srgbClr val="007C85"/>
                        </a:solidFill>
                      </a:endParaRPr>
                    </a:p>
                  </a:txBody>
                  <a:tcPr marT="45725" marB="45725" marR="91450" marL="91450"/>
                </a:tc>
                <a:tc hMerge="1"/>
                <a:tc hMerge="1"/>
                <a:tc hMerge="1"/>
                <a:tc hMerge="1"/>
                <a:tc hMerge="1"/>
                <a:tc hMerge="1"/>
                <a:tc hMerge="1"/>
              </a:tr>
              <a:tr h="370850">
                <a:tc>
                  <a:txBody>
                    <a:bodyPr/>
                    <a:lstStyle/>
                    <a:p>
                      <a:pPr indent="0" lvl="0" marL="0" marR="0" rtl="0" algn="l">
                        <a:spcBef>
                          <a:spcPts val="0"/>
                        </a:spcBef>
                        <a:spcAft>
                          <a:spcPts val="0"/>
                        </a:spcAft>
                        <a:buNone/>
                      </a:pPr>
                      <a:r>
                        <a:rPr b="1" lang="en-US" sz="1200" u="none" cap="none" strike="noStrike">
                          <a:solidFill>
                            <a:schemeClr val="lt1"/>
                          </a:solidFill>
                        </a:rPr>
                        <a:t>Fabric</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Care</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Wrinkle-resistant</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Shrinkage</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Water Absorption</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Durability</a:t>
                      </a:r>
                      <a:r>
                        <a:rPr b="1" lang="en-US" sz="1200">
                          <a:solidFill>
                            <a:schemeClr val="lt1"/>
                          </a:solidFill>
                        </a:rPr>
                        <a:t> &amp; Strength</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Warmth, Insulation</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Other</a:t>
                      </a:r>
                      <a:endParaRPr b="1" sz="1200">
                        <a:solidFill>
                          <a:schemeClr val="lt1"/>
                        </a:solidFill>
                      </a:endParaRPr>
                    </a:p>
                  </a:txBody>
                  <a:tcPr marT="45725" marB="45725" marR="91450" marL="91450">
                    <a:solidFill>
                      <a:srgbClr val="007C85"/>
                    </a:solidFill>
                  </a:tcPr>
                </a:tc>
              </a:tr>
              <a:tr h="370850">
                <a:tc>
                  <a:txBody>
                    <a:bodyPr/>
                    <a:lstStyle/>
                    <a:p>
                      <a:pPr indent="0" lvl="0" marL="0" marR="0" rtl="0" algn="l">
                        <a:spcBef>
                          <a:spcPts val="0"/>
                        </a:spcBef>
                        <a:spcAft>
                          <a:spcPts val="0"/>
                        </a:spcAft>
                        <a:buNone/>
                      </a:pPr>
                      <a:r>
                        <a:rPr lang="en-US" sz="1200"/>
                        <a:t>Plant-based</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rPr lang="en-US" sz="1200"/>
                        <a:t>Plant fibers don’t provide as much insulation as animal fibers</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r>
              <a:tr h="370850">
                <a:tc>
                  <a:txBody>
                    <a:bodyPr/>
                    <a:lstStyle/>
                    <a:p>
                      <a:pPr indent="0" lvl="0" marL="0" marR="0" rtl="0" algn="l">
                        <a:spcBef>
                          <a:spcPts val="0"/>
                        </a:spcBef>
                        <a:spcAft>
                          <a:spcPts val="0"/>
                        </a:spcAft>
                        <a:buNone/>
                      </a:pPr>
                      <a:r>
                        <a:rPr lang="en-US" sz="1200"/>
                        <a:t>  Cotton</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Easy to wash</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Not unless treated</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 shrinks most in the first wash</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Very high</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Strong and durable, lacks resilience</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Average</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Non-allergenic</a:t>
                      </a:r>
                      <a:endParaRPr sz="1200"/>
                    </a:p>
                  </a:txBody>
                  <a:tcPr marT="45725" marB="45725" marR="91450" marL="91450">
                    <a:solidFill>
                      <a:srgbClr val="E6F4F4"/>
                    </a:solidFill>
                  </a:tcPr>
                </a:tc>
              </a:tr>
              <a:tr h="370850">
                <a:tc>
                  <a:txBody>
                    <a:bodyPr/>
                    <a:lstStyle/>
                    <a:p>
                      <a:pPr indent="0" lvl="0" marL="0" marR="0" rtl="0" algn="l">
                        <a:spcBef>
                          <a:spcPts val="0"/>
                        </a:spcBef>
                        <a:spcAft>
                          <a:spcPts val="0"/>
                        </a:spcAft>
                        <a:buNone/>
                      </a:pPr>
                      <a:r>
                        <a:rPr lang="en-US" sz="1200"/>
                        <a:t>  Linen</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Dry clean or machine</a:t>
                      </a:r>
                      <a:r>
                        <a:rPr lang="en-US" sz="1200"/>
                        <a:t> wash</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Not unless treated</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Strong and durable, 2-3</a:t>
                      </a:r>
                      <a:r>
                        <a:rPr lang="en-US" sz="1200"/>
                        <a:t> times stronger than cotton</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Above average</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Anti-bacterial</a:t>
                      </a:r>
                      <a:endParaRPr sz="1200"/>
                    </a:p>
                  </a:txBody>
                  <a:tcPr marT="45725" marB="45725" marR="91450" marL="91450">
                    <a:solidFill>
                      <a:srgbClr val="E6F4F4"/>
                    </a:solidFill>
                  </a:tcPr>
                </a:tc>
              </a:tr>
              <a:tr h="1055325">
                <a:tc>
                  <a:txBody>
                    <a:bodyPr/>
                    <a:lstStyle/>
                    <a:p>
                      <a:pPr indent="0" lvl="0" marL="0" marR="0" rtl="0" algn="l">
                        <a:spcBef>
                          <a:spcPts val="0"/>
                        </a:spcBef>
                        <a:spcAft>
                          <a:spcPts val="0"/>
                        </a:spcAft>
                        <a:buNone/>
                      </a:pPr>
                      <a:r>
                        <a:rPr lang="en-US" sz="1200"/>
                        <a:t>  Ramie </a:t>
                      </a:r>
                      <a:endParaRPr/>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Machine wash</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Wrinkles easily</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High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 </a:t>
                      </a:r>
                      <a:endParaRPr/>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Strong, even more so when wet (strongest of the plant fibers)</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Above average</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t/>
                      </a:r>
                      <a:endParaRPr sz="1200"/>
                    </a:p>
                  </a:txBody>
                  <a:tcPr marT="45725" marB="45725" marR="91450" marL="91450">
                    <a:solidFill>
                      <a:srgbClr val="E6F4F4"/>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10"/>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Naturals vs. Synthetics</a:t>
            </a:r>
            <a:br>
              <a:rPr lang="en-US">
                <a:solidFill>
                  <a:srgbClr val="6600CC"/>
                </a:solidFill>
              </a:rPr>
            </a:br>
            <a:r>
              <a:rPr lang="en-US" sz="1600">
                <a:solidFill>
                  <a:srgbClr val="6600CC"/>
                </a:solidFill>
              </a:rPr>
              <a:t>Objective 2</a:t>
            </a:r>
            <a:endParaRPr sz="1600">
              <a:solidFill>
                <a:srgbClr val="6600CC"/>
              </a:solidFill>
            </a:endParaRPr>
          </a:p>
        </p:txBody>
      </p:sp>
      <p:graphicFrame>
        <p:nvGraphicFramePr>
          <p:cNvPr id="133" name="Google Shape;133;p10"/>
          <p:cNvGraphicFramePr/>
          <p:nvPr/>
        </p:nvGraphicFramePr>
        <p:xfrm>
          <a:off x="1143000" y="1832570"/>
          <a:ext cx="3000000" cy="3000000"/>
        </p:xfrm>
        <a:graphic>
          <a:graphicData uri="http://schemas.openxmlformats.org/drawingml/2006/table">
            <a:tbl>
              <a:tblPr bandRow="1" firstRow="1">
                <a:noFill/>
                <a:tableStyleId>{E5859604-710D-4CEF-9227-A4C937C6123D}</a:tableStyleId>
              </a:tblPr>
              <a:tblGrid>
                <a:gridCol w="1234450"/>
                <a:gridCol w="1234450"/>
                <a:gridCol w="1234450"/>
                <a:gridCol w="1234450"/>
                <a:gridCol w="1234450"/>
                <a:gridCol w="1234450"/>
                <a:gridCol w="1234450"/>
                <a:gridCol w="1234450"/>
              </a:tblGrid>
              <a:tr h="370850">
                <a:tc gridSpan="8">
                  <a:txBody>
                    <a:bodyPr/>
                    <a:lstStyle/>
                    <a:p>
                      <a:pPr indent="0" lvl="0" marL="0" marR="0" rtl="0" algn="ctr">
                        <a:spcBef>
                          <a:spcPts val="0"/>
                        </a:spcBef>
                        <a:spcAft>
                          <a:spcPts val="0"/>
                        </a:spcAft>
                        <a:buNone/>
                      </a:pPr>
                      <a:r>
                        <a:rPr b="1" lang="en-US" sz="1600">
                          <a:solidFill>
                            <a:srgbClr val="007C85"/>
                          </a:solidFill>
                        </a:rPr>
                        <a:t>Natural Fabrics</a:t>
                      </a:r>
                      <a:endParaRPr b="1" sz="1600">
                        <a:solidFill>
                          <a:srgbClr val="007C85"/>
                        </a:solidFill>
                      </a:endParaRPr>
                    </a:p>
                  </a:txBody>
                  <a:tcPr marT="45725" marB="45725" marR="91450" marL="91450"/>
                </a:tc>
                <a:tc hMerge="1"/>
                <a:tc hMerge="1"/>
                <a:tc hMerge="1"/>
                <a:tc hMerge="1"/>
                <a:tc hMerge="1"/>
                <a:tc hMerge="1"/>
                <a:tc hMerge="1"/>
              </a:tr>
              <a:tr h="370850">
                <a:tc>
                  <a:txBody>
                    <a:bodyPr/>
                    <a:lstStyle/>
                    <a:p>
                      <a:pPr indent="0" lvl="0" marL="0" marR="0" rtl="0" algn="l">
                        <a:spcBef>
                          <a:spcPts val="0"/>
                        </a:spcBef>
                        <a:spcAft>
                          <a:spcPts val="0"/>
                        </a:spcAft>
                        <a:buNone/>
                      </a:pPr>
                      <a:r>
                        <a:rPr b="1" lang="en-US" sz="1200">
                          <a:solidFill>
                            <a:schemeClr val="lt1"/>
                          </a:solidFill>
                        </a:rPr>
                        <a:t>Fabric</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Care</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Wrinkle-resistant</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Shrinkage</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Water Absorption</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Durability</a:t>
                      </a:r>
                      <a:r>
                        <a:rPr b="1" lang="en-US" sz="1200">
                          <a:solidFill>
                            <a:schemeClr val="lt1"/>
                          </a:solidFill>
                        </a:rPr>
                        <a:t> &amp; Strength</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Warmth, Insulation</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Other</a:t>
                      </a:r>
                      <a:endParaRPr b="1" sz="1200">
                        <a:solidFill>
                          <a:schemeClr val="lt1"/>
                        </a:solidFill>
                      </a:endParaRPr>
                    </a:p>
                  </a:txBody>
                  <a:tcPr marT="45725" marB="45725" marR="91450" marL="91450">
                    <a:solidFill>
                      <a:srgbClr val="007C85"/>
                    </a:solidFill>
                  </a:tcPr>
                </a:tc>
              </a:tr>
              <a:tr h="370850">
                <a:tc>
                  <a:txBody>
                    <a:bodyPr/>
                    <a:lstStyle/>
                    <a:p>
                      <a:pPr indent="0" lvl="0" marL="0" marR="0" rtl="0" algn="l">
                        <a:spcBef>
                          <a:spcPts val="0"/>
                        </a:spcBef>
                        <a:spcAft>
                          <a:spcPts val="0"/>
                        </a:spcAft>
                        <a:buNone/>
                      </a:pPr>
                      <a:r>
                        <a:rPr lang="en-US" sz="1200"/>
                        <a:t>Animal-based</a:t>
                      </a:r>
                      <a:endParaRPr/>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c>
                  <a:txBody>
                    <a:bodyPr/>
                    <a:lstStyle/>
                    <a:p>
                      <a:pPr indent="0" lvl="0" marL="0" marR="0" rtl="0" algn="l">
                        <a:spcBef>
                          <a:spcPts val="0"/>
                        </a:spcBef>
                        <a:spcAft>
                          <a:spcPts val="0"/>
                        </a:spcAft>
                        <a:buNone/>
                      </a:pPr>
                      <a:r>
                        <a:t/>
                      </a:r>
                      <a:endParaRPr sz="1200"/>
                    </a:p>
                  </a:txBody>
                  <a:tcPr marT="45725" marB="45725" marR="91450" marL="91450">
                    <a:solidFill>
                      <a:srgbClr val="F4E4F0"/>
                    </a:solidFill>
                  </a:tcPr>
                </a:tc>
              </a:tr>
              <a:tr h="370850">
                <a:tc>
                  <a:txBody>
                    <a:bodyPr/>
                    <a:lstStyle/>
                    <a:p>
                      <a:pPr indent="0" lvl="0" marL="0" marR="0" rtl="0" algn="l">
                        <a:lnSpc>
                          <a:spcPct val="100000"/>
                        </a:lnSpc>
                        <a:spcBef>
                          <a:spcPts val="0"/>
                        </a:spcBef>
                        <a:spcAft>
                          <a:spcPts val="0"/>
                        </a:spcAft>
                        <a:buClr>
                          <a:schemeClr val="dk1"/>
                        </a:buClr>
                        <a:buSzPts val="1200"/>
                        <a:buFont typeface="Corbel"/>
                        <a:buNone/>
                      </a:pPr>
                      <a:r>
                        <a:rPr lang="en-US" sz="1200"/>
                        <a:t>Silk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Dry clean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Medium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Durable, resilient, stretches when wet</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Above average</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Expensive, tends to fade, most hypoallergenic of all fabrics, luxury feel</a:t>
                      </a:r>
                      <a:endParaRPr/>
                    </a:p>
                  </a:txBody>
                  <a:tcPr marT="45725" marB="45725" marR="91450" marL="91450">
                    <a:solidFill>
                      <a:srgbClr val="E6F4F4"/>
                    </a:solidFill>
                  </a:tcPr>
                </a:tc>
              </a:tr>
              <a:tr h="370850">
                <a:tc>
                  <a:txBody>
                    <a:bodyPr/>
                    <a:lstStyle/>
                    <a:p>
                      <a:pPr indent="0" lvl="0" marL="0" marR="0" rtl="0" algn="l">
                        <a:lnSpc>
                          <a:spcPct val="100000"/>
                        </a:lnSpc>
                        <a:spcBef>
                          <a:spcPts val="0"/>
                        </a:spcBef>
                        <a:spcAft>
                          <a:spcPts val="0"/>
                        </a:spcAft>
                        <a:buClr>
                          <a:schemeClr val="dk1"/>
                        </a:buClr>
                        <a:buSzPts val="1200"/>
                        <a:buFont typeface="Corbel"/>
                        <a:buNone/>
                      </a:pPr>
                      <a:r>
                        <a:rPr lang="en-US" sz="1200"/>
                        <a:t>Wool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Dry clean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Yes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Highest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Less durable and less strength</a:t>
                      </a:r>
                      <a:endParaRPr/>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High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Antimicrobial properties</a:t>
                      </a:r>
                      <a:endParaRPr/>
                    </a:p>
                    <a:p>
                      <a:pPr indent="0" lvl="0" marL="0" marR="0" rtl="0" algn="l">
                        <a:spcBef>
                          <a:spcPts val="0"/>
                        </a:spcBef>
                        <a:spcAft>
                          <a:spcPts val="0"/>
                        </a:spcAft>
                        <a:buNone/>
                      </a:pPr>
                      <a:r>
                        <a:t/>
                      </a:r>
                      <a:endParaRPr sz="1200"/>
                    </a:p>
                  </a:txBody>
                  <a:tcPr marT="45725" marB="45725" marR="91450" marL="91450">
                    <a:solidFill>
                      <a:srgbClr val="E6F4F4"/>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11"/>
          <p:cNvSpPr txBox="1"/>
          <p:nvPr>
            <p:ph type="title"/>
          </p:nvPr>
        </p:nvSpPr>
        <p:spPr>
          <a:xfrm>
            <a:off x="1143000" y="609600"/>
            <a:ext cx="9875520" cy="1356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600CC"/>
              </a:buClr>
              <a:buSzPts val="4400"/>
              <a:buFont typeface="Corbel"/>
              <a:buNone/>
            </a:pPr>
            <a:r>
              <a:rPr lang="en-US">
                <a:solidFill>
                  <a:srgbClr val="6600CC"/>
                </a:solidFill>
              </a:rPr>
              <a:t>Naturals vs. Synthetics</a:t>
            </a:r>
            <a:br>
              <a:rPr lang="en-US">
                <a:solidFill>
                  <a:srgbClr val="6600CC"/>
                </a:solidFill>
              </a:rPr>
            </a:br>
            <a:r>
              <a:rPr lang="en-US" sz="1600">
                <a:solidFill>
                  <a:srgbClr val="6600CC"/>
                </a:solidFill>
              </a:rPr>
              <a:t>Objective 2</a:t>
            </a:r>
            <a:endParaRPr sz="1600">
              <a:solidFill>
                <a:srgbClr val="6600CC"/>
              </a:solidFill>
            </a:endParaRPr>
          </a:p>
        </p:txBody>
      </p:sp>
      <p:graphicFrame>
        <p:nvGraphicFramePr>
          <p:cNvPr id="139" name="Google Shape;139;p11"/>
          <p:cNvGraphicFramePr/>
          <p:nvPr/>
        </p:nvGraphicFramePr>
        <p:xfrm>
          <a:off x="1143000" y="1832570"/>
          <a:ext cx="3000000" cy="3000000"/>
        </p:xfrm>
        <a:graphic>
          <a:graphicData uri="http://schemas.openxmlformats.org/drawingml/2006/table">
            <a:tbl>
              <a:tblPr bandRow="1" firstRow="1">
                <a:noFill/>
                <a:tableStyleId>{E5859604-710D-4CEF-9227-A4C937C6123D}</a:tableStyleId>
              </a:tblPr>
              <a:tblGrid>
                <a:gridCol w="1425325"/>
                <a:gridCol w="1425325"/>
                <a:gridCol w="1425325"/>
                <a:gridCol w="1425325"/>
                <a:gridCol w="1425325"/>
                <a:gridCol w="1425325"/>
                <a:gridCol w="1425325"/>
              </a:tblGrid>
              <a:tr h="370850">
                <a:tc gridSpan="7">
                  <a:txBody>
                    <a:bodyPr/>
                    <a:lstStyle/>
                    <a:p>
                      <a:pPr indent="0" lvl="0" marL="0" marR="0" rtl="0" algn="ctr">
                        <a:spcBef>
                          <a:spcPts val="0"/>
                        </a:spcBef>
                        <a:spcAft>
                          <a:spcPts val="0"/>
                        </a:spcAft>
                        <a:buNone/>
                      </a:pPr>
                      <a:r>
                        <a:rPr b="1" lang="en-US" sz="1600">
                          <a:solidFill>
                            <a:srgbClr val="007C85"/>
                          </a:solidFill>
                        </a:rPr>
                        <a:t>Synthetic Fabrics</a:t>
                      </a:r>
                      <a:endParaRPr b="1" sz="1600">
                        <a:solidFill>
                          <a:srgbClr val="007C85"/>
                        </a:solidFill>
                      </a:endParaRPr>
                    </a:p>
                  </a:txBody>
                  <a:tcPr marT="45725" marB="45725" marR="91450" marL="91450"/>
                </a:tc>
                <a:tc hMerge="1"/>
                <a:tc hMerge="1"/>
                <a:tc hMerge="1"/>
                <a:tc hMerge="1"/>
                <a:tc hMerge="1"/>
                <a:tc hMerge="1"/>
              </a:tr>
              <a:tr h="370850">
                <a:tc>
                  <a:txBody>
                    <a:bodyPr/>
                    <a:lstStyle/>
                    <a:p>
                      <a:pPr indent="0" lvl="0" marL="0" marR="0" rtl="0" algn="l">
                        <a:spcBef>
                          <a:spcPts val="0"/>
                        </a:spcBef>
                        <a:spcAft>
                          <a:spcPts val="0"/>
                        </a:spcAft>
                        <a:buNone/>
                      </a:pPr>
                      <a:r>
                        <a:rPr b="1" lang="en-US" sz="1200">
                          <a:solidFill>
                            <a:schemeClr val="lt1"/>
                          </a:solidFill>
                        </a:rPr>
                        <a:t>Fabric</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Care</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Wrinkle-resistant</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Shrinkage</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Water Absorption</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Durability</a:t>
                      </a:r>
                      <a:r>
                        <a:rPr b="1" lang="en-US" sz="1200">
                          <a:solidFill>
                            <a:schemeClr val="lt1"/>
                          </a:solidFill>
                        </a:rPr>
                        <a:t> &amp; Strength</a:t>
                      </a:r>
                      <a:endParaRPr b="1" sz="1200">
                        <a:solidFill>
                          <a:schemeClr val="lt1"/>
                        </a:solidFill>
                      </a:endParaRPr>
                    </a:p>
                  </a:txBody>
                  <a:tcPr marT="45725" marB="45725" marR="91450" marL="91450">
                    <a:solidFill>
                      <a:srgbClr val="007C85"/>
                    </a:solidFill>
                  </a:tcPr>
                </a:tc>
                <a:tc>
                  <a:txBody>
                    <a:bodyPr/>
                    <a:lstStyle/>
                    <a:p>
                      <a:pPr indent="0" lvl="0" marL="0" marR="0" rtl="0" algn="l">
                        <a:spcBef>
                          <a:spcPts val="0"/>
                        </a:spcBef>
                        <a:spcAft>
                          <a:spcPts val="0"/>
                        </a:spcAft>
                        <a:buNone/>
                      </a:pPr>
                      <a:r>
                        <a:rPr b="1" lang="en-US" sz="1200">
                          <a:solidFill>
                            <a:schemeClr val="lt1"/>
                          </a:solidFill>
                        </a:rPr>
                        <a:t>Other</a:t>
                      </a:r>
                      <a:endParaRPr b="1" sz="1200">
                        <a:solidFill>
                          <a:schemeClr val="lt1"/>
                        </a:solidFill>
                      </a:endParaRPr>
                    </a:p>
                  </a:txBody>
                  <a:tcPr marT="45725" marB="45725" marR="91450" marL="91450">
                    <a:solidFill>
                      <a:srgbClr val="007C85"/>
                    </a:solidFill>
                  </a:tcPr>
                </a:tc>
              </a:tr>
              <a:tr h="370850">
                <a:tc>
                  <a:txBody>
                    <a:bodyPr/>
                    <a:lstStyle/>
                    <a:p>
                      <a:pPr indent="0" lvl="0" marL="0" marR="0" rtl="0" algn="l">
                        <a:lnSpc>
                          <a:spcPct val="100000"/>
                        </a:lnSpc>
                        <a:spcBef>
                          <a:spcPts val="0"/>
                        </a:spcBef>
                        <a:spcAft>
                          <a:spcPts val="0"/>
                        </a:spcAft>
                        <a:buClr>
                          <a:schemeClr val="dk1"/>
                        </a:buClr>
                        <a:buSzPts val="1200"/>
                        <a:buFont typeface="Corbel"/>
                        <a:buNone/>
                      </a:pPr>
                      <a:r>
                        <a:rPr lang="en-US" sz="1200"/>
                        <a:t>Acrylic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Washable, quick dry</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Yes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Shrink resistant</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Low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Strong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Pills, low price, blends well with wool</a:t>
                      </a:r>
                      <a:endParaRPr sz="1200"/>
                    </a:p>
                  </a:txBody>
                  <a:tcPr marT="45725" marB="45725" marR="91450" marL="91450">
                    <a:solidFill>
                      <a:srgbClr val="E6F4F4"/>
                    </a:solidFill>
                  </a:tcPr>
                </a:tc>
              </a:tr>
              <a:tr h="370850">
                <a:tc>
                  <a:txBody>
                    <a:bodyPr/>
                    <a:lstStyle/>
                    <a:p>
                      <a:pPr indent="0" lvl="0" marL="0" marR="0" rtl="0" algn="l">
                        <a:spcBef>
                          <a:spcPts val="0"/>
                        </a:spcBef>
                        <a:spcAft>
                          <a:spcPts val="0"/>
                        </a:spcAft>
                        <a:buNone/>
                      </a:pPr>
                      <a:r>
                        <a:rPr lang="en-US" sz="1200"/>
                        <a:t>Microfiber </a:t>
                      </a:r>
                      <a:endParaRPr/>
                    </a:p>
                    <a:p>
                      <a:pPr indent="0" lvl="0" marL="0" marR="0" rtl="0" algn="l">
                        <a:spcBef>
                          <a:spcPts val="0"/>
                        </a:spcBef>
                        <a:spcAft>
                          <a:spcPts val="0"/>
                        </a:spcAft>
                        <a:buNone/>
                      </a:pPr>
                      <a:r>
                        <a:rPr lang="en-US" sz="1200"/>
                        <a:t> </a:t>
                      </a:r>
                      <a:endParaRPr/>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Washable</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Yes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Shrink resistant</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High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Exceptional strength, very durable</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No pilling, easily scorched with iron, good insulator, lightweight</a:t>
                      </a:r>
                      <a:endParaRPr sz="1200"/>
                    </a:p>
                  </a:txBody>
                  <a:tcPr marT="45725" marB="45725" marR="91450" marL="91450">
                    <a:solidFill>
                      <a:srgbClr val="E6F4F4"/>
                    </a:solidFill>
                  </a:tcPr>
                </a:tc>
              </a:tr>
              <a:tr h="370850">
                <a:tc>
                  <a:txBody>
                    <a:bodyPr/>
                    <a:lstStyle/>
                    <a:p>
                      <a:pPr indent="0" lvl="0" marL="0" marR="0" rtl="0" algn="l">
                        <a:spcBef>
                          <a:spcPts val="0"/>
                        </a:spcBef>
                        <a:spcAft>
                          <a:spcPts val="0"/>
                        </a:spcAft>
                        <a:buNone/>
                      </a:pPr>
                      <a:r>
                        <a:rPr lang="en-US" sz="1200"/>
                        <a:t>Nylon </a:t>
                      </a:r>
                      <a:endParaRPr/>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Washable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Yes </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Shrink resistant</a:t>
                      </a:r>
                      <a:endParaRPr/>
                    </a:p>
                    <a:p>
                      <a:pPr indent="0" lvl="0" marL="0" marR="0" rtl="0" algn="l">
                        <a:spcBef>
                          <a:spcPts val="0"/>
                        </a:spcBef>
                        <a:spcAft>
                          <a:spcPts val="0"/>
                        </a:spcAft>
                        <a:buNone/>
                      </a:pPr>
                      <a:r>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Low </a:t>
                      </a:r>
                      <a:endParaRPr/>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Strongest of the manmade fabrics, resilient</a:t>
                      </a:r>
                      <a:endParaRPr/>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Static cling, pills</a:t>
                      </a:r>
                      <a:endParaRPr/>
                    </a:p>
                  </a:txBody>
                  <a:tcPr marT="45725" marB="45725" marR="91450" marL="91450">
                    <a:solidFill>
                      <a:srgbClr val="E6F4F4"/>
                    </a:solidFill>
                  </a:tcPr>
                </a:tc>
              </a:tr>
              <a:tr h="653850">
                <a:tc>
                  <a:txBody>
                    <a:bodyPr/>
                    <a:lstStyle/>
                    <a:p>
                      <a:pPr indent="0" lvl="0" marL="0" marR="0" rtl="0" algn="l">
                        <a:spcBef>
                          <a:spcPts val="0"/>
                        </a:spcBef>
                        <a:spcAft>
                          <a:spcPts val="0"/>
                        </a:spcAft>
                        <a:buNone/>
                      </a:pPr>
                      <a:r>
                        <a:rPr lang="en-US" sz="1200"/>
                        <a:t>Polyester</a:t>
                      </a:r>
                      <a:endParaRPr/>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Washable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Yes</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Shrink resistant</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Low </a:t>
                      </a:r>
                      <a:endParaRPr/>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Strong, very durable</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Static buildup, stain removal can be a problem</a:t>
                      </a:r>
                      <a:endParaRPr sz="1200"/>
                    </a:p>
                  </a:txBody>
                  <a:tcPr marT="45725" marB="45725" marR="91450" marL="91450">
                    <a:solidFill>
                      <a:srgbClr val="E6F4F4"/>
                    </a:solidFill>
                  </a:tcPr>
                </a:tc>
              </a:tr>
              <a:tr h="678425">
                <a:tc>
                  <a:txBody>
                    <a:bodyPr/>
                    <a:lstStyle/>
                    <a:p>
                      <a:pPr indent="0" lvl="0" marL="0" marR="0" rtl="0" algn="l">
                        <a:spcBef>
                          <a:spcPts val="0"/>
                        </a:spcBef>
                        <a:spcAft>
                          <a:spcPts val="0"/>
                        </a:spcAft>
                        <a:buNone/>
                      </a:pPr>
                      <a:r>
                        <a:rPr lang="en-US" sz="1200"/>
                        <a:t>Spandex/Lycra</a:t>
                      </a:r>
                      <a:endParaRPr/>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Washable </a:t>
                      </a:r>
                      <a:endParaRPr/>
                    </a:p>
                    <a:p>
                      <a:pPr indent="0" lvl="0" marL="0" marR="0" rtl="0" algn="l">
                        <a:lnSpc>
                          <a:spcPct val="100000"/>
                        </a:lnSpc>
                        <a:spcBef>
                          <a:spcPts val="0"/>
                        </a:spcBef>
                        <a:spcAft>
                          <a:spcPts val="0"/>
                        </a:spcAft>
                        <a:buClr>
                          <a:schemeClr val="dk1"/>
                        </a:buClr>
                        <a:buSzPts val="1200"/>
                        <a:buFont typeface="Corbel"/>
                        <a:buNone/>
                      </a:pPr>
                      <a:r>
                        <a:t/>
                      </a:r>
                      <a:endParaRPr sz="1200"/>
                    </a:p>
                  </a:txBody>
                  <a:tcPr marT="45725" marB="45725" marR="91450" marL="91450">
                    <a:solidFill>
                      <a:srgbClr val="E6F4F4"/>
                    </a:solidFill>
                  </a:tcPr>
                </a:tc>
                <a:tc>
                  <a:txBody>
                    <a:bodyPr/>
                    <a:lstStyle/>
                    <a:p>
                      <a:pPr indent="0" lvl="0" marL="0" marR="0" rtl="0" algn="l">
                        <a:spcBef>
                          <a:spcPts val="0"/>
                        </a:spcBef>
                        <a:spcAft>
                          <a:spcPts val="0"/>
                        </a:spcAft>
                        <a:buNone/>
                      </a:pPr>
                      <a:r>
                        <a:rPr lang="en-US" sz="1200"/>
                        <a:t>Yes </a:t>
                      </a:r>
                      <a:endParaRPr/>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Shrink resistant</a:t>
                      </a:r>
                      <a:endParaRPr/>
                    </a:p>
                    <a:p>
                      <a:pPr indent="0" lvl="0" marL="0" marR="0" rtl="0" algn="l">
                        <a:lnSpc>
                          <a:spcPct val="100000"/>
                        </a:lnSpc>
                        <a:spcBef>
                          <a:spcPts val="0"/>
                        </a:spcBef>
                        <a:spcAft>
                          <a:spcPts val="0"/>
                        </a:spcAft>
                        <a:buClr>
                          <a:schemeClr val="dk1"/>
                        </a:buClr>
                        <a:buSzPts val="1200"/>
                        <a:buFont typeface="Corbel"/>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Low </a:t>
                      </a:r>
                      <a:endParaRPr/>
                    </a:p>
                    <a:p>
                      <a:pPr indent="0" lvl="0" marL="0" marR="0" rtl="0" algn="l">
                        <a:lnSpc>
                          <a:spcPct val="100000"/>
                        </a:lnSpc>
                        <a:spcBef>
                          <a:spcPts val="0"/>
                        </a:spcBef>
                        <a:spcAft>
                          <a:spcPts val="0"/>
                        </a:spcAft>
                        <a:buClr>
                          <a:schemeClr val="dk1"/>
                        </a:buClr>
                        <a:buSzPts val="1200"/>
                        <a:buFont typeface="Corbel"/>
                        <a:buNone/>
                      </a:pPr>
                      <a:r>
                        <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Strong, twice as durable as rubber, very resilient</a:t>
                      </a:r>
                      <a:endParaRPr sz="1200"/>
                    </a:p>
                  </a:txBody>
                  <a:tcPr marT="45725" marB="45725" marR="91450" marL="91450">
                    <a:solidFill>
                      <a:srgbClr val="E6F4F4"/>
                    </a:solidFill>
                  </a:tcPr>
                </a:tc>
                <a:tc>
                  <a:txBody>
                    <a:bodyPr/>
                    <a:lstStyle/>
                    <a:p>
                      <a:pPr indent="0" lvl="0" marL="0" marR="0" rtl="0" algn="l">
                        <a:lnSpc>
                          <a:spcPct val="100000"/>
                        </a:lnSpc>
                        <a:spcBef>
                          <a:spcPts val="0"/>
                        </a:spcBef>
                        <a:spcAft>
                          <a:spcPts val="0"/>
                        </a:spcAft>
                        <a:buClr>
                          <a:schemeClr val="dk1"/>
                        </a:buClr>
                        <a:buSzPts val="1200"/>
                        <a:buFont typeface="Corbel"/>
                        <a:buNone/>
                      </a:pPr>
                      <a:r>
                        <a:rPr lang="en-US" sz="1200"/>
                        <a:t>Resists body oils, damaged by bleach</a:t>
                      </a:r>
                      <a:endParaRPr/>
                    </a:p>
                    <a:p>
                      <a:pPr indent="0" lvl="0" marL="0" marR="0" rtl="0" algn="l">
                        <a:lnSpc>
                          <a:spcPct val="100000"/>
                        </a:lnSpc>
                        <a:spcBef>
                          <a:spcPts val="0"/>
                        </a:spcBef>
                        <a:spcAft>
                          <a:spcPts val="0"/>
                        </a:spcAft>
                        <a:buClr>
                          <a:schemeClr val="dk1"/>
                        </a:buClr>
                        <a:buSzPts val="1200"/>
                        <a:buFont typeface="Corbel"/>
                        <a:buNone/>
                      </a:pPr>
                      <a:r>
                        <a:t/>
                      </a:r>
                      <a:endParaRPr sz="1200"/>
                    </a:p>
                  </a:txBody>
                  <a:tcPr marT="45725" marB="45725" marR="91450" marL="91450">
                    <a:solidFill>
                      <a:srgbClr val="E6F4F4"/>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theme/theme1.xml><?xml version="1.0" encoding="utf-8"?>
<a:theme xmlns:a="http://schemas.openxmlformats.org/drawingml/2006/main" xmlns:r="http://schemas.openxmlformats.org/officeDocument/2006/relationships"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2016-04-21T12:24:08Z</dcterms:created>
</cp:coreProperties>
</file>