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Lst>
  <p:sldSz cy="6858000" cx="12192000"/>
  <p:notesSz cx="7102475" cy="9388475"/>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70" roundtripDataSignature="AMtx7miGjBFyZ2sVz5LXeDtPnYJO/lE5D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F5F7742-4A17-43C0-8EFB-F23149125913}">
  <a:tblStyle styleId="{EF5F7742-4A17-43C0-8EFB-F23149125913}"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4A87193A-18DA-4ABC-9997-92BA1A3F32F2}" styleName="Table_1">
    <a:wholeTbl>
      <a:tcTxStyle b="off" i="off">
        <a:font>
          <a:latin typeface="Calibri"/>
          <a:ea typeface="Calibri"/>
          <a:cs typeface="Calibri"/>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0" Type="http://customschemas.google.com/relationships/presentationmetadata" Target="meta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710225" y="4459525"/>
            <a:ext cx="5681975" cy="422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1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1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1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1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5: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5: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1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1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1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2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2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2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2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2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2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2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2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2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2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25: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25: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2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2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2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2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2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2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2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2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3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3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3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3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3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3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3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3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3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3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35: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35: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3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3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3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3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3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3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3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3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4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4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4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4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4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4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4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4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4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4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45: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45: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4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4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4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4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4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4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p4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4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5: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5: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5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5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5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5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p5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5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5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5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p5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5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55: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55: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5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5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p5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5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5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5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p5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5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p6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6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6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6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p6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6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p6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6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6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6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6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6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6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6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6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7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75"/>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7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7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7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76"/>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76"/>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7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7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7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6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6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6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6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6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3" name="Shape 23"/>
        <p:cNvGrpSpPr/>
        <p:nvPr/>
      </p:nvGrpSpPr>
      <p:grpSpPr>
        <a:xfrm>
          <a:off x="0" y="0"/>
          <a:ext cx="0" cy="0"/>
          <a:chOff x="0" y="0"/>
          <a:chExt cx="0" cy="0"/>
        </a:xfrm>
      </p:grpSpPr>
      <p:sp>
        <p:nvSpPr>
          <p:cNvPr id="24" name="Google Shape;24;p6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6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 name="Google Shape;26;p6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6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6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6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0" name="Shape 30"/>
        <p:cNvGrpSpPr/>
        <p:nvPr/>
      </p:nvGrpSpPr>
      <p:grpSpPr>
        <a:xfrm>
          <a:off x="0" y="0"/>
          <a:ext cx="0" cy="0"/>
          <a:chOff x="0" y="0"/>
          <a:chExt cx="0" cy="0"/>
        </a:xfrm>
      </p:grpSpPr>
      <p:sp>
        <p:nvSpPr>
          <p:cNvPr id="31" name="Google Shape;31;p69"/>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69"/>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3" name="Google Shape;33;p6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6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6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70"/>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70"/>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70"/>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70"/>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70"/>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7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7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7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7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7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7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7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7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73"/>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73"/>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7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7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7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7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74"/>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4" name="Google Shape;64;p74"/>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7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7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7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6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6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6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6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6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s://www.youtube.com/watch?v=HERuRBWzvuU" TargetMode="External"/><Relationship Id="rId4" Type="http://schemas.openxmlformats.org/officeDocument/2006/relationships/hyperlink" Target="https://www.youtube.com/watch?v=rvQ7ihpobR4" TargetMode="External"/><Relationship Id="rId5" Type="http://schemas.openxmlformats.org/officeDocument/2006/relationships/hyperlink" Target="https://www.youtube.com/watch?v=muIn860EbjY"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s://www.youtube.com/watch?v=FmYvRc-zTvo" TargetMode="Externa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hyperlink" Target="mailto:gstepanik@cnpschools.org"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1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14.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1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1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7620000" y="0"/>
            <a:ext cx="4572000" cy="6858000"/>
          </a:xfrm>
          <a:prstGeom prst="rect">
            <a:avLst/>
          </a:prstGeom>
          <a:solidFill>
            <a:schemeClr val="l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5" name="Google Shape;85;p1"/>
          <p:cNvSpPr txBox="1"/>
          <p:nvPr>
            <p:ph idx="1" type="subTitle"/>
          </p:nvPr>
        </p:nvSpPr>
        <p:spPr>
          <a:xfrm>
            <a:off x="381001" y="4019551"/>
            <a:ext cx="7238999" cy="1990724"/>
          </a:xfrm>
          <a:prstGeom prst="rect">
            <a:avLst/>
          </a:prstGeom>
          <a:solidFill>
            <a:srgbClr val="007C85"/>
          </a:solid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4400"/>
              <a:buNone/>
            </a:pPr>
            <a:r>
              <a:rPr lang="en-US" sz="4400"/>
              <a:t>Unit 8</a:t>
            </a:r>
            <a:endParaRPr/>
          </a:p>
          <a:p>
            <a:pPr indent="0" lvl="0" marL="0" rtl="0" algn="l">
              <a:lnSpc>
                <a:spcPct val="90000"/>
              </a:lnSpc>
              <a:spcBef>
                <a:spcPts val="1000"/>
              </a:spcBef>
              <a:spcAft>
                <a:spcPts val="0"/>
              </a:spcAft>
              <a:buClr>
                <a:schemeClr val="dk1"/>
              </a:buClr>
              <a:buSzPts val="4400"/>
              <a:buNone/>
            </a:pPr>
            <a:r>
              <a:rPr lang="en-US" sz="4400"/>
              <a:t>Choosing and Caring for Clothing</a:t>
            </a:r>
            <a:endParaRPr sz="4400"/>
          </a:p>
        </p:txBody>
      </p:sp>
      <p:sp>
        <p:nvSpPr>
          <p:cNvPr id="86" name="Google Shape;86;p1"/>
          <p:cNvSpPr txBox="1"/>
          <p:nvPr/>
        </p:nvSpPr>
        <p:spPr>
          <a:xfrm>
            <a:off x="381000" y="428625"/>
            <a:ext cx="11515725" cy="172354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6600" u="none" cap="none" strike="noStrike">
                <a:solidFill>
                  <a:schemeClr val="lt1"/>
                </a:solidFill>
                <a:latin typeface="Calibri"/>
                <a:ea typeface="Calibri"/>
                <a:cs typeface="Calibri"/>
                <a:sym typeface="Calibri"/>
              </a:rPr>
              <a:t>FACS Basics: </a:t>
            </a:r>
            <a:endParaRPr/>
          </a:p>
          <a:p>
            <a:pPr indent="0" lvl="0" marL="0" marR="0" rtl="0" algn="l">
              <a:spcBef>
                <a:spcPts val="0"/>
              </a:spcBef>
              <a:spcAft>
                <a:spcPts val="0"/>
              </a:spcAft>
              <a:buNone/>
            </a:pPr>
            <a:r>
              <a:rPr lang="en-US" sz="4000">
                <a:solidFill>
                  <a:schemeClr val="lt1"/>
                </a:solidFill>
                <a:latin typeface="Calibri"/>
                <a:ea typeface="Calibri"/>
                <a:cs typeface="Calibri"/>
                <a:sym typeface="Calibri"/>
              </a:rPr>
              <a:t>Building Skills to Last a Lifetime</a:t>
            </a:r>
            <a:endParaRPr sz="4000">
              <a:solidFill>
                <a:schemeClr val="lt1"/>
              </a:solidFill>
              <a:latin typeface="Calibri"/>
              <a:ea typeface="Calibri"/>
              <a:cs typeface="Calibri"/>
              <a:sym typeface="Calibri"/>
            </a:endParaRPr>
          </a:p>
        </p:txBody>
      </p:sp>
      <p:pic>
        <p:nvPicPr>
          <p:cNvPr id="87" name="Google Shape;87;p1"/>
          <p:cNvPicPr preferRelativeResize="0"/>
          <p:nvPr/>
        </p:nvPicPr>
        <p:blipFill rotWithShape="1">
          <a:blip r:embed="rId3">
            <a:alphaModFix/>
          </a:blip>
          <a:srcRect b="0" l="0" r="0" t="0"/>
          <a:stretch/>
        </p:blipFill>
        <p:spPr>
          <a:xfrm>
            <a:off x="8071614" y="3402490"/>
            <a:ext cx="4047052" cy="345551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Fabrics and Design Illusions</a:t>
            </a:r>
            <a:br>
              <a:rPr lang="en-US">
                <a:solidFill>
                  <a:srgbClr val="6600CC"/>
                </a:solidFill>
              </a:rPr>
            </a:br>
            <a:r>
              <a:rPr lang="en-US" sz="1600">
                <a:solidFill>
                  <a:srgbClr val="6600CC"/>
                </a:solidFill>
              </a:rPr>
              <a:t>Objective 3</a:t>
            </a:r>
            <a:endParaRPr sz="1600">
              <a:solidFill>
                <a:srgbClr val="6600CC"/>
              </a:solidFill>
            </a:endParaRPr>
          </a:p>
        </p:txBody>
      </p:sp>
      <p:sp>
        <p:nvSpPr>
          <p:cNvPr id="146" name="Google Shape;146;p10"/>
          <p:cNvSpPr txBox="1"/>
          <p:nvPr>
            <p:ph idx="1" type="body"/>
          </p:nvPr>
        </p:nvSpPr>
        <p:spPr>
          <a:xfrm>
            <a:off x="1143001" y="2057400"/>
            <a:ext cx="4716261"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600CC"/>
              </a:buClr>
              <a:buSzPts val="2590"/>
              <a:buChar char="•"/>
            </a:pPr>
            <a:r>
              <a:rPr lang="en-US" sz="2590">
                <a:solidFill>
                  <a:schemeClr val="dk1"/>
                </a:solidFill>
              </a:rPr>
              <a:t>Lines</a:t>
            </a:r>
            <a:endParaRPr/>
          </a:p>
          <a:p>
            <a:pPr indent="-228600" lvl="1" marL="685800" rtl="0" algn="l">
              <a:lnSpc>
                <a:spcPct val="90000"/>
              </a:lnSpc>
              <a:spcBef>
                <a:spcPts val="500"/>
              </a:spcBef>
              <a:spcAft>
                <a:spcPts val="0"/>
              </a:spcAft>
              <a:buClr>
                <a:srgbClr val="6600CC"/>
              </a:buClr>
              <a:buSzPts val="2220"/>
              <a:buFont typeface="Courier New"/>
              <a:buChar char="o"/>
            </a:pPr>
            <a:r>
              <a:rPr lang="en-US" sz="2220">
                <a:solidFill>
                  <a:schemeClr val="dk1"/>
                </a:solidFill>
              </a:rPr>
              <a:t>Horizontal lines tend to make a person look shorter and broader</a:t>
            </a:r>
            <a:endParaRPr/>
          </a:p>
          <a:p>
            <a:pPr indent="-228600" lvl="1" marL="685800" rtl="0" algn="l">
              <a:lnSpc>
                <a:spcPct val="90000"/>
              </a:lnSpc>
              <a:spcBef>
                <a:spcPts val="500"/>
              </a:spcBef>
              <a:spcAft>
                <a:spcPts val="0"/>
              </a:spcAft>
              <a:buClr>
                <a:srgbClr val="6600CC"/>
              </a:buClr>
              <a:buSzPts val="2220"/>
              <a:buFont typeface="Courier New"/>
              <a:buChar char="o"/>
            </a:pPr>
            <a:r>
              <a:rPr lang="en-US" sz="2220">
                <a:solidFill>
                  <a:schemeClr val="dk1"/>
                </a:solidFill>
              </a:rPr>
              <a:t>Examples: horizontally striped fabric, waistline seams or other horizontal seams, belts, squared yokes</a:t>
            </a:r>
            <a:endParaRPr/>
          </a:p>
          <a:p>
            <a:pPr indent="-228600" lvl="1" marL="685800" rtl="0" algn="l">
              <a:lnSpc>
                <a:spcPct val="90000"/>
              </a:lnSpc>
              <a:spcBef>
                <a:spcPts val="500"/>
              </a:spcBef>
              <a:spcAft>
                <a:spcPts val="0"/>
              </a:spcAft>
              <a:buClr>
                <a:srgbClr val="6600CC"/>
              </a:buClr>
              <a:buSzPts val="2220"/>
              <a:buFont typeface="Courier New"/>
              <a:buChar char="o"/>
            </a:pPr>
            <a:r>
              <a:rPr lang="en-US" sz="2220">
                <a:solidFill>
                  <a:schemeClr val="dk1"/>
                </a:solidFill>
              </a:rPr>
              <a:t>Vertical lines usually make a person look taller and narrower</a:t>
            </a:r>
            <a:endParaRPr/>
          </a:p>
          <a:p>
            <a:pPr indent="-228600" lvl="1" marL="685800" rtl="0" algn="l">
              <a:lnSpc>
                <a:spcPct val="90000"/>
              </a:lnSpc>
              <a:spcBef>
                <a:spcPts val="500"/>
              </a:spcBef>
              <a:spcAft>
                <a:spcPts val="0"/>
              </a:spcAft>
              <a:buClr>
                <a:srgbClr val="6600CC"/>
              </a:buClr>
              <a:buSzPts val="2220"/>
              <a:buFont typeface="Courier New"/>
              <a:buChar char="o"/>
            </a:pPr>
            <a:r>
              <a:rPr lang="en-US" sz="2220">
                <a:solidFill>
                  <a:schemeClr val="dk1"/>
                </a:solidFill>
              </a:rPr>
              <a:t>Examples: vertically striped fabric, vertical seams, tucks, and pleats</a:t>
            </a:r>
            <a:endParaRPr/>
          </a:p>
        </p:txBody>
      </p:sp>
      <p:pic>
        <p:nvPicPr>
          <p:cNvPr descr="Screen Clipping" id="147" name="Google Shape;147;p10"/>
          <p:cNvPicPr preferRelativeResize="0"/>
          <p:nvPr/>
        </p:nvPicPr>
        <p:blipFill rotWithShape="1">
          <a:blip r:embed="rId3">
            <a:alphaModFix/>
          </a:blip>
          <a:srcRect b="0" l="0" r="0" t="0"/>
          <a:stretch/>
        </p:blipFill>
        <p:spPr>
          <a:xfrm>
            <a:off x="7132730" y="2057400"/>
            <a:ext cx="2410604" cy="1541206"/>
          </a:xfrm>
          <a:prstGeom prst="rect">
            <a:avLst/>
          </a:prstGeom>
          <a:noFill/>
          <a:ln>
            <a:noFill/>
          </a:ln>
        </p:spPr>
      </p:pic>
      <p:pic>
        <p:nvPicPr>
          <p:cNvPr descr="Screen Clipping" id="148" name="Google Shape;148;p10"/>
          <p:cNvPicPr preferRelativeResize="0"/>
          <p:nvPr/>
        </p:nvPicPr>
        <p:blipFill rotWithShape="1">
          <a:blip r:embed="rId4">
            <a:alphaModFix/>
          </a:blip>
          <a:srcRect b="0" l="0" r="0" t="0"/>
          <a:stretch/>
        </p:blipFill>
        <p:spPr>
          <a:xfrm>
            <a:off x="8465574" y="3903346"/>
            <a:ext cx="2479407" cy="183659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46">
                                            <p:txEl>
                                              <p:pRg end="0" st="0"/>
                                            </p:txEl>
                                          </p:spTgt>
                                        </p:tgtEl>
                                        <p:attrNameLst>
                                          <p:attrName>style.visibility</p:attrName>
                                        </p:attrNameLst>
                                      </p:cBhvr>
                                      <p:to>
                                        <p:strVal val="visible"/>
                                      </p:to>
                                    </p:set>
                                    <p:anim calcmode="lin" valueType="num">
                                      <p:cBhvr additive="base">
                                        <p:cTn dur="500"/>
                                        <p:tgtEl>
                                          <p:spTgt spid="146">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46">
                                            <p:txEl>
                                              <p:pRg end="1" st="1"/>
                                            </p:txEl>
                                          </p:spTgt>
                                        </p:tgtEl>
                                        <p:attrNameLst>
                                          <p:attrName>style.visibility</p:attrName>
                                        </p:attrNameLst>
                                      </p:cBhvr>
                                      <p:to>
                                        <p:strVal val="visible"/>
                                      </p:to>
                                    </p:set>
                                    <p:anim calcmode="lin" valueType="num">
                                      <p:cBhvr additive="base">
                                        <p:cTn dur="500"/>
                                        <p:tgtEl>
                                          <p:spTgt spid="146">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46">
                                            <p:txEl>
                                              <p:pRg end="2" st="2"/>
                                            </p:txEl>
                                          </p:spTgt>
                                        </p:tgtEl>
                                        <p:attrNameLst>
                                          <p:attrName>style.visibility</p:attrName>
                                        </p:attrNameLst>
                                      </p:cBhvr>
                                      <p:to>
                                        <p:strVal val="visible"/>
                                      </p:to>
                                    </p:set>
                                    <p:anim calcmode="lin" valueType="num">
                                      <p:cBhvr additive="base">
                                        <p:cTn dur="500"/>
                                        <p:tgtEl>
                                          <p:spTgt spid="146">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46">
                                            <p:txEl>
                                              <p:pRg end="3" st="3"/>
                                            </p:txEl>
                                          </p:spTgt>
                                        </p:tgtEl>
                                        <p:attrNameLst>
                                          <p:attrName>style.visibility</p:attrName>
                                        </p:attrNameLst>
                                      </p:cBhvr>
                                      <p:to>
                                        <p:strVal val="visible"/>
                                      </p:to>
                                    </p:set>
                                    <p:anim calcmode="lin" valueType="num">
                                      <p:cBhvr additive="base">
                                        <p:cTn dur="500"/>
                                        <p:tgtEl>
                                          <p:spTgt spid="146">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46">
                                            <p:txEl>
                                              <p:pRg end="4" st="4"/>
                                            </p:txEl>
                                          </p:spTgt>
                                        </p:tgtEl>
                                        <p:attrNameLst>
                                          <p:attrName>style.visibility</p:attrName>
                                        </p:attrNameLst>
                                      </p:cBhvr>
                                      <p:to>
                                        <p:strVal val="visible"/>
                                      </p:to>
                                    </p:set>
                                    <p:anim calcmode="lin" valueType="num">
                                      <p:cBhvr additive="base">
                                        <p:cTn dur="500"/>
                                        <p:tgtEl>
                                          <p:spTgt spid="146">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Fabrics and Design Illusions</a:t>
            </a:r>
            <a:br>
              <a:rPr lang="en-US">
                <a:solidFill>
                  <a:srgbClr val="6600CC"/>
                </a:solidFill>
              </a:rPr>
            </a:br>
            <a:r>
              <a:rPr lang="en-US" sz="1600">
                <a:solidFill>
                  <a:srgbClr val="6600CC"/>
                </a:solidFill>
              </a:rPr>
              <a:t>Objective 3</a:t>
            </a:r>
            <a:endParaRPr sz="1600">
              <a:solidFill>
                <a:srgbClr val="6600CC"/>
              </a:solidFill>
            </a:endParaRPr>
          </a:p>
        </p:txBody>
      </p:sp>
      <p:sp>
        <p:nvSpPr>
          <p:cNvPr id="154" name="Google Shape;154;p11"/>
          <p:cNvSpPr txBox="1"/>
          <p:nvPr>
            <p:ph idx="1" type="body"/>
          </p:nvPr>
        </p:nvSpPr>
        <p:spPr>
          <a:xfrm>
            <a:off x="1143001" y="2057400"/>
            <a:ext cx="4716261"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6600CC"/>
              </a:buClr>
              <a:buSzPts val="2800"/>
              <a:buChar char="•"/>
            </a:pPr>
            <a:r>
              <a:rPr lang="en-US">
                <a:solidFill>
                  <a:schemeClr val="dk1"/>
                </a:solidFill>
              </a:rPr>
              <a:t>Texture</a:t>
            </a:r>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A shiny fabric, such as satin, makes the body appear larger</a:t>
            </a:r>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A dull fabric, such as denim, makes the body appear smaller</a:t>
            </a:r>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Bulky fabrics, such as fleece, make the body appear larger</a:t>
            </a:r>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Stiff fabrics, such as taffeta, make the body appear larger</a:t>
            </a:r>
            <a:endParaRPr/>
          </a:p>
        </p:txBody>
      </p:sp>
      <p:pic>
        <p:nvPicPr>
          <p:cNvPr id="155" name="Google Shape;155;p11"/>
          <p:cNvPicPr preferRelativeResize="0"/>
          <p:nvPr/>
        </p:nvPicPr>
        <p:blipFill rotWithShape="1">
          <a:blip r:embed="rId3">
            <a:alphaModFix/>
          </a:blip>
          <a:srcRect b="0" l="0" r="0" t="0"/>
          <a:stretch/>
        </p:blipFill>
        <p:spPr>
          <a:xfrm>
            <a:off x="6704555" y="1965960"/>
            <a:ext cx="1450778" cy="2272276"/>
          </a:xfrm>
          <a:prstGeom prst="rect">
            <a:avLst/>
          </a:prstGeom>
          <a:noFill/>
          <a:ln>
            <a:noFill/>
          </a:ln>
        </p:spPr>
      </p:pic>
      <p:pic>
        <p:nvPicPr>
          <p:cNvPr id="156" name="Google Shape;156;p11"/>
          <p:cNvPicPr preferRelativeResize="0"/>
          <p:nvPr/>
        </p:nvPicPr>
        <p:blipFill rotWithShape="1">
          <a:blip r:embed="rId4">
            <a:alphaModFix/>
          </a:blip>
          <a:srcRect b="0" l="0" r="0" t="0"/>
          <a:stretch/>
        </p:blipFill>
        <p:spPr>
          <a:xfrm>
            <a:off x="8319076" y="3812048"/>
            <a:ext cx="2699444" cy="165128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54">
                                            <p:txEl>
                                              <p:pRg end="0" st="0"/>
                                            </p:txEl>
                                          </p:spTgt>
                                        </p:tgtEl>
                                        <p:attrNameLst>
                                          <p:attrName>style.visibility</p:attrName>
                                        </p:attrNameLst>
                                      </p:cBhvr>
                                      <p:to>
                                        <p:strVal val="visible"/>
                                      </p:to>
                                    </p:set>
                                    <p:anim calcmode="lin" valueType="num">
                                      <p:cBhvr additive="base">
                                        <p:cTn dur="500"/>
                                        <p:tgtEl>
                                          <p:spTgt spid="154">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54">
                                            <p:txEl>
                                              <p:pRg end="1" st="1"/>
                                            </p:txEl>
                                          </p:spTgt>
                                        </p:tgtEl>
                                        <p:attrNameLst>
                                          <p:attrName>style.visibility</p:attrName>
                                        </p:attrNameLst>
                                      </p:cBhvr>
                                      <p:to>
                                        <p:strVal val="visible"/>
                                      </p:to>
                                    </p:set>
                                    <p:anim calcmode="lin" valueType="num">
                                      <p:cBhvr additive="base">
                                        <p:cTn dur="500"/>
                                        <p:tgtEl>
                                          <p:spTgt spid="154">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54">
                                            <p:txEl>
                                              <p:pRg end="2" st="2"/>
                                            </p:txEl>
                                          </p:spTgt>
                                        </p:tgtEl>
                                        <p:attrNameLst>
                                          <p:attrName>style.visibility</p:attrName>
                                        </p:attrNameLst>
                                      </p:cBhvr>
                                      <p:to>
                                        <p:strVal val="visible"/>
                                      </p:to>
                                    </p:set>
                                    <p:anim calcmode="lin" valueType="num">
                                      <p:cBhvr additive="base">
                                        <p:cTn dur="500"/>
                                        <p:tgtEl>
                                          <p:spTgt spid="154">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54">
                                            <p:txEl>
                                              <p:pRg end="3" st="3"/>
                                            </p:txEl>
                                          </p:spTgt>
                                        </p:tgtEl>
                                        <p:attrNameLst>
                                          <p:attrName>style.visibility</p:attrName>
                                        </p:attrNameLst>
                                      </p:cBhvr>
                                      <p:to>
                                        <p:strVal val="visible"/>
                                      </p:to>
                                    </p:set>
                                    <p:anim calcmode="lin" valueType="num">
                                      <p:cBhvr additive="base">
                                        <p:cTn dur="500"/>
                                        <p:tgtEl>
                                          <p:spTgt spid="154">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54">
                                            <p:txEl>
                                              <p:pRg end="4" st="4"/>
                                            </p:txEl>
                                          </p:spTgt>
                                        </p:tgtEl>
                                        <p:attrNameLst>
                                          <p:attrName>style.visibility</p:attrName>
                                        </p:attrNameLst>
                                      </p:cBhvr>
                                      <p:to>
                                        <p:strVal val="visible"/>
                                      </p:to>
                                    </p:set>
                                    <p:anim calcmode="lin" valueType="num">
                                      <p:cBhvr additive="base">
                                        <p:cTn dur="500"/>
                                        <p:tgtEl>
                                          <p:spTgt spid="154">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Fabrics and Design Illusions</a:t>
            </a:r>
            <a:br>
              <a:rPr lang="en-US">
                <a:solidFill>
                  <a:srgbClr val="6600CC"/>
                </a:solidFill>
              </a:rPr>
            </a:br>
            <a:r>
              <a:rPr lang="en-US" sz="1600">
                <a:solidFill>
                  <a:srgbClr val="6600CC"/>
                </a:solidFill>
              </a:rPr>
              <a:t>Objective 3</a:t>
            </a:r>
            <a:endParaRPr sz="1600">
              <a:solidFill>
                <a:srgbClr val="6600CC"/>
              </a:solidFill>
            </a:endParaRPr>
          </a:p>
        </p:txBody>
      </p:sp>
      <p:sp>
        <p:nvSpPr>
          <p:cNvPr id="162" name="Google Shape;162;p12"/>
          <p:cNvSpPr txBox="1"/>
          <p:nvPr>
            <p:ph idx="1" type="body"/>
          </p:nvPr>
        </p:nvSpPr>
        <p:spPr>
          <a:xfrm>
            <a:off x="1143001" y="2057400"/>
            <a:ext cx="6840793"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600CC"/>
              </a:buClr>
              <a:buSzPts val="2590"/>
              <a:buChar char="•"/>
            </a:pPr>
            <a:r>
              <a:rPr lang="en-US" sz="2590">
                <a:solidFill>
                  <a:schemeClr val="dk1"/>
                </a:solidFill>
              </a:rPr>
              <a:t>Shape</a:t>
            </a:r>
            <a:endParaRPr/>
          </a:p>
          <a:p>
            <a:pPr indent="-228600" lvl="1" marL="685800" rtl="0" algn="l">
              <a:lnSpc>
                <a:spcPct val="90000"/>
              </a:lnSpc>
              <a:spcBef>
                <a:spcPts val="500"/>
              </a:spcBef>
              <a:spcAft>
                <a:spcPts val="0"/>
              </a:spcAft>
              <a:buClr>
                <a:srgbClr val="6600CC"/>
              </a:buClr>
              <a:buSzPts val="2220"/>
              <a:buFont typeface="Courier New"/>
              <a:buChar char="o"/>
            </a:pPr>
            <a:r>
              <a:rPr lang="en-US" sz="2220">
                <a:solidFill>
                  <a:schemeClr val="dk1"/>
                </a:solidFill>
              </a:rPr>
              <a:t>Narrow rectangular shapes, such as a fitted t-shirt and skinny jeans, make the body appear smaller</a:t>
            </a:r>
            <a:endParaRPr/>
          </a:p>
          <a:p>
            <a:pPr indent="-228600" lvl="1" marL="685800" rtl="0" algn="l">
              <a:lnSpc>
                <a:spcPct val="90000"/>
              </a:lnSpc>
              <a:spcBef>
                <a:spcPts val="500"/>
              </a:spcBef>
              <a:spcAft>
                <a:spcPts val="0"/>
              </a:spcAft>
              <a:buClr>
                <a:srgbClr val="6600CC"/>
              </a:buClr>
              <a:buSzPts val="2220"/>
              <a:buFont typeface="Courier New"/>
              <a:buChar char="o"/>
            </a:pPr>
            <a:r>
              <a:rPr lang="en-US" sz="2220">
                <a:solidFill>
                  <a:schemeClr val="dk1"/>
                </a:solidFill>
              </a:rPr>
              <a:t>Wide, boxy rectangular shapes, such as a bulky sweater and wide-leg pants, make the body appear larger</a:t>
            </a:r>
            <a:endParaRPr/>
          </a:p>
          <a:p>
            <a:pPr indent="-228600" lvl="0" marL="228600" rtl="0" algn="l">
              <a:lnSpc>
                <a:spcPct val="90000"/>
              </a:lnSpc>
              <a:spcBef>
                <a:spcPts val="1000"/>
              </a:spcBef>
              <a:spcAft>
                <a:spcPts val="0"/>
              </a:spcAft>
              <a:buClr>
                <a:srgbClr val="6600CC"/>
              </a:buClr>
              <a:buSzPts val="2590"/>
              <a:buChar char="•"/>
            </a:pPr>
            <a:r>
              <a:rPr lang="en-US" sz="2590">
                <a:solidFill>
                  <a:schemeClr val="dk1"/>
                </a:solidFill>
              </a:rPr>
              <a:t>Fit</a:t>
            </a:r>
            <a:endParaRPr sz="2590">
              <a:solidFill>
                <a:schemeClr val="dk1"/>
              </a:solidFill>
            </a:endParaRPr>
          </a:p>
          <a:p>
            <a:pPr indent="-228600" lvl="1" marL="685800" rtl="0" algn="l">
              <a:lnSpc>
                <a:spcPct val="90000"/>
              </a:lnSpc>
              <a:spcBef>
                <a:spcPts val="500"/>
              </a:spcBef>
              <a:spcAft>
                <a:spcPts val="0"/>
              </a:spcAft>
              <a:buClr>
                <a:srgbClr val="6600CC"/>
              </a:buClr>
              <a:buSzPts val="2220"/>
              <a:buFont typeface="Courier New"/>
              <a:buChar char="o"/>
            </a:pPr>
            <a:r>
              <a:rPr lang="en-US" sz="2220">
                <a:solidFill>
                  <a:schemeClr val="dk1"/>
                </a:solidFill>
              </a:rPr>
              <a:t>Clothing that is too tight creates bulges, making a body look larger</a:t>
            </a:r>
            <a:endParaRPr/>
          </a:p>
          <a:p>
            <a:pPr indent="-228600" lvl="1" marL="685800" rtl="0" algn="l">
              <a:lnSpc>
                <a:spcPct val="90000"/>
              </a:lnSpc>
              <a:spcBef>
                <a:spcPts val="500"/>
              </a:spcBef>
              <a:spcAft>
                <a:spcPts val="0"/>
              </a:spcAft>
              <a:buClr>
                <a:srgbClr val="6600CC"/>
              </a:buClr>
              <a:buSzPts val="2220"/>
              <a:buFont typeface="Courier New"/>
              <a:buChar char="o"/>
            </a:pPr>
            <a:r>
              <a:rPr lang="en-US" sz="2220">
                <a:solidFill>
                  <a:schemeClr val="dk1"/>
                </a:solidFill>
              </a:rPr>
              <a:t>Clothing that is too large may also make a body look larger</a:t>
            </a:r>
            <a:endParaRPr/>
          </a:p>
        </p:txBody>
      </p:sp>
      <p:pic>
        <p:nvPicPr>
          <p:cNvPr descr="Screen Clipping" id="163" name="Google Shape;163;p12"/>
          <p:cNvPicPr preferRelativeResize="0"/>
          <p:nvPr/>
        </p:nvPicPr>
        <p:blipFill rotWithShape="1">
          <a:blip r:embed="rId3">
            <a:alphaModFix/>
          </a:blip>
          <a:srcRect b="48387" l="0" r="0" t="0"/>
          <a:stretch/>
        </p:blipFill>
        <p:spPr>
          <a:xfrm>
            <a:off x="9505529" y="2605057"/>
            <a:ext cx="1408276" cy="2212750"/>
          </a:xfrm>
          <a:prstGeom prst="rect">
            <a:avLst/>
          </a:prstGeom>
          <a:noFill/>
          <a:ln>
            <a:noFill/>
          </a:ln>
        </p:spPr>
      </p:pic>
      <p:pic>
        <p:nvPicPr>
          <p:cNvPr descr="Screen Clipping" id="164" name="Google Shape;164;p12"/>
          <p:cNvPicPr preferRelativeResize="0"/>
          <p:nvPr/>
        </p:nvPicPr>
        <p:blipFill rotWithShape="1">
          <a:blip r:embed="rId3">
            <a:alphaModFix/>
          </a:blip>
          <a:srcRect b="0" l="0" r="0" t="50692"/>
          <a:stretch/>
        </p:blipFill>
        <p:spPr>
          <a:xfrm>
            <a:off x="7983794" y="2057400"/>
            <a:ext cx="1408276" cy="211393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62">
                                            <p:txEl>
                                              <p:pRg end="0" st="0"/>
                                            </p:txEl>
                                          </p:spTgt>
                                        </p:tgtEl>
                                        <p:attrNameLst>
                                          <p:attrName>style.visibility</p:attrName>
                                        </p:attrNameLst>
                                      </p:cBhvr>
                                      <p:to>
                                        <p:strVal val="visible"/>
                                      </p:to>
                                    </p:set>
                                    <p:anim calcmode="lin" valueType="num">
                                      <p:cBhvr additive="base">
                                        <p:cTn dur="500"/>
                                        <p:tgtEl>
                                          <p:spTgt spid="162">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62">
                                            <p:txEl>
                                              <p:pRg end="1" st="1"/>
                                            </p:txEl>
                                          </p:spTgt>
                                        </p:tgtEl>
                                        <p:attrNameLst>
                                          <p:attrName>style.visibility</p:attrName>
                                        </p:attrNameLst>
                                      </p:cBhvr>
                                      <p:to>
                                        <p:strVal val="visible"/>
                                      </p:to>
                                    </p:set>
                                    <p:anim calcmode="lin" valueType="num">
                                      <p:cBhvr additive="base">
                                        <p:cTn dur="500"/>
                                        <p:tgtEl>
                                          <p:spTgt spid="162">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62">
                                            <p:txEl>
                                              <p:pRg end="2" st="2"/>
                                            </p:txEl>
                                          </p:spTgt>
                                        </p:tgtEl>
                                        <p:attrNameLst>
                                          <p:attrName>style.visibility</p:attrName>
                                        </p:attrNameLst>
                                      </p:cBhvr>
                                      <p:to>
                                        <p:strVal val="visible"/>
                                      </p:to>
                                    </p:set>
                                    <p:anim calcmode="lin" valueType="num">
                                      <p:cBhvr additive="base">
                                        <p:cTn dur="500"/>
                                        <p:tgtEl>
                                          <p:spTgt spid="162">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62">
                                            <p:txEl>
                                              <p:pRg end="3" st="3"/>
                                            </p:txEl>
                                          </p:spTgt>
                                        </p:tgtEl>
                                        <p:attrNameLst>
                                          <p:attrName>style.visibility</p:attrName>
                                        </p:attrNameLst>
                                      </p:cBhvr>
                                      <p:to>
                                        <p:strVal val="visible"/>
                                      </p:to>
                                    </p:set>
                                    <p:anim calcmode="lin" valueType="num">
                                      <p:cBhvr additive="base">
                                        <p:cTn dur="500"/>
                                        <p:tgtEl>
                                          <p:spTgt spid="162">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62">
                                            <p:txEl>
                                              <p:pRg end="4" st="4"/>
                                            </p:txEl>
                                          </p:spTgt>
                                        </p:tgtEl>
                                        <p:attrNameLst>
                                          <p:attrName>style.visibility</p:attrName>
                                        </p:attrNameLst>
                                      </p:cBhvr>
                                      <p:to>
                                        <p:strVal val="visible"/>
                                      </p:to>
                                    </p:set>
                                    <p:anim calcmode="lin" valueType="num">
                                      <p:cBhvr additive="base">
                                        <p:cTn dur="500"/>
                                        <p:tgtEl>
                                          <p:spTgt spid="162">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62">
                                            <p:txEl>
                                              <p:pRg end="5" st="5"/>
                                            </p:txEl>
                                          </p:spTgt>
                                        </p:tgtEl>
                                        <p:attrNameLst>
                                          <p:attrName>style.visibility</p:attrName>
                                        </p:attrNameLst>
                                      </p:cBhvr>
                                      <p:to>
                                        <p:strVal val="visible"/>
                                      </p:to>
                                    </p:set>
                                    <p:anim calcmode="lin" valueType="num">
                                      <p:cBhvr additive="base">
                                        <p:cTn dur="500"/>
                                        <p:tgtEl>
                                          <p:spTgt spid="162">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How to Choose Garments</a:t>
            </a:r>
            <a:br>
              <a:rPr lang="en-US">
                <a:solidFill>
                  <a:schemeClr val="dk1"/>
                </a:solidFill>
              </a:rPr>
            </a:br>
            <a:r>
              <a:rPr lang="en-US" sz="1600">
                <a:solidFill>
                  <a:srgbClr val="6600CC"/>
                </a:solidFill>
              </a:rPr>
              <a:t>Objective 6</a:t>
            </a:r>
            <a:endParaRPr sz="1600">
              <a:solidFill>
                <a:srgbClr val="6600CC"/>
              </a:solidFill>
            </a:endParaRPr>
          </a:p>
        </p:txBody>
      </p:sp>
      <p:sp>
        <p:nvSpPr>
          <p:cNvPr id="170" name="Google Shape;170;p13"/>
          <p:cNvSpPr txBox="1"/>
          <p:nvPr>
            <p:ph idx="1" type="body"/>
          </p:nvPr>
        </p:nvSpPr>
        <p:spPr>
          <a:xfrm>
            <a:off x="1143000" y="2057399"/>
            <a:ext cx="3301181" cy="4023360"/>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6600CC"/>
              </a:buClr>
              <a:buSzPts val="2590"/>
              <a:buChar char="•"/>
            </a:pPr>
            <a:r>
              <a:rPr lang="en-US" sz="2590">
                <a:solidFill>
                  <a:schemeClr val="dk1"/>
                </a:solidFill>
              </a:rPr>
              <a:t>Consider your age</a:t>
            </a:r>
            <a:endParaRPr/>
          </a:p>
          <a:p>
            <a:pPr indent="-228600" lvl="0" marL="228600" rtl="0" algn="l">
              <a:lnSpc>
                <a:spcPct val="80000"/>
              </a:lnSpc>
              <a:spcBef>
                <a:spcPts val="1000"/>
              </a:spcBef>
              <a:spcAft>
                <a:spcPts val="0"/>
              </a:spcAft>
              <a:buClr>
                <a:srgbClr val="6600CC"/>
              </a:buClr>
              <a:buSzPts val="2590"/>
              <a:buChar char="•"/>
            </a:pPr>
            <a:r>
              <a:rPr lang="en-US" sz="2590">
                <a:solidFill>
                  <a:schemeClr val="dk1"/>
                </a:solidFill>
              </a:rPr>
              <a:t>Consider your personality</a:t>
            </a:r>
            <a:endParaRPr/>
          </a:p>
          <a:p>
            <a:pPr indent="-228600" lvl="0" marL="228600" rtl="0" algn="l">
              <a:lnSpc>
                <a:spcPct val="80000"/>
              </a:lnSpc>
              <a:spcBef>
                <a:spcPts val="1000"/>
              </a:spcBef>
              <a:spcAft>
                <a:spcPts val="0"/>
              </a:spcAft>
              <a:buClr>
                <a:srgbClr val="6600CC"/>
              </a:buClr>
              <a:buSzPts val="2590"/>
              <a:buChar char="•"/>
            </a:pPr>
            <a:r>
              <a:rPr lang="en-US" sz="2590">
                <a:solidFill>
                  <a:schemeClr val="dk1"/>
                </a:solidFill>
              </a:rPr>
              <a:t>Consider your finances</a:t>
            </a:r>
            <a:endParaRPr/>
          </a:p>
          <a:p>
            <a:pPr indent="-228600" lvl="0" marL="228600" rtl="0" algn="l">
              <a:lnSpc>
                <a:spcPct val="80000"/>
              </a:lnSpc>
              <a:spcBef>
                <a:spcPts val="1000"/>
              </a:spcBef>
              <a:spcAft>
                <a:spcPts val="0"/>
              </a:spcAft>
              <a:buClr>
                <a:srgbClr val="6600CC"/>
              </a:buClr>
              <a:buSzPts val="2590"/>
              <a:buChar char="•"/>
            </a:pPr>
            <a:r>
              <a:rPr lang="en-US" sz="2590">
                <a:solidFill>
                  <a:schemeClr val="dk1"/>
                </a:solidFill>
              </a:rPr>
              <a:t>Consider your body type and the garment design</a:t>
            </a:r>
            <a:endParaRPr/>
          </a:p>
          <a:p>
            <a:pPr indent="-228600" lvl="0" marL="228600" rtl="0" algn="l">
              <a:lnSpc>
                <a:spcPct val="80000"/>
              </a:lnSpc>
              <a:spcBef>
                <a:spcPts val="1000"/>
              </a:spcBef>
              <a:spcAft>
                <a:spcPts val="0"/>
              </a:spcAft>
              <a:buClr>
                <a:srgbClr val="6600CC"/>
              </a:buClr>
              <a:buSzPts val="2590"/>
              <a:buChar char="•"/>
            </a:pPr>
            <a:r>
              <a:rPr lang="en-US" sz="2590">
                <a:solidFill>
                  <a:schemeClr val="dk1"/>
                </a:solidFill>
              </a:rPr>
              <a:t>Consider the event</a:t>
            </a:r>
            <a:endParaRPr/>
          </a:p>
          <a:p>
            <a:pPr indent="-228600" lvl="0" marL="228600" rtl="0" algn="l">
              <a:lnSpc>
                <a:spcPct val="80000"/>
              </a:lnSpc>
              <a:spcBef>
                <a:spcPts val="1000"/>
              </a:spcBef>
              <a:spcAft>
                <a:spcPts val="0"/>
              </a:spcAft>
              <a:buClr>
                <a:srgbClr val="6600CC"/>
              </a:buClr>
              <a:buSzPts val="2590"/>
              <a:buChar char="•"/>
            </a:pPr>
            <a:r>
              <a:rPr lang="en-US" sz="2590">
                <a:solidFill>
                  <a:schemeClr val="dk1"/>
                </a:solidFill>
              </a:rPr>
              <a:t>Consider the seasons</a:t>
            </a:r>
            <a:endParaRPr sz="2590">
              <a:solidFill>
                <a:schemeClr val="dk1"/>
              </a:solidFill>
            </a:endParaRPr>
          </a:p>
        </p:txBody>
      </p:sp>
      <p:sp>
        <p:nvSpPr>
          <p:cNvPr id="171" name="Google Shape;171;p13"/>
          <p:cNvSpPr txBox="1"/>
          <p:nvPr>
            <p:ph idx="2" type="body"/>
          </p:nvPr>
        </p:nvSpPr>
        <p:spPr>
          <a:xfrm>
            <a:off x="7452852" y="2057400"/>
            <a:ext cx="3569640" cy="4023360"/>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6600CC"/>
              </a:buClr>
              <a:buSzPts val="2590"/>
              <a:buChar char="•"/>
            </a:pPr>
            <a:r>
              <a:rPr lang="en-US" sz="2590">
                <a:solidFill>
                  <a:schemeClr val="dk1"/>
                </a:solidFill>
              </a:rPr>
              <a:t>Consider the care it will require</a:t>
            </a:r>
            <a:endParaRPr/>
          </a:p>
          <a:p>
            <a:pPr indent="-228600" lvl="0" marL="228600" rtl="0" algn="l">
              <a:lnSpc>
                <a:spcPct val="80000"/>
              </a:lnSpc>
              <a:spcBef>
                <a:spcPts val="1000"/>
              </a:spcBef>
              <a:spcAft>
                <a:spcPts val="0"/>
              </a:spcAft>
              <a:buClr>
                <a:srgbClr val="6600CC"/>
              </a:buClr>
              <a:buSzPts val="2590"/>
              <a:buChar char="•"/>
            </a:pPr>
            <a:r>
              <a:rPr lang="en-US" sz="2590">
                <a:solidFill>
                  <a:schemeClr val="dk1"/>
                </a:solidFill>
              </a:rPr>
              <a:t>Consider how it fits into your current wardrobe</a:t>
            </a:r>
            <a:endParaRPr/>
          </a:p>
          <a:p>
            <a:pPr indent="-228600" lvl="0" marL="228600" rtl="0" algn="l">
              <a:lnSpc>
                <a:spcPct val="80000"/>
              </a:lnSpc>
              <a:spcBef>
                <a:spcPts val="1000"/>
              </a:spcBef>
              <a:spcAft>
                <a:spcPts val="0"/>
              </a:spcAft>
              <a:buClr>
                <a:srgbClr val="6600CC"/>
              </a:buClr>
              <a:buSzPts val="2590"/>
              <a:buChar char="•"/>
            </a:pPr>
            <a:r>
              <a:rPr lang="en-US" sz="2590">
                <a:solidFill>
                  <a:schemeClr val="dk1"/>
                </a:solidFill>
              </a:rPr>
              <a:t>Consider the garment’s comfort level</a:t>
            </a:r>
            <a:endParaRPr/>
          </a:p>
          <a:p>
            <a:pPr indent="-228600" lvl="0" marL="228600" rtl="0" algn="l">
              <a:lnSpc>
                <a:spcPct val="80000"/>
              </a:lnSpc>
              <a:spcBef>
                <a:spcPts val="1000"/>
              </a:spcBef>
              <a:spcAft>
                <a:spcPts val="0"/>
              </a:spcAft>
              <a:buClr>
                <a:srgbClr val="6600CC"/>
              </a:buClr>
              <a:buSzPts val="2590"/>
              <a:buChar char="•"/>
            </a:pPr>
            <a:r>
              <a:rPr lang="en-US" sz="2590">
                <a:solidFill>
                  <a:schemeClr val="dk1"/>
                </a:solidFill>
              </a:rPr>
              <a:t>Consider the trends</a:t>
            </a:r>
            <a:endParaRPr/>
          </a:p>
          <a:p>
            <a:pPr indent="-228600" lvl="0" marL="228600" rtl="0" algn="l">
              <a:lnSpc>
                <a:spcPct val="80000"/>
              </a:lnSpc>
              <a:spcBef>
                <a:spcPts val="1000"/>
              </a:spcBef>
              <a:spcAft>
                <a:spcPts val="0"/>
              </a:spcAft>
              <a:buClr>
                <a:srgbClr val="6600CC"/>
              </a:buClr>
              <a:buSzPts val="2590"/>
              <a:buChar char="•"/>
            </a:pPr>
            <a:r>
              <a:rPr lang="en-US" sz="2590">
                <a:solidFill>
                  <a:schemeClr val="dk1"/>
                </a:solidFill>
              </a:rPr>
              <a:t>Consider the difficulty of construction</a:t>
            </a:r>
            <a:endParaRPr/>
          </a:p>
          <a:p>
            <a:pPr indent="-64135" lvl="0" marL="228600" rtl="0" algn="l">
              <a:lnSpc>
                <a:spcPct val="80000"/>
              </a:lnSpc>
              <a:spcBef>
                <a:spcPts val="1000"/>
              </a:spcBef>
              <a:spcAft>
                <a:spcPts val="0"/>
              </a:spcAft>
              <a:buClr>
                <a:schemeClr val="dk1"/>
              </a:buClr>
              <a:buSzPts val="2590"/>
              <a:buNone/>
            </a:pPr>
            <a:r>
              <a:t/>
            </a:r>
            <a:endParaRPr sz="2590"/>
          </a:p>
        </p:txBody>
      </p:sp>
      <p:pic>
        <p:nvPicPr>
          <p:cNvPr id="172" name="Google Shape;172;p13"/>
          <p:cNvPicPr preferRelativeResize="0"/>
          <p:nvPr/>
        </p:nvPicPr>
        <p:blipFill rotWithShape="1">
          <a:blip r:embed="rId3">
            <a:alphaModFix/>
          </a:blip>
          <a:srcRect b="0" l="5942" r="9122" t="0"/>
          <a:stretch/>
        </p:blipFill>
        <p:spPr>
          <a:xfrm>
            <a:off x="4611329" y="1720645"/>
            <a:ext cx="2389239" cy="421758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0" st="0"/>
                                            </p:txEl>
                                          </p:spTgt>
                                        </p:tgtEl>
                                        <p:attrNameLst>
                                          <p:attrName>style.visibility</p:attrName>
                                        </p:attrNameLst>
                                      </p:cBhvr>
                                      <p:to>
                                        <p:strVal val="visible"/>
                                      </p:to>
                                    </p:set>
                                    <p:animEffect filter="fade" transition="in">
                                      <p:cBhvr>
                                        <p:cTn dur="2000"/>
                                        <p:tgtEl>
                                          <p:spTgt spid="17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1" st="1"/>
                                            </p:txEl>
                                          </p:spTgt>
                                        </p:tgtEl>
                                        <p:attrNameLst>
                                          <p:attrName>style.visibility</p:attrName>
                                        </p:attrNameLst>
                                      </p:cBhvr>
                                      <p:to>
                                        <p:strVal val="visible"/>
                                      </p:to>
                                    </p:set>
                                    <p:animEffect filter="fade" transition="in">
                                      <p:cBhvr>
                                        <p:cTn dur="2000"/>
                                        <p:tgtEl>
                                          <p:spTgt spid="17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2" st="2"/>
                                            </p:txEl>
                                          </p:spTgt>
                                        </p:tgtEl>
                                        <p:attrNameLst>
                                          <p:attrName>style.visibility</p:attrName>
                                        </p:attrNameLst>
                                      </p:cBhvr>
                                      <p:to>
                                        <p:strVal val="visible"/>
                                      </p:to>
                                    </p:set>
                                    <p:animEffect filter="fade" transition="in">
                                      <p:cBhvr>
                                        <p:cTn dur="2000"/>
                                        <p:tgtEl>
                                          <p:spTgt spid="17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3" st="3"/>
                                            </p:txEl>
                                          </p:spTgt>
                                        </p:tgtEl>
                                        <p:attrNameLst>
                                          <p:attrName>style.visibility</p:attrName>
                                        </p:attrNameLst>
                                      </p:cBhvr>
                                      <p:to>
                                        <p:strVal val="visible"/>
                                      </p:to>
                                    </p:set>
                                    <p:animEffect filter="fade" transition="in">
                                      <p:cBhvr>
                                        <p:cTn dur="2000"/>
                                        <p:tgtEl>
                                          <p:spTgt spid="17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4" st="4"/>
                                            </p:txEl>
                                          </p:spTgt>
                                        </p:tgtEl>
                                        <p:attrNameLst>
                                          <p:attrName>style.visibility</p:attrName>
                                        </p:attrNameLst>
                                      </p:cBhvr>
                                      <p:to>
                                        <p:strVal val="visible"/>
                                      </p:to>
                                    </p:set>
                                    <p:animEffect filter="fade" transition="in">
                                      <p:cBhvr>
                                        <p:cTn dur="2000"/>
                                        <p:tgtEl>
                                          <p:spTgt spid="170">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5" st="5"/>
                                            </p:txEl>
                                          </p:spTgt>
                                        </p:tgtEl>
                                        <p:attrNameLst>
                                          <p:attrName>style.visibility</p:attrName>
                                        </p:attrNameLst>
                                      </p:cBhvr>
                                      <p:to>
                                        <p:strVal val="visible"/>
                                      </p:to>
                                    </p:set>
                                    <p:animEffect filter="fade" transition="in">
                                      <p:cBhvr>
                                        <p:cTn dur="2000"/>
                                        <p:tgtEl>
                                          <p:spTgt spid="170">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0" st="0"/>
                                            </p:txEl>
                                          </p:spTgt>
                                        </p:tgtEl>
                                        <p:attrNameLst>
                                          <p:attrName>style.visibility</p:attrName>
                                        </p:attrNameLst>
                                      </p:cBhvr>
                                      <p:to>
                                        <p:strVal val="visible"/>
                                      </p:to>
                                    </p:set>
                                    <p:animEffect filter="fade" transition="in">
                                      <p:cBhvr>
                                        <p:cTn dur="2000"/>
                                        <p:tgtEl>
                                          <p:spTgt spid="17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1" st="1"/>
                                            </p:txEl>
                                          </p:spTgt>
                                        </p:tgtEl>
                                        <p:attrNameLst>
                                          <p:attrName>style.visibility</p:attrName>
                                        </p:attrNameLst>
                                      </p:cBhvr>
                                      <p:to>
                                        <p:strVal val="visible"/>
                                      </p:to>
                                    </p:set>
                                    <p:animEffect filter="fade" transition="in">
                                      <p:cBhvr>
                                        <p:cTn dur="2000"/>
                                        <p:tgtEl>
                                          <p:spTgt spid="17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2" st="2"/>
                                            </p:txEl>
                                          </p:spTgt>
                                        </p:tgtEl>
                                        <p:attrNameLst>
                                          <p:attrName>style.visibility</p:attrName>
                                        </p:attrNameLst>
                                      </p:cBhvr>
                                      <p:to>
                                        <p:strVal val="visible"/>
                                      </p:to>
                                    </p:set>
                                    <p:animEffect filter="fade" transition="in">
                                      <p:cBhvr>
                                        <p:cTn dur="2000"/>
                                        <p:tgtEl>
                                          <p:spTgt spid="17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3" st="3"/>
                                            </p:txEl>
                                          </p:spTgt>
                                        </p:tgtEl>
                                        <p:attrNameLst>
                                          <p:attrName>style.visibility</p:attrName>
                                        </p:attrNameLst>
                                      </p:cBhvr>
                                      <p:to>
                                        <p:strVal val="visible"/>
                                      </p:to>
                                    </p:set>
                                    <p:animEffect filter="fade" transition="in">
                                      <p:cBhvr>
                                        <p:cTn dur="2000"/>
                                        <p:tgtEl>
                                          <p:spTgt spid="17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4" st="4"/>
                                            </p:txEl>
                                          </p:spTgt>
                                        </p:tgtEl>
                                        <p:attrNameLst>
                                          <p:attrName>style.visibility</p:attrName>
                                        </p:attrNameLst>
                                      </p:cBhvr>
                                      <p:to>
                                        <p:strVal val="visible"/>
                                      </p:to>
                                    </p:set>
                                    <p:animEffect filter="fade" transition="in">
                                      <p:cBhvr>
                                        <p:cTn dur="2000"/>
                                        <p:tgtEl>
                                          <p:spTgt spid="17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5" st="5"/>
                                            </p:txEl>
                                          </p:spTgt>
                                        </p:tgtEl>
                                        <p:attrNameLst>
                                          <p:attrName>style.visibility</p:attrName>
                                        </p:attrNameLst>
                                      </p:cBhvr>
                                      <p:to>
                                        <p:strVal val="visible"/>
                                      </p:to>
                                    </p:set>
                                    <p:animEffect filter="fade" transition="in">
                                      <p:cBhvr>
                                        <p:cTn dur="2000"/>
                                        <p:tgtEl>
                                          <p:spTgt spid="171">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00B050"/>
              </a:buClr>
              <a:buSzPts val="4400"/>
              <a:buFont typeface="Calibri"/>
              <a:buNone/>
            </a:pPr>
            <a:r>
              <a:rPr b="1" lang="en-US">
                <a:solidFill>
                  <a:srgbClr val="00B050"/>
                </a:solidFill>
              </a:rPr>
              <a:t>Watch</a:t>
            </a:r>
            <a:br>
              <a:rPr b="1" lang="en-US">
                <a:solidFill>
                  <a:srgbClr val="00B050"/>
                </a:solidFill>
              </a:rPr>
            </a:br>
            <a:r>
              <a:rPr b="1" lang="en-US">
                <a:solidFill>
                  <a:srgbClr val="00B050"/>
                </a:solidFill>
              </a:rPr>
              <a:t> “What Not to Wear”</a:t>
            </a:r>
            <a:endParaRPr b="1">
              <a:solidFill>
                <a:srgbClr val="00B050"/>
              </a:solidFill>
            </a:endParaRPr>
          </a:p>
        </p:txBody>
      </p:sp>
      <p:sp>
        <p:nvSpPr>
          <p:cNvPr id="178" name="Google Shape;178;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u="sng">
                <a:solidFill>
                  <a:schemeClr val="hlink"/>
                </a:solidFill>
                <a:hlinkClick r:id="rId3"/>
              </a:rPr>
              <a:t>https://www.youtube.com/watch?v=HERuRBWzvuU</a:t>
            </a:r>
            <a:endParaRPr/>
          </a:p>
          <a:p>
            <a:pPr indent="-50800" lvl="0" marL="228600" rtl="0" algn="l">
              <a:lnSpc>
                <a:spcPct val="90000"/>
              </a:lnSpc>
              <a:spcBef>
                <a:spcPts val="1000"/>
              </a:spcBef>
              <a:spcAft>
                <a:spcPts val="0"/>
              </a:spcAft>
              <a:buClr>
                <a:schemeClr val="dk1"/>
              </a:buClr>
              <a:buSzPts val="2800"/>
              <a:buNone/>
            </a:pPr>
            <a:r>
              <a:t/>
            </a:r>
            <a:endParaRPr/>
          </a:p>
          <a:p>
            <a:pPr indent="-228600" lvl="0" marL="228600" rtl="0" algn="l">
              <a:lnSpc>
                <a:spcPct val="90000"/>
              </a:lnSpc>
              <a:spcBef>
                <a:spcPts val="1000"/>
              </a:spcBef>
              <a:spcAft>
                <a:spcPts val="0"/>
              </a:spcAft>
              <a:buClr>
                <a:schemeClr val="dk1"/>
              </a:buClr>
              <a:buSzPts val="2800"/>
              <a:buChar char="•"/>
            </a:pPr>
            <a:r>
              <a:rPr lang="en-US" u="sng">
                <a:solidFill>
                  <a:schemeClr val="hlink"/>
                </a:solidFill>
                <a:hlinkClick r:id="rId4"/>
              </a:rPr>
              <a:t>https://www.youtube.com/watch?v=rvQ7ihpobR4</a:t>
            </a:r>
            <a:endParaRPr/>
          </a:p>
          <a:p>
            <a:pPr indent="-50800" lvl="0" marL="228600" rtl="0" algn="l">
              <a:lnSpc>
                <a:spcPct val="90000"/>
              </a:lnSpc>
              <a:spcBef>
                <a:spcPts val="1000"/>
              </a:spcBef>
              <a:spcAft>
                <a:spcPts val="0"/>
              </a:spcAft>
              <a:buClr>
                <a:schemeClr val="dk1"/>
              </a:buClr>
              <a:buSzPts val="2800"/>
              <a:buNone/>
            </a:pPr>
            <a:r>
              <a:t/>
            </a:r>
            <a:endParaRPr/>
          </a:p>
          <a:p>
            <a:pPr indent="-228600" lvl="0" marL="228600" rtl="0" algn="l">
              <a:lnSpc>
                <a:spcPct val="90000"/>
              </a:lnSpc>
              <a:spcBef>
                <a:spcPts val="1000"/>
              </a:spcBef>
              <a:spcAft>
                <a:spcPts val="0"/>
              </a:spcAft>
              <a:buClr>
                <a:schemeClr val="dk1"/>
              </a:buClr>
              <a:buSzPts val="2800"/>
              <a:buChar char="•"/>
            </a:pPr>
            <a:r>
              <a:rPr lang="en-US" u="sng">
                <a:solidFill>
                  <a:schemeClr val="hlink"/>
                </a:solidFill>
                <a:hlinkClick r:id="rId5"/>
              </a:rPr>
              <a:t>https://www.youtube.com/watch?v=muIn860EbjY</a:t>
            </a:r>
            <a:endParaRPr/>
          </a:p>
          <a:p>
            <a:pPr indent="0" lvl="0" marL="0" rtl="0" algn="l">
              <a:lnSpc>
                <a:spcPct val="90000"/>
              </a:lnSpc>
              <a:spcBef>
                <a:spcPts val="1000"/>
              </a:spcBef>
              <a:spcAft>
                <a:spcPts val="0"/>
              </a:spcAft>
              <a:buClr>
                <a:schemeClr val="dk1"/>
              </a:buClr>
              <a:buSzPts val="2800"/>
              <a:buNone/>
            </a:pPr>
            <a:r>
              <a:rPr lang="en-US"/>
              <a:t>                (Say’s “B”….)</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Start on Monday:</a:t>
            </a:r>
            <a:endParaRPr/>
          </a:p>
        </p:txBody>
      </p:sp>
      <p:sp>
        <p:nvSpPr>
          <p:cNvPr id="184" name="Google Shape;184;p1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Laundry Steps</a:t>
            </a:r>
            <a:br>
              <a:rPr lang="en-US">
                <a:solidFill>
                  <a:srgbClr val="6600CC"/>
                </a:solidFill>
              </a:rPr>
            </a:br>
            <a:r>
              <a:rPr lang="en-US" sz="1600">
                <a:solidFill>
                  <a:srgbClr val="6600CC"/>
                </a:solidFill>
              </a:rPr>
              <a:t>Objective 8</a:t>
            </a:r>
            <a:endParaRPr sz="1600">
              <a:solidFill>
                <a:srgbClr val="6600CC"/>
              </a:solidFill>
            </a:endParaRPr>
          </a:p>
        </p:txBody>
      </p:sp>
      <p:sp>
        <p:nvSpPr>
          <p:cNvPr id="190" name="Google Shape;190;p16"/>
          <p:cNvSpPr txBox="1"/>
          <p:nvPr>
            <p:ph idx="1" type="body"/>
          </p:nvPr>
        </p:nvSpPr>
        <p:spPr>
          <a:xfrm>
            <a:off x="1143001" y="2057400"/>
            <a:ext cx="6840793" cy="4038600"/>
          </a:xfrm>
          <a:prstGeom prst="rect">
            <a:avLst/>
          </a:prstGeom>
          <a:noFill/>
          <a:ln>
            <a:noFill/>
          </a:ln>
        </p:spPr>
        <p:txBody>
          <a:bodyPr anchorCtr="0" anchor="t" bIns="45700" lIns="91425" spcFirstLastPara="1" rIns="91425" wrap="square" tIns="45700">
            <a:normAutofit/>
          </a:bodyPr>
          <a:lstStyle/>
          <a:p>
            <a:pPr indent="-457200" lvl="0" marL="502919" rtl="0" algn="l">
              <a:lnSpc>
                <a:spcPct val="90000"/>
              </a:lnSpc>
              <a:spcBef>
                <a:spcPts val="0"/>
              </a:spcBef>
              <a:spcAft>
                <a:spcPts val="0"/>
              </a:spcAft>
              <a:buClr>
                <a:srgbClr val="6600CC"/>
              </a:buClr>
              <a:buSzPts val="2800"/>
              <a:buFont typeface="Calibri"/>
              <a:buAutoNum type="arabicPeriod"/>
            </a:pPr>
            <a:r>
              <a:rPr lang="en-US">
                <a:solidFill>
                  <a:schemeClr val="dk1"/>
                </a:solidFill>
              </a:rPr>
              <a:t>Sort the clothes into piles and prepare them for laundering</a:t>
            </a:r>
            <a:endParaRPr/>
          </a:p>
          <a:p>
            <a:pPr indent="-228600" lvl="2" marL="1143000" rtl="0" algn="l">
              <a:lnSpc>
                <a:spcPct val="90000"/>
              </a:lnSpc>
              <a:spcBef>
                <a:spcPts val="500"/>
              </a:spcBef>
              <a:spcAft>
                <a:spcPts val="0"/>
              </a:spcAft>
              <a:buClr>
                <a:srgbClr val="6600CC"/>
              </a:buClr>
              <a:buSzPts val="2000"/>
              <a:buFont typeface="Courier New"/>
              <a:buChar char="o"/>
            </a:pPr>
            <a:r>
              <a:rPr lang="en-US" sz="2000">
                <a:solidFill>
                  <a:schemeClr val="dk1"/>
                </a:solidFill>
              </a:rPr>
              <a:t>Close zippers or hooks that might snag fabrics</a:t>
            </a:r>
            <a:endParaRPr/>
          </a:p>
          <a:p>
            <a:pPr indent="-228600" lvl="2" marL="1143000" rtl="0" algn="l">
              <a:lnSpc>
                <a:spcPct val="90000"/>
              </a:lnSpc>
              <a:spcBef>
                <a:spcPts val="500"/>
              </a:spcBef>
              <a:spcAft>
                <a:spcPts val="0"/>
              </a:spcAft>
              <a:buClr>
                <a:srgbClr val="6600CC"/>
              </a:buClr>
              <a:buSzPts val="2000"/>
              <a:buFont typeface="Courier New"/>
              <a:buChar char="o"/>
            </a:pPr>
            <a:r>
              <a:rPr lang="en-US" sz="2000">
                <a:solidFill>
                  <a:schemeClr val="dk1"/>
                </a:solidFill>
              </a:rPr>
              <a:t>Empty pockets, then turn pockets, pant cuffs, and clothes inside out</a:t>
            </a:r>
            <a:endParaRPr/>
          </a:p>
          <a:p>
            <a:pPr indent="-228600" lvl="2" marL="1143000" rtl="0" algn="l">
              <a:lnSpc>
                <a:spcPct val="90000"/>
              </a:lnSpc>
              <a:spcBef>
                <a:spcPts val="500"/>
              </a:spcBef>
              <a:spcAft>
                <a:spcPts val="0"/>
              </a:spcAft>
              <a:buClr>
                <a:srgbClr val="6600CC"/>
              </a:buClr>
              <a:buSzPts val="2000"/>
              <a:buFont typeface="Courier New"/>
              <a:buChar char="o"/>
            </a:pPr>
            <a:r>
              <a:rPr lang="en-US" sz="2000">
                <a:solidFill>
                  <a:schemeClr val="dk1"/>
                </a:solidFill>
              </a:rPr>
              <a:t>Tie loose ties or attached washable belts to prevent tangling</a:t>
            </a:r>
            <a:endParaRPr/>
          </a:p>
          <a:p>
            <a:pPr indent="-457200" lvl="1" marL="515937" rtl="0" algn="l">
              <a:lnSpc>
                <a:spcPct val="90000"/>
              </a:lnSpc>
              <a:spcBef>
                <a:spcPts val="500"/>
              </a:spcBef>
              <a:spcAft>
                <a:spcPts val="0"/>
              </a:spcAft>
              <a:buClr>
                <a:srgbClr val="6600CC"/>
              </a:buClr>
              <a:buSzPts val="2200"/>
              <a:buFont typeface="Calibri"/>
              <a:buAutoNum type="arabicPeriod" startAt="2"/>
            </a:pPr>
            <a:r>
              <a:rPr lang="en-US" sz="2200">
                <a:solidFill>
                  <a:schemeClr val="dk1"/>
                </a:solidFill>
              </a:rPr>
              <a:t>Check for needed repairs</a:t>
            </a:r>
            <a:endParaRPr/>
          </a:p>
          <a:p>
            <a:pPr indent="-452438" lvl="1" marL="511175" rtl="0" algn="l">
              <a:lnSpc>
                <a:spcPct val="90000"/>
              </a:lnSpc>
              <a:spcBef>
                <a:spcPts val="500"/>
              </a:spcBef>
              <a:spcAft>
                <a:spcPts val="0"/>
              </a:spcAft>
              <a:buClr>
                <a:srgbClr val="6600CC"/>
              </a:buClr>
              <a:buSzPts val="2200"/>
              <a:buFont typeface="Calibri"/>
              <a:buAutoNum type="arabicPeriod" startAt="2"/>
            </a:pPr>
            <a:r>
              <a:rPr lang="en-US" sz="2200">
                <a:solidFill>
                  <a:schemeClr val="dk1"/>
                </a:solidFill>
              </a:rPr>
              <a:t>Pretreat soiled areas</a:t>
            </a:r>
            <a:endParaRPr/>
          </a:p>
          <a:p>
            <a:pPr indent="-452438" lvl="1" marL="511175" rtl="0" algn="l">
              <a:lnSpc>
                <a:spcPct val="90000"/>
              </a:lnSpc>
              <a:spcBef>
                <a:spcPts val="500"/>
              </a:spcBef>
              <a:spcAft>
                <a:spcPts val="0"/>
              </a:spcAft>
              <a:buClr>
                <a:srgbClr val="6600CC"/>
              </a:buClr>
              <a:buSzPts val="2200"/>
              <a:buFont typeface="Calibri"/>
              <a:buAutoNum type="arabicPeriod" startAt="2"/>
            </a:pPr>
            <a:r>
              <a:rPr lang="en-US" sz="2200">
                <a:solidFill>
                  <a:schemeClr val="dk1"/>
                </a:solidFill>
              </a:rPr>
              <a:t>Select a wash cycle</a:t>
            </a:r>
            <a:endParaRPr/>
          </a:p>
        </p:txBody>
      </p:sp>
      <p:pic>
        <p:nvPicPr>
          <p:cNvPr id="191" name="Google Shape;191;p16"/>
          <p:cNvPicPr preferRelativeResize="0"/>
          <p:nvPr/>
        </p:nvPicPr>
        <p:blipFill rotWithShape="1">
          <a:blip r:embed="rId3">
            <a:alphaModFix/>
          </a:blip>
          <a:srcRect b="0" l="0" r="0" t="0"/>
          <a:stretch/>
        </p:blipFill>
        <p:spPr>
          <a:xfrm>
            <a:off x="8323202" y="1730478"/>
            <a:ext cx="2898896" cy="452857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
                                            <p:txEl>
                                              <p:pRg end="0" st="0"/>
                                            </p:txEl>
                                          </p:spTgt>
                                        </p:tgtEl>
                                        <p:attrNameLst>
                                          <p:attrName>style.visibility</p:attrName>
                                        </p:attrNameLst>
                                      </p:cBhvr>
                                      <p:to>
                                        <p:strVal val="visible"/>
                                      </p:to>
                                    </p:set>
                                    <p:animEffect filter="fade" transition="in">
                                      <p:cBhvr>
                                        <p:cTn dur="1000"/>
                                        <p:tgtEl>
                                          <p:spTgt spid="19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
                                            <p:txEl>
                                              <p:pRg end="1" st="1"/>
                                            </p:txEl>
                                          </p:spTgt>
                                        </p:tgtEl>
                                        <p:attrNameLst>
                                          <p:attrName>style.visibility</p:attrName>
                                        </p:attrNameLst>
                                      </p:cBhvr>
                                      <p:to>
                                        <p:strVal val="visible"/>
                                      </p:to>
                                    </p:set>
                                    <p:animEffect filter="fade" transition="in">
                                      <p:cBhvr>
                                        <p:cTn dur="1000"/>
                                        <p:tgtEl>
                                          <p:spTgt spid="19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
                                            <p:txEl>
                                              <p:pRg end="2" st="2"/>
                                            </p:txEl>
                                          </p:spTgt>
                                        </p:tgtEl>
                                        <p:attrNameLst>
                                          <p:attrName>style.visibility</p:attrName>
                                        </p:attrNameLst>
                                      </p:cBhvr>
                                      <p:to>
                                        <p:strVal val="visible"/>
                                      </p:to>
                                    </p:set>
                                    <p:animEffect filter="fade" transition="in">
                                      <p:cBhvr>
                                        <p:cTn dur="1000"/>
                                        <p:tgtEl>
                                          <p:spTgt spid="19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
                                            <p:txEl>
                                              <p:pRg end="3" st="3"/>
                                            </p:txEl>
                                          </p:spTgt>
                                        </p:tgtEl>
                                        <p:attrNameLst>
                                          <p:attrName>style.visibility</p:attrName>
                                        </p:attrNameLst>
                                      </p:cBhvr>
                                      <p:to>
                                        <p:strVal val="visible"/>
                                      </p:to>
                                    </p:set>
                                    <p:animEffect filter="fade" transition="in">
                                      <p:cBhvr>
                                        <p:cTn dur="1000"/>
                                        <p:tgtEl>
                                          <p:spTgt spid="19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
                                            <p:txEl>
                                              <p:pRg end="4" st="4"/>
                                            </p:txEl>
                                          </p:spTgt>
                                        </p:tgtEl>
                                        <p:attrNameLst>
                                          <p:attrName>style.visibility</p:attrName>
                                        </p:attrNameLst>
                                      </p:cBhvr>
                                      <p:to>
                                        <p:strVal val="visible"/>
                                      </p:to>
                                    </p:set>
                                    <p:animEffect filter="fade" transition="in">
                                      <p:cBhvr>
                                        <p:cTn dur="1000"/>
                                        <p:tgtEl>
                                          <p:spTgt spid="190">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
                                            <p:txEl>
                                              <p:pRg end="5" st="5"/>
                                            </p:txEl>
                                          </p:spTgt>
                                        </p:tgtEl>
                                        <p:attrNameLst>
                                          <p:attrName>style.visibility</p:attrName>
                                        </p:attrNameLst>
                                      </p:cBhvr>
                                      <p:to>
                                        <p:strVal val="visible"/>
                                      </p:to>
                                    </p:set>
                                    <p:animEffect filter="fade" transition="in">
                                      <p:cBhvr>
                                        <p:cTn dur="1000"/>
                                        <p:tgtEl>
                                          <p:spTgt spid="190">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
                                            <p:txEl>
                                              <p:pRg end="6" st="6"/>
                                            </p:txEl>
                                          </p:spTgt>
                                        </p:tgtEl>
                                        <p:attrNameLst>
                                          <p:attrName>style.visibility</p:attrName>
                                        </p:attrNameLst>
                                      </p:cBhvr>
                                      <p:to>
                                        <p:strVal val="visible"/>
                                      </p:to>
                                    </p:set>
                                    <p:animEffect filter="fade" transition="in">
                                      <p:cBhvr>
                                        <p:cTn dur="1000"/>
                                        <p:tgtEl>
                                          <p:spTgt spid="190">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Laundry Steps</a:t>
            </a:r>
            <a:br>
              <a:rPr lang="en-US">
                <a:solidFill>
                  <a:srgbClr val="6600CC"/>
                </a:solidFill>
              </a:rPr>
            </a:br>
            <a:r>
              <a:rPr lang="en-US" sz="1600">
                <a:solidFill>
                  <a:srgbClr val="6600CC"/>
                </a:solidFill>
              </a:rPr>
              <a:t>Objective 8</a:t>
            </a:r>
            <a:endParaRPr sz="1600">
              <a:solidFill>
                <a:srgbClr val="6600CC"/>
              </a:solidFill>
            </a:endParaRPr>
          </a:p>
        </p:txBody>
      </p:sp>
      <p:graphicFrame>
        <p:nvGraphicFramePr>
          <p:cNvPr id="197" name="Google Shape;197;p17"/>
          <p:cNvGraphicFramePr/>
          <p:nvPr/>
        </p:nvGraphicFramePr>
        <p:xfrm>
          <a:off x="1143000" y="2057400"/>
          <a:ext cx="3000000" cy="3000000"/>
        </p:xfrm>
        <a:graphic>
          <a:graphicData uri="http://schemas.openxmlformats.org/drawingml/2006/table">
            <a:tbl>
              <a:tblPr bandRow="1" firstRow="1">
                <a:noFill/>
                <a:tableStyleId>{EF5F7742-4A17-43C0-8EFB-F23149125913}</a:tableStyleId>
              </a:tblPr>
              <a:tblGrid>
                <a:gridCol w="3291950"/>
                <a:gridCol w="3291950"/>
                <a:gridCol w="3291950"/>
              </a:tblGrid>
              <a:tr h="370850">
                <a:tc gridSpan="3">
                  <a:txBody>
                    <a:bodyPr/>
                    <a:lstStyle/>
                    <a:p>
                      <a:pPr indent="0" lvl="0" marL="0" marR="0" rtl="0" algn="ctr">
                        <a:spcBef>
                          <a:spcPts val="0"/>
                        </a:spcBef>
                        <a:spcAft>
                          <a:spcPts val="0"/>
                        </a:spcAft>
                        <a:buNone/>
                      </a:pPr>
                      <a:r>
                        <a:rPr b="1" lang="en-US" sz="1800" u="none" cap="none" strike="noStrike">
                          <a:solidFill>
                            <a:srgbClr val="007C85"/>
                          </a:solidFill>
                        </a:rPr>
                        <a:t>Water Temperatures</a:t>
                      </a:r>
                      <a:endParaRPr b="1" sz="1800" u="none" cap="none" strike="noStrike">
                        <a:solidFill>
                          <a:srgbClr val="007C85"/>
                        </a:solidFill>
                      </a:endParaRPr>
                    </a:p>
                  </a:txBody>
                  <a:tcPr marT="45725" marB="45725" marR="91450" marL="91450"/>
                </a:tc>
                <a:tc hMerge="1"/>
                <a:tc hMerge="1"/>
              </a:tr>
              <a:tr h="370850">
                <a:tc>
                  <a:txBody>
                    <a:bodyPr/>
                    <a:lstStyle/>
                    <a:p>
                      <a:pPr indent="0" lvl="0" marL="0" marR="0" rtl="0" algn="ctr">
                        <a:lnSpc>
                          <a:spcPct val="100000"/>
                        </a:lnSpc>
                        <a:spcBef>
                          <a:spcPts val="0"/>
                        </a:spcBef>
                        <a:spcAft>
                          <a:spcPts val="0"/>
                        </a:spcAft>
                        <a:buClr>
                          <a:schemeClr val="dk1"/>
                        </a:buClr>
                        <a:buSzPts val="1800"/>
                        <a:buFont typeface="Calibri"/>
                        <a:buNone/>
                      </a:pPr>
                      <a:r>
                        <a:rPr lang="en-US" sz="1800" u="none" cap="none" strike="noStrike">
                          <a:solidFill>
                            <a:schemeClr val="dk1"/>
                          </a:solidFill>
                        </a:rPr>
                        <a:t>Hot (140°F or 60°C)</a:t>
                      </a:r>
                      <a:endParaRPr sz="1800" u="none" cap="none" strike="noStrike">
                        <a:solidFill>
                          <a:schemeClr val="dk1"/>
                        </a:solidFill>
                      </a:endParaRPr>
                    </a:p>
                  </a:txBody>
                  <a:tcPr marT="45725" marB="45725" marR="91450" marL="91450">
                    <a:solidFill>
                      <a:srgbClr val="D8D8D8"/>
                    </a:solidFill>
                  </a:tcPr>
                </a:tc>
                <a:tc>
                  <a:txBody>
                    <a:bodyPr/>
                    <a:lstStyle/>
                    <a:p>
                      <a:pPr indent="0" lvl="0" marL="0" marR="0" rtl="0" algn="ctr">
                        <a:lnSpc>
                          <a:spcPct val="100000"/>
                        </a:lnSpc>
                        <a:spcBef>
                          <a:spcPts val="0"/>
                        </a:spcBef>
                        <a:spcAft>
                          <a:spcPts val="0"/>
                        </a:spcAft>
                        <a:buClr>
                          <a:schemeClr val="dk1"/>
                        </a:buClr>
                        <a:buSzPts val="1800"/>
                        <a:buFont typeface="Calibri"/>
                        <a:buNone/>
                      </a:pPr>
                      <a:r>
                        <a:rPr lang="en-US" sz="1800" u="none" cap="none" strike="noStrike">
                          <a:solidFill>
                            <a:schemeClr val="dk1"/>
                          </a:solidFill>
                        </a:rPr>
                        <a:t>Warm (100-110°F or 43°C-38°C)</a:t>
                      </a:r>
                      <a:endParaRPr/>
                    </a:p>
                    <a:p>
                      <a:pPr indent="0" lvl="0" marL="0" marR="0" rtl="0" algn="ctr">
                        <a:spcBef>
                          <a:spcPts val="0"/>
                        </a:spcBef>
                        <a:spcAft>
                          <a:spcPts val="0"/>
                        </a:spcAft>
                        <a:buNone/>
                      </a:pPr>
                      <a:r>
                        <a:t/>
                      </a:r>
                      <a:endParaRPr sz="1800" u="none" cap="none" strike="noStrike">
                        <a:solidFill>
                          <a:schemeClr val="lt1"/>
                        </a:solidFill>
                      </a:endParaRPr>
                    </a:p>
                  </a:txBody>
                  <a:tcPr marT="45725" marB="45725" marR="91450" marL="91450">
                    <a:solidFill>
                      <a:srgbClr val="D8D8D8"/>
                    </a:solidFill>
                  </a:tcPr>
                </a:tc>
                <a:tc>
                  <a:txBody>
                    <a:bodyPr/>
                    <a:lstStyle/>
                    <a:p>
                      <a:pPr indent="0" lvl="0" marL="0" marR="0" rtl="0" algn="ctr">
                        <a:spcBef>
                          <a:spcPts val="0"/>
                        </a:spcBef>
                        <a:spcAft>
                          <a:spcPts val="0"/>
                        </a:spcAft>
                        <a:buNone/>
                      </a:pPr>
                      <a:r>
                        <a:rPr lang="en-US" sz="1800" u="none" cap="none" strike="noStrike">
                          <a:solidFill>
                            <a:schemeClr val="dk1"/>
                          </a:solidFill>
                        </a:rPr>
                        <a:t>Cold (80°F or 27°C)</a:t>
                      </a:r>
                      <a:endParaRPr/>
                    </a:p>
                  </a:txBody>
                  <a:tcPr marT="45725" marB="45725" marR="91450" marL="91450">
                    <a:solidFill>
                      <a:srgbClr val="D8D8D8"/>
                    </a:solidFill>
                  </a:tcPr>
                </a:tc>
              </a:tr>
              <a:tr h="370850">
                <a:tc>
                  <a:txBody>
                    <a:bodyPr/>
                    <a:lstStyle/>
                    <a:p>
                      <a:pPr indent="-285750" lvl="0" marL="285750" marR="0" rtl="0" algn="l">
                        <a:spcBef>
                          <a:spcPts val="0"/>
                        </a:spcBef>
                        <a:spcAft>
                          <a:spcPts val="0"/>
                        </a:spcAft>
                        <a:buClr>
                          <a:schemeClr val="dk1"/>
                        </a:buClr>
                        <a:buSzPts val="1800"/>
                        <a:buFont typeface="Arial"/>
                        <a:buChar char="•"/>
                      </a:pPr>
                      <a:r>
                        <a:rPr lang="en-US" sz="1800" u="none" cap="none" strike="noStrike"/>
                        <a:t>Heavily soiled durable press</a:t>
                      </a:r>
                      <a:endParaRPr/>
                    </a:p>
                    <a:p>
                      <a:pPr indent="-285750" lvl="0" marL="285750" marR="0" rtl="0" algn="l">
                        <a:spcBef>
                          <a:spcPts val="0"/>
                        </a:spcBef>
                        <a:spcAft>
                          <a:spcPts val="0"/>
                        </a:spcAft>
                        <a:buClr>
                          <a:schemeClr val="dk1"/>
                        </a:buClr>
                        <a:buSzPts val="1800"/>
                        <a:buFont typeface="Arial"/>
                        <a:buChar char="•"/>
                      </a:pPr>
                      <a:r>
                        <a:rPr lang="en-US" sz="1800" u="none" cap="none" strike="noStrike"/>
                        <a:t>Work and active sports clothes</a:t>
                      </a:r>
                      <a:endParaRPr/>
                    </a:p>
                    <a:p>
                      <a:pPr indent="-285750" lvl="0" marL="285750" marR="0" rtl="0" algn="l">
                        <a:spcBef>
                          <a:spcPts val="0"/>
                        </a:spcBef>
                        <a:spcAft>
                          <a:spcPts val="0"/>
                        </a:spcAft>
                        <a:buClr>
                          <a:schemeClr val="dk1"/>
                        </a:buClr>
                        <a:buSzPts val="1800"/>
                        <a:buFont typeface="Arial"/>
                        <a:buChar char="•"/>
                      </a:pPr>
                      <a:r>
                        <a:rPr lang="en-US" sz="1800" u="none" cap="none" strike="noStrike"/>
                        <a:t>Diapers (should be washed alone or with other items of similar soil)</a:t>
                      </a:r>
                      <a:endParaRPr/>
                    </a:p>
                    <a:p>
                      <a:pPr indent="-285750" lvl="0" marL="285750" marR="0" rtl="0" algn="l">
                        <a:spcBef>
                          <a:spcPts val="0"/>
                        </a:spcBef>
                        <a:spcAft>
                          <a:spcPts val="0"/>
                        </a:spcAft>
                        <a:buClr>
                          <a:schemeClr val="dk1"/>
                        </a:buClr>
                        <a:buSzPts val="1800"/>
                        <a:buFont typeface="Arial"/>
                        <a:buChar char="•"/>
                      </a:pPr>
                      <a:r>
                        <a:rPr lang="en-US" sz="1800" u="none" cap="none" strike="noStrike"/>
                        <a:t>Sheets</a:t>
                      </a:r>
                      <a:endParaRPr/>
                    </a:p>
                    <a:p>
                      <a:pPr indent="-285750" lvl="0" marL="285750" marR="0" rtl="0" algn="l">
                        <a:spcBef>
                          <a:spcPts val="0"/>
                        </a:spcBef>
                        <a:spcAft>
                          <a:spcPts val="0"/>
                        </a:spcAft>
                        <a:buClr>
                          <a:schemeClr val="dk1"/>
                        </a:buClr>
                        <a:buSzPts val="1800"/>
                        <a:buFont typeface="Arial"/>
                        <a:buChar char="•"/>
                      </a:pPr>
                      <a:r>
                        <a:rPr lang="en-US" sz="1800" u="none" cap="none" strike="noStrike"/>
                        <a:t>Towels</a:t>
                      </a:r>
                      <a:endParaRPr/>
                    </a:p>
                    <a:p>
                      <a:pPr indent="-285750" lvl="0" marL="285750" marR="0" rtl="0" algn="l">
                        <a:spcBef>
                          <a:spcPts val="0"/>
                        </a:spcBef>
                        <a:spcAft>
                          <a:spcPts val="0"/>
                        </a:spcAft>
                        <a:buClr>
                          <a:schemeClr val="dk1"/>
                        </a:buClr>
                        <a:buSzPts val="1800"/>
                        <a:buFont typeface="Arial"/>
                        <a:buChar char="•"/>
                      </a:pPr>
                      <a:r>
                        <a:rPr lang="en-US" sz="1800" u="none" cap="none" strike="noStrike"/>
                        <a:t>Throw rugs</a:t>
                      </a:r>
                      <a:endParaRPr sz="1800" u="none" cap="none" strike="noStrike"/>
                    </a:p>
                  </a:txBody>
                  <a:tcPr marT="45725" marB="45725" marR="91450" marL="91450">
                    <a:solidFill>
                      <a:srgbClr val="D8D8D8">
                        <a:alpha val="20000"/>
                      </a:srgbClr>
                    </a:solidFill>
                  </a:tcPr>
                </a:tc>
                <a:tc>
                  <a:txBody>
                    <a:bodyPr/>
                    <a:lstStyle/>
                    <a:p>
                      <a:pPr indent="-285750" lvl="0" marL="285750" marR="0" rtl="0" algn="l">
                        <a:spcBef>
                          <a:spcPts val="0"/>
                        </a:spcBef>
                        <a:spcAft>
                          <a:spcPts val="0"/>
                        </a:spcAft>
                        <a:buClr>
                          <a:schemeClr val="dk1"/>
                        </a:buClr>
                        <a:buSzPts val="1800"/>
                        <a:buFont typeface="Arial"/>
                        <a:buChar char="•"/>
                      </a:pPr>
                      <a:r>
                        <a:rPr lang="en-US" sz="1800" u="none" cap="none" strike="noStrike"/>
                        <a:t>Lightly soiled durable press</a:t>
                      </a:r>
                      <a:endParaRPr/>
                    </a:p>
                    <a:p>
                      <a:pPr indent="-285750" lvl="0" marL="285750" marR="0" rtl="0" algn="l">
                        <a:spcBef>
                          <a:spcPts val="0"/>
                        </a:spcBef>
                        <a:spcAft>
                          <a:spcPts val="0"/>
                        </a:spcAft>
                        <a:buClr>
                          <a:schemeClr val="dk1"/>
                        </a:buClr>
                        <a:buSzPts val="1800"/>
                        <a:buFont typeface="Arial"/>
                        <a:buChar char="•"/>
                      </a:pPr>
                      <a:r>
                        <a:rPr lang="en-US" sz="1800" u="none" cap="none" strike="noStrike"/>
                        <a:t>Wash and wear</a:t>
                      </a:r>
                      <a:endParaRPr/>
                    </a:p>
                    <a:p>
                      <a:pPr indent="-285750" lvl="0" marL="285750" marR="0" rtl="0" algn="l">
                        <a:spcBef>
                          <a:spcPts val="0"/>
                        </a:spcBef>
                        <a:spcAft>
                          <a:spcPts val="0"/>
                        </a:spcAft>
                        <a:buClr>
                          <a:schemeClr val="dk1"/>
                        </a:buClr>
                        <a:buSzPts val="1800"/>
                        <a:buFont typeface="Arial"/>
                        <a:buChar char="•"/>
                      </a:pPr>
                      <a:r>
                        <a:rPr lang="en-US" sz="1800" u="none" cap="none" strike="noStrike"/>
                        <a:t>Non-colorfast colors</a:t>
                      </a:r>
                      <a:endParaRPr/>
                    </a:p>
                    <a:p>
                      <a:pPr indent="-285750" lvl="0" marL="285750" marR="0" rtl="0" algn="l">
                        <a:spcBef>
                          <a:spcPts val="0"/>
                        </a:spcBef>
                        <a:spcAft>
                          <a:spcPts val="0"/>
                        </a:spcAft>
                        <a:buClr>
                          <a:schemeClr val="dk1"/>
                        </a:buClr>
                        <a:buSzPts val="1800"/>
                        <a:buFont typeface="Arial"/>
                        <a:buChar char="•"/>
                      </a:pPr>
                      <a:r>
                        <a:rPr lang="en-US" sz="1800" u="none" cap="none" strike="noStrike"/>
                        <a:t>Synthetic fabrics</a:t>
                      </a:r>
                      <a:endParaRPr/>
                    </a:p>
                    <a:p>
                      <a:pPr indent="-285750" lvl="0" marL="285750" marR="0" rtl="0" algn="l">
                        <a:spcBef>
                          <a:spcPts val="0"/>
                        </a:spcBef>
                        <a:spcAft>
                          <a:spcPts val="0"/>
                        </a:spcAft>
                        <a:buClr>
                          <a:schemeClr val="dk1"/>
                        </a:buClr>
                        <a:buSzPts val="1800"/>
                        <a:buFont typeface="Arial"/>
                        <a:buChar char="•"/>
                      </a:pPr>
                      <a:r>
                        <a:rPr lang="en-US" sz="1800" u="none" cap="none" strike="noStrike"/>
                        <a:t>Colorfast pastels</a:t>
                      </a:r>
                      <a:endParaRPr sz="1800" u="none" cap="none" strike="noStrike"/>
                    </a:p>
                  </a:txBody>
                  <a:tcPr marT="45725" marB="45725" marR="91450" marL="91450">
                    <a:solidFill>
                      <a:srgbClr val="D8D8D8">
                        <a:alpha val="20000"/>
                      </a:srgbClr>
                    </a:solidFill>
                  </a:tcPr>
                </a:tc>
                <a:tc>
                  <a:txBody>
                    <a:bodyPr/>
                    <a:lstStyle/>
                    <a:p>
                      <a:pPr indent="-285750" lvl="0" marL="285750" marR="0" rtl="0" algn="l">
                        <a:spcBef>
                          <a:spcPts val="0"/>
                        </a:spcBef>
                        <a:spcAft>
                          <a:spcPts val="0"/>
                        </a:spcAft>
                        <a:buClr>
                          <a:schemeClr val="dk1"/>
                        </a:buClr>
                        <a:buSzPts val="1800"/>
                        <a:buFont typeface="Arial"/>
                        <a:buChar char="•"/>
                      </a:pPr>
                      <a:r>
                        <a:rPr lang="en-US" sz="1800" u="none" cap="none" strike="noStrike"/>
                        <a:t>Very delicate colors and fabrics</a:t>
                      </a:r>
                      <a:endParaRPr/>
                    </a:p>
                    <a:p>
                      <a:pPr indent="-285750" lvl="0" marL="285750" marR="0" rtl="0" algn="l">
                        <a:spcBef>
                          <a:spcPts val="0"/>
                        </a:spcBef>
                        <a:spcAft>
                          <a:spcPts val="0"/>
                        </a:spcAft>
                        <a:buClr>
                          <a:schemeClr val="dk1"/>
                        </a:buClr>
                        <a:buSzPts val="1800"/>
                        <a:buFont typeface="Arial"/>
                        <a:buChar char="•"/>
                      </a:pPr>
                      <a:r>
                        <a:rPr lang="en-US" sz="1800" u="none" cap="none" strike="noStrike"/>
                        <a:t>Very lightly soiled table linens</a:t>
                      </a:r>
                      <a:endParaRPr/>
                    </a:p>
                    <a:p>
                      <a:pPr indent="-285750" lvl="0" marL="285750" marR="0" rtl="0" algn="l">
                        <a:spcBef>
                          <a:spcPts val="0"/>
                        </a:spcBef>
                        <a:spcAft>
                          <a:spcPts val="0"/>
                        </a:spcAft>
                        <a:buClr>
                          <a:schemeClr val="dk1"/>
                        </a:buClr>
                        <a:buSzPts val="1800"/>
                        <a:buFont typeface="Arial"/>
                        <a:buChar char="•"/>
                      </a:pPr>
                      <a:r>
                        <a:rPr lang="en-US" sz="1800" u="none" cap="none" strike="noStrike"/>
                        <a:t>Washable silks and woolens</a:t>
                      </a:r>
                      <a:endParaRPr/>
                    </a:p>
                    <a:p>
                      <a:pPr indent="0" lvl="0" marL="0" marR="0" rtl="0" algn="l">
                        <a:spcBef>
                          <a:spcPts val="0"/>
                        </a:spcBef>
                        <a:spcAft>
                          <a:spcPts val="0"/>
                        </a:spcAft>
                        <a:buNone/>
                      </a:pPr>
                      <a:r>
                        <a:t/>
                      </a:r>
                      <a:endParaRPr sz="1800"/>
                    </a:p>
                  </a:txBody>
                  <a:tcPr marT="45725" marB="45725" marR="91450" marL="91450">
                    <a:solidFill>
                      <a:srgbClr val="D8D8D8">
                        <a:alpha val="20000"/>
                      </a:srgbClr>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Laundry Steps</a:t>
            </a:r>
            <a:br>
              <a:rPr lang="en-US">
                <a:solidFill>
                  <a:srgbClr val="6600CC"/>
                </a:solidFill>
              </a:rPr>
            </a:br>
            <a:r>
              <a:rPr lang="en-US" sz="1600">
                <a:solidFill>
                  <a:srgbClr val="6600CC"/>
                </a:solidFill>
              </a:rPr>
              <a:t>Objective 8</a:t>
            </a:r>
            <a:endParaRPr sz="1600">
              <a:solidFill>
                <a:srgbClr val="6600CC"/>
              </a:solidFill>
            </a:endParaRPr>
          </a:p>
        </p:txBody>
      </p:sp>
      <p:sp>
        <p:nvSpPr>
          <p:cNvPr id="203" name="Google Shape;203;p18"/>
          <p:cNvSpPr txBox="1"/>
          <p:nvPr>
            <p:ph idx="1" type="body"/>
          </p:nvPr>
        </p:nvSpPr>
        <p:spPr>
          <a:xfrm>
            <a:off x="1143001" y="2057400"/>
            <a:ext cx="9875519" cy="4038600"/>
          </a:xfrm>
          <a:prstGeom prst="rect">
            <a:avLst/>
          </a:prstGeom>
          <a:noFill/>
          <a:ln>
            <a:noFill/>
          </a:ln>
        </p:spPr>
        <p:txBody>
          <a:bodyPr anchorCtr="0" anchor="t" bIns="45700" lIns="91425" spcFirstLastPara="1" rIns="91425" wrap="square" tIns="45700">
            <a:normAutofit/>
          </a:bodyPr>
          <a:lstStyle/>
          <a:p>
            <a:pPr indent="-457200" lvl="0" marL="502919" rtl="0" algn="l">
              <a:lnSpc>
                <a:spcPct val="90000"/>
              </a:lnSpc>
              <a:spcBef>
                <a:spcPts val="0"/>
              </a:spcBef>
              <a:spcAft>
                <a:spcPts val="0"/>
              </a:spcAft>
              <a:buClr>
                <a:srgbClr val="6600CC"/>
              </a:buClr>
              <a:buSzPts val="2800"/>
              <a:buFont typeface="Calibri"/>
              <a:buAutoNum type="arabicPeriod" startAt="5"/>
            </a:pPr>
            <a:r>
              <a:rPr lang="en-US">
                <a:solidFill>
                  <a:schemeClr val="dk1"/>
                </a:solidFill>
              </a:rPr>
              <a:t>Select a detergent and other laundry aids</a:t>
            </a:r>
            <a:endParaRPr/>
          </a:p>
          <a:p>
            <a:pPr indent="-457200" lvl="0" marL="502919" rtl="0" algn="l">
              <a:lnSpc>
                <a:spcPct val="90000"/>
              </a:lnSpc>
              <a:spcBef>
                <a:spcPts val="1000"/>
              </a:spcBef>
              <a:spcAft>
                <a:spcPts val="0"/>
              </a:spcAft>
              <a:buClr>
                <a:srgbClr val="6600CC"/>
              </a:buClr>
              <a:buSzPts val="2800"/>
              <a:buFont typeface="Calibri"/>
              <a:buAutoNum type="arabicPeriod" startAt="5"/>
            </a:pPr>
            <a:r>
              <a:rPr lang="en-US">
                <a:solidFill>
                  <a:schemeClr val="dk1"/>
                </a:solidFill>
              </a:rPr>
              <a:t>Load clothes into the machine</a:t>
            </a:r>
            <a:endParaRPr/>
          </a:p>
          <a:p>
            <a:pPr indent="-457200" lvl="0" marL="502919" rtl="0" algn="l">
              <a:lnSpc>
                <a:spcPct val="90000"/>
              </a:lnSpc>
              <a:spcBef>
                <a:spcPts val="1000"/>
              </a:spcBef>
              <a:spcAft>
                <a:spcPts val="0"/>
              </a:spcAft>
              <a:buClr>
                <a:srgbClr val="6600CC"/>
              </a:buClr>
              <a:buSzPts val="2800"/>
              <a:buFont typeface="Calibri"/>
              <a:buAutoNum type="arabicPeriod" startAt="5"/>
            </a:pPr>
            <a:r>
              <a:rPr lang="en-US">
                <a:solidFill>
                  <a:schemeClr val="dk1"/>
                </a:solidFill>
              </a:rPr>
              <a:t>Dry clothes when the wash cycle is completed</a:t>
            </a:r>
            <a:endParaRPr/>
          </a:p>
          <a:p>
            <a:pPr indent="-457200" lvl="0" marL="502919" rtl="0" algn="l">
              <a:lnSpc>
                <a:spcPct val="90000"/>
              </a:lnSpc>
              <a:spcBef>
                <a:spcPts val="1000"/>
              </a:spcBef>
              <a:spcAft>
                <a:spcPts val="0"/>
              </a:spcAft>
              <a:buClr>
                <a:srgbClr val="6600CC"/>
              </a:buClr>
              <a:buSzPts val="2800"/>
              <a:buFont typeface="Calibri"/>
              <a:buAutoNum type="arabicPeriod" startAt="5"/>
            </a:pPr>
            <a:r>
              <a:rPr lang="en-US">
                <a:solidFill>
                  <a:schemeClr val="dk1"/>
                </a:solidFill>
              </a:rPr>
              <a:t>Press or iron clothes, if needed</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3">
                                            <p:txEl>
                                              <p:pRg end="0" st="0"/>
                                            </p:txEl>
                                          </p:spTgt>
                                        </p:tgtEl>
                                        <p:attrNameLst>
                                          <p:attrName>style.visibility</p:attrName>
                                        </p:attrNameLst>
                                      </p:cBhvr>
                                      <p:to>
                                        <p:strVal val="visible"/>
                                      </p:to>
                                    </p:set>
                                    <p:animEffect filter="fade" transition="in">
                                      <p:cBhvr>
                                        <p:cTn dur="1000"/>
                                        <p:tgtEl>
                                          <p:spTgt spid="20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3">
                                            <p:txEl>
                                              <p:pRg end="1" st="1"/>
                                            </p:txEl>
                                          </p:spTgt>
                                        </p:tgtEl>
                                        <p:attrNameLst>
                                          <p:attrName>style.visibility</p:attrName>
                                        </p:attrNameLst>
                                      </p:cBhvr>
                                      <p:to>
                                        <p:strVal val="visible"/>
                                      </p:to>
                                    </p:set>
                                    <p:animEffect filter="fade" transition="in">
                                      <p:cBhvr>
                                        <p:cTn dur="1000"/>
                                        <p:tgtEl>
                                          <p:spTgt spid="20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3">
                                            <p:txEl>
                                              <p:pRg end="2" st="2"/>
                                            </p:txEl>
                                          </p:spTgt>
                                        </p:tgtEl>
                                        <p:attrNameLst>
                                          <p:attrName>style.visibility</p:attrName>
                                        </p:attrNameLst>
                                      </p:cBhvr>
                                      <p:to>
                                        <p:strVal val="visible"/>
                                      </p:to>
                                    </p:set>
                                    <p:animEffect filter="fade" transition="in">
                                      <p:cBhvr>
                                        <p:cTn dur="1000"/>
                                        <p:tgtEl>
                                          <p:spTgt spid="20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3">
                                            <p:txEl>
                                              <p:pRg end="3" st="3"/>
                                            </p:txEl>
                                          </p:spTgt>
                                        </p:tgtEl>
                                        <p:attrNameLst>
                                          <p:attrName>style.visibility</p:attrName>
                                        </p:attrNameLst>
                                      </p:cBhvr>
                                      <p:to>
                                        <p:strVal val="visible"/>
                                      </p:to>
                                    </p:set>
                                    <p:animEffect filter="fade" transition="in">
                                      <p:cBhvr>
                                        <p:cTn dur="1000"/>
                                        <p:tgtEl>
                                          <p:spTgt spid="203">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Laundry Products and Their Uses</a:t>
            </a:r>
            <a:br>
              <a:rPr lang="en-US">
                <a:solidFill>
                  <a:srgbClr val="6600CC"/>
                </a:solidFill>
              </a:rPr>
            </a:br>
            <a:r>
              <a:rPr lang="en-US" sz="1600">
                <a:solidFill>
                  <a:srgbClr val="6600CC"/>
                </a:solidFill>
              </a:rPr>
              <a:t>Objective 10</a:t>
            </a:r>
            <a:endParaRPr sz="1600">
              <a:solidFill>
                <a:srgbClr val="6600CC"/>
              </a:solidFill>
            </a:endParaRPr>
          </a:p>
        </p:txBody>
      </p:sp>
      <p:sp>
        <p:nvSpPr>
          <p:cNvPr id="209" name="Google Shape;209;p19"/>
          <p:cNvSpPr txBox="1"/>
          <p:nvPr>
            <p:ph idx="1" type="body"/>
          </p:nvPr>
        </p:nvSpPr>
        <p:spPr>
          <a:xfrm>
            <a:off x="1143002" y="2057400"/>
            <a:ext cx="5837902"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6600CC"/>
              </a:buClr>
              <a:buSzPts val="2590"/>
              <a:buChar char="•"/>
            </a:pPr>
            <a:r>
              <a:rPr lang="en-US" sz="2590">
                <a:solidFill>
                  <a:schemeClr val="dk1"/>
                </a:solidFill>
              </a:rPr>
              <a:t>All-purpose/all-temperature detergents are used for general laundry and normal soils</a:t>
            </a:r>
            <a:endParaRPr/>
          </a:p>
          <a:p>
            <a:pPr indent="-228600" lvl="0" marL="228600" rtl="0" algn="l">
              <a:lnSpc>
                <a:spcPct val="80000"/>
              </a:lnSpc>
              <a:spcBef>
                <a:spcPts val="1000"/>
              </a:spcBef>
              <a:spcAft>
                <a:spcPts val="0"/>
              </a:spcAft>
              <a:buClr>
                <a:srgbClr val="6600CC"/>
              </a:buClr>
              <a:buSzPts val="2590"/>
              <a:buChar char="•"/>
            </a:pPr>
            <a:r>
              <a:rPr lang="en-US" sz="2590">
                <a:solidFill>
                  <a:schemeClr val="dk1"/>
                </a:solidFill>
              </a:rPr>
              <a:t>At-home dry-cleaning kits include a stain remover and a special bag to help you get dry-cleaned results by using your personal dryer</a:t>
            </a:r>
            <a:endParaRPr/>
          </a:p>
          <a:p>
            <a:pPr indent="-228600" lvl="0" marL="228600" rtl="0" algn="l">
              <a:lnSpc>
                <a:spcPct val="80000"/>
              </a:lnSpc>
              <a:spcBef>
                <a:spcPts val="1000"/>
              </a:spcBef>
              <a:spcAft>
                <a:spcPts val="0"/>
              </a:spcAft>
              <a:buClr>
                <a:srgbClr val="6600CC"/>
              </a:buClr>
              <a:buSzPts val="2590"/>
              <a:buChar char="•"/>
            </a:pPr>
            <a:r>
              <a:rPr lang="en-US" sz="2590">
                <a:solidFill>
                  <a:schemeClr val="dk1"/>
                </a:solidFill>
              </a:rPr>
              <a:t>Bleach is used for whitening clothes, removing stains, and disinfecting</a:t>
            </a:r>
            <a:endParaRPr/>
          </a:p>
          <a:p>
            <a:pPr indent="-228600" lvl="0" marL="228600" rtl="0" algn="l">
              <a:lnSpc>
                <a:spcPct val="80000"/>
              </a:lnSpc>
              <a:spcBef>
                <a:spcPts val="1000"/>
              </a:spcBef>
              <a:spcAft>
                <a:spcPts val="0"/>
              </a:spcAft>
              <a:buClr>
                <a:srgbClr val="6600CC"/>
              </a:buClr>
              <a:buSzPts val="2590"/>
              <a:buChar char="•"/>
            </a:pPr>
            <a:r>
              <a:rPr lang="en-US" sz="2590">
                <a:solidFill>
                  <a:schemeClr val="dk1"/>
                </a:solidFill>
              </a:rPr>
              <a:t>Color-safe bleach is a stain remover that can be safely used on colors</a:t>
            </a:r>
            <a:endParaRPr sz="2590">
              <a:solidFill>
                <a:schemeClr val="dk1"/>
              </a:solidFill>
            </a:endParaRPr>
          </a:p>
        </p:txBody>
      </p:sp>
      <p:pic>
        <p:nvPicPr>
          <p:cNvPr id="210" name="Google Shape;210;p19"/>
          <p:cNvPicPr preferRelativeResize="0"/>
          <p:nvPr/>
        </p:nvPicPr>
        <p:blipFill rotWithShape="1">
          <a:blip r:embed="rId3">
            <a:alphaModFix/>
          </a:blip>
          <a:srcRect b="0" l="0" r="0" t="0"/>
          <a:stretch/>
        </p:blipFill>
        <p:spPr>
          <a:xfrm>
            <a:off x="8509978" y="1756287"/>
            <a:ext cx="2508542" cy="4640826"/>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xEl>
                                              <p:pRg end="0" st="0"/>
                                            </p:txEl>
                                          </p:spTgt>
                                        </p:tgtEl>
                                        <p:attrNameLst>
                                          <p:attrName>style.visibility</p:attrName>
                                        </p:attrNameLst>
                                      </p:cBhvr>
                                      <p:to>
                                        <p:strVal val="visible"/>
                                      </p:to>
                                    </p:set>
                                    <p:animEffect filter="fade" transition="in">
                                      <p:cBhvr>
                                        <p:cTn dur="500"/>
                                        <p:tgtEl>
                                          <p:spTgt spid="20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xEl>
                                              <p:pRg end="1" st="1"/>
                                            </p:txEl>
                                          </p:spTgt>
                                        </p:tgtEl>
                                        <p:attrNameLst>
                                          <p:attrName>style.visibility</p:attrName>
                                        </p:attrNameLst>
                                      </p:cBhvr>
                                      <p:to>
                                        <p:strVal val="visible"/>
                                      </p:to>
                                    </p:set>
                                    <p:animEffect filter="fade" transition="in">
                                      <p:cBhvr>
                                        <p:cTn dur="500"/>
                                        <p:tgtEl>
                                          <p:spTgt spid="20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xEl>
                                              <p:pRg end="2" st="2"/>
                                            </p:txEl>
                                          </p:spTgt>
                                        </p:tgtEl>
                                        <p:attrNameLst>
                                          <p:attrName>style.visibility</p:attrName>
                                        </p:attrNameLst>
                                      </p:cBhvr>
                                      <p:to>
                                        <p:strVal val="visible"/>
                                      </p:to>
                                    </p:set>
                                    <p:animEffect filter="fade" transition="in">
                                      <p:cBhvr>
                                        <p:cTn dur="500"/>
                                        <p:tgtEl>
                                          <p:spTgt spid="20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xEl>
                                              <p:pRg end="3" st="3"/>
                                            </p:txEl>
                                          </p:spTgt>
                                        </p:tgtEl>
                                        <p:attrNameLst>
                                          <p:attrName>style.visibility</p:attrName>
                                        </p:attrNameLst>
                                      </p:cBhvr>
                                      <p:to>
                                        <p:strVal val="visible"/>
                                      </p:to>
                                    </p:set>
                                    <p:animEffect filter="fade" transition="in">
                                      <p:cBhvr>
                                        <p:cTn dur="500"/>
                                        <p:tgtEl>
                                          <p:spTgt spid="209">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Objectives</a:t>
            </a:r>
            <a:endParaRPr>
              <a:solidFill>
                <a:srgbClr val="6600CC"/>
              </a:solidFill>
            </a:endParaRPr>
          </a:p>
        </p:txBody>
      </p:sp>
      <p:sp>
        <p:nvSpPr>
          <p:cNvPr id="93" name="Google Shape;93;p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457200" lvl="0" marL="502919" rtl="0" algn="l">
              <a:lnSpc>
                <a:spcPct val="80000"/>
              </a:lnSpc>
              <a:spcBef>
                <a:spcPts val="0"/>
              </a:spcBef>
              <a:spcAft>
                <a:spcPts val="0"/>
              </a:spcAft>
              <a:buClr>
                <a:srgbClr val="6600CC"/>
              </a:buClr>
              <a:buSzPts val="2800"/>
              <a:buFont typeface="Calibri"/>
              <a:buAutoNum type="arabicPeriod"/>
            </a:pPr>
            <a:r>
              <a:rPr lang="en-US">
                <a:solidFill>
                  <a:schemeClr val="dk1"/>
                </a:solidFill>
              </a:rPr>
              <a:t>Analyze what to consider when planning a wardrobe.</a:t>
            </a:r>
            <a:endParaRPr/>
          </a:p>
          <a:p>
            <a:pPr indent="-457200" lvl="0" marL="502919" rtl="0" algn="l">
              <a:lnSpc>
                <a:spcPct val="80000"/>
              </a:lnSpc>
              <a:spcBef>
                <a:spcPts val="1000"/>
              </a:spcBef>
              <a:spcAft>
                <a:spcPts val="0"/>
              </a:spcAft>
              <a:buClr>
                <a:srgbClr val="6600CC"/>
              </a:buClr>
              <a:buSzPts val="2800"/>
              <a:buFont typeface="Calibri"/>
              <a:buAutoNum type="arabicPeriod"/>
            </a:pPr>
            <a:r>
              <a:rPr lang="en-US">
                <a:solidFill>
                  <a:schemeClr val="dk1"/>
                </a:solidFill>
              </a:rPr>
              <a:t>Select body measurements that are used to determine fit for garment styles.</a:t>
            </a:r>
            <a:endParaRPr/>
          </a:p>
          <a:p>
            <a:pPr indent="-457200" lvl="0" marL="502919" rtl="0" algn="l">
              <a:lnSpc>
                <a:spcPct val="80000"/>
              </a:lnSpc>
              <a:spcBef>
                <a:spcPts val="1000"/>
              </a:spcBef>
              <a:spcAft>
                <a:spcPts val="0"/>
              </a:spcAft>
              <a:buClr>
                <a:srgbClr val="6600CC"/>
              </a:buClr>
              <a:buSzPts val="2800"/>
              <a:buFont typeface="Calibri"/>
              <a:buAutoNum type="arabicPeriod"/>
            </a:pPr>
            <a:r>
              <a:rPr lang="en-US">
                <a:solidFill>
                  <a:schemeClr val="dk1"/>
                </a:solidFill>
              </a:rPr>
              <a:t>Analyze fabrics and clothing designs to the illusions they create.</a:t>
            </a:r>
            <a:endParaRPr/>
          </a:p>
          <a:p>
            <a:pPr indent="-457200" lvl="0" marL="502919" rtl="0" algn="l">
              <a:lnSpc>
                <a:spcPct val="80000"/>
              </a:lnSpc>
              <a:spcBef>
                <a:spcPts val="1000"/>
              </a:spcBef>
              <a:spcAft>
                <a:spcPts val="0"/>
              </a:spcAft>
              <a:buClr>
                <a:srgbClr val="6600CC"/>
              </a:buClr>
              <a:buSzPts val="2800"/>
              <a:buFont typeface="Calibri"/>
              <a:buAutoNum type="arabicPeriod"/>
            </a:pPr>
            <a:r>
              <a:rPr lang="en-US">
                <a:solidFill>
                  <a:schemeClr val="dk1"/>
                </a:solidFill>
              </a:rPr>
              <a:t>Classify appropriate clothing choices for specific events. (Assignment Sheet 1)</a:t>
            </a:r>
            <a:endParaRPr/>
          </a:p>
          <a:p>
            <a:pPr indent="-457200" lvl="0" marL="502919" rtl="0" algn="l">
              <a:lnSpc>
                <a:spcPct val="80000"/>
              </a:lnSpc>
              <a:spcBef>
                <a:spcPts val="1000"/>
              </a:spcBef>
              <a:spcAft>
                <a:spcPts val="0"/>
              </a:spcAft>
              <a:buClr>
                <a:srgbClr val="6600CC"/>
              </a:buClr>
              <a:buSzPts val="2800"/>
              <a:buFont typeface="Calibri"/>
              <a:buAutoNum type="arabicPeriod"/>
            </a:pPr>
            <a:r>
              <a:rPr lang="en-US">
                <a:solidFill>
                  <a:schemeClr val="dk1"/>
                </a:solidFill>
              </a:rPr>
              <a:t>Compare appropriate clothing choices for your body type. (Assignment Sheet 2)</a:t>
            </a:r>
            <a:endParaRPr/>
          </a:p>
          <a:p>
            <a:pPr indent="-457200" lvl="0" marL="502919" rtl="0" algn="l">
              <a:lnSpc>
                <a:spcPct val="80000"/>
              </a:lnSpc>
              <a:spcBef>
                <a:spcPts val="1000"/>
              </a:spcBef>
              <a:spcAft>
                <a:spcPts val="0"/>
              </a:spcAft>
              <a:buClr>
                <a:srgbClr val="6600CC"/>
              </a:buClr>
              <a:buSzPts val="2800"/>
              <a:buFont typeface="Calibri"/>
              <a:buAutoNum type="arabicPeriod"/>
            </a:pPr>
            <a:r>
              <a:rPr lang="en-US">
                <a:solidFill>
                  <a:schemeClr val="dk1"/>
                </a:solidFill>
              </a:rPr>
              <a:t>Assess factors to consider in choosing garments.</a:t>
            </a:r>
            <a:endParaRPr/>
          </a:p>
          <a:p>
            <a:pPr indent="-457200" lvl="0" marL="502919" rtl="0" algn="l">
              <a:lnSpc>
                <a:spcPct val="80000"/>
              </a:lnSpc>
              <a:spcBef>
                <a:spcPts val="1000"/>
              </a:spcBef>
              <a:spcAft>
                <a:spcPts val="0"/>
              </a:spcAft>
              <a:buClr>
                <a:srgbClr val="6600CC"/>
              </a:buClr>
              <a:buSzPts val="2800"/>
              <a:buFont typeface="Calibri"/>
              <a:buAutoNum type="arabicPeriod"/>
            </a:pPr>
            <a:r>
              <a:rPr lang="en-US">
                <a:solidFill>
                  <a:schemeClr val="dk1"/>
                </a:solidFill>
              </a:rPr>
              <a:t>Plan accessories that complement an outfit. (Assignment Sheet 3)</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
                                            <p:txEl>
                                              <p:pRg end="0" st="0"/>
                                            </p:txEl>
                                          </p:spTgt>
                                        </p:tgtEl>
                                        <p:attrNameLst>
                                          <p:attrName>style.visibility</p:attrName>
                                        </p:attrNameLst>
                                      </p:cBhvr>
                                      <p:to>
                                        <p:strVal val="visible"/>
                                      </p:to>
                                    </p:set>
                                    <p:animEffect filter="fade" transition="in">
                                      <p:cBhvr>
                                        <p:cTn dur="1000"/>
                                        <p:tgtEl>
                                          <p:spTgt spid="9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
                                            <p:txEl>
                                              <p:pRg end="1" st="1"/>
                                            </p:txEl>
                                          </p:spTgt>
                                        </p:tgtEl>
                                        <p:attrNameLst>
                                          <p:attrName>style.visibility</p:attrName>
                                        </p:attrNameLst>
                                      </p:cBhvr>
                                      <p:to>
                                        <p:strVal val="visible"/>
                                      </p:to>
                                    </p:set>
                                    <p:animEffect filter="fade" transition="in">
                                      <p:cBhvr>
                                        <p:cTn dur="1000"/>
                                        <p:tgtEl>
                                          <p:spTgt spid="9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
                                            <p:txEl>
                                              <p:pRg end="2" st="2"/>
                                            </p:txEl>
                                          </p:spTgt>
                                        </p:tgtEl>
                                        <p:attrNameLst>
                                          <p:attrName>style.visibility</p:attrName>
                                        </p:attrNameLst>
                                      </p:cBhvr>
                                      <p:to>
                                        <p:strVal val="visible"/>
                                      </p:to>
                                    </p:set>
                                    <p:animEffect filter="fade" transition="in">
                                      <p:cBhvr>
                                        <p:cTn dur="1000"/>
                                        <p:tgtEl>
                                          <p:spTgt spid="9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
                                            <p:txEl>
                                              <p:pRg end="3" st="3"/>
                                            </p:txEl>
                                          </p:spTgt>
                                        </p:tgtEl>
                                        <p:attrNameLst>
                                          <p:attrName>style.visibility</p:attrName>
                                        </p:attrNameLst>
                                      </p:cBhvr>
                                      <p:to>
                                        <p:strVal val="visible"/>
                                      </p:to>
                                    </p:set>
                                    <p:animEffect filter="fade" transition="in">
                                      <p:cBhvr>
                                        <p:cTn dur="1000"/>
                                        <p:tgtEl>
                                          <p:spTgt spid="9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
                                            <p:txEl>
                                              <p:pRg end="4" st="4"/>
                                            </p:txEl>
                                          </p:spTgt>
                                        </p:tgtEl>
                                        <p:attrNameLst>
                                          <p:attrName>style.visibility</p:attrName>
                                        </p:attrNameLst>
                                      </p:cBhvr>
                                      <p:to>
                                        <p:strVal val="visible"/>
                                      </p:to>
                                    </p:set>
                                    <p:animEffect filter="fade" transition="in">
                                      <p:cBhvr>
                                        <p:cTn dur="1000"/>
                                        <p:tgtEl>
                                          <p:spTgt spid="93">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
                                            <p:txEl>
                                              <p:pRg end="5" st="5"/>
                                            </p:txEl>
                                          </p:spTgt>
                                        </p:tgtEl>
                                        <p:attrNameLst>
                                          <p:attrName>style.visibility</p:attrName>
                                        </p:attrNameLst>
                                      </p:cBhvr>
                                      <p:to>
                                        <p:strVal val="visible"/>
                                      </p:to>
                                    </p:set>
                                    <p:animEffect filter="fade" transition="in">
                                      <p:cBhvr>
                                        <p:cTn dur="1000"/>
                                        <p:tgtEl>
                                          <p:spTgt spid="93">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
                                            <p:txEl>
                                              <p:pRg end="6" st="6"/>
                                            </p:txEl>
                                          </p:spTgt>
                                        </p:tgtEl>
                                        <p:attrNameLst>
                                          <p:attrName>style.visibility</p:attrName>
                                        </p:attrNameLst>
                                      </p:cBhvr>
                                      <p:to>
                                        <p:strVal val="visible"/>
                                      </p:to>
                                    </p:set>
                                    <p:animEffect filter="fade" transition="in">
                                      <p:cBhvr>
                                        <p:cTn dur="1000"/>
                                        <p:tgtEl>
                                          <p:spTgt spid="93">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Laundry Products and Their Uses </a:t>
            </a:r>
            <a:br>
              <a:rPr lang="en-US">
                <a:solidFill>
                  <a:srgbClr val="6600CC"/>
                </a:solidFill>
              </a:rPr>
            </a:br>
            <a:r>
              <a:rPr lang="en-US" sz="1600">
                <a:solidFill>
                  <a:srgbClr val="6600CC"/>
                </a:solidFill>
              </a:rPr>
              <a:t>Objective 10</a:t>
            </a:r>
            <a:endParaRPr sz="1600">
              <a:solidFill>
                <a:srgbClr val="6600CC"/>
              </a:solidFill>
            </a:endParaRPr>
          </a:p>
        </p:txBody>
      </p:sp>
      <p:sp>
        <p:nvSpPr>
          <p:cNvPr id="216" name="Google Shape;216;p20"/>
          <p:cNvSpPr txBox="1"/>
          <p:nvPr>
            <p:ph idx="1" type="body"/>
          </p:nvPr>
        </p:nvSpPr>
        <p:spPr>
          <a:xfrm>
            <a:off x="1143002" y="2057400"/>
            <a:ext cx="9875518"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6600CC"/>
              </a:buClr>
              <a:buSzPts val="2800"/>
              <a:buChar char="•"/>
            </a:pPr>
            <a:r>
              <a:rPr lang="en-US">
                <a:solidFill>
                  <a:schemeClr val="dk1"/>
                </a:solidFill>
              </a:rPr>
              <a:t>Delicate detergent is perfect for items that should be washed on the gentle cycle, such as sweaters and delicate fabrics</a:t>
            </a:r>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Enzyme presoaks are used to remove difficult stains</a:t>
            </a:r>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Fabric softener makes clothes soft and smooth to the touch, makes ironing easier and prevents static electricity or clinging of clothes</a:t>
            </a:r>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Pretreatment products are used to remove stains from fabrics before laundering</a:t>
            </a:r>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Soap is used for mild cleaning, and is often used for babies’ clothing and other items</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0" st="0"/>
                                            </p:txEl>
                                          </p:spTgt>
                                        </p:tgtEl>
                                        <p:attrNameLst>
                                          <p:attrName>style.visibility</p:attrName>
                                        </p:attrNameLst>
                                      </p:cBhvr>
                                      <p:to>
                                        <p:strVal val="visible"/>
                                      </p:to>
                                    </p:set>
                                    <p:animEffect filter="fade" transition="in">
                                      <p:cBhvr>
                                        <p:cTn dur="500"/>
                                        <p:tgtEl>
                                          <p:spTgt spid="21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1" st="1"/>
                                            </p:txEl>
                                          </p:spTgt>
                                        </p:tgtEl>
                                        <p:attrNameLst>
                                          <p:attrName>style.visibility</p:attrName>
                                        </p:attrNameLst>
                                      </p:cBhvr>
                                      <p:to>
                                        <p:strVal val="visible"/>
                                      </p:to>
                                    </p:set>
                                    <p:animEffect filter="fade" transition="in">
                                      <p:cBhvr>
                                        <p:cTn dur="500"/>
                                        <p:tgtEl>
                                          <p:spTgt spid="21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2" st="2"/>
                                            </p:txEl>
                                          </p:spTgt>
                                        </p:tgtEl>
                                        <p:attrNameLst>
                                          <p:attrName>style.visibility</p:attrName>
                                        </p:attrNameLst>
                                      </p:cBhvr>
                                      <p:to>
                                        <p:strVal val="visible"/>
                                      </p:to>
                                    </p:set>
                                    <p:animEffect filter="fade" transition="in">
                                      <p:cBhvr>
                                        <p:cTn dur="500"/>
                                        <p:tgtEl>
                                          <p:spTgt spid="21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3" st="3"/>
                                            </p:txEl>
                                          </p:spTgt>
                                        </p:tgtEl>
                                        <p:attrNameLst>
                                          <p:attrName>style.visibility</p:attrName>
                                        </p:attrNameLst>
                                      </p:cBhvr>
                                      <p:to>
                                        <p:strVal val="visible"/>
                                      </p:to>
                                    </p:set>
                                    <p:animEffect filter="fade" transition="in">
                                      <p:cBhvr>
                                        <p:cTn dur="500"/>
                                        <p:tgtEl>
                                          <p:spTgt spid="21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4" st="4"/>
                                            </p:txEl>
                                          </p:spTgt>
                                        </p:tgtEl>
                                        <p:attrNameLst>
                                          <p:attrName>style.visibility</p:attrName>
                                        </p:attrNameLst>
                                      </p:cBhvr>
                                      <p:to>
                                        <p:strVal val="visible"/>
                                      </p:to>
                                    </p:set>
                                    <p:animEffect filter="fade" transition="in">
                                      <p:cBhvr>
                                        <p:cTn dur="500"/>
                                        <p:tgtEl>
                                          <p:spTgt spid="216">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Sorting Laundry</a:t>
            </a:r>
            <a:br>
              <a:rPr lang="en-US">
                <a:solidFill>
                  <a:schemeClr val="dk1"/>
                </a:solidFill>
              </a:rPr>
            </a:br>
            <a:r>
              <a:rPr lang="en-US" sz="1600">
                <a:solidFill>
                  <a:srgbClr val="6600CC"/>
                </a:solidFill>
              </a:rPr>
              <a:t>Objective 11</a:t>
            </a:r>
            <a:endParaRPr sz="1600">
              <a:solidFill>
                <a:srgbClr val="6600CC"/>
              </a:solidFill>
            </a:endParaRPr>
          </a:p>
        </p:txBody>
      </p:sp>
      <p:sp>
        <p:nvSpPr>
          <p:cNvPr id="222" name="Google Shape;222;p21"/>
          <p:cNvSpPr txBox="1"/>
          <p:nvPr>
            <p:ph idx="1" type="body"/>
          </p:nvPr>
        </p:nvSpPr>
        <p:spPr>
          <a:xfrm>
            <a:off x="1143002" y="2057400"/>
            <a:ext cx="7873179"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70000"/>
              </a:lnSpc>
              <a:spcBef>
                <a:spcPts val="0"/>
              </a:spcBef>
              <a:spcAft>
                <a:spcPts val="0"/>
              </a:spcAft>
              <a:buClr>
                <a:srgbClr val="6600CC"/>
              </a:buClr>
              <a:buSzPts val="2590"/>
              <a:buChar char="•"/>
            </a:pPr>
            <a:r>
              <a:rPr lang="en-US" sz="2590">
                <a:solidFill>
                  <a:schemeClr val="dk1"/>
                </a:solidFill>
              </a:rPr>
              <a:t>Color</a:t>
            </a:r>
            <a:endParaRPr sz="2590">
              <a:solidFill>
                <a:schemeClr val="dk1"/>
              </a:solidFill>
            </a:endParaRPr>
          </a:p>
          <a:p>
            <a:pPr indent="-228600" lvl="1" marL="685800" rtl="0" algn="l">
              <a:lnSpc>
                <a:spcPct val="70000"/>
              </a:lnSpc>
              <a:spcBef>
                <a:spcPts val="500"/>
              </a:spcBef>
              <a:spcAft>
                <a:spcPts val="0"/>
              </a:spcAft>
              <a:buClr>
                <a:srgbClr val="6600CC"/>
              </a:buClr>
              <a:buSzPts val="2220"/>
              <a:buFont typeface="Courier New"/>
              <a:buChar char="o"/>
            </a:pPr>
            <a:r>
              <a:rPr lang="en-US" sz="2220">
                <a:solidFill>
                  <a:schemeClr val="dk1"/>
                </a:solidFill>
              </a:rPr>
              <a:t>Whites, darks, and non-colorfast colors should all be washed separately</a:t>
            </a:r>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Fabric, fabric finish, and construction</a:t>
            </a:r>
            <a:endParaRPr/>
          </a:p>
          <a:p>
            <a:pPr indent="-228600" lvl="1" marL="685800" rtl="0" algn="l">
              <a:lnSpc>
                <a:spcPct val="70000"/>
              </a:lnSpc>
              <a:spcBef>
                <a:spcPts val="500"/>
              </a:spcBef>
              <a:spcAft>
                <a:spcPts val="0"/>
              </a:spcAft>
              <a:buClr>
                <a:srgbClr val="6600CC"/>
              </a:buClr>
              <a:buSzPts val="2220"/>
              <a:buFont typeface="Courier New"/>
              <a:buChar char="o"/>
            </a:pPr>
            <a:r>
              <a:rPr lang="en-US" sz="2220">
                <a:solidFill>
                  <a:schemeClr val="dk1"/>
                </a:solidFill>
              </a:rPr>
              <a:t>Will help determine water temperature, detergent type, and dryer temperature</a:t>
            </a:r>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Soil type</a:t>
            </a:r>
            <a:endParaRPr/>
          </a:p>
          <a:p>
            <a:pPr indent="-228600" lvl="1" marL="685800" rtl="0" algn="l">
              <a:lnSpc>
                <a:spcPct val="70000"/>
              </a:lnSpc>
              <a:spcBef>
                <a:spcPts val="500"/>
              </a:spcBef>
              <a:spcAft>
                <a:spcPts val="0"/>
              </a:spcAft>
              <a:buClr>
                <a:srgbClr val="6600CC"/>
              </a:buClr>
              <a:buSzPts val="2220"/>
              <a:buFont typeface="Courier New"/>
              <a:buChar char="o"/>
            </a:pPr>
            <a:r>
              <a:rPr lang="en-US" sz="2220">
                <a:solidFill>
                  <a:schemeClr val="dk1"/>
                </a:solidFill>
              </a:rPr>
              <a:t>Greasy or heavily soiled clothes should be laundered separately </a:t>
            </a:r>
            <a:endParaRPr sz="2220">
              <a:solidFill>
                <a:schemeClr val="dk1"/>
              </a:solidFill>
            </a:endParaRPr>
          </a:p>
          <a:p>
            <a:pPr indent="-228600" lvl="1" marL="685800" rtl="0" algn="l">
              <a:lnSpc>
                <a:spcPct val="70000"/>
              </a:lnSpc>
              <a:spcBef>
                <a:spcPts val="500"/>
              </a:spcBef>
              <a:spcAft>
                <a:spcPts val="0"/>
              </a:spcAft>
              <a:buClr>
                <a:srgbClr val="6600CC"/>
              </a:buClr>
              <a:buSzPts val="2220"/>
              <a:buFont typeface="Courier New"/>
              <a:buChar char="o"/>
            </a:pPr>
            <a:r>
              <a:rPr lang="en-US" sz="2220">
                <a:solidFill>
                  <a:schemeClr val="dk1"/>
                </a:solidFill>
              </a:rPr>
              <a:t>Items soiled with body fluids need to be washed separately </a:t>
            </a:r>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You may need to use all of these sorting methods, or only one or two</a:t>
            </a:r>
            <a:endParaRPr/>
          </a:p>
        </p:txBody>
      </p:sp>
      <p:pic>
        <p:nvPicPr>
          <p:cNvPr id="223" name="Google Shape;223;p21"/>
          <p:cNvPicPr preferRelativeResize="0"/>
          <p:nvPr/>
        </p:nvPicPr>
        <p:blipFill rotWithShape="1">
          <a:blip r:embed="rId3">
            <a:alphaModFix/>
          </a:blip>
          <a:srcRect b="0" l="0" r="0" t="0"/>
          <a:stretch/>
        </p:blipFill>
        <p:spPr>
          <a:xfrm>
            <a:off x="8636846" y="1965960"/>
            <a:ext cx="3129518" cy="27225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2">
                                            <p:txEl>
                                              <p:pRg end="0" st="0"/>
                                            </p:txEl>
                                          </p:spTgt>
                                        </p:tgtEl>
                                        <p:attrNameLst>
                                          <p:attrName>style.visibility</p:attrName>
                                        </p:attrNameLst>
                                      </p:cBhvr>
                                      <p:to>
                                        <p:strVal val="visible"/>
                                      </p:to>
                                    </p:set>
                                    <p:anim calcmode="lin" valueType="num">
                                      <p:cBhvr additive="base">
                                        <p:cTn dur="500"/>
                                        <p:tgtEl>
                                          <p:spTgt spid="222">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2">
                                            <p:txEl>
                                              <p:pRg end="1" st="1"/>
                                            </p:txEl>
                                          </p:spTgt>
                                        </p:tgtEl>
                                        <p:attrNameLst>
                                          <p:attrName>style.visibility</p:attrName>
                                        </p:attrNameLst>
                                      </p:cBhvr>
                                      <p:to>
                                        <p:strVal val="visible"/>
                                      </p:to>
                                    </p:set>
                                    <p:anim calcmode="lin" valueType="num">
                                      <p:cBhvr additive="base">
                                        <p:cTn dur="500"/>
                                        <p:tgtEl>
                                          <p:spTgt spid="222">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2">
                                            <p:txEl>
                                              <p:pRg end="2" st="2"/>
                                            </p:txEl>
                                          </p:spTgt>
                                        </p:tgtEl>
                                        <p:attrNameLst>
                                          <p:attrName>style.visibility</p:attrName>
                                        </p:attrNameLst>
                                      </p:cBhvr>
                                      <p:to>
                                        <p:strVal val="visible"/>
                                      </p:to>
                                    </p:set>
                                    <p:anim calcmode="lin" valueType="num">
                                      <p:cBhvr additive="base">
                                        <p:cTn dur="500"/>
                                        <p:tgtEl>
                                          <p:spTgt spid="222">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2">
                                            <p:txEl>
                                              <p:pRg end="3" st="3"/>
                                            </p:txEl>
                                          </p:spTgt>
                                        </p:tgtEl>
                                        <p:attrNameLst>
                                          <p:attrName>style.visibility</p:attrName>
                                        </p:attrNameLst>
                                      </p:cBhvr>
                                      <p:to>
                                        <p:strVal val="visible"/>
                                      </p:to>
                                    </p:set>
                                    <p:anim calcmode="lin" valueType="num">
                                      <p:cBhvr additive="base">
                                        <p:cTn dur="500"/>
                                        <p:tgtEl>
                                          <p:spTgt spid="222">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2">
                                            <p:txEl>
                                              <p:pRg end="4" st="4"/>
                                            </p:txEl>
                                          </p:spTgt>
                                        </p:tgtEl>
                                        <p:attrNameLst>
                                          <p:attrName>style.visibility</p:attrName>
                                        </p:attrNameLst>
                                      </p:cBhvr>
                                      <p:to>
                                        <p:strVal val="visible"/>
                                      </p:to>
                                    </p:set>
                                    <p:anim calcmode="lin" valueType="num">
                                      <p:cBhvr additive="base">
                                        <p:cTn dur="500"/>
                                        <p:tgtEl>
                                          <p:spTgt spid="222">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2">
                                            <p:txEl>
                                              <p:pRg end="5" st="5"/>
                                            </p:txEl>
                                          </p:spTgt>
                                        </p:tgtEl>
                                        <p:attrNameLst>
                                          <p:attrName>style.visibility</p:attrName>
                                        </p:attrNameLst>
                                      </p:cBhvr>
                                      <p:to>
                                        <p:strVal val="visible"/>
                                      </p:to>
                                    </p:set>
                                    <p:anim calcmode="lin" valueType="num">
                                      <p:cBhvr additive="base">
                                        <p:cTn dur="500"/>
                                        <p:tgtEl>
                                          <p:spTgt spid="222">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2">
                                            <p:txEl>
                                              <p:pRg end="6" st="6"/>
                                            </p:txEl>
                                          </p:spTgt>
                                        </p:tgtEl>
                                        <p:attrNameLst>
                                          <p:attrName>style.visibility</p:attrName>
                                        </p:attrNameLst>
                                      </p:cBhvr>
                                      <p:to>
                                        <p:strVal val="visible"/>
                                      </p:to>
                                    </p:set>
                                    <p:anim calcmode="lin" valueType="num">
                                      <p:cBhvr additive="base">
                                        <p:cTn dur="500"/>
                                        <p:tgtEl>
                                          <p:spTgt spid="222">
                                            <p:txEl>
                                              <p:pRg end="6" st="6"/>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2">
                                            <p:txEl>
                                              <p:pRg end="7" st="7"/>
                                            </p:txEl>
                                          </p:spTgt>
                                        </p:tgtEl>
                                        <p:attrNameLst>
                                          <p:attrName>style.visibility</p:attrName>
                                        </p:attrNameLst>
                                      </p:cBhvr>
                                      <p:to>
                                        <p:strVal val="visible"/>
                                      </p:to>
                                    </p:set>
                                    <p:anim calcmode="lin" valueType="num">
                                      <p:cBhvr additive="base">
                                        <p:cTn dur="500"/>
                                        <p:tgtEl>
                                          <p:spTgt spid="222">
                                            <p:txEl>
                                              <p:pRg end="7" st="7"/>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Methods of Drying Clothes</a:t>
            </a:r>
            <a:br>
              <a:rPr lang="en-US">
                <a:solidFill>
                  <a:schemeClr val="dk1"/>
                </a:solidFill>
              </a:rPr>
            </a:br>
            <a:r>
              <a:rPr lang="en-US" sz="1600">
                <a:solidFill>
                  <a:srgbClr val="6600CC"/>
                </a:solidFill>
              </a:rPr>
              <a:t>Objective 12</a:t>
            </a:r>
            <a:endParaRPr sz="1600">
              <a:solidFill>
                <a:srgbClr val="6600CC"/>
              </a:solidFill>
            </a:endParaRPr>
          </a:p>
        </p:txBody>
      </p:sp>
      <p:sp>
        <p:nvSpPr>
          <p:cNvPr id="229" name="Google Shape;229;p22"/>
          <p:cNvSpPr txBox="1"/>
          <p:nvPr>
            <p:ph idx="1" type="body"/>
          </p:nvPr>
        </p:nvSpPr>
        <p:spPr>
          <a:xfrm>
            <a:off x="1143002" y="2057400"/>
            <a:ext cx="4746521"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70000"/>
              </a:lnSpc>
              <a:spcBef>
                <a:spcPts val="0"/>
              </a:spcBef>
              <a:spcAft>
                <a:spcPts val="0"/>
              </a:spcAft>
              <a:buClr>
                <a:srgbClr val="6600CC"/>
              </a:buClr>
              <a:buSzPts val="2380"/>
              <a:buChar char="•"/>
            </a:pPr>
            <a:r>
              <a:rPr lang="en-US" sz="2380">
                <a:solidFill>
                  <a:schemeClr val="dk1"/>
                </a:solidFill>
              </a:rPr>
              <a:t>Flat drying — drying on a level surface </a:t>
            </a:r>
            <a:endParaRPr/>
          </a:p>
          <a:p>
            <a:pPr indent="-228600" lvl="0" marL="228600" rtl="0" algn="l">
              <a:lnSpc>
                <a:spcPct val="70000"/>
              </a:lnSpc>
              <a:spcBef>
                <a:spcPts val="1000"/>
              </a:spcBef>
              <a:spcAft>
                <a:spcPts val="0"/>
              </a:spcAft>
              <a:buClr>
                <a:srgbClr val="6600CC"/>
              </a:buClr>
              <a:buSzPts val="2380"/>
              <a:buChar char="•"/>
            </a:pPr>
            <a:r>
              <a:rPr lang="en-US" sz="2380">
                <a:solidFill>
                  <a:schemeClr val="dk1"/>
                </a:solidFill>
              </a:rPr>
              <a:t>Line drying — outside drying on a line</a:t>
            </a:r>
            <a:endParaRPr/>
          </a:p>
          <a:p>
            <a:pPr indent="-228600" lvl="0" marL="228600" rtl="0" algn="l">
              <a:lnSpc>
                <a:spcPct val="70000"/>
              </a:lnSpc>
              <a:spcBef>
                <a:spcPts val="1000"/>
              </a:spcBef>
              <a:spcAft>
                <a:spcPts val="0"/>
              </a:spcAft>
              <a:buClr>
                <a:srgbClr val="6600CC"/>
              </a:buClr>
              <a:buSzPts val="2380"/>
              <a:buChar char="•"/>
            </a:pPr>
            <a:r>
              <a:rPr lang="en-US" sz="2380">
                <a:solidFill>
                  <a:schemeClr val="dk1"/>
                </a:solidFill>
              </a:rPr>
              <a:t>Machine drying  — drying in an automatic dryer</a:t>
            </a:r>
            <a:endParaRPr/>
          </a:p>
          <a:p>
            <a:pPr indent="-228600" lvl="0" marL="228600" rtl="0" algn="l">
              <a:lnSpc>
                <a:spcPct val="70000"/>
              </a:lnSpc>
              <a:spcBef>
                <a:spcPts val="1000"/>
              </a:spcBef>
              <a:spcAft>
                <a:spcPts val="0"/>
              </a:spcAft>
              <a:buClr>
                <a:srgbClr val="6600CC"/>
              </a:buClr>
              <a:buSzPts val="2380"/>
              <a:buChar char="•"/>
            </a:pPr>
            <a:r>
              <a:rPr lang="en-US" sz="2380">
                <a:solidFill>
                  <a:schemeClr val="dk1"/>
                </a:solidFill>
              </a:rPr>
              <a:t>Hang drying — placing clothing on a hanger or a rack in order to dry </a:t>
            </a:r>
            <a:endParaRPr sz="2380">
              <a:solidFill>
                <a:schemeClr val="dk1"/>
              </a:solidFill>
            </a:endParaRPr>
          </a:p>
          <a:p>
            <a:pPr indent="-228600" lvl="0" marL="228600" rtl="0" algn="l">
              <a:lnSpc>
                <a:spcPct val="70000"/>
              </a:lnSpc>
              <a:spcBef>
                <a:spcPts val="1000"/>
              </a:spcBef>
              <a:spcAft>
                <a:spcPts val="0"/>
              </a:spcAft>
              <a:buClr>
                <a:srgbClr val="6600CC"/>
              </a:buClr>
              <a:buSzPts val="2380"/>
              <a:buChar char="•"/>
            </a:pPr>
            <a:r>
              <a:rPr lang="en-US" sz="2380" u="sng">
                <a:solidFill>
                  <a:schemeClr val="hlink"/>
                </a:solidFill>
                <a:hlinkClick r:id="rId3"/>
              </a:rPr>
              <a:t>https://www.youtube.com/watch?v=FmYvRc-zTvo</a:t>
            </a:r>
            <a:endParaRPr sz="2380"/>
          </a:p>
          <a:p>
            <a:pPr indent="-77470" lvl="0" marL="228600" rtl="0" algn="l">
              <a:lnSpc>
                <a:spcPct val="70000"/>
              </a:lnSpc>
              <a:spcBef>
                <a:spcPts val="1000"/>
              </a:spcBef>
              <a:spcAft>
                <a:spcPts val="0"/>
              </a:spcAft>
              <a:buClr>
                <a:srgbClr val="6600CC"/>
              </a:buClr>
              <a:buSzPts val="2380"/>
              <a:buNone/>
            </a:pPr>
            <a:r>
              <a:t/>
            </a:r>
            <a:endParaRPr sz="2380">
              <a:solidFill>
                <a:schemeClr val="dk1"/>
              </a:solidFill>
            </a:endParaRPr>
          </a:p>
          <a:p>
            <a:pPr indent="-228600" lvl="0" marL="228600" rtl="0" algn="l">
              <a:lnSpc>
                <a:spcPct val="70000"/>
              </a:lnSpc>
              <a:spcBef>
                <a:spcPts val="1000"/>
              </a:spcBef>
              <a:spcAft>
                <a:spcPts val="0"/>
              </a:spcAft>
              <a:buClr>
                <a:srgbClr val="6600CC"/>
              </a:buClr>
              <a:buSzPts val="2380"/>
              <a:buChar char="•"/>
            </a:pPr>
            <a:r>
              <a:rPr lang="en-US" sz="2380"/>
              <a:t>(3:36 for video)</a:t>
            </a:r>
            <a:endParaRPr sz="2380">
              <a:solidFill>
                <a:schemeClr val="dk1"/>
              </a:solidFill>
            </a:endParaRPr>
          </a:p>
        </p:txBody>
      </p:sp>
      <p:pic>
        <p:nvPicPr>
          <p:cNvPr id="230" name="Google Shape;230;p22"/>
          <p:cNvPicPr preferRelativeResize="0"/>
          <p:nvPr/>
        </p:nvPicPr>
        <p:blipFill rotWithShape="1">
          <a:blip r:embed="rId4">
            <a:alphaModFix/>
          </a:blip>
          <a:srcRect b="0" l="0" r="0" t="0"/>
          <a:stretch/>
        </p:blipFill>
        <p:spPr>
          <a:xfrm>
            <a:off x="5757741" y="2057400"/>
            <a:ext cx="5844551" cy="291772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9">
                                            <p:txEl>
                                              <p:pRg end="0" st="0"/>
                                            </p:txEl>
                                          </p:spTgt>
                                        </p:tgtEl>
                                        <p:attrNameLst>
                                          <p:attrName>style.visibility</p:attrName>
                                        </p:attrNameLst>
                                      </p:cBhvr>
                                      <p:to>
                                        <p:strVal val="visible"/>
                                      </p:to>
                                    </p:set>
                                    <p:anim calcmode="lin" valueType="num">
                                      <p:cBhvr additive="base">
                                        <p:cTn dur="500"/>
                                        <p:tgtEl>
                                          <p:spTgt spid="229">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9">
                                            <p:txEl>
                                              <p:pRg end="1" st="1"/>
                                            </p:txEl>
                                          </p:spTgt>
                                        </p:tgtEl>
                                        <p:attrNameLst>
                                          <p:attrName>style.visibility</p:attrName>
                                        </p:attrNameLst>
                                      </p:cBhvr>
                                      <p:to>
                                        <p:strVal val="visible"/>
                                      </p:to>
                                    </p:set>
                                    <p:anim calcmode="lin" valueType="num">
                                      <p:cBhvr additive="base">
                                        <p:cTn dur="500"/>
                                        <p:tgtEl>
                                          <p:spTgt spid="229">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9">
                                            <p:txEl>
                                              <p:pRg end="2" st="2"/>
                                            </p:txEl>
                                          </p:spTgt>
                                        </p:tgtEl>
                                        <p:attrNameLst>
                                          <p:attrName>style.visibility</p:attrName>
                                        </p:attrNameLst>
                                      </p:cBhvr>
                                      <p:to>
                                        <p:strVal val="visible"/>
                                      </p:to>
                                    </p:set>
                                    <p:anim calcmode="lin" valueType="num">
                                      <p:cBhvr additive="base">
                                        <p:cTn dur="500"/>
                                        <p:tgtEl>
                                          <p:spTgt spid="229">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9">
                                            <p:txEl>
                                              <p:pRg end="3" st="3"/>
                                            </p:txEl>
                                          </p:spTgt>
                                        </p:tgtEl>
                                        <p:attrNameLst>
                                          <p:attrName>style.visibility</p:attrName>
                                        </p:attrNameLst>
                                      </p:cBhvr>
                                      <p:to>
                                        <p:strVal val="visible"/>
                                      </p:to>
                                    </p:set>
                                    <p:anim calcmode="lin" valueType="num">
                                      <p:cBhvr additive="base">
                                        <p:cTn dur="500"/>
                                        <p:tgtEl>
                                          <p:spTgt spid="229">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9">
                                            <p:txEl>
                                              <p:pRg end="4" st="4"/>
                                            </p:txEl>
                                          </p:spTgt>
                                        </p:tgtEl>
                                        <p:attrNameLst>
                                          <p:attrName>style.visibility</p:attrName>
                                        </p:attrNameLst>
                                      </p:cBhvr>
                                      <p:to>
                                        <p:strVal val="visible"/>
                                      </p:to>
                                    </p:set>
                                    <p:anim calcmode="lin" valueType="num">
                                      <p:cBhvr additive="base">
                                        <p:cTn dur="500"/>
                                        <p:tgtEl>
                                          <p:spTgt spid="229">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9">
                                            <p:txEl>
                                              <p:pRg end="5" st="5"/>
                                            </p:txEl>
                                          </p:spTgt>
                                        </p:tgtEl>
                                        <p:attrNameLst>
                                          <p:attrName>style.visibility</p:attrName>
                                        </p:attrNameLst>
                                      </p:cBhvr>
                                      <p:to>
                                        <p:strVal val="visible"/>
                                      </p:to>
                                    </p:set>
                                    <p:anim calcmode="lin" valueType="num">
                                      <p:cBhvr additive="base">
                                        <p:cTn dur="500"/>
                                        <p:tgtEl>
                                          <p:spTgt spid="229">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9">
                                            <p:txEl>
                                              <p:pRg end="6" st="6"/>
                                            </p:txEl>
                                          </p:spTgt>
                                        </p:tgtEl>
                                        <p:attrNameLst>
                                          <p:attrName>style.visibility</p:attrName>
                                        </p:attrNameLst>
                                      </p:cBhvr>
                                      <p:to>
                                        <p:strVal val="visible"/>
                                      </p:to>
                                    </p:set>
                                    <p:anim calcmode="lin" valueType="num">
                                      <p:cBhvr additive="base">
                                        <p:cTn dur="500"/>
                                        <p:tgtEl>
                                          <p:spTgt spid="229">
                                            <p:txEl>
                                              <p:pRg end="6" st="6"/>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70C0"/>
              </a:buClr>
              <a:buSzPts val="4400"/>
              <a:buFont typeface="Calibri"/>
              <a:buNone/>
            </a:pPr>
            <a:r>
              <a:rPr b="1" lang="en-US" u="sng">
                <a:solidFill>
                  <a:srgbClr val="0070C0"/>
                </a:solidFill>
              </a:rPr>
              <a:t>End of Notes:</a:t>
            </a:r>
            <a:endParaRPr b="1" u="sng">
              <a:solidFill>
                <a:srgbClr val="0070C0"/>
              </a:solidFill>
            </a:endParaRPr>
          </a:p>
        </p:txBody>
      </p:sp>
      <p:sp>
        <p:nvSpPr>
          <p:cNvPr id="236" name="Google Shape;236;p2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en-US"/>
              <a:t>**We will now work on a worksheet packet. </a:t>
            </a:r>
            <a:endParaRPr/>
          </a:p>
          <a:p>
            <a:pPr indent="0" lvl="0" marL="0" rtl="0" algn="l">
              <a:lnSpc>
                <a:spcPct val="90000"/>
              </a:lnSpc>
              <a:spcBef>
                <a:spcPts val="100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rPr lang="en-US"/>
              <a:t>**Tuesday and Thursday you will work on “Fashion Trend” projects.</a:t>
            </a:r>
            <a:endParaRPr/>
          </a:p>
          <a:p>
            <a:pPr indent="0" lvl="0" marL="0" rtl="0" algn="l">
              <a:lnSpc>
                <a:spcPct val="90000"/>
              </a:lnSpc>
              <a:spcBef>
                <a:spcPts val="100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rPr lang="en-US"/>
              <a:t>**Wednesday is the Career Fair</a:t>
            </a:r>
            <a:endParaRPr/>
          </a:p>
          <a:p>
            <a:pPr indent="0" lvl="0" marL="0" rtl="0" algn="l">
              <a:lnSpc>
                <a:spcPct val="90000"/>
              </a:lnSpc>
              <a:spcBef>
                <a:spcPts val="100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rPr lang="en-US"/>
              <a:t>**Friday is no school</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24"/>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7030A0"/>
              </a:buClr>
              <a:buSzPts val="4400"/>
              <a:buFont typeface="Calibri"/>
              <a:buNone/>
            </a:pPr>
            <a:r>
              <a:rPr b="1" lang="en-US" u="sng">
                <a:solidFill>
                  <a:srgbClr val="7030A0"/>
                </a:solidFill>
              </a:rPr>
              <a:t>Fashion Trend Project:</a:t>
            </a:r>
            <a:endParaRPr b="1" u="sng">
              <a:solidFill>
                <a:srgbClr val="7030A0"/>
              </a:solidFill>
            </a:endParaRPr>
          </a:p>
        </p:txBody>
      </p:sp>
      <p:sp>
        <p:nvSpPr>
          <p:cNvPr id="242" name="Google Shape;242;p24"/>
          <p:cNvSpPr txBox="1"/>
          <p:nvPr>
            <p:ph idx="1" type="body"/>
          </p:nvPr>
        </p:nvSpPr>
        <p:spPr>
          <a:xfrm>
            <a:off x="0" y="1241424"/>
            <a:ext cx="12192000" cy="5616576"/>
          </a:xfrm>
          <a:prstGeom prst="rect">
            <a:avLst/>
          </a:prstGeom>
          <a:noFill/>
          <a:ln>
            <a:noFill/>
          </a:ln>
        </p:spPr>
        <p:txBody>
          <a:bodyPr anchorCtr="0" anchor="t" bIns="45700" lIns="91425" spcFirstLastPara="1" rIns="91425" wrap="square" tIns="45700">
            <a:normAutofit/>
          </a:bodyPr>
          <a:lstStyle/>
          <a:p>
            <a:pPr indent="-228600" lvl="0" marL="228600" rtl="0" algn="l">
              <a:lnSpc>
                <a:spcPct val="70000"/>
              </a:lnSpc>
              <a:spcBef>
                <a:spcPts val="0"/>
              </a:spcBef>
              <a:spcAft>
                <a:spcPts val="0"/>
              </a:spcAft>
              <a:buClr>
                <a:schemeClr val="dk1"/>
              </a:buClr>
              <a:buSzPts val="1960"/>
              <a:buChar char="•"/>
            </a:pPr>
            <a:r>
              <a:rPr lang="en-US" sz="1960"/>
              <a:t>Create a power point presentation covering the </a:t>
            </a:r>
            <a:r>
              <a:rPr b="1" lang="en-US" sz="1960" u="sng">
                <a:solidFill>
                  <a:srgbClr val="FF0000"/>
                </a:solidFill>
              </a:rPr>
              <a:t>6</a:t>
            </a:r>
            <a:r>
              <a:rPr lang="en-US" sz="1960"/>
              <a:t> questions below:</a:t>
            </a:r>
            <a:endParaRPr/>
          </a:p>
          <a:p>
            <a:pPr indent="0" lvl="0" marL="0" rtl="0" algn="l">
              <a:lnSpc>
                <a:spcPct val="70000"/>
              </a:lnSpc>
              <a:spcBef>
                <a:spcPts val="1000"/>
              </a:spcBef>
              <a:spcAft>
                <a:spcPts val="0"/>
              </a:spcAft>
              <a:buClr>
                <a:schemeClr val="dk1"/>
              </a:buClr>
              <a:buSzPts val="1960"/>
              <a:buNone/>
            </a:pPr>
            <a:r>
              <a:t/>
            </a:r>
            <a:endParaRPr sz="1960"/>
          </a:p>
          <a:p>
            <a:pPr indent="-228600" lvl="1" marL="685800" rtl="0" algn="l">
              <a:lnSpc>
                <a:spcPct val="70000"/>
              </a:lnSpc>
              <a:spcBef>
                <a:spcPts val="500"/>
              </a:spcBef>
              <a:spcAft>
                <a:spcPts val="0"/>
              </a:spcAft>
              <a:buClr>
                <a:schemeClr val="dk1"/>
              </a:buClr>
              <a:buSzPts val="1679"/>
              <a:buChar char="•"/>
            </a:pPr>
            <a:r>
              <a:rPr lang="en-US" sz="1679"/>
              <a:t>The years </a:t>
            </a:r>
            <a:r>
              <a:rPr lang="en-US" sz="1679" u="sng"/>
              <a:t>AND</a:t>
            </a:r>
            <a:r>
              <a:rPr lang="en-US" sz="1679"/>
              <a:t> seasons the trend was/is popular?</a:t>
            </a:r>
            <a:endParaRPr/>
          </a:p>
          <a:p>
            <a:pPr indent="-228600" lvl="1" marL="685800" rtl="0" algn="l">
              <a:lnSpc>
                <a:spcPct val="70000"/>
              </a:lnSpc>
              <a:spcBef>
                <a:spcPts val="500"/>
              </a:spcBef>
              <a:spcAft>
                <a:spcPts val="0"/>
              </a:spcAft>
              <a:buClr>
                <a:schemeClr val="dk1"/>
              </a:buClr>
              <a:buSzPts val="1679"/>
              <a:buChar char="•"/>
            </a:pPr>
            <a:r>
              <a:rPr lang="en-US" sz="1679"/>
              <a:t>Why the trend became popular in the first place – did someone or something “inspire” this trend?</a:t>
            </a:r>
            <a:endParaRPr/>
          </a:p>
          <a:p>
            <a:pPr indent="-228600" lvl="1" marL="685800" rtl="0" algn="l">
              <a:lnSpc>
                <a:spcPct val="70000"/>
              </a:lnSpc>
              <a:spcBef>
                <a:spcPts val="500"/>
              </a:spcBef>
              <a:spcAft>
                <a:spcPts val="0"/>
              </a:spcAft>
              <a:buClr>
                <a:schemeClr val="dk1"/>
              </a:buClr>
              <a:buSzPts val="1679"/>
              <a:buChar char="•"/>
            </a:pPr>
            <a:r>
              <a:rPr lang="en-US" sz="1679"/>
              <a:t>Did it have a lasting impact on fashion, or did it die out quickly? Has it become popular again? </a:t>
            </a:r>
            <a:endParaRPr/>
          </a:p>
          <a:p>
            <a:pPr indent="-228600" lvl="1" marL="685800" rtl="0" algn="l">
              <a:lnSpc>
                <a:spcPct val="70000"/>
              </a:lnSpc>
              <a:spcBef>
                <a:spcPts val="500"/>
              </a:spcBef>
              <a:spcAft>
                <a:spcPts val="0"/>
              </a:spcAft>
              <a:buClr>
                <a:schemeClr val="dk1"/>
              </a:buClr>
              <a:buSzPts val="1679"/>
              <a:buChar char="•"/>
            </a:pPr>
            <a:r>
              <a:rPr lang="en-US" sz="1679"/>
              <a:t>What is your opinion on the trend – is it attractive? Is it practical?</a:t>
            </a:r>
            <a:endParaRPr/>
          </a:p>
          <a:p>
            <a:pPr indent="-228600" lvl="1" marL="685800" rtl="0" algn="l">
              <a:lnSpc>
                <a:spcPct val="70000"/>
              </a:lnSpc>
              <a:spcBef>
                <a:spcPts val="500"/>
              </a:spcBef>
              <a:spcAft>
                <a:spcPts val="0"/>
              </a:spcAft>
              <a:buClr>
                <a:schemeClr val="dk1"/>
              </a:buClr>
              <a:buSzPts val="1679"/>
              <a:buChar char="•"/>
            </a:pPr>
            <a:r>
              <a:rPr lang="en-US" sz="1679"/>
              <a:t>Should a person always wear a current fashion trend just because it is popular? Why or why not? </a:t>
            </a:r>
            <a:endParaRPr/>
          </a:p>
          <a:p>
            <a:pPr indent="-228600" lvl="1" marL="685800" rtl="0" algn="l">
              <a:lnSpc>
                <a:spcPct val="70000"/>
              </a:lnSpc>
              <a:spcBef>
                <a:spcPts val="500"/>
              </a:spcBef>
              <a:spcAft>
                <a:spcPts val="0"/>
              </a:spcAft>
              <a:buClr>
                <a:schemeClr val="dk1"/>
              </a:buClr>
              <a:buSzPts val="1679"/>
              <a:buChar char="•"/>
            </a:pPr>
            <a:r>
              <a:rPr lang="en-US" sz="1679"/>
              <a:t>If you were to rename your fashion trend what would you call it?</a:t>
            </a:r>
            <a:endParaRPr/>
          </a:p>
          <a:p>
            <a:pPr indent="-121919" lvl="1" marL="685800" rtl="0" algn="l">
              <a:lnSpc>
                <a:spcPct val="70000"/>
              </a:lnSpc>
              <a:spcBef>
                <a:spcPts val="500"/>
              </a:spcBef>
              <a:spcAft>
                <a:spcPts val="0"/>
              </a:spcAft>
              <a:buClr>
                <a:schemeClr val="dk1"/>
              </a:buClr>
              <a:buSzPts val="1680"/>
              <a:buNone/>
            </a:pPr>
            <a:r>
              <a:t/>
            </a:r>
            <a:endParaRPr sz="1679"/>
          </a:p>
          <a:p>
            <a:pPr indent="0" lvl="0" marL="0" rtl="0" algn="l">
              <a:lnSpc>
                <a:spcPct val="70000"/>
              </a:lnSpc>
              <a:spcBef>
                <a:spcPts val="1000"/>
              </a:spcBef>
              <a:spcAft>
                <a:spcPts val="0"/>
              </a:spcAft>
              <a:buClr>
                <a:schemeClr val="dk1"/>
              </a:buClr>
              <a:buSzPts val="1960"/>
              <a:buNone/>
            </a:pPr>
            <a:r>
              <a:t/>
            </a:r>
            <a:endParaRPr sz="1960"/>
          </a:p>
          <a:p>
            <a:pPr indent="-228600" lvl="0" marL="228600" rtl="0" algn="l">
              <a:lnSpc>
                <a:spcPct val="70000"/>
              </a:lnSpc>
              <a:spcBef>
                <a:spcPts val="1000"/>
              </a:spcBef>
              <a:spcAft>
                <a:spcPts val="0"/>
              </a:spcAft>
              <a:buClr>
                <a:schemeClr val="dk1"/>
              </a:buClr>
              <a:buSzPts val="1960"/>
              <a:buChar char="•"/>
            </a:pPr>
            <a:r>
              <a:rPr lang="en-US" sz="1960"/>
              <a:t>Have a minimum of </a:t>
            </a:r>
            <a:r>
              <a:rPr b="1" lang="en-US" sz="1960" u="sng">
                <a:solidFill>
                  <a:srgbClr val="FF0000"/>
                </a:solidFill>
              </a:rPr>
              <a:t>6</a:t>
            </a:r>
            <a:r>
              <a:rPr lang="en-US" sz="1960"/>
              <a:t> pictures of someone wearing/displaying this fashion trend</a:t>
            </a:r>
            <a:endParaRPr/>
          </a:p>
          <a:p>
            <a:pPr indent="-104140" lvl="0" marL="228600" rtl="0" algn="l">
              <a:lnSpc>
                <a:spcPct val="70000"/>
              </a:lnSpc>
              <a:spcBef>
                <a:spcPts val="1000"/>
              </a:spcBef>
              <a:spcAft>
                <a:spcPts val="0"/>
              </a:spcAft>
              <a:buClr>
                <a:schemeClr val="dk1"/>
              </a:buClr>
              <a:buSzPts val="1960"/>
              <a:buNone/>
            </a:pPr>
            <a:r>
              <a:t/>
            </a:r>
            <a:endParaRPr sz="1960"/>
          </a:p>
          <a:p>
            <a:pPr indent="-228600" lvl="0" marL="228600" rtl="0" algn="l">
              <a:lnSpc>
                <a:spcPct val="70000"/>
              </a:lnSpc>
              <a:spcBef>
                <a:spcPts val="1000"/>
              </a:spcBef>
              <a:spcAft>
                <a:spcPts val="0"/>
              </a:spcAft>
              <a:buClr>
                <a:schemeClr val="dk1"/>
              </a:buClr>
              <a:buSzPts val="1960"/>
              <a:buChar char="•"/>
            </a:pPr>
            <a:r>
              <a:rPr lang="en-US" sz="1960"/>
              <a:t>Have a cover slide with the name of your trend and your name</a:t>
            </a:r>
            <a:endParaRPr/>
          </a:p>
          <a:p>
            <a:pPr indent="-104140" lvl="0" marL="228600" rtl="0" algn="l">
              <a:lnSpc>
                <a:spcPct val="70000"/>
              </a:lnSpc>
              <a:spcBef>
                <a:spcPts val="1000"/>
              </a:spcBef>
              <a:spcAft>
                <a:spcPts val="0"/>
              </a:spcAft>
              <a:buClr>
                <a:schemeClr val="dk1"/>
              </a:buClr>
              <a:buSzPts val="1960"/>
              <a:buNone/>
            </a:pPr>
            <a:r>
              <a:t/>
            </a:r>
            <a:endParaRPr sz="1960"/>
          </a:p>
          <a:p>
            <a:pPr indent="-228600" lvl="0" marL="228600" rtl="0" algn="l">
              <a:lnSpc>
                <a:spcPct val="70000"/>
              </a:lnSpc>
              <a:spcBef>
                <a:spcPts val="1000"/>
              </a:spcBef>
              <a:spcAft>
                <a:spcPts val="0"/>
              </a:spcAft>
              <a:buClr>
                <a:schemeClr val="dk1"/>
              </a:buClr>
              <a:buSzPts val="1960"/>
              <a:buChar char="•"/>
            </a:pPr>
            <a:r>
              <a:rPr lang="en-US" sz="1960"/>
              <a:t>Your last slide is your reference slide with the websites you utilized (a minimum of 10 slides and 6 pics.)</a:t>
            </a:r>
            <a:endParaRPr/>
          </a:p>
          <a:p>
            <a:pPr indent="-104140" lvl="0" marL="228600" rtl="0" algn="l">
              <a:lnSpc>
                <a:spcPct val="70000"/>
              </a:lnSpc>
              <a:spcBef>
                <a:spcPts val="1000"/>
              </a:spcBef>
              <a:spcAft>
                <a:spcPts val="0"/>
              </a:spcAft>
              <a:buClr>
                <a:schemeClr val="dk1"/>
              </a:buClr>
              <a:buSzPts val="1960"/>
              <a:buNone/>
            </a:pPr>
            <a:r>
              <a:t/>
            </a:r>
            <a:endParaRPr sz="1960"/>
          </a:p>
          <a:p>
            <a:pPr indent="-228600" lvl="0" marL="228600" rtl="0" algn="l">
              <a:lnSpc>
                <a:spcPct val="70000"/>
              </a:lnSpc>
              <a:spcBef>
                <a:spcPts val="1000"/>
              </a:spcBef>
              <a:spcAft>
                <a:spcPts val="0"/>
              </a:spcAft>
              <a:buClr>
                <a:schemeClr val="dk1"/>
              </a:buClr>
              <a:buSzPts val="1960"/>
              <a:buChar char="•"/>
            </a:pPr>
            <a:r>
              <a:rPr lang="en-US" sz="1960"/>
              <a:t>Submit to </a:t>
            </a:r>
            <a:r>
              <a:rPr lang="en-US" sz="1960" u="sng">
                <a:solidFill>
                  <a:schemeClr val="hlink"/>
                </a:solidFill>
                <a:hlinkClick r:id="rId3"/>
              </a:rPr>
              <a:t>gstepanik@cnpschools.org</a:t>
            </a:r>
            <a:r>
              <a:rPr lang="en-US" sz="1960"/>
              <a:t> via Google. This will be done prior to leaving class on Thursday. If it is submitted after class on Thursday it will be considered “late” and you will have 20 points deducted from your grade.</a:t>
            </a:r>
            <a:endParaRPr b="1" sz="1960">
              <a:solidFill>
                <a:srgbClr val="00B05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Unit Review</a:t>
            </a:r>
            <a:br>
              <a:rPr lang="en-US">
                <a:solidFill>
                  <a:srgbClr val="6600CC"/>
                </a:solidFill>
              </a:rPr>
            </a:br>
            <a:endParaRPr sz="1600">
              <a:solidFill>
                <a:srgbClr val="6600CC"/>
              </a:solidFill>
            </a:endParaRPr>
          </a:p>
        </p:txBody>
      </p:sp>
      <p:sp>
        <p:nvSpPr>
          <p:cNvPr id="248" name="Google Shape;248;p25"/>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19" rtl="0" algn="l">
              <a:lnSpc>
                <a:spcPct val="90000"/>
              </a:lnSpc>
              <a:spcBef>
                <a:spcPts val="0"/>
              </a:spcBef>
              <a:spcAft>
                <a:spcPts val="0"/>
              </a:spcAft>
              <a:buClr>
                <a:srgbClr val="6600CC"/>
              </a:buClr>
              <a:buSzPts val="2800"/>
              <a:buFont typeface="Calibri"/>
              <a:buAutoNum type="arabicPeriod"/>
            </a:pPr>
            <a:r>
              <a:rPr lang="en-US">
                <a:solidFill>
                  <a:schemeClr val="dk1"/>
                </a:solidFill>
              </a:rPr>
              <a:t>Anton buys clothes without trying them on, even though he is sometimes not pleased with his purchase afterward. Which consideration should he put more time into?</a:t>
            </a:r>
            <a:endParaRPr/>
          </a:p>
          <a:p>
            <a:pPr indent="-457200" lvl="1" marL="731520" rtl="0" algn="l">
              <a:lnSpc>
                <a:spcPct val="90000"/>
              </a:lnSpc>
              <a:spcBef>
                <a:spcPts val="500"/>
              </a:spcBef>
              <a:spcAft>
                <a:spcPts val="0"/>
              </a:spcAft>
              <a:buClr>
                <a:srgbClr val="6600CC"/>
              </a:buClr>
              <a:buSzPts val="2400"/>
              <a:buFont typeface="Calibri"/>
              <a:buAutoNum type="alphaLcPeriod"/>
            </a:pPr>
            <a:r>
              <a:rPr lang="en-US">
                <a:solidFill>
                  <a:schemeClr val="dk1"/>
                </a:solidFill>
              </a:rPr>
              <a:t>What accessories will be needed?</a:t>
            </a:r>
            <a:endParaRPr/>
          </a:p>
          <a:p>
            <a:pPr indent="-457200" lvl="1" marL="731520" rtl="0" algn="l">
              <a:lnSpc>
                <a:spcPct val="90000"/>
              </a:lnSpc>
              <a:spcBef>
                <a:spcPts val="500"/>
              </a:spcBef>
              <a:spcAft>
                <a:spcPts val="0"/>
              </a:spcAft>
              <a:buClr>
                <a:srgbClr val="6600CC"/>
              </a:buClr>
              <a:buSzPts val="2400"/>
              <a:buFont typeface="Calibri"/>
              <a:buAutoNum type="alphaLcPeriod"/>
            </a:pPr>
            <a:r>
              <a:rPr lang="en-US">
                <a:solidFill>
                  <a:schemeClr val="dk1"/>
                </a:solidFill>
              </a:rPr>
              <a:t>Can this item be coordinated with other existing clothing?</a:t>
            </a:r>
            <a:endParaRPr/>
          </a:p>
          <a:p>
            <a:pPr indent="-457200" lvl="1" marL="731520" rtl="0" algn="l">
              <a:lnSpc>
                <a:spcPct val="90000"/>
              </a:lnSpc>
              <a:spcBef>
                <a:spcPts val="500"/>
              </a:spcBef>
              <a:spcAft>
                <a:spcPts val="0"/>
              </a:spcAft>
              <a:buClr>
                <a:srgbClr val="6600CC"/>
              </a:buClr>
              <a:buSzPts val="2400"/>
              <a:buFont typeface="Calibri"/>
              <a:buAutoNum type="alphaLcPeriod"/>
            </a:pPr>
            <a:r>
              <a:rPr lang="en-US">
                <a:solidFill>
                  <a:schemeClr val="dk1"/>
                </a:solidFill>
              </a:rPr>
              <a:t>Does the garment make him look his best?</a:t>
            </a:r>
            <a:endParaRPr/>
          </a:p>
          <a:p>
            <a:pPr indent="-457200" lvl="1" marL="731520" rtl="0" algn="l">
              <a:lnSpc>
                <a:spcPct val="90000"/>
              </a:lnSpc>
              <a:spcBef>
                <a:spcPts val="500"/>
              </a:spcBef>
              <a:spcAft>
                <a:spcPts val="0"/>
              </a:spcAft>
              <a:buClr>
                <a:srgbClr val="6600CC"/>
              </a:buClr>
              <a:buSzPts val="2400"/>
              <a:buFont typeface="Calibri"/>
              <a:buAutoNum type="alphaLcPeriod"/>
            </a:pPr>
            <a:r>
              <a:rPr lang="en-US">
                <a:solidFill>
                  <a:schemeClr val="dk1"/>
                </a:solidFill>
              </a:rPr>
              <a:t>What will be the total cost of the garment?</a:t>
            </a:r>
            <a:endParaRPr/>
          </a:p>
          <a:p>
            <a:pPr indent="-457200" lvl="0" marL="502919" rtl="0" algn="l">
              <a:lnSpc>
                <a:spcPct val="90000"/>
              </a:lnSpc>
              <a:spcBef>
                <a:spcPts val="1000"/>
              </a:spcBef>
              <a:spcAft>
                <a:spcPts val="0"/>
              </a:spcAft>
              <a:buClr>
                <a:srgbClr val="6600CC"/>
              </a:buClr>
              <a:buSzPts val="2800"/>
              <a:buFont typeface="Calibri"/>
              <a:buAutoNum type="arabicPeriod"/>
            </a:pPr>
            <a:r>
              <a:rPr lang="en-US">
                <a:solidFill>
                  <a:schemeClr val="dk1"/>
                </a:solidFill>
              </a:rPr>
              <a:t>A woman’s skirt or pant size is determined by what measurement?</a:t>
            </a:r>
            <a:endParaRPr/>
          </a:p>
          <a:p>
            <a:pPr indent="-457200" lvl="0" marL="502919" rtl="0" algn="l">
              <a:lnSpc>
                <a:spcPct val="90000"/>
              </a:lnSpc>
              <a:spcBef>
                <a:spcPts val="1000"/>
              </a:spcBef>
              <a:spcAft>
                <a:spcPts val="0"/>
              </a:spcAft>
              <a:buClr>
                <a:srgbClr val="6600CC"/>
              </a:buClr>
              <a:buSzPts val="2800"/>
              <a:buFont typeface="Calibri"/>
              <a:buAutoNum type="arabicPeriod"/>
            </a:pPr>
            <a:r>
              <a:rPr lang="en-US">
                <a:solidFill>
                  <a:schemeClr val="dk1"/>
                </a:solidFill>
              </a:rPr>
              <a:t>A man’s shirt size is based on what measurement?</a:t>
            </a:r>
            <a:endParaRPr/>
          </a:p>
          <a:p>
            <a:pPr indent="-457200" lvl="0" marL="502919" rtl="0" algn="l">
              <a:lnSpc>
                <a:spcPct val="90000"/>
              </a:lnSpc>
              <a:spcBef>
                <a:spcPts val="1000"/>
              </a:spcBef>
              <a:spcAft>
                <a:spcPts val="0"/>
              </a:spcAft>
              <a:buClr>
                <a:srgbClr val="6600CC"/>
              </a:buClr>
              <a:buSzPts val="2800"/>
              <a:buFont typeface="Calibri"/>
              <a:buAutoNum type="arabicPeriod"/>
            </a:pPr>
            <a:r>
              <a:rPr lang="en-US">
                <a:solidFill>
                  <a:schemeClr val="dk1"/>
                </a:solidFill>
              </a:rPr>
              <a:t>Blue and green colors make a body look ________.</a:t>
            </a:r>
            <a:endParaRPr>
              <a:solidFill>
                <a:schemeClr val="dk1"/>
              </a:solidFill>
            </a:endParaRPr>
          </a:p>
        </p:txBody>
      </p:sp>
      <p:pic>
        <p:nvPicPr>
          <p:cNvPr id="249" name="Google Shape;249;p25"/>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Unit Review</a:t>
            </a:r>
            <a:br>
              <a:rPr lang="en-US">
                <a:solidFill>
                  <a:srgbClr val="6600CC"/>
                </a:solidFill>
              </a:rPr>
            </a:br>
            <a:endParaRPr sz="1600">
              <a:solidFill>
                <a:srgbClr val="6600CC"/>
              </a:solidFill>
            </a:endParaRPr>
          </a:p>
        </p:txBody>
      </p:sp>
      <p:sp>
        <p:nvSpPr>
          <p:cNvPr id="255" name="Google Shape;255;p26"/>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19" rtl="0" algn="l">
              <a:lnSpc>
                <a:spcPct val="90000"/>
              </a:lnSpc>
              <a:spcBef>
                <a:spcPts val="0"/>
              </a:spcBef>
              <a:spcAft>
                <a:spcPts val="0"/>
              </a:spcAft>
              <a:buClr>
                <a:srgbClr val="6600CC"/>
              </a:buClr>
              <a:buSzPts val="2800"/>
              <a:buFont typeface="Calibri"/>
              <a:buAutoNum type="arabicPeriod" startAt="5"/>
            </a:pPr>
            <a:r>
              <a:rPr lang="en-US">
                <a:solidFill>
                  <a:schemeClr val="dk1"/>
                </a:solidFill>
              </a:rPr>
              <a:t>Vertical lines make a body look ______________.</a:t>
            </a:r>
            <a:endParaRPr/>
          </a:p>
          <a:p>
            <a:pPr indent="-457200" lvl="0" marL="502919" rtl="0" algn="l">
              <a:lnSpc>
                <a:spcPct val="90000"/>
              </a:lnSpc>
              <a:spcBef>
                <a:spcPts val="1000"/>
              </a:spcBef>
              <a:spcAft>
                <a:spcPts val="0"/>
              </a:spcAft>
              <a:buClr>
                <a:srgbClr val="6600CC"/>
              </a:buClr>
              <a:buSzPts val="2800"/>
              <a:buFont typeface="Calibri"/>
              <a:buAutoNum type="arabicPeriod" startAt="5"/>
            </a:pPr>
            <a:r>
              <a:rPr lang="en-US">
                <a:solidFill>
                  <a:schemeClr val="dk1"/>
                </a:solidFill>
              </a:rPr>
              <a:t>What fabric textures make you look larger?</a:t>
            </a:r>
            <a:endParaRPr/>
          </a:p>
          <a:p>
            <a:pPr indent="-457200" lvl="0" marL="502919" rtl="0" algn="l">
              <a:lnSpc>
                <a:spcPct val="90000"/>
              </a:lnSpc>
              <a:spcBef>
                <a:spcPts val="1000"/>
              </a:spcBef>
              <a:spcAft>
                <a:spcPts val="0"/>
              </a:spcAft>
              <a:buClr>
                <a:srgbClr val="6600CC"/>
              </a:buClr>
              <a:buSzPts val="2800"/>
              <a:buFont typeface="Calibri"/>
              <a:buAutoNum type="arabicPeriod" startAt="5"/>
            </a:pPr>
            <a:r>
              <a:rPr lang="en-US">
                <a:solidFill>
                  <a:schemeClr val="dk1"/>
                </a:solidFill>
              </a:rPr>
              <a:t>Dylan is graduating from college and needs to buy a suit for job interviews. Which of the following factors should he consider when picking out a suit? Choose all that apply.</a:t>
            </a:r>
            <a:endParaRPr/>
          </a:p>
          <a:p>
            <a:pPr indent="-457200" lvl="1" marL="731520" rtl="0" algn="l">
              <a:lnSpc>
                <a:spcPct val="90000"/>
              </a:lnSpc>
              <a:spcBef>
                <a:spcPts val="500"/>
              </a:spcBef>
              <a:spcAft>
                <a:spcPts val="0"/>
              </a:spcAft>
              <a:buClr>
                <a:srgbClr val="6600CC"/>
              </a:buClr>
              <a:buSzPts val="2400"/>
              <a:buFont typeface="Calibri"/>
              <a:buAutoNum type="alphaLcPeriod"/>
            </a:pPr>
            <a:r>
              <a:rPr lang="en-US">
                <a:solidFill>
                  <a:schemeClr val="dk1"/>
                </a:solidFill>
              </a:rPr>
              <a:t>The care it will require</a:t>
            </a:r>
            <a:endParaRPr/>
          </a:p>
          <a:p>
            <a:pPr indent="-457200" lvl="1" marL="731520" rtl="0" algn="l">
              <a:lnSpc>
                <a:spcPct val="90000"/>
              </a:lnSpc>
              <a:spcBef>
                <a:spcPts val="500"/>
              </a:spcBef>
              <a:spcAft>
                <a:spcPts val="0"/>
              </a:spcAft>
              <a:buClr>
                <a:srgbClr val="6600CC"/>
              </a:buClr>
              <a:buSzPts val="2400"/>
              <a:buFont typeface="Calibri"/>
              <a:buAutoNum type="alphaLcPeriod"/>
            </a:pPr>
            <a:r>
              <a:rPr lang="en-US">
                <a:solidFill>
                  <a:schemeClr val="dk1"/>
                </a:solidFill>
              </a:rPr>
              <a:t>His finances</a:t>
            </a:r>
            <a:endParaRPr/>
          </a:p>
          <a:p>
            <a:pPr indent="-457200" lvl="1" marL="731520" rtl="0" algn="l">
              <a:lnSpc>
                <a:spcPct val="90000"/>
              </a:lnSpc>
              <a:spcBef>
                <a:spcPts val="500"/>
              </a:spcBef>
              <a:spcAft>
                <a:spcPts val="0"/>
              </a:spcAft>
              <a:buClr>
                <a:srgbClr val="6600CC"/>
              </a:buClr>
              <a:buSzPts val="2400"/>
              <a:buFont typeface="Calibri"/>
              <a:buAutoNum type="alphaLcPeriod"/>
            </a:pPr>
            <a:r>
              <a:rPr lang="en-US">
                <a:solidFill>
                  <a:schemeClr val="dk1"/>
                </a:solidFill>
              </a:rPr>
              <a:t>The event where he plans to wear it</a:t>
            </a:r>
            <a:endParaRPr/>
          </a:p>
          <a:p>
            <a:pPr indent="-457200" lvl="1" marL="731520" rtl="0" algn="l">
              <a:lnSpc>
                <a:spcPct val="90000"/>
              </a:lnSpc>
              <a:spcBef>
                <a:spcPts val="500"/>
              </a:spcBef>
              <a:spcAft>
                <a:spcPts val="0"/>
              </a:spcAft>
              <a:buClr>
                <a:srgbClr val="6600CC"/>
              </a:buClr>
              <a:buSzPts val="2400"/>
              <a:buFont typeface="Calibri"/>
              <a:buAutoNum type="alphaLcPeriod"/>
            </a:pPr>
            <a:r>
              <a:rPr lang="en-US">
                <a:solidFill>
                  <a:schemeClr val="dk1"/>
                </a:solidFill>
              </a:rPr>
              <a:t>The difficulty of construction</a:t>
            </a:r>
            <a:endParaRPr/>
          </a:p>
          <a:p>
            <a:pPr indent="-457200" lvl="0" marL="502919" rtl="0" algn="l">
              <a:lnSpc>
                <a:spcPct val="90000"/>
              </a:lnSpc>
              <a:spcBef>
                <a:spcPts val="1000"/>
              </a:spcBef>
              <a:spcAft>
                <a:spcPts val="0"/>
              </a:spcAft>
              <a:buClr>
                <a:srgbClr val="6600CC"/>
              </a:buClr>
              <a:buSzPts val="2800"/>
              <a:buFont typeface="Calibri"/>
              <a:buAutoNum type="arabicPeriod" startAt="5"/>
            </a:pPr>
            <a:r>
              <a:rPr lang="en-US">
                <a:solidFill>
                  <a:schemeClr val="dk1"/>
                </a:solidFill>
              </a:rPr>
              <a:t>What is the first step in doing laundry?</a:t>
            </a:r>
            <a:endParaRPr>
              <a:solidFill>
                <a:schemeClr val="dk1"/>
              </a:solidFill>
            </a:endParaRPr>
          </a:p>
        </p:txBody>
      </p:sp>
      <p:pic>
        <p:nvPicPr>
          <p:cNvPr id="256" name="Google Shape;256;p26"/>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2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Unit Review</a:t>
            </a:r>
            <a:br>
              <a:rPr lang="en-US">
                <a:solidFill>
                  <a:srgbClr val="6600CC"/>
                </a:solidFill>
              </a:rPr>
            </a:br>
            <a:endParaRPr sz="1600">
              <a:solidFill>
                <a:srgbClr val="6600CC"/>
              </a:solidFill>
            </a:endParaRPr>
          </a:p>
        </p:txBody>
      </p:sp>
      <p:sp>
        <p:nvSpPr>
          <p:cNvPr id="262" name="Google Shape;262;p27"/>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19" rtl="0" algn="l">
              <a:lnSpc>
                <a:spcPct val="90000"/>
              </a:lnSpc>
              <a:spcBef>
                <a:spcPts val="0"/>
              </a:spcBef>
              <a:spcAft>
                <a:spcPts val="0"/>
              </a:spcAft>
              <a:buClr>
                <a:srgbClr val="6600CC"/>
              </a:buClr>
              <a:buSzPts val="2800"/>
              <a:buFont typeface="Calibri"/>
              <a:buAutoNum type="arabicPeriod" startAt="9"/>
            </a:pPr>
            <a:r>
              <a:rPr lang="en-US">
                <a:solidFill>
                  <a:schemeClr val="dk1"/>
                </a:solidFill>
              </a:rPr>
              <a:t>What is the last step in doing laundry?</a:t>
            </a:r>
            <a:endParaRPr/>
          </a:p>
          <a:p>
            <a:pPr indent="-457200" lvl="0" marL="502919" rtl="0" algn="l">
              <a:lnSpc>
                <a:spcPct val="90000"/>
              </a:lnSpc>
              <a:spcBef>
                <a:spcPts val="1000"/>
              </a:spcBef>
              <a:spcAft>
                <a:spcPts val="0"/>
              </a:spcAft>
              <a:buClr>
                <a:srgbClr val="6600CC"/>
              </a:buClr>
              <a:buSzPts val="2800"/>
              <a:buFont typeface="Calibri"/>
              <a:buAutoNum type="arabicPeriod" startAt="9"/>
            </a:pPr>
            <a:r>
              <a:rPr lang="en-US">
                <a:solidFill>
                  <a:schemeClr val="dk1"/>
                </a:solidFill>
              </a:rPr>
              <a:t>Which laundry product makes ironing easier?</a:t>
            </a:r>
            <a:endParaRPr/>
          </a:p>
          <a:p>
            <a:pPr indent="-457200" lvl="0" marL="502919" rtl="0" algn="l">
              <a:lnSpc>
                <a:spcPct val="90000"/>
              </a:lnSpc>
              <a:spcBef>
                <a:spcPts val="1000"/>
              </a:spcBef>
              <a:spcAft>
                <a:spcPts val="0"/>
              </a:spcAft>
              <a:buClr>
                <a:srgbClr val="6600CC"/>
              </a:buClr>
              <a:buSzPts val="2800"/>
              <a:buFont typeface="Calibri"/>
              <a:buAutoNum type="arabicPeriod" startAt="9"/>
            </a:pPr>
            <a:r>
              <a:rPr lang="en-US">
                <a:solidFill>
                  <a:schemeClr val="dk1"/>
                </a:solidFill>
              </a:rPr>
              <a:t>Which laundry product is used for babies’ clothing?</a:t>
            </a:r>
            <a:endParaRPr/>
          </a:p>
          <a:p>
            <a:pPr indent="-457200" lvl="0" marL="502919" rtl="0" algn="l">
              <a:lnSpc>
                <a:spcPct val="90000"/>
              </a:lnSpc>
              <a:spcBef>
                <a:spcPts val="1000"/>
              </a:spcBef>
              <a:spcAft>
                <a:spcPts val="0"/>
              </a:spcAft>
              <a:buClr>
                <a:srgbClr val="6600CC"/>
              </a:buClr>
              <a:buSzPts val="2800"/>
              <a:buFont typeface="Calibri"/>
              <a:buAutoNum type="arabicPeriod" startAt="9"/>
            </a:pPr>
            <a:r>
              <a:rPr lang="en-US">
                <a:solidFill>
                  <a:schemeClr val="dk1"/>
                </a:solidFill>
              </a:rPr>
              <a:t>Which laundry product is for delicates and light soil?</a:t>
            </a:r>
            <a:endParaRPr/>
          </a:p>
          <a:p>
            <a:pPr indent="-457200" lvl="0" marL="502919" rtl="0" algn="l">
              <a:lnSpc>
                <a:spcPct val="90000"/>
              </a:lnSpc>
              <a:spcBef>
                <a:spcPts val="1000"/>
              </a:spcBef>
              <a:spcAft>
                <a:spcPts val="0"/>
              </a:spcAft>
              <a:buClr>
                <a:srgbClr val="6600CC"/>
              </a:buClr>
              <a:buSzPts val="2800"/>
              <a:buFont typeface="Calibri"/>
              <a:buAutoNum type="arabicPeriod" startAt="9"/>
            </a:pPr>
            <a:r>
              <a:rPr lang="en-US">
                <a:solidFill>
                  <a:schemeClr val="dk1"/>
                </a:solidFill>
              </a:rPr>
              <a:t>Edie just bought a brand new red cotton shirt that she wants to wash before she wears it. Which method of laundry sorting is most important for the shirt?</a:t>
            </a:r>
            <a:endParaRPr/>
          </a:p>
          <a:p>
            <a:pPr indent="-457200" lvl="0" marL="502919" rtl="0" algn="l">
              <a:lnSpc>
                <a:spcPct val="90000"/>
              </a:lnSpc>
              <a:spcBef>
                <a:spcPts val="1000"/>
              </a:spcBef>
              <a:spcAft>
                <a:spcPts val="0"/>
              </a:spcAft>
              <a:buClr>
                <a:srgbClr val="6600CC"/>
              </a:buClr>
              <a:buSzPts val="2800"/>
              <a:buFont typeface="Calibri"/>
              <a:buAutoNum type="arabicPeriod" startAt="9"/>
            </a:pPr>
            <a:r>
              <a:rPr lang="en-US">
                <a:solidFill>
                  <a:schemeClr val="dk1"/>
                </a:solidFill>
              </a:rPr>
              <a:t>You need to wash white diapers, a white apron, and white kitchen towels. Which method of sorting should be used?</a:t>
            </a:r>
            <a:endParaRPr>
              <a:solidFill>
                <a:schemeClr val="dk1"/>
              </a:solidFill>
            </a:endParaRPr>
          </a:p>
        </p:txBody>
      </p:sp>
      <p:pic>
        <p:nvPicPr>
          <p:cNvPr id="263" name="Google Shape;263;p27"/>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Unit Review</a:t>
            </a:r>
            <a:br>
              <a:rPr lang="en-US">
                <a:solidFill>
                  <a:srgbClr val="6600CC"/>
                </a:solidFill>
              </a:rPr>
            </a:br>
            <a:endParaRPr sz="1600">
              <a:solidFill>
                <a:srgbClr val="6600CC"/>
              </a:solidFill>
            </a:endParaRPr>
          </a:p>
        </p:txBody>
      </p:sp>
      <p:sp>
        <p:nvSpPr>
          <p:cNvPr id="269" name="Google Shape;269;p28"/>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19" rtl="0" algn="l">
              <a:lnSpc>
                <a:spcPct val="90000"/>
              </a:lnSpc>
              <a:spcBef>
                <a:spcPts val="0"/>
              </a:spcBef>
              <a:spcAft>
                <a:spcPts val="0"/>
              </a:spcAft>
              <a:buClr>
                <a:srgbClr val="6600CC"/>
              </a:buClr>
              <a:buSzPts val="2800"/>
              <a:buFont typeface="Calibri"/>
              <a:buAutoNum type="arabicPeriod" startAt="15"/>
            </a:pPr>
            <a:r>
              <a:rPr lang="en-US">
                <a:solidFill>
                  <a:schemeClr val="dk1"/>
                </a:solidFill>
              </a:rPr>
              <a:t>You are in a hurry and need to dry clothes quickly. Which method should you use?</a:t>
            </a:r>
            <a:endParaRPr/>
          </a:p>
          <a:p>
            <a:pPr indent="-457200" lvl="0" marL="502919" rtl="0" algn="l">
              <a:lnSpc>
                <a:spcPct val="90000"/>
              </a:lnSpc>
              <a:spcBef>
                <a:spcPts val="1000"/>
              </a:spcBef>
              <a:spcAft>
                <a:spcPts val="0"/>
              </a:spcAft>
              <a:buClr>
                <a:srgbClr val="6600CC"/>
              </a:buClr>
              <a:buSzPts val="2800"/>
              <a:buFont typeface="Calibri"/>
              <a:buAutoNum type="arabicPeriod" startAt="15"/>
            </a:pPr>
            <a:r>
              <a:rPr lang="en-US">
                <a:solidFill>
                  <a:schemeClr val="dk1"/>
                </a:solidFill>
              </a:rPr>
              <a:t>You want to dry a set of sheets as inexpensively as possible. Which method should you use?</a:t>
            </a:r>
            <a:endParaRPr/>
          </a:p>
        </p:txBody>
      </p:sp>
      <p:pic>
        <p:nvPicPr>
          <p:cNvPr id="270" name="Google Shape;270;p28"/>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Unit Review</a:t>
            </a:r>
            <a:br>
              <a:rPr lang="en-US">
                <a:solidFill>
                  <a:srgbClr val="6600CC"/>
                </a:solidFill>
              </a:rPr>
            </a:br>
            <a:endParaRPr sz="1600">
              <a:solidFill>
                <a:srgbClr val="6600CC"/>
              </a:solidFill>
            </a:endParaRPr>
          </a:p>
        </p:txBody>
      </p:sp>
      <p:pic>
        <p:nvPicPr>
          <p:cNvPr id="276" name="Google Shape;276;p29"/>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graphicFrame>
        <p:nvGraphicFramePr>
          <p:cNvPr id="277" name="Google Shape;277;p29"/>
          <p:cNvGraphicFramePr/>
          <p:nvPr/>
        </p:nvGraphicFramePr>
        <p:xfrm>
          <a:off x="1142999" y="1965960"/>
          <a:ext cx="3000000" cy="3000000"/>
        </p:xfrm>
        <a:graphic>
          <a:graphicData uri="http://schemas.openxmlformats.org/drawingml/2006/table">
            <a:tbl>
              <a:tblPr bandRow="1" firstRow="1">
                <a:noFill/>
                <a:tableStyleId>{4A87193A-18DA-4ABC-9997-92BA1A3F32F2}</a:tableStyleId>
              </a:tblPr>
              <a:tblGrid>
                <a:gridCol w="3177750"/>
                <a:gridCol w="4121300"/>
                <a:gridCol w="3020300"/>
              </a:tblGrid>
              <a:tr h="370850">
                <a:tc>
                  <a:txBody>
                    <a:bodyPr/>
                    <a:lstStyle/>
                    <a:p>
                      <a:pPr indent="0" lvl="0" marL="0" marR="0" rtl="0" algn="l">
                        <a:spcBef>
                          <a:spcPts val="0"/>
                        </a:spcBef>
                        <a:spcAft>
                          <a:spcPts val="0"/>
                        </a:spcAft>
                        <a:buNone/>
                      </a:pPr>
                      <a:r>
                        <a:rPr lang="en-US" sz="2000" u="none" strike="noStrike"/>
                        <a:t>classic</a:t>
                      </a:r>
                      <a:endParaRPr/>
                    </a:p>
                    <a:p>
                      <a:pPr indent="0" lvl="0" marL="0" marR="0" rtl="0" algn="l">
                        <a:spcBef>
                          <a:spcPts val="0"/>
                        </a:spcBef>
                        <a:spcAft>
                          <a:spcPts val="0"/>
                        </a:spcAft>
                        <a:buNone/>
                      </a:pPr>
                      <a:r>
                        <a:rPr lang="en-US" sz="2000" u="none" strike="noStrike"/>
                        <a:t>colorfast</a:t>
                      </a:r>
                      <a:endParaRPr/>
                    </a:p>
                    <a:p>
                      <a:pPr indent="0" lvl="0" marL="0" marR="0" rtl="0" algn="l">
                        <a:spcBef>
                          <a:spcPts val="0"/>
                        </a:spcBef>
                        <a:spcAft>
                          <a:spcPts val="0"/>
                        </a:spcAft>
                        <a:buNone/>
                      </a:pPr>
                      <a:r>
                        <a:rPr lang="en-US" sz="2000" u="none" strike="noStrike"/>
                        <a:t>design ease</a:t>
                      </a:r>
                      <a:endParaRPr/>
                    </a:p>
                    <a:p>
                      <a:pPr indent="0" lvl="0" marL="0" marR="0" rtl="0" algn="l">
                        <a:spcBef>
                          <a:spcPts val="0"/>
                        </a:spcBef>
                        <a:spcAft>
                          <a:spcPts val="0"/>
                        </a:spcAft>
                        <a:buNone/>
                      </a:pPr>
                      <a:r>
                        <a:rPr lang="en-US" sz="2000" u="none" strike="noStrike"/>
                        <a:t>dry clean</a:t>
                      </a:r>
                      <a:endParaRPr b="0" i="0" sz="2000" u="none" strike="noStrike">
                        <a:solidFill>
                          <a:schemeClr val="lt1"/>
                        </a:solidFill>
                        <a:latin typeface="Calibri"/>
                        <a:ea typeface="Calibri"/>
                        <a:cs typeface="Calibri"/>
                        <a:sym typeface="Calibri"/>
                      </a:endParaRPr>
                    </a:p>
                  </a:txBody>
                  <a:tcPr marT="45725" marB="45725" marR="91450" marL="91450"/>
                </a:tc>
                <a:tc>
                  <a:txBody>
                    <a:bodyPr/>
                    <a:lstStyle/>
                    <a:p>
                      <a:pPr indent="0" lvl="0" marL="0" marR="0" rtl="0" algn="l">
                        <a:spcBef>
                          <a:spcPts val="0"/>
                        </a:spcBef>
                        <a:spcAft>
                          <a:spcPts val="0"/>
                        </a:spcAft>
                        <a:buNone/>
                      </a:pPr>
                      <a:r>
                        <a:rPr lang="en-US" sz="2000" u="none" strike="noStrike"/>
                        <a:t>dry clean only</a:t>
                      </a:r>
                      <a:endParaRPr/>
                    </a:p>
                    <a:p>
                      <a:pPr indent="0" lvl="0" marL="0" marR="0" rtl="0" algn="l">
                        <a:spcBef>
                          <a:spcPts val="0"/>
                        </a:spcBef>
                        <a:spcAft>
                          <a:spcPts val="0"/>
                        </a:spcAft>
                        <a:buNone/>
                      </a:pPr>
                      <a:r>
                        <a:rPr lang="en-US" sz="2000" u="none" strike="noStrike"/>
                        <a:t>dry clean recommended</a:t>
                      </a:r>
                      <a:endParaRPr/>
                    </a:p>
                    <a:p>
                      <a:pPr indent="0" lvl="0" marL="0" marR="0" rtl="0" algn="l">
                        <a:spcBef>
                          <a:spcPts val="0"/>
                        </a:spcBef>
                        <a:spcAft>
                          <a:spcPts val="0"/>
                        </a:spcAft>
                        <a:buNone/>
                      </a:pPr>
                      <a:r>
                        <a:rPr lang="en-US" sz="2000" u="none" strike="noStrike"/>
                        <a:t>fad</a:t>
                      </a:r>
                      <a:endParaRPr/>
                    </a:p>
                    <a:p>
                      <a:pPr indent="0" lvl="0" marL="0" marR="0" rtl="0" algn="l">
                        <a:spcBef>
                          <a:spcPts val="0"/>
                        </a:spcBef>
                        <a:spcAft>
                          <a:spcPts val="0"/>
                        </a:spcAft>
                        <a:buNone/>
                      </a:pPr>
                      <a:r>
                        <a:rPr lang="en-US" sz="2000" u="none" strike="noStrike"/>
                        <a:t>horizontal</a:t>
                      </a:r>
                      <a:endParaRPr/>
                    </a:p>
                    <a:p>
                      <a:pPr indent="0" lvl="0" marL="0" marR="0" rtl="0" algn="l">
                        <a:spcBef>
                          <a:spcPts val="0"/>
                        </a:spcBef>
                        <a:spcAft>
                          <a:spcPts val="0"/>
                        </a:spcAft>
                        <a:buNone/>
                      </a:pPr>
                      <a:r>
                        <a:t/>
                      </a:r>
                      <a:endParaRPr sz="2000"/>
                    </a:p>
                  </a:txBody>
                  <a:tcPr marT="45725" marB="45725" marR="91450" marL="91450"/>
                </a:tc>
                <a:tc>
                  <a:txBody>
                    <a:bodyPr/>
                    <a:lstStyle/>
                    <a:p>
                      <a:pPr indent="0" lvl="0" marL="0" marR="0" rtl="0" algn="l">
                        <a:spcBef>
                          <a:spcPts val="0"/>
                        </a:spcBef>
                        <a:spcAft>
                          <a:spcPts val="0"/>
                        </a:spcAft>
                        <a:buNone/>
                      </a:pPr>
                      <a:r>
                        <a:rPr lang="en-US" sz="2000" u="none" strike="noStrike"/>
                        <a:t>non-colorfast</a:t>
                      </a:r>
                      <a:endParaRPr/>
                    </a:p>
                    <a:p>
                      <a:pPr indent="0" lvl="0" marL="0" marR="0" rtl="0" algn="l">
                        <a:spcBef>
                          <a:spcPts val="0"/>
                        </a:spcBef>
                        <a:spcAft>
                          <a:spcPts val="0"/>
                        </a:spcAft>
                        <a:buNone/>
                      </a:pPr>
                      <a:r>
                        <a:rPr lang="en-US" sz="2000" u="none" strike="noStrike"/>
                        <a:t>proportion</a:t>
                      </a:r>
                      <a:endParaRPr/>
                    </a:p>
                    <a:p>
                      <a:pPr indent="0" lvl="0" marL="0" marR="0" rtl="0" algn="l">
                        <a:spcBef>
                          <a:spcPts val="0"/>
                        </a:spcBef>
                        <a:spcAft>
                          <a:spcPts val="0"/>
                        </a:spcAft>
                        <a:buNone/>
                      </a:pPr>
                      <a:r>
                        <a:rPr lang="en-US" sz="2000" u="none" strike="noStrike"/>
                        <a:t>vertical</a:t>
                      </a:r>
                      <a:endParaRPr/>
                    </a:p>
                    <a:p>
                      <a:pPr indent="0" lvl="0" marL="0" marR="0" rtl="0" algn="l">
                        <a:spcBef>
                          <a:spcPts val="0"/>
                        </a:spcBef>
                        <a:spcAft>
                          <a:spcPts val="0"/>
                        </a:spcAft>
                        <a:buNone/>
                      </a:pPr>
                      <a:r>
                        <a:rPr lang="en-US" sz="2000" u="none" strike="noStrike"/>
                        <a:t>wardrobe</a:t>
                      </a:r>
                      <a:endParaRPr sz="2000"/>
                    </a:p>
                  </a:txBody>
                  <a:tcPr marT="45725" marB="45725" marR="91450" marL="91450"/>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Objectives</a:t>
            </a:r>
            <a:endParaRPr>
              <a:solidFill>
                <a:srgbClr val="6600CC"/>
              </a:solidFill>
            </a:endParaRPr>
          </a:p>
        </p:txBody>
      </p:sp>
      <p:sp>
        <p:nvSpPr>
          <p:cNvPr id="99" name="Google Shape;99;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457200" lvl="0" marL="502919" rtl="0" algn="l">
              <a:lnSpc>
                <a:spcPct val="90000"/>
              </a:lnSpc>
              <a:spcBef>
                <a:spcPts val="0"/>
              </a:spcBef>
              <a:spcAft>
                <a:spcPts val="0"/>
              </a:spcAft>
              <a:buClr>
                <a:srgbClr val="6600CC"/>
              </a:buClr>
              <a:buSzPts val="2800"/>
              <a:buFont typeface="Calibri"/>
              <a:buAutoNum type="arabicPeriod" startAt="8"/>
            </a:pPr>
            <a:r>
              <a:rPr lang="en-US">
                <a:solidFill>
                  <a:schemeClr val="dk1"/>
                </a:solidFill>
              </a:rPr>
              <a:t>Arrange in order the laundry steps.</a:t>
            </a:r>
            <a:endParaRPr/>
          </a:p>
          <a:p>
            <a:pPr indent="-457200" lvl="0" marL="502919" rtl="0" algn="l">
              <a:lnSpc>
                <a:spcPct val="90000"/>
              </a:lnSpc>
              <a:spcBef>
                <a:spcPts val="1000"/>
              </a:spcBef>
              <a:spcAft>
                <a:spcPts val="0"/>
              </a:spcAft>
              <a:buClr>
                <a:srgbClr val="6600CC"/>
              </a:buClr>
              <a:buSzPts val="2800"/>
              <a:buFont typeface="Calibri"/>
              <a:buAutoNum type="arabicPeriod" startAt="8"/>
            </a:pPr>
            <a:r>
              <a:rPr lang="en-US">
                <a:solidFill>
                  <a:schemeClr val="dk1"/>
                </a:solidFill>
              </a:rPr>
              <a:t>Explain fabric care symbols. (Assignment Sheet 4)</a:t>
            </a:r>
            <a:endParaRPr/>
          </a:p>
          <a:p>
            <a:pPr indent="-457200" lvl="0" marL="502919" rtl="0" algn="l">
              <a:lnSpc>
                <a:spcPct val="90000"/>
              </a:lnSpc>
              <a:spcBef>
                <a:spcPts val="1000"/>
              </a:spcBef>
              <a:spcAft>
                <a:spcPts val="0"/>
              </a:spcAft>
              <a:buClr>
                <a:srgbClr val="6600CC"/>
              </a:buClr>
              <a:buSzPts val="2800"/>
              <a:buFont typeface="Calibri"/>
              <a:buAutoNum type="arabicPeriod" startAt="8"/>
            </a:pPr>
            <a:r>
              <a:rPr lang="en-US">
                <a:solidFill>
                  <a:schemeClr val="dk1"/>
                </a:solidFill>
              </a:rPr>
              <a:t>Compare functions of laundry products.</a:t>
            </a:r>
            <a:endParaRPr/>
          </a:p>
          <a:p>
            <a:pPr indent="-457200" lvl="0" marL="502919" rtl="0" algn="l">
              <a:lnSpc>
                <a:spcPct val="90000"/>
              </a:lnSpc>
              <a:spcBef>
                <a:spcPts val="1000"/>
              </a:spcBef>
              <a:spcAft>
                <a:spcPts val="0"/>
              </a:spcAft>
              <a:buClr>
                <a:srgbClr val="6600CC"/>
              </a:buClr>
              <a:buSzPts val="2800"/>
              <a:buFont typeface="Calibri"/>
              <a:buAutoNum type="arabicPeriod" startAt="8"/>
            </a:pPr>
            <a:r>
              <a:rPr lang="en-US">
                <a:solidFill>
                  <a:schemeClr val="dk1"/>
                </a:solidFill>
              </a:rPr>
              <a:t>Identify the correct procedure for sorting laundry loads.</a:t>
            </a:r>
            <a:endParaRPr/>
          </a:p>
          <a:p>
            <a:pPr indent="-457200" lvl="0" marL="502919" rtl="0" algn="l">
              <a:lnSpc>
                <a:spcPct val="90000"/>
              </a:lnSpc>
              <a:spcBef>
                <a:spcPts val="1000"/>
              </a:spcBef>
              <a:spcAft>
                <a:spcPts val="0"/>
              </a:spcAft>
              <a:buClr>
                <a:srgbClr val="6600CC"/>
              </a:buClr>
              <a:buSzPts val="2800"/>
              <a:buFont typeface="Calibri"/>
              <a:buAutoNum type="arabicPeriod" startAt="8"/>
            </a:pPr>
            <a:r>
              <a:rPr lang="en-US">
                <a:solidFill>
                  <a:schemeClr val="dk1"/>
                </a:solidFill>
              </a:rPr>
              <a:t>Identify methods of drying clothes.</a:t>
            </a:r>
            <a:endParaRPr/>
          </a:p>
          <a:p>
            <a:pPr indent="-457200" lvl="0" marL="502919" rtl="0" algn="l">
              <a:lnSpc>
                <a:spcPct val="90000"/>
              </a:lnSpc>
              <a:spcBef>
                <a:spcPts val="1000"/>
              </a:spcBef>
              <a:spcAft>
                <a:spcPts val="0"/>
              </a:spcAft>
              <a:buClr>
                <a:srgbClr val="6600CC"/>
              </a:buClr>
              <a:buSzPts val="2800"/>
              <a:buFont typeface="Calibri"/>
              <a:buAutoNum type="arabicPeriod" startAt="8"/>
            </a:pPr>
            <a:r>
              <a:rPr lang="en-US">
                <a:solidFill>
                  <a:schemeClr val="dk1"/>
                </a:solidFill>
              </a:rPr>
              <a:t>Analyze stain removal treatments. (Assignment Sheet 5)</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9">
                                            <p:txEl>
                                              <p:pRg end="0" st="0"/>
                                            </p:txEl>
                                          </p:spTgt>
                                        </p:tgtEl>
                                        <p:attrNameLst>
                                          <p:attrName>style.visibility</p:attrName>
                                        </p:attrNameLst>
                                      </p:cBhvr>
                                      <p:to>
                                        <p:strVal val="visible"/>
                                      </p:to>
                                    </p:set>
                                    <p:animEffect filter="fade" transition="in">
                                      <p:cBhvr>
                                        <p:cTn dur="1000"/>
                                        <p:tgtEl>
                                          <p:spTgt spid="9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9">
                                            <p:txEl>
                                              <p:pRg end="1" st="1"/>
                                            </p:txEl>
                                          </p:spTgt>
                                        </p:tgtEl>
                                        <p:attrNameLst>
                                          <p:attrName>style.visibility</p:attrName>
                                        </p:attrNameLst>
                                      </p:cBhvr>
                                      <p:to>
                                        <p:strVal val="visible"/>
                                      </p:to>
                                    </p:set>
                                    <p:animEffect filter="fade" transition="in">
                                      <p:cBhvr>
                                        <p:cTn dur="1000"/>
                                        <p:tgtEl>
                                          <p:spTgt spid="9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9">
                                            <p:txEl>
                                              <p:pRg end="2" st="2"/>
                                            </p:txEl>
                                          </p:spTgt>
                                        </p:tgtEl>
                                        <p:attrNameLst>
                                          <p:attrName>style.visibility</p:attrName>
                                        </p:attrNameLst>
                                      </p:cBhvr>
                                      <p:to>
                                        <p:strVal val="visible"/>
                                      </p:to>
                                    </p:set>
                                    <p:animEffect filter="fade" transition="in">
                                      <p:cBhvr>
                                        <p:cTn dur="1000"/>
                                        <p:tgtEl>
                                          <p:spTgt spid="9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9">
                                            <p:txEl>
                                              <p:pRg end="3" st="3"/>
                                            </p:txEl>
                                          </p:spTgt>
                                        </p:tgtEl>
                                        <p:attrNameLst>
                                          <p:attrName>style.visibility</p:attrName>
                                        </p:attrNameLst>
                                      </p:cBhvr>
                                      <p:to>
                                        <p:strVal val="visible"/>
                                      </p:to>
                                    </p:set>
                                    <p:animEffect filter="fade" transition="in">
                                      <p:cBhvr>
                                        <p:cTn dur="1000"/>
                                        <p:tgtEl>
                                          <p:spTgt spid="9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9">
                                            <p:txEl>
                                              <p:pRg end="4" st="4"/>
                                            </p:txEl>
                                          </p:spTgt>
                                        </p:tgtEl>
                                        <p:attrNameLst>
                                          <p:attrName>style.visibility</p:attrName>
                                        </p:attrNameLst>
                                      </p:cBhvr>
                                      <p:to>
                                        <p:strVal val="visible"/>
                                      </p:to>
                                    </p:set>
                                    <p:animEffect filter="fade" transition="in">
                                      <p:cBhvr>
                                        <p:cTn dur="1000"/>
                                        <p:tgtEl>
                                          <p:spTgt spid="9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9">
                                            <p:txEl>
                                              <p:pRg end="5" st="5"/>
                                            </p:txEl>
                                          </p:spTgt>
                                        </p:tgtEl>
                                        <p:attrNameLst>
                                          <p:attrName>style.visibility</p:attrName>
                                        </p:attrNameLst>
                                      </p:cBhvr>
                                      <p:to>
                                        <p:strVal val="visible"/>
                                      </p:to>
                                    </p:set>
                                    <p:animEffect filter="fade" transition="in">
                                      <p:cBhvr>
                                        <p:cTn dur="1000"/>
                                        <p:tgtEl>
                                          <p:spTgt spid="99">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30"/>
          <p:cNvSpPr/>
          <p:nvPr/>
        </p:nvSpPr>
        <p:spPr>
          <a:xfrm>
            <a:off x="7620000" y="0"/>
            <a:ext cx="4572000" cy="6858000"/>
          </a:xfrm>
          <a:prstGeom prst="rect">
            <a:avLst/>
          </a:prstGeom>
          <a:solidFill>
            <a:schemeClr val="l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3" name="Google Shape;283;p30"/>
          <p:cNvSpPr txBox="1"/>
          <p:nvPr>
            <p:ph idx="1" type="subTitle"/>
          </p:nvPr>
        </p:nvSpPr>
        <p:spPr>
          <a:xfrm>
            <a:off x="381001" y="4019551"/>
            <a:ext cx="7238999" cy="1990724"/>
          </a:xfrm>
          <a:prstGeom prst="rect">
            <a:avLst/>
          </a:prstGeom>
          <a:solidFill>
            <a:srgbClr val="007C85"/>
          </a:solid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4400"/>
              <a:buNone/>
            </a:pPr>
            <a:r>
              <a:rPr lang="en-US" sz="4400"/>
              <a:t>End of Unit 8</a:t>
            </a:r>
            <a:endParaRPr sz="4400"/>
          </a:p>
        </p:txBody>
      </p:sp>
      <p:pic>
        <p:nvPicPr>
          <p:cNvPr id="284" name="Google Shape;284;p30"/>
          <p:cNvPicPr preferRelativeResize="0"/>
          <p:nvPr/>
        </p:nvPicPr>
        <p:blipFill rotWithShape="1">
          <a:blip r:embed="rId3">
            <a:alphaModFix/>
          </a:blip>
          <a:srcRect b="0" l="0" r="0" t="0"/>
          <a:stretch/>
        </p:blipFill>
        <p:spPr>
          <a:xfrm>
            <a:off x="8071614" y="3402490"/>
            <a:ext cx="4047052" cy="345551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3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F0000"/>
              </a:buClr>
              <a:buSzPts val="8800"/>
              <a:buFont typeface="Calibri"/>
              <a:buNone/>
            </a:pPr>
            <a:r>
              <a:rPr b="1" lang="en-US" sz="8800">
                <a:solidFill>
                  <a:srgbClr val="FF0000"/>
                </a:solidFill>
              </a:rPr>
              <a:t>Study Guide:</a:t>
            </a:r>
            <a:endParaRPr b="1" sz="8800">
              <a:solidFill>
                <a:srgbClr val="FF0000"/>
              </a:solidFill>
            </a:endParaRPr>
          </a:p>
        </p:txBody>
      </p:sp>
      <p:sp>
        <p:nvSpPr>
          <p:cNvPr id="290" name="Google Shape;290;p3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32"/>
          <p:cNvSpPr txBox="1"/>
          <p:nvPr/>
        </p:nvSpPr>
        <p:spPr>
          <a:xfrm>
            <a:off x="1617134" y="1690708"/>
            <a:ext cx="11515725" cy="273921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6600">
                <a:solidFill>
                  <a:schemeClr val="dk1"/>
                </a:solidFill>
                <a:latin typeface="Calibri"/>
                <a:ea typeface="Calibri"/>
                <a:cs typeface="Calibri"/>
                <a:sym typeface="Calibri"/>
              </a:rPr>
              <a:t>Unit 7</a:t>
            </a:r>
            <a:endParaRPr/>
          </a:p>
          <a:p>
            <a:pPr indent="0" lvl="0" marL="0" marR="0" rtl="0" algn="l">
              <a:spcBef>
                <a:spcPts val="0"/>
              </a:spcBef>
              <a:spcAft>
                <a:spcPts val="0"/>
              </a:spcAft>
              <a:buNone/>
            </a:pPr>
            <a:r>
              <a:rPr lang="en-US" sz="4400">
                <a:solidFill>
                  <a:schemeClr val="dk1"/>
                </a:solidFill>
                <a:latin typeface="Calibri"/>
                <a:ea typeface="Calibri"/>
                <a:cs typeface="Calibri"/>
                <a:sym typeface="Calibri"/>
              </a:rPr>
              <a:t>Choosing &amp; Caring for Clothing</a:t>
            </a:r>
            <a:r>
              <a:rPr lang="en-US" sz="4400">
                <a:solidFill>
                  <a:schemeClr val="lt1"/>
                </a:solidFill>
                <a:latin typeface="Calibri"/>
                <a:ea typeface="Calibri"/>
                <a:cs typeface="Calibri"/>
                <a:sym typeface="Calibri"/>
              </a:rPr>
              <a:t> </a:t>
            </a:r>
            <a:r>
              <a:rPr lang="en-US" sz="6600">
                <a:solidFill>
                  <a:schemeClr val="lt1"/>
                </a:solidFill>
                <a:latin typeface="Calibri"/>
                <a:ea typeface="Calibri"/>
                <a:cs typeface="Calibri"/>
                <a:sym typeface="Calibri"/>
              </a:rPr>
              <a:t>Basics: </a:t>
            </a:r>
            <a:endParaRPr/>
          </a:p>
          <a:p>
            <a:pPr indent="0" lvl="0" marL="0" marR="0" rtl="0" algn="l">
              <a:spcBef>
                <a:spcPts val="0"/>
              </a:spcBef>
              <a:spcAft>
                <a:spcPts val="0"/>
              </a:spcAft>
              <a:buNone/>
            </a:pPr>
            <a:r>
              <a:rPr lang="en-US" sz="4000">
                <a:solidFill>
                  <a:schemeClr val="lt1"/>
                </a:solidFill>
                <a:latin typeface="Calibri"/>
                <a:ea typeface="Calibri"/>
                <a:cs typeface="Calibri"/>
                <a:sym typeface="Calibri"/>
              </a:rPr>
              <a:t>Building Skills to Last a Lifetime</a:t>
            </a:r>
            <a:endParaRPr sz="4000">
              <a:solidFill>
                <a:schemeClr val="lt1"/>
              </a:solidFill>
              <a:latin typeface="Calibri"/>
              <a:ea typeface="Calibri"/>
              <a:cs typeface="Calibri"/>
              <a:sym typeface="Calibri"/>
            </a:endParaRPr>
          </a:p>
        </p:txBody>
      </p:sp>
      <p:sp>
        <p:nvSpPr>
          <p:cNvPr id="296" name="Google Shape;296;p3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3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Objectives</a:t>
            </a:r>
            <a:endParaRPr>
              <a:solidFill>
                <a:srgbClr val="6600CC"/>
              </a:solidFill>
            </a:endParaRPr>
          </a:p>
        </p:txBody>
      </p:sp>
      <p:sp>
        <p:nvSpPr>
          <p:cNvPr id="302" name="Google Shape;302;p3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457200" lvl="0" marL="502919" rtl="0" algn="l">
              <a:lnSpc>
                <a:spcPct val="80000"/>
              </a:lnSpc>
              <a:spcBef>
                <a:spcPts val="0"/>
              </a:spcBef>
              <a:spcAft>
                <a:spcPts val="0"/>
              </a:spcAft>
              <a:buClr>
                <a:srgbClr val="6600CC"/>
              </a:buClr>
              <a:buSzPts val="2800"/>
              <a:buFont typeface="Calibri"/>
              <a:buAutoNum type="arabicPeriod"/>
            </a:pPr>
            <a:r>
              <a:rPr lang="en-US">
                <a:solidFill>
                  <a:schemeClr val="dk1"/>
                </a:solidFill>
              </a:rPr>
              <a:t>Analyze what to consider when planning a wardrobe.</a:t>
            </a:r>
            <a:endParaRPr/>
          </a:p>
          <a:p>
            <a:pPr indent="-457200" lvl="0" marL="502919" rtl="0" algn="l">
              <a:lnSpc>
                <a:spcPct val="80000"/>
              </a:lnSpc>
              <a:spcBef>
                <a:spcPts val="1000"/>
              </a:spcBef>
              <a:spcAft>
                <a:spcPts val="0"/>
              </a:spcAft>
              <a:buClr>
                <a:srgbClr val="6600CC"/>
              </a:buClr>
              <a:buSzPts val="2800"/>
              <a:buFont typeface="Calibri"/>
              <a:buAutoNum type="arabicPeriod"/>
            </a:pPr>
            <a:r>
              <a:rPr lang="en-US">
                <a:solidFill>
                  <a:schemeClr val="dk1"/>
                </a:solidFill>
              </a:rPr>
              <a:t>Select body measurements that are used to determine fit for garment styles.</a:t>
            </a:r>
            <a:endParaRPr/>
          </a:p>
          <a:p>
            <a:pPr indent="-457200" lvl="0" marL="502919" rtl="0" algn="l">
              <a:lnSpc>
                <a:spcPct val="80000"/>
              </a:lnSpc>
              <a:spcBef>
                <a:spcPts val="1000"/>
              </a:spcBef>
              <a:spcAft>
                <a:spcPts val="0"/>
              </a:spcAft>
              <a:buClr>
                <a:srgbClr val="6600CC"/>
              </a:buClr>
              <a:buSzPts val="2800"/>
              <a:buFont typeface="Calibri"/>
              <a:buAutoNum type="arabicPeriod"/>
            </a:pPr>
            <a:r>
              <a:rPr lang="en-US">
                <a:solidFill>
                  <a:schemeClr val="dk1"/>
                </a:solidFill>
              </a:rPr>
              <a:t>Analyze fabrics and clothing designs to the illusions they create.</a:t>
            </a:r>
            <a:endParaRPr/>
          </a:p>
          <a:p>
            <a:pPr indent="-457200" lvl="0" marL="502919" rtl="0" algn="l">
              <a:lnSpc>
                <a:spcPct val="80000"/>
              </a:lnSpc>
              <a:spcBef>
                <a:spcPts val="1000"/>
              </a:spcBef>
              <a:spcAft>
                <a:spcPts val="0"/>
              </a:spcAft>
              <a:buClr>
                <a:srgbClr val="6600CC"/>
              </a:buClr>
              <a:buSzPts val="2800"/>
              <a:buFont typeface="Calibri"/>
              <a:buAutoNum type="arabicPeriod"/>
            </a:pPr>
            <a:r>
              <a:rPr lang="en-US">
                <a:solidFill>
                  <a:schemeClr val="dk1"/>
                </a:solidFill>
              </a:rPr>
              <a:t>Classify appropriate clothing choices for specific events. (Assignment Sheet 1)</a:t>
            </a:r>
            <a:endParaRPr/>
          </a:p>
          <a:p>
            <a:pPr indent="-457200" lvl="0" marL="502919" rtl="0" algn="l">
              <a:lnSpc>
                <a:spcPct val="80000"/>
              </a:lnSpc>
              <a:spcBef>
                <a:spcPts val="1000"/>
              </a:spcBef>
              <a:spcAft>
                <a:spcPts val="0"/>
              </a:spcAft>
              <a:buClr>
                <a:srgbClr val="6600CC"/>
              </a:buClr>
              <a:buSzPts val="2800"/>
              <a:buFont typeface="Calibri"/>
              <a:buAutoNum type="arabicPeriod"/>
            </a:pPr>
            <a:r>
              <a:rPr lang="en-US">
                <a:solidFill>
                  <a:schemeClr val="dk1"/>
                </a:solidFill>
              </a:rPr>
              <a:t>Compare appropriate clothing choices for your body type. (Assignment Sheet 2)</a:t>
            </a:r>
            <a:endParaRPr/>
          </a:p>
          <a:p>
            <a:pPr indent="-457200" lvl="0" marL="502919" rtl="0" algn="l">
              <a:lnSpc>
                <a:spcPct val="80000"/>
              </a:lnSpc>
              <a:spcBef>
                <a:spcPts val="1000"/>
              </a:spcBef>
              <a:spcAft>
                <a:spcPts val="0"/>
              </a:spcAft>
              <a:buClr>
                <a:srgbClr val="6600CC"/>
              </a:buClr>
              <a:buSzPts val="2800"/>
              <a:buFont typeface="Calibri"/>
              <a:buAutoNum type="arabicPeriod"/>
            </a:pPr>
            <a:r>
              <a:rPr lang="en-US">
                <a:solidFill>
                  <a:schemeClr val="dk1"/>
                </a:solidFill>
              </a:rPr>
              <a:t>Assess factors to consider in choosing garments.</a:t>
            </a:r>
            <a:endParaRPr/>
          </a:p>
          <a:p>
            <a:pPr indent="-457200" lvl="0" marL="502919" rtl="0" algn="l">
              <a:lnSpc>
                <a:spcPct val="80000"/>
              </a:lnSpc>
              <a:spcBef>
                <a:spcPts val="1000"/>
              </a:spcBef>
              <a:spcAft>
                <a:spcPts val="0"/>
              </a:spcAft>
              <a:buClr>
                <a:srgbClr val="6600CC"/>
              </a:buClr>
              <a:buSzPts val="2800"/>
              <a:buFont typeface="Calibri"/>
              <a:buAutoNum type="arabicPeriod"/>
            </a:pPr>
            <a:r>
              <a:rPr lang="en-US">
                <a:solidFill>
                  <a:schemeClr val="dk1"/>
                </a:solidFill>
              </a:rPr>
              <a:t>Plan accessories that complement an outfit. (Assignment Sheet 3)</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3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Objectives</a:t>
            </a:r>
            <a:endParaRPr>
              <a:solidFill>
                <a:srgbClr val="6600CC"/>
              </a:solidFill>
            </a:endParaRPr>
          </a:p>
        </p:txBody>
      </p:sp>
      <p:sp>
        <p:nvSpPr>
          <p:cNvPr id="308" name="Google Shape;308;p3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457200" lvl="0" marL="502919" rtl="0" algn="l">
              <a:lnSpc>
                <a:spcPct val="90000"/>
              </a:lnSpc>
              <a:spcBef>
                <a:spcPts val="0"/>
              </a:spcBef>
              <a:spcAft>
                <a:spcPts val="0"/>
              </a:spcAft>
              <a:buClr>
                <a:srgbClr val="6600CC"/>
              </a:buClr>
              <a:buSzPts val="2800"/>
              <a:buFont typeface="Calibri"/>
              <a:buAutoNum type="arabicPeriod" startAt="8"/>
            </a:pPr>
            <a:r>
              <a:rPr lang="en-US">
                <a:solidFill>
                  <a:schemeClr val="dk1"/>
                </a:solidFill>
              </a:rPr>
              <a:t>Arrange in order the laundry steps.</a:t>
            </a:r>
            <a:endParaRPr/>
          </a:p>
          <a:p>
            <a:pPr indent="-457200" lvl="0" marL="502919" rtl="0" algn="l">
              <a:lnSpc>
                <a:spcPct val="90000"/>
              </a:lnSpc>
              <a:spcBef>
                <a:spcPts val="1000"/>
              </a:spcBef>
              <a:spcAft>
                <a:spcPts val="0"/>
              </a:spcAft>
              <a:buClr>
                <a:srgbClr val="6600CC"/>
              </a:buClr>
              <a:buSzPts val="2800"/>
              <a:buFont typeface="Calibri"/>
              <a:buAutoNum type="arabicPeriod" startAt="8"/>
            </a:pPr>
            <a:r>
              <a:rPr lang="en-US">
                <a:solidFill>
                  <a:schemeClr val="dk1"/>
                </a:solidFill>
              </a:rPr>
              <a:t>Explain fabric care symbols. (Assignment Sheet 4)</a:t>
            </a:r>
            <a:endParaRPr/>
          </a:p>
          <a:p>
            <a:pPr indent="-457200" lvl="0" marL="502919" rtl="0" algn="l">
              <a:lnSpc>
                <a:spcPct val="90000"/>
              </a:lnSpc>
              <a:spcBef>
                <a:spcPts val="1000"/>
              </a:spcBef>
              <a:spcAft>
                <a:spcPts val="0"/>
              </a:spcAft>
              <a:buClr>
                <a:srgbClr val="6600CC"/>
              </a:buClr>
              <a:buSzPts val="2800"/>
              <a:buFont typeface="Calibri"/>
              <a:buAutoNum type="arabicPeriod" startAt="8"/>
            </a:pPr>
            <a:r>
              <a:rPr lang="en-US">
                <a:solidFill>
                  <a:schemeClr val="dk1"/>
                </a:solidFill>
              </a:rPr>
              <a:t>Compare functions of laundry products.</a:t>
            </a:r>
            <a:endParaRPr/>
          </a:p>
          <a:p>
            <a:pPr indent="-457200" lvl="0" marL="502919" rtl="0" algn="l">
              <a:lnSpc>
                <a:spcPct val="90000"/>
              </a:lnSpc>
              <a:spcBef>
                <a:spcPts val="1000"/>
              </a:spcBef>
              <a:spcAft>
                <a:spcPts val="0"/>
              </a:spcAft>
              <a:buClr>
                <a:srgbClr val="6600CC"/>
              </a:buClr>
              <a:buSzPts val="2800"/>
              <a:buFont typeface="Calibri"/>
              <a:buAutoNum type="arabicPeriod" startAt="8"/>
            </a:pPr>
            <a:r>
              <a:rPr lang="en-US">
                <a:solidFill>
                  <a:schemeClr val="dk1"/>
                </a:solidFill>
              </a:rPr>
              <a:t>Identify the correct procedure for sorting laundry loads.</a:t>
            </a:r>
            <a:endParaRPr/>
          </a:p>
          <a:p>
            <a:pPr indent="-457200" lvl="0" marL="502919" rtl="0" algn="l">
              <a:lnSpc>
                <a:spcPct val="90000"/>
              </a:lnSpc>
              <a:spcBef>
                <a:spcPts val="1000"/>
              </a:spcBef>
              <a:spcAft>
                <a:spcPts val="0"/>
              </a:spcAft>
              <a:buClr>
                <a:srgbClr val="6600CC"/>
              </a:buClr>
              <a:buSzPts val="2800"/>
              <a:buFont typeface="Calibri"/>
              <a:buAutoNum type="arabicPeriod" startAt="8"/>
            </a:pPr>
            <a:r>
              <a:rPr lang="en-US">
                <a:solidFill>
                  <a:schemeClr val="dk1"/>
                </a:solidFill>
              </a:rPr>
              <a:t>Identify methods of drying clothes.</a:t>
            </a:r>
            <a:endParaRPr/>
          </a:p>
          <a:p>
            <a:pPr indent="-457200" lvl="0" marL="502919" rtl="0" algn="l">
              <a:lnSpc>
                <a:spcPct val="90000"/>
              </a:lnSpc>
              <a:spcBef>
                <a:spcPts val="1000"/>
              </a:spcBef>
              <a:spcAft>
                <a:spcPts val="0"/>
              </a:spcAft>
              <a:buClr>
                <a:srgbClr val="6600CC"/>
              </a:buClr>
              <a:buSzPts val="2800"/>
              <a:buFont typeface="Calibri"/>
              <a:buAutoNum type="arabicPeriod" startAt="8"/>
            </a:pPr>
            <a:r>
              <a:rPr lang="en-US">
                <a:solidFill>
                  <a:schemeClr val="dk1"/>
                </a:solidFill>
              </a:rPr>
              <a:t>Analyze stain removal treatments. (Assignment Sheet 5)</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35"/>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Key Terms</a:t>
            </a:r>
            <a:endParaRPr>
              <a:solidFill>
                <a:srgbClr val="6600CC"/>
              </a:solidFill>
            </a:endParaRPr>
          </a:p>
        </p:txBody>
      </p:sp>
      <p:sp>
        <p:nvSpPr>
          <p:cNvPr id="314" name="Google Shape;314;p35"/>
          <p:cNvSpPr txBox="1"/>
          <p:nvPr>
            <p:ph idx="1" type="body"/>
          </p:nvPr>
        </p:nvSpPr>
        <p:spPr>
          <a:xfrm>
            <a:off x="0" y="1825625"/>
            <a:ext cx="121920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600CC"/>
              </a:buClr>
              <a:buSzPts val="2800"/>
              <a:buChar char="•"/>
            </a:pPr>
            <a:r>
              <a:rPr b="1" lang="en-US"/>
              <a:t>_________________________________________________________________</a:t>
            </a:r>
            <a:r>
              <a:rPr b="1" lang="en-US">
                <a:solidFill>
                  <a:schemeClr val="dk1"/>
                </a:solidFill>
              </a:rPr>
              <a:t>: </a:t>
            </a:r>
            <a:r>
              <a:rPr lang="en-US">
                <a:solidFill>
                  <a:schemeClr val="dk1"/>
                </a:solidFill>
              </a:rPr>
              <a:t>style that has been popular for years</a:t>
            </a:r>
            <a:endParaRPr/>
          </a:p>
          <a:p>
            <a:pPr indent="0" lvl="0" marL="0" rtl="0" algn="l">
              <a:lnSpc>
                <a:spcPct val="90000"/>
              </a:lnSpc>
              <a:spcBef>
                <a:spcPts val="1000"/>
              </a:spcBef>
              <a:spcAft>
                <a:spcPts val="0"/>
              </a:spcAft>
              <a:buClr>
                <a:srgbClr val="6600CC"/>
              </a:buClr>
              <a:buSzPts val="2800"/>
              <a:buNone/>
            </a:pPr>
            <a:r>
              <a:t/>
            </a:r>
            <a:endParaRPr>
              <a:solidFill>
                <a:schemeClr val="dk1"/>
              </a:solidFill>
            </a:endParaRPr>
          </a:p>
          <a:p>
            <a:pPr indent="-228600" lvl="0" marL="228600" rtl="0" algn="l">
              <a:lnSpc>
                <a:spcPct val="90000"/>
              </a:lnSpc>
              <a:spcBef>
                <a:spcPts val="1000"/>
              </a:spcBef>
              <a:spcAft>
                <a:spcPts val="0"/>
              </a:spcAft>
              <a:buClr>
                <a:srgbClr val="6600CC"/>
              </a:buClr>
              <a:buSzPts val="2800"/>
              <a:buChar char="•"/>
            </a:pPr>
            <a:r>
              <a:rPr b="1" lang="en-US"/>
              <a:t>_________________________________________________________________</a:t>
            </a:r>
            <a:r>
              <a:rPr b="1" lang="en-US">
                <a:solidFill>
                  <a:schemeClr val="dk1"/>
                </a:solidFill>
              </a:rPr>
              <a:t>:</a:t>
            </a:r>
            <a:r>
              <a:rPr lang="en-US">
                <a:solidFill>
                  <a:schemeClr val="dk1"/>
                </a:solidFill>
              </a:rPr>
              <a:t> fabrics that won’t lose their color dye when worn or washed</a:t>
            </a:r>
            <a:endParaRPr/>
          </a:p>
          <a:p>
            <a:pPr indent="0" lvl="0" marL="0" rtl="0" algn="l">
              <a:lnSpc>
                <a:spcPct val="90000"/>
              </a:lnSpc>
              <a:spcBef>
                <a:spcPts val="1000"/>
              </a:spcBef>
              <a:spcAft>
                <a:spcPts val="0"/>
              </a:spcAft>
              <a:buClr>
                <a:srgbClr val="6600CC"/>
              </a:buClr>
              <a:buSzPts val="2800"/>
              <a:buNone/>
            </a:pPr>
            <a:r>
              <a:t/>
            </a:r>
            <a:endParaRPr>
              <a:solidFill>
                <a:schemeClr val="dk1"/>
              </a:solidFill>
            </a:endParaRPr>
          </a:p>
          <a:p>
            <a:pPr indent="-228600" lvl="0" marL="228600" rtl="0" algn="l">
              <a:lnSpc>
                <a:spcPct val="90000"/>
              </a:lnSpc>
              <a:spcBef>
                <a:spcPts val="1000"/>
              </a:spcBef>
              <a:spcAft>
                <a:spcPts val="0"/>
              </a:spcAft>
              <a:buClr>
                <a:srgbClr val="6600CC"/>
              </a:buClr>
              <a:buSzPts val="2800"/>
              <a:buChar char="•"/>
            </a:pPr>
            <a:r>
              <a:rPr b="1" lang="en-US"/>
              <a:t>_________________________________________________________________</a:t>
            </a:r>
            <a:r>
              <a:rPr b="1" lang="en-US">
                <a:solidFill>
                  <a:schemeClr val="dk1"/>
                </a:solidFill>
              </a:rPr>
              <a:t>: </a:t>
            </a:r>
            <a:r>
              <a:rPr lang="en-US">
                <a:solidFill>
                  <a:schemeClr val="dk1"/>
                </a:solidFill>
              </a:rPr>
              <a:t>added fullness; extra room incorporated into a pattern to create a specific silhouette</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36"/>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Key Terms</a:t>
            </a:r>
            <a:endParaRPr>
              <a:solidFill>
                <a:srgbClr val="6600CC"/>
              </a:solidFill>
            </a:endParaRPr>
          </a:p>
        </p:txBody>
      </p:sp>
      <p:sp>
        <p:nvSpPr>
          <p:cNvPr id="320" name="Google Shape;320;p36"/>
          <p:cNvSpPr txBox="1"/>
          <p:nvPr>
            <p:ph idx="1" type="body"/>
          </p:nvPr>
        </p:nvSpPr>
        <p:spPr>
          <a:xfrm>
            <a:off x="0" y="1825625"/>
            <a:ext cx="121920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600CC"/>
              </a:buClr>
              <a:buSzPts val="2800"/>
              <a:buChar char="•"/>
            </a:pPr>
            <a:r>
              <a:rPr b="1" lang="en-US">
                <a:solidFill>
                  <a:schemeClr val="dk1"/>
                </a:solidFill>
              </a:rPr>
              <a:t>_________________________________________________________________: </a:t>
            </a:r>
            <a:r>
              <a:rPr lang="en-US">
                <a:solidFill>
                  <a:schemeClr val="dk1"/>
                </a:solidFill>
              </a:rPr>
              <a:t>cleaning with chemicals rather than soap and water</a:t>
            </a:r>
            <a:endParaRPr/>
          </a:p>
          <a:p>
            <a:pPr indent="0" lvl="0" marL="0" rtl="0" algn="l">
              <a:lnSpc>
                <a:spcPct val="90000"/>
              </a:lnSpc>
              <a:spcBef>
                <a:spcPts val="1000"/>
              </a:spcBef>
              <a:spcAft>
                <a:spcPts val="0"/>
              </a:spcAft>
              <a:buClr>
                <a:srgbClr val="6600CC"/>
              </a:buClr>
              <a:buSzPts val="2800"/>
              <a:buNone/>
            </a:pPr>
            <a:r>
              <a:t/>
            </a:r>
            <a:endParaRPr>
              <a:solidFill>
                <a:schemeClr val="dk1"/>
              </a:solidFill>
            </a:endParaRPr>
          </a:p>
          <a:p>
            <a:pPr indent="-228600" lvl="0" marL="228600" rtl="0" algn="l">
              <a:lnSpc>
                <a:spcPct val="90000"/>
              </a:lnSpc>
              <a:spcBef>
                <a:spcPts val="1000"/>
              </a:spcBef>
              <a:spcAft>
                <a:spcPts val="0"/>
              </a:spcAft>
              <a:buClr>
                <a:srgbClr val="6600CC"/>
              </a:buClr>
              <a:buSzPts val="2800"/>
              <a:buChar char="•"/>
            </a:pPr>
            <a:r>
              <a:rPr b="1" lang="en-US">
                <a:solidFill>
                  <a:schemeClr val="dk1"/>
                </a:solidFill>
              </a:rPr>
              <a:t>_________________________________________________________________: </a:t>
            </a:r>
            <a:r>
              <a:rPr lang="en-US">
                <a:solidFill>
                  <a:schemeClr val="dk1"/>
                </a:solidFill>
              </a:rPr>
              <a:t>a fabric care instruction; use a dry cleaning method and never wash</a:t>
            </a:r>
            <a:endParaRPr/>
          </a:p>
          <a:p>
            <a:pPr indent="0" lvl="0" marL="0" rtl="0" algn="l">
              <a:lnSpc>
                <a:spcPct val="90000"/>
              </a:lnSpc>
              <a:spcBef>
                <a:spcPts val="1000"/>
              </a:spcBef>
              <a:spcAft>
                <a:spcPts val="0"/>
              </a:spcAft>
              <a:buClr>
                <a:srgbClr val="6600CC"/>
              </a:buClr>
              <a:buSzPts val="2800"/>
              <a:buNone/>
            </a:pPr>
            <a:r>
              <a:t/>
            </a:r>
            <a:endParaRPr>
              <a:solidFill>
                <a:schemeClr val="dk1"/>
              </a:solidFill>
            </a:endParaRPr>
          </a:p>
          <a:p>
            <a:pPr indent="-228600" lvl="0" marL="228600" rtl="0" algn="l">
              <a:lnSpc>
                <a:spcPct val="90000"/>
              </a:lnSpc>
              <a:spcBef>
                <a:spcPts val="1000"/>
              </a:spcBef>
              <a:spcAft>
                <a:spcPts val="0"/>
              </a:spcAft>
              <a:buClr>
                <a:srgbClr val="6600CC"/>
              </a:buClr>
              <a:buSzPts val="2800"/>
              <a:buChar char="•"/>
            </a:pPr>
            <a:r>
              <a:rPr b="1" lang="en-US">
                <a:solidFill>
                  <a:schemeClr val="dk1"/>
                </a:solidFill>
              </a:rPr>
              <a:t>_________________________________________________________________: </a:t>
            </a:r>
            <a:r>
              <a:rPr lang="en-US">
                <a:solidFill>
                  <a:schemeClr val="dk1"/>
                </a:solidFill>
              </a:rPr>
              <a:t>a fabric care instruction; the fabric can be washed but dry cleaning will extend the life of the garment</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37"/>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Key Terms</a:t>
            </a:r>
            <a:endParaRPr>
              <a:solidFill>
                <a:srgbClr val="6600CC"/>
              </a:solidFill>
            </a:endParaRPr>
          </a:p>
        </p:txBody>
      </p:sp>
      <p:sp>
        <p:nvSpPr>
          <p:cNvPr id="326" name="Google Shape;326;p37"/>
          <p:cNvSpPr txBox="1"/>
          <p:nvPr>
            <p:ph idx="1" type="body"/>
          </p:nvPr>
        </p:nvSpPr>
        <p:spPr>
          <a:xfrm>
            <a:off x="0" y="1825625"/>
            <a:ext cx="121920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600CC"/>
              </a:buClr>
              <a:buSzPts val="2800"/>
              <a:buChar char="•"/>
            </a:pPr>
            <a:r>
              <a:rPr b="1" lang="en-US">
                <a:solidFill>
                  <a:schemeClr val="dk1"/>
                </a:solidFill>
              </a:rPr>
              <a:t>_________________________________________________________________: </a:t>
            </a:r>
            <a:r>
              <a:rPr lang="en-US">
                <a:solidFill>
                  <a:schemeClr val="dk1"/>
                </a:solidFill>
              </a:rPr>
              <a:t>a temporary fashion; something that is popular for a short period of time</a:t>
            </a:r>
            <a:endParaRPr/>
          </a:p>
          <a:p>
            <a:pPr indent="0" lvl="0" marL="0" rtl="0" algn="l">
              <a:lnSpc>
                <a:spcPct val="90000"/>
              </a:lnSpc>
              <a:spcBef>
                <a:spcPts val="1000"/>
              </a:spcBef>
              <a:spcAft>
                <a:spcPts val="0"/>
              </a:spcAft>
              <a:buClr>
                <a:srgbClr val="6600CC"/>
              </a:buClr>
              <a:buSzPts val="2800"/>
              <a:buNone/>
            </a:pPr>
            <a:r>
              <a:t/>
            </a:r>
            <a:endParaRPr>
              <a:solidFill>
                <a:schemeClr val="dk1"/>
              </a:solidFill>
            </a:endParaRPr>
          </a:p>
          <a:p>
            <a:pPr indent="-228600" lvl="0" marL="228600" rtl="0" algn="l">
              <a:lnSpc>
                <a:spcPct val="90000"/>
              </a:lnSpc>
              <a:spcBef>
                <a:spcPts val="1000"/>
              </a:spcBef>
              <a:spcAft>
                <a:spcPts val="0"/>
              </a:spcAft>
              <a:buClr>
                <a:srgbClr val="6600CC"/>
              </a:buClr>
              <a:buSzPts val="2800"/>
              <a:buChar char="•"/>
            </a:pPr>
            <a:r>
              <a:rPr b="1" lang="en-US">
                <a:solidFill>
                  <a:schemeClr val="dk1"/>
                </a:solidFill>
              </a:rPr>
              <a:t>_________________________________________________________________: </a:t>
            </a:r>
            <a:r>
              <a:rPr lang="en-US">
                <a:solidFill>
                  <a:schemeClr val="dk1"/>
                </a:solidFill>
              </a:rPr>
              <a:t>parallel to the horizon; on a level</a:t>
            </a:r>
            <a:endParaRPr/>
          </a:p>
          <a:p>
            <a:pPr indent="0" lvl="0" marL="0" rtl="0" algn="l">
              <a:lnSpc>
                <a:spcPct val="90000"/>
              </a:lnSpc>
              <a:spcBef>
                <a:spcPts val="1000"/>
              </a:spcBef>
              <a:spcAft>
                <a:spcPts val="0"/>
              </a:spcAft>
              <a:buClr>
                <a:srgbClr val="6600CC"/>
              </a:buClr>
              <a:buSzPts val="2800"/>
              <a:buNone/>
            </a:pPr>
            <a:r>
              <a:t/>
            </a:r>
            <a:endParaRPr>
              <a:solidFill>
                <a:schemeClr val="dk1"/>
              </a:solidFill>
            </a:endParaRPr>
          </a:p>
          <a:p>
            <a:pPr indent="-228600" lvl="0" marL="228600" rtl="0" algn="l">
              <a:lnSpc>
                <a:spcPct val="90000"/>
              </a:lnSpc>
              <a:spcBef>
                <a:spcPts val="1000"/>
              </a:spcBef>
              <a:spcAft>
                <a:spcPts val="0"/>
              </a:spcAft>
              <a:buClr>
                <a:srgbClr val="6600CC"/>
              </a:buClr>
              <a:buSzPts val="2800"/>
              <a:buChar char="•"/>
            </a:pPr>
            <a:r>
              <a:rPr b="1" lang="en-US">
                <a:solidFill>
                  <a:schemeClr val="dk1"/>
                </a:solidFill>
              </a:rPr>
              <a:t>_________________________________________________________________: </a:t>
            </a:r>
            <a:r>
              <a:rPr lang="en-US">
                <a:solidFill>
                  <a:schemeClr val="dk1"/>
                </a:solidFill>
              </a:rPr>
              <a:t>fabrics that lose their color dye when worn or washed</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38"/>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Key Terms</a:t>
            </a:r>
            <a:endParaRPr>
              <a:solidFill>
                <a:srgbClr val="6600CC"/>
              </a:solidFill>
            </a:endParaRPr>
          </a:p>
        </p:txBody>
      </p:sp>
      <p:sp>
        <p:nvSpPr>
          <p:cNvPr id="332" name="Google Shape;332;p38"/>
          <p:cNvSpPr txBox="1"/>
          <p:nvPr>
            <p:ph idx="1" type="body"/>
          </p:nvPr>
        </p:nvSpPr>
        <p:spPr>
          <a:xfrm>
            <a:off x="0" y="1825625"/>
            <a:ext cx="121920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600CC"/>
              </a:buClr>
              <a:buSzPts val="2800"/>
              <a:buChar char="•"/>
            </a:pPr>
            <a:r>
              <a:rPr b="1" lang="en-US">
                <a:solidFill>
                  <a:schemeClr val="dk1"/>
                </a:solidFill>
              </a:rPr>
              <a:t>_________________________________________________________________: </a:t>
            </a:r>
            <a:r>
              <a:rPr lang="en-US">
                <a:solidFill>
                  <a:schemeClr val="dk1"/>
                </a:solidFill>
              </a:rPr>
              <a:t>harmonic relation between parts, or between different things of the same kind; symmetrical arrangement or adjustment; symmetry</a:t>
            </a:r>
            <a:endParaRPr/>
          </a:p>
          <a:p>
            <a:pPr indent="0" lvl="0" marL="0" rtl="0" algn="l">
              <a:lnSpc>
                <a:spcPct val="90000"/>
              </a:lnSpc>
              <a:spcBef>
                <a:spcPts val="1000"/>
              </a:spcBef>
              <a:spcAft>
                <a:spcPts val="0"/>
              </a:spcAft>
              <a:buClr>
                <a:srgbClr val="6600CC"/>
              </a:buClr>
              <a:buSzPts val="2800"/>
              <a:buNone/>
            </a:pPr>
            <a:r>
              <a:t/>
            </a:r>
            <a:endParaRPr>
              <a:solidFill>
                <a:schemeClr val="dk1"/>
              </a:solidFill>
            </a:endParaRPr>
          </a:p>
          <a:p>
            <a:pPr indent="-228600" lvl="0" marL="228600" rtl="0" algn="l">
              <a:lnSpc>
                <a:spcPct val="90000"/>
              </a:lnSpc>
              <a:spcBef>
                <a:spcPts val="1000"/>
              </a:spcBef>
              <a:spcAft>
                <a:spcPts val="0"/>
              </a:spcAft>
              <a:buClr>
                <a:srgbClr val="6600CC"/>
              </a:buClr>
              <a:buSzPts val="2800"/>
              <a:buChar char="•"/>
            </a:pPr>
            <a:r>
              <a:rPr b="1" lang="en-US">
                <a:solidFill>
                  <a:schemeClr val="dk1"/>
                </a:solidFill>
              </a:rPr>
              <a:t>_________________________________________________________________: </a:t>
            </a:r>
            <a:r>
              <a:rPr lang="en-US">
                <a:solidFill>
                  <a:schemeClr val="dk1"/>
                </a:solidFill>
              </a:rPr>
              <a:t>at right angles to the plane of the horizon or a base line; straight up and down</a:t>
            </a:r>
            <a:endParaRPr/>
          </a:p>
          <a:p>
            <a:pPr indent="0" lvl="0" marL="0" rtl="0" algn="l">
              <a:lnSpc>
                <a:spcPct val="90000"/>
              </a:lnSpc>
              <a:spcBef>
                <a:spcPts val="1000"/>
              </a:spcBef>
              <a:spcAft>
                <a:spcPts val="0"/>
              </a:spcAft>
              <a:buClr>
                <a:srgbClr val="6600CC"/>
              </a:buClr>
              <a:buSzPts val="2800"/>
              <a:buNone/>
            </a:pPr>
            <a:r>
              <a:t/>
            </a:r>
            <a:endParaRPr>
              <a:solidFill>
                <a:schemeClr val="dk1"/>
              </a:solidFill>
            </a:endParaRPr>
          </a:p>
          <a:p>
            <a:pPr indent="-228600" lvl="0" marL="228600" rtl="0" algn="l">
              <a:lnSpc>
                <a:spcPct val="90000"/>
              </a:lnSpc>
              <a:spcBef>
                <a:spcPts val="1000"/>
              </a:spcBef>
              <a:spcAft>
                <a:spcPts val="0"/>
              </a:spcAft>
              <a:buClr>
                <a:srgbClr val="6600CC"/>
              </a:buClr>
              <a:buSzPts val="2800"/>
              <a:buChar char="•"/>
            </a:pPr>
            <a:r>
              <a:rPr b="1" lang="en-US">
                <a:solidFill>
                  <a:schemeClr val="dk1"/>
                </a:solidFill>
              </a:rPr>
              <a:t>_________________________________________________________________: </a:t>
            </a:r>
            <a:r>
              <a:rPr lang="en-US">
                <a:solidFill>
                  <a:schemeClr val="dk1"/>
                </a:solidFill>
              </a:rPr>
              <a:t>all of the clothing that belongs to one person</a:t>
            </a:r>
            <a:endParaRPr/>
          </a:p>
          <a:p>
            <a:pPr indent="-50800" lvl="0" marL="228600" rtl="0" algn="l">
              <a:lnSpc>
                <a:spcPct val="90000"/>
              </a:lnSpc>
              <a:spcBef>
                <a:spcPts val="1000"/>
              </a:spcBef>
              <a:spcAft>
                <a:spcPts val="0"/>
              </a:spcAft>
              <a:buClr>
                <a:srgbClr val="6600CC"/>
              </a:buClr>
              <a:buSzPts val="2800"/>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39"/>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Planning a Wardrobe</a:t>
            </a:r>
            <a:br>
              <a:rPr lang="en-US">
                <a:solidFill>
                  <a:schemeClr val="dk1"/>
                </a:solidFill>
              </a:rPr>
            </a:br>
            <a:r>
              <a:rPr lang="en-US" sz="1600">
                <a:solidFill>
                  <a:srgbClr val="6600CC"/>
                </a:solidFill>
              </a:rPr>
              <a:t>Objective 1</a:t>
            </a:r>
            <a:endParaRPr sz="1600">
              <a:solidFill>
                <a:srgbClr val="6600CC"/>
              </a:solidFill>
            </a:endParaRPr>
          </a:p>
        </p:txBody>
      </p:sp>
      <p:sp>
        <p:nvSpPr>
          <p:cNvPr id="338" name="Google Shape;338;p39"/>
          <p:cNvSpPr txBox="1"/>
          <p:nvPr>
            <p:ph idx="1" type="body"/>
          </p:nvPr>
        </p:nvSpPr>
        <p:spPr>
          <a:xfrm>
            <a:off x="0" y="2057399"/>
            <a:ext cx="12098867" cy="4741333"/>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6600CC"/>
              </a:buClr>
              <a:buSzPts val="2800"/>
              <a:buChar char="•"/>
            </a:pPr>
            <a:r>
              <a:rPr lang="en-US">
                <a:solidFill>
                  <a:schemeClr val="dk1"/>
                </a:solidFill>
              </a:rPr>
              <a:t>What do you _____________________________________________________ in your wardrobe?</a:t>
            </a:r>
            <a:endParaRPr/>
          </a:p>
          <a:p>
            <a:pPr indent="0" lvl="0" marL="0" rtl="0" algn="l">
              <a:lnSpc>
                <a:spcPct val="80000"/>
              </a:lnSpc>
              <a:spcBef>
                <a:spcPts val="1000"/>
              </a:spcBef>
              <a:spcAft>
                <a:spcPts val="0"/>
              </a:spcAft>
              <a:buClr>
                <a:srgbClr val="6600CC"/>
              </a:buClr>
              <a:buSzPts val="2800"/>
              <a:buNone/>
            </a:pPr>
            <a:r>
              <a:rPr lang="en-US">
                <a:solidFill>
                  <a:schemeClr val="dk1"/>
                </a:solidFill>
              </a:rPr>
              <a:t> </a:t>
            </a:r>
            <a:endParaRPr>
              <a:solidFill>
                <a:schemeClr val="dk1"/>
              </a:solidFill>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Do you ____________________________________________ or __________________________________________________ this item? </a:t>
            </a:r>
            <a:endParaRPr>
              <a:solidFill>
                <a:schemeClr val="dk1"/>
              </a:solidFill>
            </a:endParaRPr>
          </a:p>
          <a:p>
            <a:pPr indent="0" lvl="0" marL="0" rtl="0" algn="l">
              <a:lnSpc>
                <a:spcPct val="80000"/>
              </a:lnSpc>
              <a:spcBef>
                <a:spcPts val="1000"/>
              </a:spcBef>
              <a:spcAft>
                <a:spcPts val="0"/>
              </a:spcAft>
              <a:buClr>
                <a:srgbClr val="6600CC"/>
              </a:buClr>
              <a:buSzPts val="2800"/>
              <a:buNone/>
            </a:pPr>
            <a:r>
              <a:t/>
            </a:r>
            <a:endParaRPr>
              <a:solidFill>
                <a:schemeClr val="dk1"/>
              </a:solidFill>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What _________________________________________________________ is needed for this garment?</a:t>
            </a:r>
            <a:endParaRPr/>
          </a:p>
          <a:p>
            <a:pPr indent="0" lvl="0" marL="0" rtl="0" algn="l">
              <a:lnSpc>
                <a:spcPct val="80000"/>
              </a:lnSpc>
              <a:spcBef>
                <a:spcPts val="1000"/>
              </a:spcBef>
              <a:spcAft>
                <a:spcPts val="0"/>
              </a:spcAft>
              <a:buClr>
                <a:srgbClr val="6600CC"/>
              </a:buClr>
              <a:buSzPts val="2800"/>
              <a:buNone/>
            </a:pPr>
            <a:r>
              <a:t/>
            </a:r>
            <a:endParaRPr>
              <a:solidFill>
                <a:schemeClr val="dk1"/>
              </a:solidFill>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What will be the total __________________________________________ of the garment?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Key Terms</a:t>
            </a:r>
            <a:endParaRPr>
              <a:solidFill>
                <a:srgbClr val="6600CC"/>
              </a:solidFill>
            </a:endParaRPr>
          </a:p>
        </p:txBody>
      </p:sp>
      <p:sp>
        <p:nvSpPr>
          <p:cNvPr id="105" name="Google Shape;105;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6600CC"/>
              </a:buClr>
              <a:buSzPts val="2800"/>
              <a:buChar char="•"/>
            </a:pPr>
            <a:r>
              <a:rPr b="1" lang="en-US">
                <a:solidFill>
                  <a:schemeClr val="dk1"/>
                </a:solidFill>
              </a:rPr>
              <a:t>classic: </a:t>
            </a:r>
            <a:r>
              <a:rPr lang="en-US">
                <a:solidFill>
                  <a:schemeClr val="dk1"/>
                </a:solidFill>
              </a:rPr>
              <a:t>style that has been popular for years</a:t>
            </a:r>
            <a:endParaRPr/>
          </a:p>
          <a:p>
            <a:pPr indent="-228600" lvl="0" marL="228600" rtl="0" algn="l">
              <a:lnSpc>
                <a:spcPct val="80000"/>
              </a:lnSpc>
              <a:spcBef>
                <a:spcPts val="1000"/>
              </a:spcBef>
              <a:spcAft>
                <a:spcPts val="0"/>
              </a:spcAft>
              <a:buClr>
                <a:srgbClr val="6600CC"/>
              </a:buClr>
              <a:buSzPts val="2800"/>
              <a:buChar char="•"/>
            </a:pPr>
            <a:r>
              <a:rPr b="1" lang="en-US">
                <a:solidFill>
                  <a:schemeClr val="dk1"/>
                </a:solidFill>
              </a:rPr>
              <a:t>colorfast:</a:t>
            </a:r>
            <a:r>
              <a:rPr lang="en-US">
                <a:solidFill>
                  <a:schemeClr val="dk1"/>
                </a:solidFill>
              </a:rPr>
              <a:t> fabrics that won’t lose their color dye when worn or washed</a:t>
            </a:r>
            <a:endParaRPr/>
          </a:p>
          <a:p>
            <a:pPr indent="-228600" lvl="0" marL="228600" rtl="0" algn="l">
              <a:lnSpc>
                <a:spcPct val="80000"/>
              </a:lnSpc>
              <a:spcBef>
                <a:spcPts val="1000"/>
              </a:spcBef>
              <a:spcAft>
                <a:spcPts val="0"/>
              </a:spcAft>
              <a:buClr>
                <a:srgbClr val="6600CC"/>
              </a:buClr>
              <a:buSzPts val="2800"/>
              <a:buChar char="•"/>
            </a:pPr>
            <a:r>
              <a:rPr b="1" lang="en-US">
                <a:solidFill>
                  <a:schemeClr val="dk1"/>
                </a:solidFill>
              </a:rPr>
              <a:t>design ease: </a:t>
            </a:r>
            <a:r>
              <a:rPr lang="en-US">
                <a:solidFill>
                  <a:schemeClr val="dk1"/>
                </a:solidFill>
              </a:rPr>
              <a:t>added fullness; extra room incorporated into a pattern to create a specific silhouette</a:t>
            </a:r>
            <a:endParaRPr/>
          </a:p>
          <a:p>
            <a:pPr indent="-228600" lvl="0" marL="228600" rtl="0" algn="l">
              <a:lnSpc>
                <a:spcPct val="80000"/>
              </a:lnSpc>
              <a:spcBef>
                <a:spcPts val="1000"/>
              </a:spcBef>
              <a:spcAft>
                <a:spcPts val="0"/>
              </a:spcAft>
              <a:buClr>
                <a:srgbClr val="6600CC"/>
              </a:buClr>
              <a:buSzPts val="2800"/>
              <a:buChar char="•"/>
            </a:pPr>
            <a:r>
              <a:rPr b="1" lang="en-US">
                <a:solidFill>
                  <a:schemeClr val="dk1"/>
                </a:solidFill>
              </a:rPr>
              <a:t>dry clean: </a:t>
            </a:r>
            <a:r>
              <a:rPr lang="en-US">
                <a:solidFill>
                  <a:schemeClr val="dk1"/>
                </a:solidFill>
              </a:rPr>
              <a:t>cleaning with chemicals rather than soap and water</a:t>
            </a:r>
            <a:endParaRPr/>
          </a:p>
          <a:p>
            <a:pPr indent="-228600" lvl="0" marL="228600" rtl="0" algn="l">
              <a:lnSpc>
                <a:spcPct val="80000"/>
              </a:lnSpc>
              <a:spcBef>
                <a:spcPts val="1000"/>
              </a:spcBef>
              <a:spcAft>
                <a:spcPts val="0"/>
              </a:spcAft>
              <a:buClr>
                <a:srgbClr val="6600CC"/>
              </a:buClr>
              <a:buSzPts val="2800"/>
              <a:buChar char="•"/>
            </a:pPr>
            <a:r>
              <a:rPr b="1" lang="en-US">
                <a:solidFill>
                  <a:schemeClr val="dk1"/>
                </a:solidFill>
              </a:rPr>
              <a:t>dry clean only: </a:t>
            </a:r>
            <a:r>
              <a:rPr lang="en-US">
                <a:solidFill>
                  <a:schemeClr val="dk1"/>
                </a:solidFill>
              </a:rPr>
              <a:t>a fabric care instruction; use a dry cleaning method and never wash</a:t>
            </a:r>
            <a:endParaRPr/>
          </a:p>
          <a:p>
            <a:pPr indent="-228600" lvl="0" marL="228600" rtl="0" algn="l">
              <a:lnSpc>
                <a:spcPct val="80000"/>
              </a:lnSpc>
              <a:spcBef>
                <a:spcPts val="1000"/>
              </a:spcBef>
              <a:spcAft>
                <a:spcPts val="0"/>
              </a:spcAft>
              <a:buClr>
                <a:srgbClr val="6600CC"/>
              </a:buClr>
              <a:buSzPts val="2800"/>
              <a:buChar char="•"/>
            </a:pPr>
            <a:r>
              <a:rPr b="1" lang="en-US">
                <a:solidFill>
                  <a:schemeClr val="dk1"/>
                </a:solidFill>
              </a:rPr>
              <a:t>dry clean recommended: </a:t>
            </a:r>
            <a:r>
              <a:rPr lang="en-US">
                <a:solidFill>
                  <a:schemeClr val="dk1"/>
                </a:solidFill>
              </a:rPr>
              <a:t>a fabric care instruction; the fabric can be washed but dry cleaning will extend the life of the garment</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xEl>
                                              <p:pRg end="0" st="0"/>
                                            </p:txEl>
                                          </p:spTgt>
                                        </p:tgtEl>
                                        <p:attrNameLst>
                                          <p:attrName>style.visibility</p:attrName>
                                        </p:attrNameLst>
                                      </p:cBhvr>
                                      <p:to>
                                        <p:strVal val="visible"/>
                                      </p:to>
                                    </p:set>
                                    <p:animEffect filter="fade" transition="in">
                                      <p:cBhvr>
                                        <p:cTn dur="500"/>
                                        <p:tgtEl>
                                          <p:spTgt spid="10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xEl>
                                              <p:pRg end="1" st="1"/>
                                            </p:txEl>
                                          </p:spTgt>
                                        </p:tgtEl>
                                        <p:attrNameLst>
                                          <p:attrName>style.visibility</p:attrName>
                                        </p:attrNameLst>
                                      </p:cBhvr>
                                      <p:to>
                                        <p:strVal val="visible"/>
                                      </p:to>
                                    </p:set>
                                    <p:animEffect filter="fade" transition="in">
                                      <p:cBhvr>
                                        <p:cTn dur="500"/>
                                        <p:tgtEl>
                                          <p:spTgt spid="10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xEl>
                                              <p:pRg end="2" st="2"/>
                                            </p:txEl>
                                          </p:spTgt>
                                        </p:tgtEl>
                                        <p:attrNameLst>
                                          <p:attrName>style.visibility</p:attrName>
                                        </p:attrNameLst>
                                      </p:cBhvr>
                                      <p:to>
                                        <p:strVal val="visible"/>
                                      </p:to>
                                    </p:set>
                                    <p:animEffect filter="fade" transition="in">
                                      <p:cBhvr>
                                        <p:cTn dur="500"/>
                                        <p:tgtEl>
                                          <p:spTgt spid="10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xEl>
                                              <p:pRg end="3" st="3"/>
                                            </p:txEl>
                                          </p:spTgt>
                                        </p:tgtEl>
                                        <p:attrNameLst>
                                          <p:attrName>style.visibility</p:attrName>
                                        </p:attrNameLst>
                                      </p:cBhvr>
                                      <p:to>
                                        <p:strVal val="visible"/>
                                      </p:to>
                                    </p:set>
                                    <p:animEffect filter="fade" transition="in">
                                      <p:cBhvr>
                                        <p:cTn dur="500"/>
                                        <p:tgtEl>
                                          <p:spTgt spid="10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xEl>
                                              <p:pRg end="4" st="4"/>
                                            </p:txEl>
                                          </p:spTgt>
                                        </p:tgtEl>
                                        <p:attrNameLst>
                                          <p:attrName>style.visibility</p:attrName>
                                        </p:attrNameLst>
                                      </p:cBhvr>
                                      <p:to>
                                        <p:strVal val="visible"/>
                                      </p:to>
                                    </p:set>
                                    <p:animEffect filter="fade" transition="in">
                                      <p:cBhvr>
                                        <p:cTn dur="500"/>
                                        <p:tgtEl>
                                          <p:spTgt spid="10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xEl>
                                              <p:pRg end="5" st="5"/>
                                            </p:txEl>
                                          </p:spTgt>
                                        </p:tgtEl>
                                        <p:attrNameLst>
                                          <p:attrName>style.visibility</p:attrName>
                                        </p:attrNameLst>
                                      </p:cBhvr>
                                      <p:to>
                                        <p:strVal val="visible"/>
                                      </p:to>
                                    </p:set>
                                    <p:animEffect filter="fade" transition="in">
                                      <p:cBhvr>
                                        <p:cTn dur="500"/>
                                        <p:tgtEl>
                                          <p:spTgt spid="105">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40"/>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Planning a Wardrobe</a:t>
            </a:r>
            <a:br>
              <a:rPr lang="en-US">
                <a:solidFill>
                  <a:schemeClr val="dk1"/>
                </a:solidFill>
              </a:rPr>
            </a:br>
            <a:r>
              <a:rPr lang="en-US" sz="1600">
                <a:solidFill>
                  <a:srgbClr val="6600CC"/>
                </a:solidFill>
              </a:rPr>
              <a:t>Objective 1</a:t>
            </a:r>
            <a:endParaRPr sz="1600">
              <a:solidFill>
                <a:srgbClr val="6600CC"/>
              </a:solidFill>
            </a:endParaRPr>
          </a:p>
        </p:txBody>
      </p:sp>
      <p:sp>
        <p:nvSpPr>
          <p:cNvPr id="344" name="Google Shape;344;p40"/>
          <p:cNvSpPr txBox="1"/>
          <p:nvPr>
            <p:ph idx="1" type="body"/>
          </p:nvPr>
        </p:nvSpPr>
        <p:spPr>
          <a:xfrm>
            <a:off x="0" y="2057400"/>
            <a:ext cx="12192000"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70000"/>
              </a:lnSpc>
              <a:spcBef>
                <a:spcPts val="0"/>
              </a:spcBef>
              <a:spcAft>
                <a:spcPts val="0"/>
              </a:spcAft>
              <a:buClr>
                <a:srgbClr val="6600CC"/>
              </a:buClr>
              <a:buSzPts val="2590"/>
              <a:buChar char="•"/>
            </a:pPr>
            <a:r>
              <a:rPr lang="en-US" sz="2590">
                <a:solidFill>
                  <a:schemeClr val="dk1"/>
                </a:solidFill>
              </a:rPr>
              <a:t>What _____________________________________________________________ will be needed? </a:t>
            </a:r>
            <a:endParaRPr sz="2590">
              <a:solidFill>
                <a:schemeClr val="dk1"/>
              </a:solidFill>
            </a:endParaRPr>
          </a:p>
          <a:p>
            <a:pPr indent="0" lvl="0" marL="0" rtl="0" algn="l">
              <a:lnSpc>
                <a:spcPct val="7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Can this item be _______________________________________________________________________ with other existing garments?</a:t>
            </a:r>
            <a:endParaRPr/>
          </a:p>
          <a:p>
            <a:pPr indent="0" lvl="0" marL="0" rtl="0" algn="l">
              <a:lnSpc>
                <a:spcPct val="7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Will this garment be fashionable for more than ________________________________________________________________ season? </a:t>
            </a:r>
            <a:endParaRPr sz="2590">
              <a:solidFill>
                <a:schemeClr val="dk1"/>
              </a:solidFill>
            </a:endParaRPr>
          </a:p>
          <a:p>
            <a:pPr indent="0" lvl="0" marL="0" rtl="0" algn="l">
              <a:lnSpc>
                <a:spcPct val="7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Does this garment make me look my ________________________________________? </a:t>
            </a:r>
            <a:endParaRPr sz="2590">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41"/>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Body Measurements</a:t>
            </a:r>
            <a:br>
              <a:rPr lang="en-US">
                <a:solidFill>
                  <a:schemeClr val="dk1"/>
                </a:solidFill>
              </a:rPr>
            </a:br>
            <a:r>
              <a:rPr lang="en-US" sz="1600">
                <a:solidFill>
                  <a:srgbClr val="6600CC"/>
                </a:solidFill>
              </a:rPr>
              <a:t>Objective 2</a:t>
            </a:r>
            <a:endParaRPr sz="1600">
              <a:solidFill>
                <a:srgbClr val="6600CC"/>
              </a:solidFill>
            </a:endParaRPr>
          </a:p>
        </p:txBody>
      </p:sp>
      <p:sp>
        <p:nvSpPr>
          <p:cNvPr id="350" name="Google Shape;350;p41"/>
          <p:cNvSpPr txBox="1"/>
          <p:nvPr>
            <p:ph idx="1" type="body"/>
          </p:nvPr>
        </p:nvSpPr>
        <p:spPr>
          <a:xfrm>
            <a:off x="0" y="2057399"/>
            <a:ext cx="12192000" cy="4316767"/>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600CC"/>
              </a:buClr>
              <a:buSzPts val="2800"/>
              <a:buChar char="•"/>
            </a:pPr>
            <a:r>
              <a:rPr lang="en-US">
                <a:solidFill>
                  <a:schemeClr val="dk1"/>
                </a:solidFill>
              </a:rPr>
              <a:t>_________________________________________________________________</a:t>
            </a:r>
            <a:endParaRPr/>
          </a:p>
          <a:p>
            <a:pPr indent="0" lvl="0" marL="0" rtl="0" algn="l">
              <a:lnSpc>
                <a:spcPct val="90000"/>
              </a:lnSpc>
              <a:spcBef>
                <a:spcPts val="1000"/>
              </a:spcBef>
              <a:spcAft>
                <a:spcPts val="0"/>
              </a:spcAft>
              <a:buClr>
                <a:srgbClr val="6600CC"/>
              </a:buClr>
              <a:buSzPts val="2800"/>
              <a:buNone/>
            </a:pPr>
            <a:r>
              <a:t/>
            </a:r>
            <a:endParaRPr>
              <a:solidFill>
                <a:schemeClr val="dk1"/>
              </a:solidFill>
            </a:endParaRPr>
          </a:p>
          <a:p>
            <a:pPr indent="-228600" lvl="1" marL="685800" rtl="0" algn="l">
              <a:lnSpc>
                <a:spcPct val="90000"/>
              </a:lnSpc>
              <a:spcBef>
                <a:spcPts val="500"/>
              </a:spcBef>
              <a:spcAft>
                <a:spcPts val="0"/>
              </a:spcAft>
              <a:buClr>
                <a:srgbClr val="6600CC"/>
              </a:buClr>
              <a:buSzPts val="2400"/>
              <a:buFont typeface="Courier New"/>
              <a:buChar char="o"/>
            </a:pPr>
            <a:r>
              <a:rPr lang="en-US">
                <a:solidFill>
                  <a:schemeClr val="dk1"/>
                </a:solidFill>
              </a:rPr>
              <a:t>Dress, blouse, or jacket size is selected based on the female’s ______________________________________________________________ measurement</a:t>
            </a:r>
            <a:endParaRPr/>
          </a:p>
          <a:p>
            <a:pPr indent="0" lvl="1" marL="457200" rtl="0" algn="l">
              <a:lnSpc>
                <a:spcPct val="90000"/>
              </a:lnSpc>
              <a:spcBef>
                <a:spcPts val="500"/>
              </a:spcBef>
              <a:spcAft>
                <a:spcPts val="0"/>
              </a:spcAft>
              <a:buClr>
                <a:srgbClr val="6600CC"/>
              </a:buClr>
              <a:buSzPts val="2400"/>
              <a:buNone/>
            </a:pPr>
            <a:r>
              <a:t/>
            </a:r>
            <a:endParaRPr>
              <a:solidFill>
                <a:schemeClr val="dk1"/>
              </a:solidFill>
            </a:endParaRPr>
          </a:p>
          <a:p>
            <a:pPr indent="-228600" lvl="1" marL="685800" rtl="0" algn="l">
              <a:lnSpc>
                <a:spcPct val="90000"/>
              </a:lnSpc>
              <a:spcBef>
                <a:spcPts val="500"/>
              </a:spcBef>
              <a:spcAft>
                <a:spcPts val="0"/>
              </a:spcAft>
              <a:buClr>
                <a:srgbClr val="6600CC"/>
              </a:buClr>
              <a:buSzPts val="2400"/>
              <a:buFont typeface="Courier New"/>
              <a:buChar char="o"/>
            </a:pPr>
            <a:r>
              <a:rPr lang="en-US">
                <a:solidFill>
                  <a:schemeClr val="dk1"/>
                </a:solidFill>
              </a:rPr>
              <a:t>Skirt or pants size is determined by the __________________________________________ measurement</a:t>
            </a:r>
            <a:endParaRPr/>
          </a:p>
          <a:p>
            <a:pPr indent="0" lvl="1" marL="457200" rtl="0" algn="l">
              <a:lnSpc>
                <a:spcPct val="90000"/>
              </a:lnSpc>
              <a:spcBef>
                <a:spcPts val="500"/>
              </a:spcBef>
              <a:spcAft>
                <a:spcPts val="0"/>
              </a:spcAft>
              <a:buClr>
                <a:srgbClr val="6600CC"/>
              </a:buClr>
              <a:buSzPts val="2400"/>
              <a:buNone/>
            </a:pPr>
            <a:r>
              <a:t/>
            </a:r>
            <a:endParaRPr>
              <a:solidFill>
                <a:schemeClr val="dk1"/>
              </a:solidFill>
            </a:endParaRPr>
          </a:p>
          <a:p>
            <a:pPr indent="-228600" lvl="1" marL="685800" rtl="0" algn="l">
              <a:lnSpc>
                <a:spcPct val="90000"/>
              </a:lnSpc>
              <a:spcBef>
                <a:spcPts val="500"/>
              </a:spcBef>
              <a:spcAft>
                <a:spcPts val="0"/>
              </a:spcAft>
              <a:buClr>
                <a:srgbClr val="6600CC"/>
              </a:buClr>
              <a:buSzPts val="2400"/>
              <a:buFont typeface="Courier New"/>
              <a:buChar char="o"/>
            </a:pPr>
            <a:r>
              <a:rPr lang="en-US">
                <a:solidFill>
                  <a:schemeClr val="dk1"/>
                </a:solidFill>
              </a:rPr>
              <a:t>Patterns that include both blouses and skirts should be purchased based on the female ___________________________________________________________ measurement</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42"/>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Body Measurements</a:t>
            </a:r>
            <a:br>
              <a:rPr lang="en-US">
                <a:solidFill>
                  <a:schemeClr val="dk1"/>
                </a:solidFill>
              </a:rPr>
            </a:br>
            <a:r>
              <a:rPr lang="en-US" sz="1600">
                <a:solidFill>
                  <a:srgbClr val="6600CC"/>
                </a:solidFill>
              </a:rPr>
              <a:t>Objective 2</a:t>
            </a:r>
            <a:endParaRPr sz="1600">
              <a:solidFill>
                <a:srgbClr val="6600CC"/>
              </a:solidFill>
            </a:endParaRPr>
          </a:p>
        </p:txBody>
      </p:sp>
      <p:sp>
        <p:nvSpPr>
          <p:cNvPr id="356" name="Google Shape;356;p42"/>
          <p:cNvSpPr txBox="1"/>
          <p:nvPr>
            <p:ph idx="1" type="body"/>
          </p:nvPr>
        </p:nvSpPr>
        <p:spPr>
          <a:xfrm>
            <a:off x="0" y="2057399"/>
            <a:ext cx="12192000" cy="4316767"/>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6600CC"/>
              </a:buClr>
              <a:buSzPts val="2800"/>
              <a:buChar char="•"/>
            </a:pPr>
            <a:r>
              <a:rPr lang="en-US">
                <a:solidFill>
                  <a:schemeClr val="dk1"/>
                </a:solidFill>
              </a:rPr>
              <a:t>Males</a:t>
            </a:r>
            <a:endParaRPr/>
          </a:p>
          <a:p>
            <a:pPr indent="0" lvl="0" marL="0" rtl="0" algn="l">
              <a:lnSpc>
                <a:spcPct val="80000"/>
              </a:lnSpc>
              <a:spcBef>
                <a:spcPts val="1000"/>
              </a:spcBef>
              <a:spcAft>
                <a:spcPts val="0"/>
              </a:spcAft>
              <a:buClr>
                <a:srgbClr val="6600CC"/>
              </a:buClr>
              <a:buSzPts val="2800"/>
              <a:buNone/>
            </a:pPr>
            <a:r>
              <a:t/>
            </a:r>
            <a:endParaRPr>
              <a:solidFill>
                <a:schemeClr val="dk1"/>
              </a:solidFill>
            </a:endParaRPr>
          </a:p>
          <a:p>
            <a:pPr indent="-228600" lvl="1" marL="685800" rtl="0" algn="l">
              <a:lnSpc>
                <a:spcPct val="80000"/>
              </a:lnSpc>
              <a:spcBef>
                <a:spcPts val="500"/>
              </a:spcBef>
              <a:spcAft>
                <a:spcPts val="0"/>
              </a:spcAft>
              <a:buClr>
                <a:srgbClr val="6600CC"/>
              </a:buClr>
              <a:buSzPts val="2400"/>
              <a:buFont typeface="Courier New"/>
              <a:buChar char="o"/>
            </a:pPr>
            <a:r>
              <a:rPr lang="en-US">
                <a:solidFill>
                  <a:schemeClr val="dk1"/>
                </a:solidFill>
              </a:rPr>
              <a:t>Jacket or coat size is based on the ______________________________________________________________ measurement</a:t>
            </a:r>
            <a:endParaRPr/>
          </a:p>
          <a:p>
            <a:pPr indent="0" lvl="1" marL="457200" rtl="0" algn="l">
              <a:lnSpc>
                <a:spcPct val="80000"/>
              </a:lnSpc>
              <a:spcBef>
                <a:spcPts val="500"/>
              </a:spcBef>
              <a:spcAft>
                <a:spcPts val="0"/>
              </a:spcAft>
              <a:buClr>
                <a:srgbClr val="6600CC"/>
              </a:buClr>
              <a:buSzPts val="2400"/>
              <a:buNone/>
            </a:pPr>
            <a:r>
              <a:t/>
            </a:r>
            <a:endParaRPr>
              <a:solidFill>
                <a:schemeClr val="dk1"/>
              </a:solidFill>
            </a:endParaRPr>
          </a:p>
          <a:p>
            <a:pPr indent="-228600" lvl="1" marL="685800" rtl="0" algn="l">
              <a:lnSpc>
                <a:spcPct val="80000"/>
              </a:lnSpc>
              <a:spcBef>
                <a:spcPts val="500"/>
              </a:spcBef>
              <a:spcAft>
                <a:spcPts val="0"/>
              </a:spcAft>
              <a:buClr>
                <a:srgbClr val="6600CC"/>
              </a:buClr>
              <a:buSzPts val="2400"/>
              <a:buFont typeface="Courier New"/>
              <a:buChar char="o"/>
            </a:pPr>
            <a:r>
              <a:rPr lang="en-US">
                <a:solidFill>
                  <a:schemeClr val="dk1"/>
                </a:solidFill>
              </a:rPr>
              <a:t>Shirt size is based on the __________________________________________ measurement</a:t>
            </a:r>
            <a:endParaRPr/>
          </a:p>
          <a:p>
            <a:pPr indent="0" lvl="1" marL="457200" rtl="0" algn="l">
              <a:lnSpc>
                <a:spcPct val="80000"/>
              </a:lnSpc>
              <a:spcBef>
                <a:spcPts val="500"/>
              </a:spcBef>
              <a:spcAft>
                <a:spcPts val="0"/>
              </a:spcAft>
              <a:buClr>
                <a:srgbClr val="6600CC"/>
              </a:buClr>
              <a:buSzPts val="2400"/>
              <a:buNone/>
            </a:pPr>
            <a:r>
              <a:t/>
            </a:r>
            <a:endParaRPr>
              <a:solidFill>
                <a:schemeClr val="dk1"/>
              </a:solidFill>
            </a:endParaRPr>
          </a:p>
          <a:p>
            <a:pPr indent="-228600" lvl="1" marL="685800" rtl="0" algn="l">
              <a:lnSpc>
                <a:spcPct val="80000"/>
              </a:lnSpc>
              <a:spcBef>
                <a:spcPts val="500"/>
              </a:spcBef>
              <a:spcAft>
                <a:spcPts val="0"/>
              </a:spcAft>
              <a:buClr>
                <a:srgbClr val="6600CC"/>
              </a:buClr>
              <a:buSzPts val="2400"/>
              <a:buFont typeface="Courier New"/>
              <a:buChar char="o"/>
            </a:pPr>
            <a:r>
              <a:rPr lang="en-US">
                <a:solidFill>
                  <a:schemeClr val="dk1"/>
                </a:solidFill>
              </a:rPr>
              <a:t>Slack size is based on the _________________________________________ measurement</a:t>
            </a:r>
            <a:endParaRPr/>
          </a:p>
          <a:p>
            <a:pPr indent="0" lvl="1" marL="457200" rtl="0" algn="l">
              <a:lnSpc>
                <a:spcPct val="80000"/>
              </a:lnSpc>
              <a:spcBef>
                <a:spcPts val="500"/>
              </a:spcBef>
              <a:spcAft>
                <a:spcPts val="0"/>
              </a:spcAft>
              <a:buClr>
                <a:srgbClr val="6600CC"/>
              </a:buClr>
              <a:buSzPts val="2400"/>
              <a:buNone/>
            </a:pPr>
            <a:r>
              <a:t/>
            </a:r>
            <a:endParaRPr>
              <a:solidFill>
                <a:schemeClr val="dk1"/>
              </a:solidFill>
            </a:endParaRPr>
          </a:p>
          <a:p>
            <a:pPr indent="-228600" lvl="1" marL="685800" rtl="0" algn="l">
              <a:lnSpc>
                <a:spcPct val="80000"/>
              </a:lnSpc>
              <a:spcBef>
                <a:spcPts val="500"/>
              </a:spcBef>
              <a:spcAft>
                <a:spcPts val="0"/>
              </a:spcAft>
              <a:buClr>
                <a:srgbClr val="6600CC"/>
              </a:buClr>
              <a:buSzPts val="2400"/>
              <a:buFont typeface="Courier New"/>
              <a:buChar char="o"/>
            </a:pPr>
            <a:r>
              <a:rPr lang="en-US">
                <a:solidFill>
                  <a:schemeClr val="dk1"/>
                </a:solidFill>
              </a:rPr>
              <a:t>Patterns that include both jacket or shirt and slacks should be chosen according to the ______________________________________________________________ measurement</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43"/>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Fabrics and Design Illusions</a:t>
            </a:r>
            <a:br>
              <a:rPr lang="en-US">
                <a:solidFill>
                  <a:srgbClr val="6600CC"/>
                </a:solidFill>
              </a:rPr>
            </a:br>
            <a:r>
              <a:rPr lang="en-US" sz="1600">
                <a:solidFill>
                  <a:srgbClr val="6600CC"/>
                </a:solidFill>
              </a:rPr>
              <a:t>Objective 3</a:t>
            </a:r>
            <a:endParaRPr sz="1600">
              <a:solidFill>
                <a:srgbClr val="6600CC"/>
              </a:solidFill>
            </a:endParaRPr>
          </a:p>
        </p:txBody>
      </p:sp>
      <p:sp>
        <p:nvSpPr>
          <p:cNvPr id="362" name="Google Shape;362;p43"/>
          <p:cNvSpPr txBox="1"/>
          <p:nvPr>
            <p:ph idx="1" type="body"/>
          </p:nvPr>
        </p:nvSpPr>
        <p:spPr>
          <a:xfrm>
            <a:off x="0" y="2057400"/>
            <a:ext cx="12191999"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600CC"/>
              </a:buClr>
              <a:buSzPts val="2800"/>
              <a:buChar char="•"/>
            </a:pPr>
            <a:r>
              <a:rPr lang="en-US">
                <a:solidFill>
                  <a:schemeClr val="dk1"/>
                </a:solidFill>
              </a:rPr>
              <a:t>________________________________________________________________</a:t>
            </a:r>
            <a:endParaRPr/>
          </a:p>
          <a:p>
            <a:pPr indent="0" lvl="0" marL="0" rtl="0" algn="l">
              <a:lnSpc>
                <a:spcPct val="90000"/>
              </a:lnSpc>
              <a:spcBef>
                <a:spcPts val="1000"/>
              </a:spcBef>
              <a:spcAft>
                <a:spcPts val="0"/>
              </a:spcAft>
              <a:buClr>
                <a:srgbClr val="6600CC"/>
              </a:buClr>
              <a:buSzPts val="2800"/>
              <a:buNone/>
            </a:pPr>
            <a:r>
              <a:t/>
            </a:r>
            <a:endParaRPr>
              <a:solidFill>
                <a:schemeClr val="dk1"/>
              </a:solidFill>
            </a:endParaRPr>
          </a:p>
          <a:p>
            <a:pPr indent="-228600" lvl="1" marL="685800" rtl="0" algn="l">
              <a:lnSpc>
                <a:spcPct val="90000"/>
              </a:lnSpc>
              <a:spcBef>
                <a:spcPts val="500"/>
              </a:spcBef>
              <a:spcAft>
                <a:spcPts val="0"/>
              </a:spcAft>
              <a:buClr>
                <a:srgbClr val="6600CC"/>
              </a:buClr>
              <a:buSzPts val="2400"/>
              <a:buFont typeface="Courier New"/>
              <a:buChar char="o"/>
            </a:pPr>
            <a:r>
              <a:rPr lang="en-US">
                <a:solidFill>
                  <a:schemeClr val="dk1"/>
                </a:solidFill>
              </a:rPr>
              <a:t>Warm, bright, and light colors _________________________________________________ attention</a:t>
            </a:r>
            <a:endParaRPr/>
          </a:p>
          <a:p>
            <a:pPr indent="0" lvl="1" marL="457200" rtl="0" algn="l">
              <a:lnSpc>
                <a:spcPct val="90000"/>
              </a:lnSpc>
              <a:spcBef>
                <a:spcPts val="500"/>
              </a:spcBef>
              <a:spcAft>
                <a:spcPts val="0"/>
              </a:spcAft>
              <a:buClr>
                <a:srgbClr val="6600CC"/>
              </a:buClr>
              <a:buSzPts val="2400"/>
              <a:buNone/>
            </a:pPr>
            <a:r>
              <a:t/>
            </a:r>
            <a:endParaRPr>
              <a:solidFill>
                <a:schemeClr val="dk1"/>
              </a:solidFill>
            </a:endParaRPr>
          </a:p>
          <a:p>
            <a:pPr indent="-228600" lvl="1" marL="685800" rtl="0" algn="l">
              <a:lnSpc>
                <a:spcPct val="90000"/>
              </a:lnSpc>
              <a:spcBef>
                <a:spcPts val="500"/>
              </a:spcBef>
              <a:spcAft>
                <a:spcPts val="0"/>
              </a:spcAft>
              <a:buClr>
                <a:srgbClr val="6600CC"/>
              </a:buClr>
              <a:buSzPts val="2400"/>
              <a:buFont typeface="Courier New"/>
              <a:buChar char="o"/>
            </a:pPr>
            <a:r>
              <a:rPr lang="en-US">
                <a:solidFill>
                  <a:schemeClr val="dk1"/>
                </a:solidFill>
              </a:rPr>
              <a:t>Cool, subdued, and dark colors make the body seem to _________________________________________________________________________</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44"/>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Fabrics and Design Illusions</a:t>
            </a:r>
            <a:br>
              <a:rPr lang="en-US">
                <a:solidFill>
                  <a:srgbClr val="6600CC"/>
                </a:solidFill>
              </a:rPr>
            </a:br>
            <a:r>
              <a:rPr lang="en-US" sz="1600">
                <a:solidFill>
                  <a:srgbClr val="6600CC"/>
                </a:solidFill>
              </a:rPr>
              <a:t>Objective 3</a:t>
            </a:r>
            <a:endParaRPr sz="1600">
              <a:solidFill>
                <a:srgbClr val="6600CC"/>
              </a:solidFill>
            </a:endParaRPr>
          </a:p>
        </p:txBody>
      </p:sp>
      <p:sp>
        <p:nvSpPr>
          <p:cNvPr id="368" name="Google Shape;368;p44"/>
          <p:cNvSpPr txBox="1"/>
          <p:nvPr>
            <p:ph idx="1" type="body"/>
          </p:nvPr>
        </p:nvSpPr>
        <p:spPr>
          <a:xfrm>
            <a:off x="0" y="2057400"/>
            <a:ext cx="12191999" cy="4800600"/>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6600CC"/>
              </a:buClr>
              <a:buSzPts val="2590"/>
              <a:buChar char="•"/>
            </a:pPr>
            <a:r>
              <a:rPr lang="en-US" sz="2590">
                <a:solidFill>
                  <a:schemeClr val="dk1"/>
                </a:solidFill>
              </a:rPr>
              <a:t>______________________________________________________________________</a:t>
            </a:r>
            <a:endParaRPr/>
          </a:p>
          <a:p>
            <a:pPr indent="0" lvl="0" marL="0" rtl="0" algn="l">
              <a:lnSpc>
                <a:spcPct val="80000"/>
              </a:lnSpc>
              <a:spcBef>
                <a:spcPts val="1000"/>
              </a:spcBef>
              <a:spcAft>
                <a:spcPts val="0"/>
              </a:spcAft>
              <a:buClr>
                <a:srgbClr val="6600CC"/>
              </a:buClr>
              <a:buSzPts val="2590"/>
              <a:buNone/>
            </a:pPr>
            <a:r>
              <a:t/>
            </a:r>
            <a:endParaRPr sz="2590">
              <a:solidFill>
                <a:schemeClr val="dk1"/>
              </a:solidFill>
            </a:endParaRPr>
          </a:p>
          <a:p>
            <a:pPr indent="-228600" lvl="1" marL="685800" rtl="0" algn="l">
              <a:lnSpc>
                <a:spcPct val="80000"/>
              </a:lnSpc>
              <a:spcBef>
                <a:spcPts val="500"/>
              </a:spcBef>
              <a:spcAft>
                <a:spcPts val="0"/>
              </a:spcAft>
              <a:buClr>
                <a:srgbClr val="6600CC"/>
              </a:buClr>
              <a:buSzPts val="2220"/>
              <a:buFont typeface="Courier New"/>
              <a:buChar char="o"/>
            </a:pPr>
            <a:r>
              <a:rPr lang="en-US" sz="2220">
                <a:solidFill>
                  <a:schemeClr val="dk1"/>
                </a:solidFill>
              </a:rPr>
              <a:t>Curved lines are rounded or have no straight parts</a:t>
            </a:r>
            <a:endParaRPr/>
          </a:p>
          <a:p>
            <a:pPr indent="0" lvl="1" marL="457200" rtl="0" algn="l">
              <a:lnSpc>
                <a:spcPct val="80000"/>
              </a:lnSpc>
              <a:spcBef>
                <a:spcPts val="500"/>
              </a:spcBef>
              <a:spcAft>
                <a:spcPts val="0"/>
              </a:spcAft>
              <a:buClr>
                <a:srgbClr val="6600CC"/>
              </a:buClr>
              <a:buSzPts val="2220"/>
              <a:buNone/>
            </a:pPr>
            <a:r>
              <a:t/>
            </a:r>
            <a:endParaRPr sz="2220">
              <a:solidFill>
                <a:schemeClr val="dk1"/>
              </a:solidFill>
            </a:endParaRPr>
          </a:p>
          <a:p>
            <a:pPr indent="-228600" lvl="1" marL="685800" rtl="0" algn="l">
              <a:lnSpc>
                <a:spcPct val="80000"/>
              </a:lnSpc>
              <a:spcBef>
                <a:spcPts val="500"/>
              </a:spcBef>
              <a:spcAft>
                <a:spcPts val="0"/>
              </a:spcAft>
              <a:buClr>
                <a:srgbClr val="6600CC"/>
              </a:buClr>
              <a:buSzPts val="2220"/>
              <a:buFont typeface="Courier New"/>
              <a:buChar char="o"/>
            </a:pPr>
            <a:r>
              <a:rPr lang="en-US" sz="2220">
                <a:solidFill>
                  <a:schemeClr val="dk1"/>
                </a:solidFill>
              </a:rPr>
              <a:t>Draw attention to and ______________________________________________________________ the apparent size and shape of the body</a:t>
            </a:r>
            <a:endParaRPr/>
          </a:p>
          <a:p>
            <a:pPr indent="0" lvl="1" marL="457200" rtl="0" algn="l">
              <a:lnSpc>
                <a:spcPct val="80000"/>
              </a:lnSpc>
              <a:spcBef>
                <a:spcPts val="500"/>
              </a:spcBef>
              <a:spcAft>
                <a:spcPts val="0"/>
              </a:spcAft>
              <a:buClr>
                <a:srgbClr val="6600CC"/>
              </a:buClr>
              <a:buSzPts val="2220"/>
              <a:buNone/>
            </a:pPr>
            <a:r>
              <a:t/>
            </a:r>
            <a:endParaRPr sz="2220">
              <a:solidFill>
                <a:schemeClr val="dk1"/>
              </a:solidFill>
            </a:endParaRPr>
          </a:p>
          <a:p>
            <a:pPr indent="-228600" lvl="1" marL="685800" rtl="0" algn="l">
              <a:lnSpc>
                <a:spcPct val="80000"/>
              </a:lnSpc>
              <a:spcBef>
                <a:spcPts val="500"/>
              </a:spcBef>
              <a:spcAft>
                <a:spcPts val="0"/>
              </a:spcAft>
              <a:buClr>
                <a:srgbClr val="6600CC"/>
              </a:buClr>
              <a:buSzPts val="2220"/>
              <a:buFont typeface="Courier New"/>
              <a:buChar char="o"/>
            </a:pPr>
            <a:r>
              <a:rPr lang="en-US" sz="2220">
                <a:solidFill>
                  <a:schemeClr val="dk1"/>
                </a:solidFill>
              </a:rPr>
              <a:t>Examples: round collars, curved seams and darts, ruffles, gathers, etc. </a:t>
            </a:r>
            <a:endParaRPr sz="2220">
              <a:solidFill>
                <a:schemeClr val="dk1"/>
              </a:solidFill>
            </a:endParaRPr>
          </a:p>
          <a:p>
            <a:pPr indent="0" lvl="1" marL="457200" rtl="0" algn="l">
              <a:lnSpc>
                <a:spcPct val="80000"/>
              </a:lnSpc>
              <a:spcBef>
                <a:spcPts val="500"/>
              </a:spcBef>
              <a:spcAft>
                <a:spcPts val="0"/>
              </a:spcAft>
              <a:buClr>
                <a:srgbClr val="6600CC"/>
              </a:buClr>
              <a:buSzPts val="2220"/>
              <a:buNone/>
            </a:pPr>
            <a:r>
              <a:t/>
            </a:r>
            <a:endParaRPr sz="2220">
              <a:solidFill>
                <a:schemeClr val="dk1"/>
              </a:solidFill>
            </a:endParaRPr>
          </a:p>
          <a:p>
            <a:pPr indent="-228600" lvl="1" marL="685800" rtl="0" algn="l">
              <a:lnSpc>
                <a:spcPct val="80000"/>
              </a:lnSpc>
              <a:spcBef>
                <a:spcPts val="500"/>
              </a:spcBef>
              <a:spcAft>
                <a:spcPts val="0"/>
              </a:spcAft>
              <a:buClr>
                <a:srgbClr val="6600CC"/>
              </a:buClr>
              <a:buSzPts val="2220"/>
              <a:buFont typeface="Courier New"/>
              <a:buChar char="o"/>
            </a:pPr>
            <a:r>
              <a:rPr lang="en-US" sz="2220">
                <a:solidFill>
                  <a:schemeClr val="dk1"/>
                </a:solidFill>
              </a:rPr>
              <a:t>Diagonal lines make a person look _____________________________________________________ as well and a small person look larger</a:t>
            </a:r>
            <a:endParaRPr/>
          </a:p>
          <a:p>
            <a:pPr indent="0" lvl="1" marL="457200" rtl="0" algn="l">
              <a:lnSpc>
                <a:spcPct val="80000"/>
              </a:lnSpc>
              <a:spcBef>
                <a:spcPts val="500"/>
              </a:spcBef>
              <a:spcAft>
                <a:spcPts val="0"/>
              </a:spcAft>
              <a:buClr>
                <a:srgbClr val="6600CC"/>
              </a:buClr>
              <a:buSzPts val="2220"/>
              <a:buNone/>
            </a:pPr>
            <a:r>
              <a:t/>
            </a:r>
            <a:endParaRPr sz="2220">
              <a:solidFill>
                <a:schemeClr val="dk1"/>
              </a:solidFill>
            </a:endParaRPr>
          </a:p>
          <a:p>
            <a:pPr indent="-228600" lvl="1" marL="685800" rtl="0" algn="l">
              <a:lnSpc>
                <a:spcPct val="80000"/>
              </a:lnSpc>
              <a:spcBef>
                <a:spcPts val="500"/>
              </a:spcBef>
              <a:spcAft>
                <a:spcPts val="0"/>
              </a:spcAft>
              <a:buClr>
                <a:srgbClr val="6600CC"/>
              </a:buClr>
              <a:buSzPts val="2220"/>
              <a:buFont typeface="Courier New"/>
              <a:buChar char="o"/>
            </a:pPr>
            <a:r>
              <a:rPr lang="en-US" sz="2220">
                <a:solidFill>
                  <a:schemeClr val="dk1"/>
                </a:solidFill>
              </a:rPr>
              <a:t>Draw attention to the area where they are used</a:t>
            </a:r>
            <a:endParaRPr sz="2220">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45"/>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Fabrics and Design Illusions</a:t>
            </a:r>
            <a:br>
              <a:rPr lang="en-US">
                <a:solidFill>
                  <a:srgbClr val="6600CC"/>
                </a:solidFill>
              </a:rPr>
            </a:br>
            <a:r>
              <a:rPr lang="en-US" sz="1600">
                <a:solidFill>
                  <a:srgbClr val="6600CC"/>
                </a:solidFill>
              </a:rPr>
              <a:t>Objective 3</a:t>
            </a:r>
            <a:endParaRPr sz="1600">
              <a:solidFill>
                <a:srgbClr val="6600CC"/>
              </a:solidFill>
            </a:endParaRPr>
          </a:p>
        </p:txBody>
      </p:sp>
      <p:sp>
        <p:nvSpPr>
          <p:cNvPr id="374" name="Google Shape;374;p45"/>
          <p:cNvSpPr txBox="1"/>
          <p:nvPr>
            <p:ph idx="1" type="body"/>
          </p:nvPr>
        </p:nvSpPr>
        <p:spPr>
          <a:xfrm>
            <a:off x="0" y="2057399"/>
            <a:ext cx="12191999" cy="4690533"/>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6600CC"/>
              </a:buClr>
              <a:buSzPts val="2800"/>
              <a:buChar char="•"/>
            </a:pPr>
            <a:r>
              <a:rPr lang="en-US">
                <a:solidFill>
                  <a:schemeClr val="dk1"/>
                </a:solidFill>
              </a:rPr>
              <a:t>________________________________________________________________</a:t>
            </a:r>
            <a:endParaRPr/>
          </a:p>
          <a:p>
            <a:pPr indent="0" lvl="0" marL="0" rtl="0" algn="l">
              <a:lnSpc>
                <a:spcPct val="80000"/>
              </a:lnSpc>
              <a:spcBef>
                <a:spcPts val="1000"/>
              </a:spcBef>
              <a:spcAft>
                <a:spcPts val="0"/>
              </a:spcAft>
              <a:buClr>
                <a:srgbClr val="6600CC"/>
              </a:buClr>
              <a:buSzPts val="2800"/>
              <a:buNone/>
            </a:pPr>
            <a:r>
              <a:t/>
            </a:r>
            <a:endParaRPr>
              <a:solidFill>
                <a:schemeClr val="dk1"/>
              </a:solidFill>
            </a:endParaRPr>
          </a:p>
          <a:p>
            <a:pPr indent="-228600" lvl="1" marL="685800" rtl="0" algn="l">
              <a:lnSpc>
                <a:spcPct val="80000"/>
              </a:lnSpc>
              <a:spcBef>
                <a:spcPts val="500"/>
              </a:spcBef>
              <a:spcAft>
                <a:spcPts val="0"/>
              </a:spcAft>
              <a:buClr>
                <a:srgbClr val="6600CC"/>
              </a:buClr>
              <a:buSzPts val="2400"/>
              <a:buFont typeface="Courier New"/>
              <a:buChar char="o"/>
            </a:pPr>
            <a:r>
              <a:rPr lang="en-US">
                <a:solidFill>
                  <a:schemeClr val="dk1"/>
                </a:solidFill>
              </a:rPr>
              <a:t>__________________________________________________________________________lines tend to make a person look shorter and broader</a:t>
            </a:r>
            <a:endParaRPr/>
          </a:p>
          <a:p>
            <a:pPr indent="0" lvl="1" marL="457200" rtl="0" algn="l">
              <a:lnSpc>
                <a:spcPct val="80000"/>
              </a:lnSpc>
              <a:spcBef>
                <a:spcPts val="500"/>
              </a:spcBef>
              <a:spcAft>
                <a:spcPts val="0"/>
              </a:spcAft>
              <a:buClr>
                <a:srgbClr val="6600CC"/>
              </a:buClr>
              <a:buSzPts val="2400"/>
              <a:buNone/>
            </a:pPr>
            <a:r>
              <a:t/>
            </a:r>
            <a:endParaRPr>
              <a:solidFill>
                <a:schemeClr val="dk1"/>
              </a:solidFill>
            </a:endParaRPr>
          </a:p>
          <a:p>
            <a:pPr indent="-228600" lvl="1" marL="685800" rtl="0" algn="l">
              <a:lnSpc>
                <a:spcPct val="80000"/>
              </a:lnSpc>
              <a:spcBef>
                <a:spcPts val="500"/>
              </a:spcBef>
              <a:spcAft>
                <a:spcPts val="0"/>
              </a:spcAft>
              <a:buClr>
                <a:srgbClr val="6600CC"/>
              </a:buClr>
              <a:buSzPts val="2400"/>
              <a:buFont typeface="Courier New"/>
              <a:buChar char="o"/>
            </a:pPr>
            <a:r>
              <a:rPr lang="en-US">
                <a:solidFill>
                  <a:schemeClr val="dk1"/>
                </a:solidFill>
              </a:rPr>
              <a:t>Examples: horizontally striped fabric, waistline seams or other horizontal seams, belts, squared yokes</a:t>
            </a:r>
            <a:endParaRPr/>
          </a:p>
          <a:p>
            <a:pPr indent="0" lvl="1" marL="457200" rtl="0" algn="l">
              <a:lnSpc>
                <a:spcPct val="80000"/>
              </a:lnSpc>
              <a:spcBef>
                <a:spcPts val="500"/>
              </a:spcBef>
              <a:spcAft>
                <a:spcPts val="0"/>
              </a:spcAft>
              <a:buClr>
                <a:srgbClr val="6600CC"/>
              </a:buClr>
              <a:buSzPts val="2400"/>
              <a:buNone/>
            </a:pPr>
            <a:r>
              <a:t/>
            </a:r>
            <a:endParaRPr>
              <a:solidFill>
                <a:schemeClr val="dk1"/>
              </a:solidFill>
            </a:endParaRPr>
          </a:p>
          <a:p>
            <a:pPr indent="-228600" lvl="1" marL="685800" rtl="0" algn="l">
              <a:lnSpc>
                <a:spcPct val="80000"/>
              </a:lnSpc>
              <a:spcBef>
                <a:spcPts val="500"/>
              </a:spcBef>
              <a:spcAft>
                <a:spcPts val="0"/>
              </a:spcAft>
              <a:buClr>
                <a:srgbClr val="6600CC"/>
              </a:buClr>
              <a:buSzPts val="2400"/>
              <a:buFont typeface="Courier New"/>
              <a:buChar char="o"/>
            </a:pPr>
            <a:r>
              <a:rPr lang="en-US">
                <a:solidFill>
                  <a:schemeClr val="dk1"/>
                </a:solidFill>
              </a:rPr>
              <a:t>__________________________________________________________________________ lines usually make a person look taller and narrower</a:t>
            </a:r>
            <a:endParaRPr/>
          </a:p>
          <a:p>
            <a:pPr indent="0" lvl="1" marL="457200" rtl="0" algn="l">
              <a:lnSpc>
                <a:spcPct val="80000"/>
              </a:lnSpc>
              <a:spcBef>
                <a:spcPts val="500"/>
              </a:spcBef>
              <a:spcAft>
                <a:spcPts val="0"/>
              </a:spcAft>
              <a:buClr>
                <a:srgbClr val="6600CC"/>
              </a:buClr>
              <a:buSzPts val="2400"/>
              <a:buNone/>
            </a:pPr>
            <a:r>
              <a:t/>
            </a:r>
            <a:endParaRPr>
              <a:solidFill>
                <a:schemeClr val="dk1"/>
              </a:solidFill>
            </a:endParaRPr>
          </a:p>
          <a:p>
            <a:pPr indent="-228600" lvl="1" marL="685800" rtl="0" algn="l">
              <a:lnSpc>
                <a:spcPct val="80000"/>
              </a:lnSpc>
              <a:spcBef>
                <a:spcPts val="500"/>
              </a:spcBef>
              <a:spcAft>
                <a:spcPts val="0"/>
              </a:spcAft>
              <a:buClr>
                <a:srgbClr val="6600CC"/>
              </a:buClr>
              <a:buSzPts val="2400"/>
              <a:buFont typeface="Courier New"/>
              <a:buChar char="o"/>
            </a:pPr>
            <a:r>
              <a:rPr lang="en-US">
                <a:solidFill>
                  <a:schemeClr val="dk1"/>
                </a:solidFill>
              </a:rPr>
              <a:t>Examples: vertically striped fabric, vertical seams, tucks, and pleats</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6"/>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Fabrics and Design Illusions</a:t>
            </a:r>
            <a:br>
              <a:rPr lang="en-US">
                <a:solidFill>
                  <a:srgbClr val="6600CC"/>
                </a:solidFill>
              </a:rPr>
            </a:br>
            <a:r>
              <a:rPr lang="en-US" sz="1600">
                <a:solidFill>
                  <a:srgbClr val="6600CC"/>
                </a:solidFill>
              </a:rPr>
              <a:t>Objective 3</a:t>
            </a:r>
            <a:endParaRPr sz="1600">
              <a:solidFill>
                <a:srgbClr val="6600CC"/>
              </a:solidFill>
            </a:endParaRPr>
          </a:p>
        </p:txBody>
      </p:sp>
      <p:sp>
        <p:nvSpPr>
          <p:cNvPr id="380" name="Google Shape;380;p46"/>
          <p:cNvSpPr txBox="1"/>
          <p:nvPr>
            <p:ph idx="1" type="body"/>
          </p:nvPr>
        </p:nvSpPr>
        <p:spPr>
          <a:xfrm>
            <a:off x="1" y="1659467"/>
            <a:ext cx="12192000" cy="5198533"/>
          </a:xfrm>
          <a:prstGeom prst="rect">
            <a:avLst/>
          </a:prstGeom>
          <a:noFill/>
          <a:ln>
            <a:noFill/>
          </a:ln>
        </p:spPr>
        <p:txBody>
          <a:bodyPr anchorCtr="0" anchor="t" bIns="45700" lIns="91425" spcFirstLastPara="1" rIns="91425" wrap="square" tIns="45700">
            <a:normAutofit/>
          </a:bodyPr>
          <a:lstStyle/>
          <a:p>
            <a:pPr indent="-228600" lvl="0" marL="228600" rtl="0" algn="l">
              <a:lnSpc>
                <a:spcPct val="70000"/>
              </a:lnSpc>
              <a:spcBef>
                <a:spcPts val="0"/>
              </a:spcBef>
              <a:spcAft>
                <a:spcPts val="0"/>
              </a:spcAft>
              <a:buClr>
                <a:srgbClr val="6600CC"/>
              </a:buClr>
              <a:buSzPts val="2590"/>
              <a:buChar char="•"/>
            </a:pPr>
            <a:r>
              <a:rPr lang="en-US" sz="2590">
                <a:solidFill>
                  <a:schemeClr val="dk1"/>
                </a:solidFill>
              </a:rPr>
              <a:t>_______________________________________________________________________</a:t>
            </a:r>
            <a:endParaRPr/>
          </a:p>
          <a:p>
            <a:pPr indent="0" lvl="0" marL="0" rtl="0" algn="l">
              <a:lnSpc>
                <a:spcPct val="7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A shiny fabric, such as satin, makes the body appear _____________________________________________________________________</a:t>
            </a:r>
            <a:endParaRPr/>
          </a:p>
          <a:p>
            <a:pPr indent="0" lvl="0" marL="0" rtl="0" algn="l">
              <a:lnSpc>
                <a:spcPct val="7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A dull fabric, such as denim, makes the body appear ____________________________________________________________________</a:t>
            </a:r>
            <a:endParaRPr/>
          </a:p>
          <a:p>
            <a:pPr indent="0" lvl="0" marL="0" rtl="0" algn="l">
              <a:lnSpc>
                <a:spcPct val="7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_______________________________________________________________________fabrics, such as fleece, make the body appear larger</a:t>
            </a:r>
            <a:endParaRPr/>
          </a:p>
          <a:p>
            <a:pPr indent="0" lvl="0" marL="0" rtl="0" algn="l">
              <a:lnSpc>
                <a:spcPct val="7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_______________________________________________________________________fabrics, such as taffeta, make the body appear larger</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47"/>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Fabrics and Design Illusions</a:t>
            </a:r>
            <a:br>
              <a:rPr lang="en-US">
                <a:solidFill>
                  <a:srgbClr val="6600CC"/>
                </a:solidFill>
              </a:rPr>
            </a:br>
            <a:r>
              <a:rPr lang="en-US" sz="1600">
                <a:solidFill>
                  <a:srgbClr val="6600CC"/>
                </a:solidFill>
              </a:rPr>
              <a:t>Objective 3</a:t>
            </a:r>
            <a:endParaRPr sz="1600">
              <a:solidFill>
                <a:srgbClr val="6600CC"/>
              </a:solidFill>
            </a:endParaRPr>
          </a:p>
        </p:txBody>
      </p:sp>
      <p:sp>
        <p:nvSpPr>
          <p:cNvPr id="386" name="Google Shape;386;p47"/>
          <p:cNvSpPr txBox="1"/>
          <p:nvPr>
            <p:ph idx="1" type="body"/>
          </p:nvPr>
        </p:nvSpPr>
        <p:spPr>
          <a:xfrm>
            <a:off x="1" y="2057399"/>
            <a:ext cx="12192000" cy="4741333"/>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600CC"/>
              </a:buClr>
              <a:buSzPts val="2800"/>
              <a:buChar char="•"/>
            </a:pPr>
            <a:r>
              <a:rPr lang="en-US"/>
              <a:t>__________________________________________________________________</a:t>
            </a:r>
            <a:endParaRPr>
              <a:solidFill>
                <a:schemeClr val="dk1"/>
              </a:solidFill>
            </a:endParaRPr>
          </a:p>
          <a:p>
            <a:pPr indent="-228600" lvl="1" marL="685800" rtl="0" algn="l">
              <a:lnSpc>
                <a:spcPct val="90000"/>
              </a:lnSpc>
              <a:spcBef>
                <a:spcPts val="500"/>
              </a:spcBef>
              <a:spcAft>
                <a:spcPts val="0"/>
              </a:spcAft>
              <a:buClr>
                <a:srgbClr val="6600CC"/>
              </a:buClr>
              <a:buSzPts val="2400"/>
              <a:buFont typeface="Courier New"/>
              <a:buChar char="o"/>
            </a:pPr>
            <a:r>
              <a:rPr lang="en-US">
                <a:solidFill>
                  <a:schemeClr val="dk1"/>
                </a:solidFill>
              </a:rPr>
              <a:t>Narrow rectangular shapes, such as a fitted t-shirt and skinny jeans, make the body appear ________________________________________________________________________</a:t>
            </a:r>
            <a:endParaRPr>
              <a:solidFill>
                <a:schemeClr val="dk1"/>
              </a:solidFill>
            </a:endParaRPr>
          </a:p>
          <a:p>
            <a:pPr indent="-228600" lvl="1" marL="685800" rtl="0" algn="l">
              <a:lnSpc>
                <a:spcPct val="90000"/>
              </a:lnSpc>
              <a:spcBef>
                <a:spcPts val="500"/>
              </a:spcBef>
              <a:spcAft>
                <a:spcPts val="0"/>
              </a:spcAft>
              <a:buClr>
                <a:srgbClr val="6600CC"/>
              </a:buClr>
              <a:buSzPts val="2400"/>
              <a:buFont typeface="Courier New"/>
              <a:buChar char="o"/>
            </a:pPr>
            <a:r>
              <a:rPr lang="en-US">
                <a:solidFill>
                  <a:schemeClr val="dk1"/>
                </a:solidFill>
              </a:rPr>
              <a:t>Wide, boxy rectangular shapes, such as a bulky sweater and wide-leg pants, make the body appear __________________________________________________________________</a:t>
            </a:r>
            <a:endParaRPr/>
          </a:p>
          <a:p>
            <a:pPr indent="-76200" lvl="1" marL="685800" rtl="0" algn="l">
              <a:lnSpc>
                <a:spcPct val="90000"/>
              </a:lnSpc>
              <a:spcBef>
                <a:spcPts val="500"/>
              </a:spcBef>
              <a:spcAft>
                <a:spcPts val="0"/>
              </a:spcAft>
              <a:buClr>
                <a:srgbClr val="6600CC"/>
              </a:buClr>
              <a:buSzPts val="2400"/>
              <a:buFont typeface="Courier New"/>
              <a:buNone/>
            </a:pPr>
            <a:r>
              <a:t/>
            </a:r>
            <a:endParaRPr>
              <a:solidFill>
                <a:schemeClr val="dk1"/>
              </a:solidFill>
            </a:endParaRPr>
          </a:p>
          <a:p>
            <a:pPr indent="-228600" lvl="0" marL="228600" rtl="0" algn="l">
              <a:lnSpc>
                <a:spcPct val="90000"/>
              </a:lnSpc>
              <a:spcBef>
                <a:spcPts val="1000"/>
              </a:spcBef>
              <a:spcAft>
                <a:spcPts val="0"/>
              </a:spcAft>
              <a:buClr>
                <a:srgbClr val="6600CC"/>
              </a:buClr>
              <a:buSzPts val="2800"/>
              <a:buChar char="•"/>
            </a:pPr>
            <a:r>
              <a:rPr lang="en-US">
                <a:solidFill>
                  <a:schemeClr val="dk1"/>
                </a:solidFill>
              </a:rPr>
              <a:t>__________________________________________________________________</a:t>
            </a:r>
            <a:endParaRPr>
              <a:solidFill>
                <a:schemeClr val="dk1"/>
              </a:solidFill>
            </a:endParaRPr>
          </a:p>
          <a:p>
            <a:pPr indent="-228600" lvl="1" marL="685800" rtl="0" algn="l">
              <a:lnSpc>
                <a:spcPct val="90000"/>
              </a:lnSpc>
              <a:spcBef>
                <a:spcPts val="500"/>
              </a:spcBef>
              <a:spcAft>
                <a:spcPts val="0"/>
              </a:spcAft>
              <a:buClr>
                <a:srgbClr val="6600CC"/>
              </a:buClr>
              <a:buSzPts val="2400"/>
              <a:buFont typeface="Courier New"/>
              <a:buChar char="o"/>
            </a:pPr>
            <a:r>
              <a:rPr lang="en-US">
                <a:solidFill>
                  <a:schemeClr val="dk1"/>
                </a:solidFill>
              </a:rPr>
              <a:t>Clothing that is too __________________________________________________________ creates bulges, making a body look larger</a:t>
            </a:r>
            <a:endParaRPr/>
          </a:p>
          <a:p>
            <a:pPr indent="-228600" lvl="1" marL="685800" rtl="0" algn="l">
              <a:lnSpc>
                <a:spcPct val="90000"/>
              </a:lnSpc>
              <a:spcBef>
                <a:spcPts val="500"/>
              </a:spcBef>
              <a:spcAft>
                <a:spcPts val="0"/>
              </a:spcAft>
              <a:buClr>
                <a:srgbClr val="6600CC"/>
              </a:buClr>
              <a:buSzPts val="2400"/>
              <a:buFont typeface="Courier New"/>
              <a:buChar char="o"/>
            </a:pPr>
            <a:r>
              <a:rPr lang="en-US">
                <a:solidFill>
                  <a:schemeClr val="dk1"/>
                </a:solidFill>
              </a:rPr>
              <a:t>Clothing that is too __________________________________________________________ may also make a body look larger</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48"/>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How to Choose Garments</a:t>
            </a:r>
            <a:br>
              <a:rPr lang="en-US">
                <a:solidFill>
                  <a:schemeClr val="dk1"/>
                </a:solidFill>
              </a:rPr>
            </a:br>
            <a:r>
              <a:rPr lang="en-US" sz="1600">
                <a:solidFill>
                  <a:srgbClr val="6600CC"/>
                </a:solidFill>
              </a:rPr>
              <a:t>Objective 6</a:t>
            </a:r>
            <a:endParaRPr sz="1600">
              <a:solidFill>
                <a:srgbClr val="6600CC"/>
              </a:solidFill>
            </a:endParaRPr>
          </a:p>
        </p:txBody>
      </p:sp>
      <p:sp>
        <p:nvSpPr>
          <p:cNvPr id="392" name="Google Shape;392;p48"/>
          <p:cNvSpPr txBox="1"/>
          <p:nvPr>
            <p:ph idx="1" type="body"/>
          </p:nvPr>
        </p:nvSpPr>
        <p:spPr>
          <a:xfrm>
            <a:off x="0" y="2057398"/>
            <a:ext cx="12192000" cy="4800601"/>
          </a:xfrm>
          <a:prstGeom prst="rect">
            <a:avLst/>
          </a:prstGeom>
          <a:noFill/>
          <a:ln>
            <a:noFill/>
          </a:ln>
        </p:spPr>
        <p:txBody>
          <a:bodyPr anchorCtr="0" anchor="t" bIns="45700" lIns="91425" spcFirstLastPara="1" rIns="91425" wrap="square" tIns="45700">
            <a:normAutofit/>
          </a:bodyPr>
          <a:lstStyle/>
          <a:p>
            <a:pPr indent="-228600" lvl="0" marL="228600" rtl="0" algn="l">
              <a:lnSpc>
                <a:spcPct val="70000"/>
              </a:lnSpc>
              <a:spcBef>
                <a:spcPts val="0"/>
              </a:spcBef>
              <a:spcAft>
                <a:spcPts val="0"/>
              </a:spcAft>
              <a:buClr>
                <a:srgbClr val="6600CC"/>
              </a:buClr>
              <a:buSzPts val="2590"/>
              <a:buChar char="•"/>
            </a:pPr>
            <a:r>
              <a:rPr lang="en-US" sz="2590">
                <a:solidFill>
                  <a:schemeClr val="dk1"/>
                </a:solidFill>
              </a:rPr>
              <a:t>Consider your ___________________________________________________________</a:t>
            </a:r>
            <a:endParaRPr/>
          </a:p>
          <a:p>
            <a:pPr indent="0" lvl="0" marL="0" rtl="0" algn="l">
              <a:lnSpc>
                <a:spcPct val="7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Consider your ___________________________________________________________</a:t>
            </a:r>
            <a:endParaRPr/>
          </a:p>
          <a:p>
            <a:pPr indent="0" lvl="0" marL="0" rtl="0" algn="l">
              <a:lnSpc>
                <a:spcPct val="7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Consider your ___________________________________________________________</a:t>
            </a:r>
            <a:endParaRPr/>
          </a:p>
          <a:p>
            <a:pPr indent="0" lvl="0" marL="0" rtl="0" algn="l">
              <a:lnSpc>
                <a:spcPct val="7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Consider your body _______________________________________________ and the garment design</a:t>
            </a:r>
            <a:endParaRPr/>
          </a:p>
          <a:p>
            <a:pPr indent="0" lvl="0" marL="0" rtl="0" algn="l">
              <a:lnSpc>
                <a:spcPct val="7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Consider the ___________________________________________________________</a:t>
            </a:r>
            <a:endParaRPr/>
          </a:p>
          <a:p>
            <a:pPr indent="0" lvl="0" marL="0" rtl="0" algn="l">
              <a:lnSpc>
                <a:spcPct val="7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Consider the ___________________________________________________________</a:t>
            </a:r>
            <a:endParaRPr sz="2590">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49"/>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How to Choose Garments</a:t>
            </a:r>
            <a:br>
              <a:rPr lang="en-US">
                <a:solidFill>
                  <a:schemeClr val="dk1"/>
                </a:solidFill>
              </a:rPr>
            </a:br>
            <a:r>
              <a:rPr lang="en-US" sz="1600">
                <a:solidFill>
                  <a:srgbClr val="6600CC"/>
                </a:solidFill>
              </a:rPr>
              <a:t>Objective 6</a:t>
            </a:r>
            <a:endParaRPr sz="1600">
              <a:solidFill>
                <a:srgbClr val="6600CC"/>
              </a:solidFill>
            </a:endParaRPr>
          </a:p>
        </p:txBody>
      </p:sp>
      <p:sp>
        <p:nvSpPr>
          <p:cNvPr id="398" name="Google Shape;398;p49"/>
          <p:cNvSpPr txBox="1"/>
          <p:nvPr>
            <p:ph idx="2" type="body"/>
          </p:nvPr>
        </p:nvSpPr>
        <p:spPr>
          <a:xfrm>
            <a:off x="0" y="2057400"/>
            <a:ext cx="12192000" cy="4800600"/>
          </a:xfrm>
          <a:prstGeom prst="rect">
            <a:avLst/>
          </a:prstGeom>
          <a:noFill/>
          <a:ln>
            <a:noFill/>
          </a:ln>
        </p:spPr>
        <p:txBody>
          <a:bodyPr anchorCtr="0" anchor="t" bIns="45700" lIns="91425" spcFirstLastPara="1" rIns="91425" wrap="square" tIns="45700">
            <a:normAutofit/>
          </a:bodyPr>
          <a:lstStyle/>
          <a:p>
            <a:pPr indent="-228600" lvl="0" marL="228600" rtl="0" algn="l">
              <a:lnSpc>
                <a:spcPct val="70000"/>
              </a:lnSpc>
              <a:spcBef>
                <a:spcPts val="0"/>
              </a:spcBef>
              <a:spcAft>
                <a:spcPts val="0"/>
              </a:spcAft>
              <a:buClr>
                <a:srgbClr val="6600CC"/>
              </a:buClr>
              <a:buSzPts val="2590"/>
              <a:buChar char="•"/>
            </a:pPr>
            <a:r>
              <a:rPr lang="en-US" sz="2590">
                <a:solidFill>
                  <a:schemeClr val="dk1"/>
                </a:solidFill>
              </a:rPr>
              <a:t>Consider the ______________________________________________________ it will require</a:t>
            </a:r>
            <a:endParaRPr/>
          </a:p>
          <a:p>
            <a:pPr indent="0" lvl="0" marL="0" rtl="0" algn="l">
              <a:lnSpc>
                <a:spcPct val="7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Consider how it fits into your current ______________________________________________________________________</a:t>
            </a:r>
            <a:endParaRPr/>
          </a:p>
          <a:p>
            <a:pPr indent="0" lvl="0" marL="0" rtl="0" algn="l">
              <a:lnSpc>
                <a:spcPct val="7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Consider the garment’s __________________________________________________________________ level</a:t>
            </a:r>
            <a:endParaRPr/>
          </a:p>
          <a:p>
            <a:pPr indent="0" lvl="0" marL="0" rtl="0" algn="l">
              <a:lnSpc>
                <a:spcPct val="7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Consider the ____________________________________________________________</a:t>
            </a:r>
            <a:endParaRPr/>
          </a:p>
          <a:p>
            <a:pPr indent="0" lvl="0" marL="0" rtl="0" algn="l">
              <a:lnSpc>
                <a:spcPct val="7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Consider the difficulty of __________________________________________________</a:t>
            </a:r>
            <a:endParaRPr sz="2590">
              <a:solidFill>
                <a:schemeClr val="dk1"/>
              </a:solidFill>
            </a:endParaRPr>
          </a:p>
          <a:p>
            <a:pPr indent="-64135" lvl="0" marL="228600" rtl="0" algn="l">
              <a:lnSpc>
                <a:spcPct val="70000"/>
              </a:lnSpc>
              <a:spcBef>
                <a:spcPts val="1000"/>
              </a:spcBef>
              <a:spcAft>
                <a:spcPts val="0"/>
              </a:spcAft>
              <a:buClr>
                <a:schemeClr val="dk1"/>
              </a:buClr>
              <a:buSzPts val="2590"/>
              <a:buNone/>
            </a:pPr>
            <a:r>
              <a:t/>
            </a:r>
            <a:endParaRPr sz="259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Key Terms</a:t>
            </a:r>
            <a:endParaRPr>
              <a:solidFill>
                <a:srgbClr val="6600CC"/>
              </a:solidFill>
            </a:endParaRPr>
          </a:p>
        </p:txBody>
      </p:sp>
      <p:sp>
        <p:nvSpPr>
          <p:cNvPr id="111" name="Google Shape;111;p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6600CC"/>
              </a:buClr>
              <a:buSzPts val="2800"/>
              <a:buChar char="•"/>
            </a:pPr>
            <a:r>
              <a:rPr b="1" lang="en-US">
                <a:solidFill>
                  <a:schemeClr val="dk1"/>
                </a:solidFill>
              </a:rPr>
              <a:t>fad: </a:t>
            </a:r>
            <a:r>
              <a:rPr lang="en-US">
                <a:solidFill>
                  <a:schemeClr val="dk1"/>
                </a:solidFill>
              </a:rPr>
              <a:t>a temporary fashion; something that is popular for a short period of time</a:t>
            </a:r>
            <a:endParaRPr/>
          </a:p>
          <a:p>
            <a:pPr indent="-228600" lvl="0" marL="228600" rtl="0" algn="l">
              <a:lnSpc>
                <a:spcPct val="80000"/>
              </a:lnSpc>
              <a:spcBef>
                <a:spcPts val="1000"/>
              </a:spcBef>
              <a:spcAft>
                <a:spcPts val="0"/>
              </a:spcAft>
              <a:buClr>
                <a:srgbClr val="6600CC"/>
              </a:buClr>
              <a:buSzPts val="2800"/>
              <a:buChar char="•"/>
            </a:pPr>
            <a:r>
              <a:rPr b="1" lang="en-US">
                <a:solidFill>
                  <a:schemeClr val="dk1"/>
                </a:solidFill>
              </a:rPr>
              <a:t>horizontal: </a:t>
            </a:r>
            <a:r>
              <a:rPr lang="en-US">
                <a:solidFill>
                  <a:schemeClr val="dk1"/>
                </a:solidFill>
              </a:rPr>
              <a:t>parallel to the horizon; on a level</a:t>
            </a:r>
            <a:endParaRPr/>
          </a:p>
          <a:p>
            <a:pPr indent="-228600" lvl="0" marL="228600" rtl="0" algn="l">
              <a:lnSpc>
                <a:spcPct val="80000"/>
              </a:lnSpc>
              <a:spcBef>
                <a:spcPts val="1000"/>
              </a:spcBef>
              <a:spcAft>
                <a:spcPts val="0"/>
              </a:spcAft>
              <a:buClr>
                <a:srgbClr val="6600CC"/>
              </a:buClr>
              <a:buSzPts val="2800"/>
              <a:buChar char="•"/>
            </a:pPr>
            <a:r>
              <a:rPr b="1" lang="en-US">
                <a:solidFill>
                  <a:schemeClr val="dk1"/>
                </a:solidFill>
              </a:rPr>
              <a:t>non-colorfast: </a:t>
            </a:r>
            <a:r>
              <a:rPr lang="en-US">
                <a:solidFill>
                  <a:schemeClr val="dk1"/>
                </a:solidFill>
              </a:rPr>
              <a:t>fabrics that lose their color dye when worn or washed</a:t>
            </a:r>
            <a:endParaRPr/>
          </a:p>
          <a:p>
            <a:pPr indent="-228600" lvl="0" marL="228600" rtl="0" algn="l">
              <a:lnSpc>
                <a:spcPct val="80000"/>
              </a:lnSpc>
              <a:spcBef>
                <a:spcPts val="1000"/>
              </a:spcBef>
              <a:spcAft>
                <a:spcPts val="0"/>
              </a:spcAft>
              <a:buClr>
                <a:srgbClr val="6600CC"/>
              </a:buClr>
              <a:buSzPts val="2800"/>
              <a:buChar char="•"/>
            </a:pPr>
            <a:r>
              <a:rPr b="1" lang="en-US">
                <a:solidFill>
                  <a:schemeClr val="dk1"/>
                </a:solidFill>
              </a:rPr>
              <a:t>proportion: </a:t>
            </a:r>
            <a:r>
              <a:rPr lang="en-US">
                <a:solidFill>
                  <a:schemeClr val="dk1"/>
                </a:solidFill>
              </a:rPr>
              <a:t>harmonic relation between parts, or between different things of the same kind; symmetrical arrangement or adjustment; symmetry</a:t>
            </a:r>
            <a:endParaRPr/>
          </a:p>
          <a:p>
            <a:pPr indent="-228600" lvl="0" marL="228600" rtl="0" algn="l">
              <a:lnSpc>
                <a:spcPct val="80000"/>
              </a:lnSpc>
              <a:spcBef>
                <a:spcPts val="1000"/>
              </a:spcBef>
              <a:spcAft>
                <a:spcPts val="0"/>
              </a:spcAft>
              <a:buClr>
                <a:srgbClr val="6600CC"/>
              </a:buClr>
              <a:buSzPts val="2800"/>
              <a:buChar char="•"/>
            </a:pPr>
            <a:r>
              <a:rPr b="1" lang="en-US">
                <a:solidFill>
                  <a:schemeClr val="dk1"/>
                </a:solidFill>
              </a:rPr>
              <a:t>vertical: </a:t>
            </a:r>
            <a:r>
              <a:rPr lang="en-US">
                <a:solidFill>
                  <a:schemeClr val="dk1"/>
                </a:solidFill>
              </a:rPr>
              <a:t>at right angles to the plane of the horizon or a base line; straight up and down</a:t>
            </a:r>
            <a:endParaRPr/>
          </a:p>
          <a:p>
            <a:pPr indent="-228600" lvl="0" marL="228600" rtl="0" algn="l">
              <a:lnSpc>
                <a:spcPct val="80000"/>
              </a:lnSpc>
              <a:spcBef>
                <a:spcPts val="1000"/>
              </a:spcBef>
              <a:spcAft>
                <a:spcPts val="0"/>
              </a:spcAft>
              <a:buClr>
                <a:srgbClr val="6600CC"/>
              </a:buClr>
              <a:buSzPts val="2800"/>
              <a:buChar char="•"/>
            </a:pPr>
            <a:r>
              <a:rPr b="1" lang="en-US">
                <a:solidFill>
                  <a:schemeClr val="dk1"/>
                </a:solidFill>
              </a:rPr>
              <a:t>wardrobe: </a:t>
            </a:r>
            <a:r>
              <a:rPr lang="en-US">
                <a:solidFill>
                  <a:schemeClr val="dk1"/>
                </a:solidFill>
              </a:rPr>
              <a:t>all of the clothing that belongs to one person</a:t>
            </a:r>
            <a:endParaRPr/>
          </a:p>
          <a:p>
            <a:pPr indent="-50800" lvl="0" marL="228600" rtl="0" algn="l">
              <a:lnSpc>
                <a:spcPct val="80000"/>
              </a:lnSpc>
              <a:spcBef>
                <a:spcPts val="1000"/>
              </a:spcBef>
              <a:spcAft>
                <a:spcPts val="0"/>
              </a:spcAft>
              <a:buClr>
                <a:srgbClr val="6600CC"/>
              </a:buClr>
              <a:buSzPts val="2800"/>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
                                            <p:txEl>
                                              <p:pRg end="0" st="0"/>
                                            </p:txEl>
                                          </p:spTgt>
                                        </p:tgtEl>
                                        <p:attrNameLst>
                                          <p:attrName>style.visibility</p:attrName>
                                        </p:attrNameLst>
                                      </p:cBhvr>
                                      <p:to>
                                        <p:strVal val="visible"/>
                                      </p:to>
                                    </p:set>
                                    <p:animEffect filter="fade" transition="in">
                                      <p:cBhvr>
                                        <p:cTn dur="500"/>
                                        <p:tgtEl>
                                          <p:spTgt spid="11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
                                            <p:txEl>
                                              <p:pRg end="1" st="1"/>
                                            </p:txEl>
                                          </p:spTgt>
                                        </p:tgtEl>
                                        <p:attrNameLst>
                                          <p:attrName>style.visibility</p:attrName>
                                        </p:attrNameLst>
                                      </p:cBhvr>
                                      <p:to>
                                        <p:strVal val="visible"/>
                                      </p:to>
                                    </p:set>
                                    <p:animEffect filter="fade" transition="in">
                                      <p:cBhvr>
                                        <p:cTn dur="500"/>
                                        <p:tgtEl>
                                          <p:spTgt spid="11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
                                            <p:txEl>
                                              <p:pRg end="2" st="2"/>
                                            </p:txEl>
                                          </p:spTgt>
                                        </p:tgtEl>
                                        <p:attrNameLst>
                                          <p:attrName>style.visibility</p:attrName>
                                        </p:attrNameLst>
                                      </p:cBhvr>
                                      <p:to>
                                        <p:strVal val="visible"/>
                                      </p:to>
                                    </p:set>
                                    <p:animEffect filter="fade" transition="in">
                                      <p:cBhvr>
                                        <p:cTn dur="500"/>
                                        <p:tgtEl>
                                          <p:spTgt spid="11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
                                            <p:txEl>
                                              <p:pRg end="3" st="3"/>
                                            </p:txEl>
                                          </p:spTgt>
                                        </p:tgtEl>
                                        <p:attrNameLst>
                                          <p:attrName>style.visibility</p:attrName>
                                        </p:attrNameLst>
                                      </p:cBhvr>
                                      <p:to>
                                        <p:strVal val="visible"/>
                                      </p:to>
                                    </p:set>
                                    <p:animEffect filter="fade" transition="in">
                                      <p:cBhvr>
                                        <p:cTn dur="500"/>
                                        <p:tgtEl>
                                          <p:spTgt spid="11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
                                            <p:txEl>
                                              <p:pRg end="4" st="4"/>
                                            </p:txEl>
                                          </p:spTgt>
                                        </p:tgtEl>
                                        <p:attrNameLst>
                                          <p:attrName>style.visibility</p:attrName>
                                        </p:attrNameLst>
                                      </p:cBhvr>
                                      <p:to>
                                        <p:strVal val="visible"/>
                                      </p:to>
                                    </p:set>
                                    <p:animEffect filter="fade" transition="in">
                                      <p:cBhvr>
                                        <p:cTn dur="500"/>
                                        <p:tgtEl>
                                          <p:spTgt spid="11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
                                            <p:txEl>
                                              <p:pRg end="5" st="5"/>
                                            </p:txEl>
                                          </p:spTgt>
                                        </p:tgtEl>
                                        <p:attrNameLst>
                                          <p:attrName>style.visibility</p:attrName>
                                        </p:attrNameLst>
                                      </p:cBhvr>
                                      <p:to>
                                        <p:strVal val="visible"/>
                                      </p:to>
                                    </p:set>
                                    <p:animEffect filter="fade" transition="in">
                                      <p:cBhvr>
                                        <p:cTn dur="500"/>
                                        <p:tgtEl>
                                          <p:spTgt spid="11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
                                            <p:txEl>
                                              <p:pRg end="6" st="6"/>
                                            </p:txEl>
                                          </p:spTgt>
                                        </p:tgtEl>
                                        <p:attrNameLst>
                                          <p:attrName>style.visibility</p:attrName>
                                        </p:attrNameLst>
                                      </p:cBhvr>
                                      <p:to>
                                        <p:strVal val="visible"/>
                                      </p:to>
                                    </p:set>
                                    <p:animEffect filter="fade" transition="in">
                                      <p:cBhvr>
                                        <p:cTn dur="500"/>
                                        <p:tgtEl>
                                          <p:spTgt spid="111">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50"/>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Laundry Steps</a:t>
            </a:r>
            <a:br>
              <a:rPr lang="en-US">
                <a:solidFill>
                  <a:srgbClr val="6600CC"/>
                </a:solidFill>
              </a:rPr>
            </a:br>
            <a:r>
              <a:rPr lang="en-US" sz="1600">
                <a:solidFill>
                  <a:srgbClr val="6600CC"/>
                </a:solidFill>
              </a:rPr>
              <a:t>Objective 8</a:t>
            </a:r>
            <a:endParaRPr sz="1600">
              <a:solidFill>
                <a:srgbClr val="6600CC"/>
              </a:solidFill>
            </a:endParaRPr>
          </a:p>
        </p:txBody>
      </p:sp>
      <p:sp>
        <p:nvSpPr>
          <p:cNvPr id="404" name="Google Shape;404;p50"/>
          <p:cNvSpPr txBox="1"/>
          <p:nvPr>
            <p:ph idx="1" type="body"/>
          </p:nvPr>
        </p:nvSpPr>
        <p:spPr>
          <a:xfrm>
            <a:off x="0" y="2057400"/>
            <a:ext cx="12191999" cy="4800600"/>
          </a:xfrm>
          <a:prstGeom prst="rect">
            <a:avLst/>
          </a:prstGeom>
          <a:noFill/>
          <a:ln>
            <a:noFill/>
          </a:ln>
        </p:spPr>
        <p:txBody>
          <a:bodyPr anchorCtr="0" anchor="t" bIns="45700" lIns="91425" spcFirstLastPara="1" rIns="91425" wrap="square" tIns="45700">
            <a:normAutofit/>
          </a:bodyPr>
          <a:lstStyle/>
          <a:p>
            <a:pPr indent="-457200" lvl="0" marL="502919" rtl="0" algn="l">
              <a:lnSpc>
                <a:spcPct val="90000"/>
              </a:lnSpc>
              <a:spcBef>
                <a:spcPts val="0"/>
              </a:spcBef>
              <a:spcAft>
                <a:spcPts val="0"/>
              </a:spcAft>
              <a:buClr>
                <a:srgbClr val="6600CC"/>
              </a:buClr>
              <a:buSzPts val="2800"/>
              <a:buFont typeface="Calibri"/>
              <a:buAutoNum type="arabicPeriod"/>
            </a:pPr>
            <a:r>
              <a:rPr lang="en-US">
                <a:solidFill>
                  <a:schemeClr val="dk1"/>
                </a:solidFill>
              </a:rPr>
              <a:t>_______________________________________________________ the clothes into piles and prepare them for laundering</a:t>
            </a:r>
            <a:endParaRPr/>
          </a:p>
          <a:p>
            <a:pPr indent="-228600" lvl="2" marL="1143000" rtl="0" algn="l">
              <a:lnSpc>
                <a:spcPct val="90000"/>
              </a:lnSpc>
              <a:spcBef>
                <a:spcPts val="500"/>
              </a:spcBef>
              <a:spcAft>
                <a:spcPts val="0"/>
              </a:spcAft>
              <a:buClr>
                <a:srgbClr val="6600CC"/>
              </a:buClr>
              <a:buSzPts val="2000"/>
              <a:buFont typeface="Courier New"/>
              <a:buChar char="o"/>
            </a:pPr>
            <a:r>
              <a:rPr lang="en-US" sz="2000">
                <a:solidFill>
                  <a:schemeClr val="dk1"/>
                </a:solidFill>
              </a:rPr>
              <a:t>____________________________________________________ zippers or hooks that might snag fabrics</a:t>
            </a:r>
            <a:endParaRPr/>
          </a:p>
          <a:p>
            <a:pPr indent="-228600" lvl="2" marL="1143000" rtl="0" algn="l">
              <a:lnSpc>
                <a:spcPct val="90000"/>
              </a:lnSpc>
              <a:spcBef>
                <a:spcPts val="500"/>
              </a:spcBef>
              <a:spcAft>
                <a:spcPts val="0"/>
              </a:spcAft>
              <a:buClr>
                <a:srgbClr val="6600CC"/>
              </a:buClr>
              <a:buSzPts val="2000"/>
              <a:buFont typeface="Courier New"/>
              <a:buChar char="o"/>
            </a:pPr>
            <a:r>
              <a:rPr lang="en-US" sz="2000">
                <a:solidFill>
                  <a:schemeClr val="dk1"/>
                </a:solidFill>
              </a:rPr>
              <a:t>___________________________________ pockets, then turn pockets, pant cuffs, and clothes inside out</a:t>
            </a:r>
            <a:endParaRPr/>
          </a:p>
          <a:p>
            <a:pPr indent="-228600" lvl="2" marL="1143000" rtl="0" algn="l">
              <a:lnSpc>
                <a:spcPct val="90000"/>
              </a:lnSpc>
              <a:spcBef>
                <a:spcPts val="500"/>
              </a:spcBef>
              <a:spcAft>
                <a:spcPts val="0"/>
              </a:spcAft>
              <a:buClr>
                <a:srgbClr val="6600CC"/>
              </a:buClr>
              <a:buSzPts val="2000"/>
              <a:buFont typeface="Courier New"/>
              <a:buChar char="o"/>
            </a:pPr>
            <a:r>
              <a:rPr lang="en-US" sz="2000">
                <a:solidFill>
                  <a:schemeClr val="dk1"/>
                </a:solidFill>
              </a:rPr>
              <a:t>_______________________________________ loose ties or attached washable belts to prevent tangling</a:t>
            </a:r>
            <a:endParaRPr/>
          </a:p>
          <a:p>
            <a:pPr indent="0" lvl="2" marL="914400" rtl="0" algn="l">
              <a:lnSpc>
                <a:spcPct val="90000"/>
              </a:lnSpc>
              <a:spcBef>
                <a:spcPts val="500"/>
              </a:spcBef>
              <a:spcAft>
                <a:spcPts val="0"/>
              </a:spcAft>
              <a:buClr>
                <a:srgbClr val="6600CC"/>
              </a:buClr>
              <a:buSzPts val="2000"/>
              <a:buNone/>
            </a:pPr>
            <a:r>
              <a:t/>
            </a:r>
            <a:endParaRPr sz="2000">
              <a:solidFill>
                <a:schemeClr val="dk1"/>
              </a:solidFill>
            </a:endParaRPr>
          </a:p>
          <a:p>
            <a:pPr indent="-457200" lvl="1" marL="515937" rtl="0" algn="l">
              <a:lnSpc>
                <a:spcPct val="90000"/>
              </a:lnSpc>
              <a:spcBef>
                <a:spcPts val="500"/>
              </a:spcBef>
              <a:spcAft>
                <a:spcPts val="0"/>
              </a:spcAft>
              <a:buClr>
                <a:srgbClr val="6600CC"/>
              </a:buClr>
              <a:buSzPts val="2200"/>
              <a:buFont typeface="Calibri"/>
              <a:buAutoNum type="arabicPeriod" startAt="2"/>
            </a:pPr>
            <a:r>
              <a:rPr lang="en-US" sz="2200">
                <a:solidFill>
                  <a:schemeClr val="dk1"/>
                </a:solidFill>
              </a:rPr>
              <a:t>Check for needed ___________________________________________________________________</a:t>
            </a:r>
            <a:endParaRPr/>
          </a:p>
          <a:p>
            <a:pPr indent="0" lvl="1" marL="58736" rtl="0" algn="l">
              <a:lnSpc>
                <a:spcPct val="90000"/>
              </a:lnSpc>
              <a:spcBef>
                <a:spcPts val="500"/>
              </a:spcBef>
              <a:spcAft>
                <a:spcPts val="0"/>
              </a:spcAft>
              <a:buClr>
                <a:srgbClr val="6600CC"/>
              </a:buClr>
              <a:buSzPts val="2200"/>
              <a:buNone/>
            </a:pPr>
            <a:r>
              <a:t/>
            </a:r>
            <a:endParaRPr sz="2200">
              <a:solidFill>
                <a:schemeClr val="dk1"/>
              </a:solidFill>
            </a:endParaRPr>
          </a:p>
          <a:p>
            <a:pPr indent="0" lvl="1" marL="58736" rtl="0" algn="l">
              <a:lnSpc>
                <a:spcPct val="90000"/>
              </a:lnSpc>
              <a:spcBef>
                <a:spcPts val="500"/>
              </a:spcBef>
              <a:spcAft>
                <a:spcPts val="0"/>
              </a:spcAft>
              <a:buClr>
                <a:srgbClr val="6600CC"/>
              </a:buClr>
              <a:buSzPts val="2200"/>
              <a:buNone/>
            </a:pPr>
            <a:r>
              <a:rPr lang="en-US" sz="2200">
                <a:solidFill>
                  <a:schemeClr val="dk1"/>
                </a:solidFill>
              </a:rPr>
              <a:t>3.    ________________________________________________________________________ soiled areas</a:t>
            </a:r>
            <a:endParaRPr/>
          </a:p>
          <a:p>
            <a:pPr indent="0" lvl="1" marL="58736" rtl="0" algn="l">
              <a:lnSpc>
                <a:spcPct val="90000"/>
              </a:lnSpc>
              <a:spcBef>
                <a:spcPts val="500"/>
              </a:spcBef>
              <a:spcAft>
                <a:spcPts val="0"/>
              </a:spcAft>
              <a:buClr>
                <a:srgbClr val="6600CC"/>
              </a:buClr>
              <a:buSzPts val="2200"/>
              <a:buNone/>
            </a:pPr>
            <a:r>
              <a:t/>
            </a:r>
            <a:endParaRPr sz="2200"/>
          </a:p>
          <a:p>
            <a:pPr indent="0" lvl="1" marL="58736" rtl="0" algn="l">
              <a:lnSpc>
                <a:spcPct val="90000"/>
              </a:lnSpc>
              <a:spcBef>
                <a:spcPts val="500"/>
              </a:spcBef>
              <a:spcAft>
                <a:spcPts val="0"/>
              </a:spcAft>
              <a:buClr>
                <a:srgbClr val="6600CC"/>
              </a:buClr>
              <a:buSzPts val="2200"/>
              <a:buNone/>
            </a:pPr>
            <a:r>
              <a:rPr lang="en-US" sz="2200">
                <a:solidFill>
                  <a:schemeClr val="dk1"/>
                </a:solidFill>
              </a:rPr>
              <a:t>4.    Select a ______________________________________________________________________ cycle</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51"/>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Laundry Steps</a:t>
            </a:r>
            <a:br>
              <a:rPr lang="en-US">
                <a:solidFill>
                  <a:srgbClr val="6600CC"/>
                </a:solidFill>
              </a:rPr>
            </a:br>
            <a:r>
              <a:rPr lang="en-US" sz="1600">
                <a:solidFill>
                  <a:srgbClr val="6600CC"/>
                </a:solidFill>
              </a:rPr>
              <a:t>Objective 8</a:t>
            </a:r>
            <a:endParaRPr sz="1600">
              <a:solidFill>
                <a:srgbClr val="6600CC"/>
              </a:solidFill>
            </a:endParaRPr>
          </a:p>
        </p:txBody>
      </p:sp>
      <p:graphicFrame>
        <p:nvGraphicFramePr>
          <p:cNvPr id="410" name="Google Shape;410;p51"/>
          <p:cNvGraphicFramePr/>
          <p:nvPr/>
        </p:nvGraphicFramePr>
        <p:xfrm>
          <a:off x="0" y="1325564"/>
          <a:ext cx="3000000" cy="3000000"/>
        </p:xfrm>
        <a:graphic>
          <a:graphicData uri="http://schemas.openxmlformats.org/drawingml/2006/table">
            <a:tbl>
              <a:tblPr bandRow="1" firstRow="1">
                <a:noFill/>
                <a:tableStyleId>{EF5F7742-4A17-43C0-8EFB-F23149125913}</a:tableStyleId>
              </a:tblPr>
              <a:tblGrid>
                <a:gridCol w="4064000"/>
                <a:gridCol w="4064000"/>
                <a:gridCol w="4064000"/>
              </a:tblGrid>
              <a:tr h="678775">
                <a:tc gridSpan="3">
                  <a:txBody>
                    <a:bodyPr/>
                    <a:lstStyle/>
                    <a:p>
                      <a:pPr indent="0" lvl="0" marL="0" marR="0" rtl="0" algn="ctr">
                        <a:spcBef>
                          <a:spcPts val="0"/>
                        </a:spcBef>
                        <a:spcAft>
                          <a:spcPts val="0"/>
                        </a:spcAft>
                        <a:buNone/>
                      </a:pPr>
                      <a:r>
                        <a:rPr b="1" lang="en-US" sz="1800">
                          <a:solidFill>
                            <a:srgbClr val="007C85"/>
                          </a:solidFill>
                        </a:rPr>
                        <a:t>Water Temperatures</a:t>
                      </a:r>
                      <a:endParaRPr b="1" sz="1800">
                        <a:solidFill>
                          <a:srgbClr val="007C85"/>
                        </a:solidFill>
                      </a:endParaRPr>
                    </a:p>
                  </a:txBody>
                  <a:tcPr marT="45725" marB="45725" marR="91450" marL="91450"/>
                </a:tc>
                <a:tc hMerge="1"/>
                <a:tc hMerge="1"/>
              </a:tr>
              <a:tr h="1171575">
                <a:tc>
                  <a:txBody>
                    <a:bodyPr/>
                    <a:lstStyle/>
                    <a:p>
                      <a:pPr indent="0" lvl="0" marL="0" marR="0" rtl="0" algn="ctr">
                        <a:lnSpc>
                          <a:spcPct val="100000"/>
                        </a:lnSpc>
                        <a:spcBef>
                          <a:spcPts val="0"/>
                        </a:spcBef>
                        <a:spcAft>
                          <a:spcPts val="0"/>
                        </a:spcAft>
                        <a:buClr>
                          <a:schemeClr val="lt1"/>
                        </a:buClr>
                        <a:buSzPts val="1800"/>
                        <a:buFont typeface="Calibri"/>
                        <a:buNone/>
                      </a:pPr>
                      <a:r>
                        <a:rPr lang="en-US" sz="1800">
                          <a:solidFill>
                            <a:schemeClr val="lt1"/>
                          </a:solidFill>
                        </a:rPr>
                        <a:t>Hot (______°F or _______°C)</a:t>
                      </a:r>
                      <a:endParaRPr sz="1800">
                        <a:solidFill>
                          <a:schemeClr val="lt1"/>
                        </a:solidFill>
                      </a:endParaRPr>
                    </a:p>
                  </a:txBody>
                  <a:tcPr marT="45725" marB="45725" marR="91450" marL="91450">
                    <a:solidFill>
                      <a:srgbClr val="007C85"/>
                    </a:solidFill>
                  </a:tcPr>
                </a:tc>
                <a:tc>
                  <a:txBody>
                    <a:bodyPr/>
                    <a:lstStyle/>
                    <a:p>
                      <a:pPr indent="0" lvl="0" marL="0" marR="0" rtl="0" algn="ctr">
                        <a:lnSpc>
                          <a:spcPct val="100000"/>
                        </a:lnSpc>
                        <a:spcBef>
                          <a:spcPts val="0"/>
                        </a:spcBef>
                        <a:spcAft>
                          <a:spcPts val="0"/>
                        </a:spcAft>
                        <a:buClr>
                          <a:schemeClr val="lt1"/>
                        </a:buClr>
                        <a:buSzPts val="1800"/>
                        <a:buFont typeface="Calibri"/>
                        <a:buNone/>
                      </a:pPr>
                      <a:r>
                        <a:rPr lang="en-US" sz="1800">
                          <a:solidFill>
                            <a:schemeClr val="lt1"/>
                          </a:solidFill>
                        </a:rPr>
                        <a:t>Warm (100-110°F or 43°C-38°C)</a:t>
                      </a:r>
                      <a:endParaRPr/>
                    </a:p>
                    <a:p>
                      <a:pPr indent="0" lvl="0" marL="0" marR="0" rtl="0" algn="ctr">
                        <a:spcBef>
                          <a:spcPts val="0"/>
                        </a:spcBef>
                        <a:spcAft>
                          <a:spcPts val="0"/>
                        </a:spcAft>
                        <a:buNone/>
                      </a:pPr>
                      <a:r>
                        <a:t/>
                      </a:r>
                      <a:endParaRPr sz="1800">
                        <a:solidFill>
                          <a:schemeClr val="lt1"/>
                        </a:solidFill>
                      </a:endParaRPr>
                    </a:p>
                  </a:txBody>
                  <a:tcPr marT="45725" marB="45725" marR="91450" marL="91450">
                    <a:solidFill>
                      <a:srgbClr val="007C85"/>
                    </a:solidFill>
                  </a:tcPr>
                </a:tc>
                <a:tc>
                  <a:txBody>
                    <a:bodyPr/>
                    <a:lstStyle/>
                    <a:p>
                      <a:pPr indent="0" lvl="0" marL="0" marR="0" rtl="0" algn="ctr">
                        <a:spcBef>
                          <a:spcPts val="0"/>
                        </a:spcBef>
                        <a:spcAft>
                          <a:spcPts val="0"/>
                        </a:spcAft>
                        <a:buNone/>
                      </a:pPr>
                      <a:r>
                        <a:rPr lang="en-US" sz="1800">
                          <a:solidFill>
                            <a:schemeClr val="lt1"/>
                          </a:solidFill>
                        </a:rPr>
                        <a:t>Cold (________°F or ____________°C)</a:t>
                      </a:r>
                      <a:endParaRPr/>
                    </a:p>
                  </a:txBody>
                  <a:tcPr marT="45725" marB="45725" marR="91450" marL="91450">
                    <a:solidFill>
                      <a:srgbClr val="007C85"/>
                    </a:solidFill>
                  </a:tcPr>
                </a:tc>
              </a:tr>
              <a:tr h="3682100">
                <a:tc>
                  <a:txBody>
                    <a:bodyPr/>
                    <a:lstStyle/>
                    <a:p>
                      <a:pPr indent="-285750" lvl="0" marL="285750" marR="0" rtl="0" algn="l">
                        <a:spcBef>
                          <a:spcPts val="0"/>
                        </a:spcBef>
                        <a:spcAft>
                          <a:spcPts val="0"/>
                        </a:spcAft>
                        <a:buClr>
                          <a:schemeClr val="dk1"/>
                        </a:buClr>
                        <a:buSzPts val="1800"/>
                        <a:buFont typeface="Arial"/>
                        <a:buChar char="•"/>
                      </a:pPr>
                      <a:r>
                        <a:rPr lang="en-US" sz="1800"/>
                        <a:t>Heavily soiled durable press</a:t>
                      </a:r>
                      <a:endParaRPr/>
                    </a:p>
                    <a:p>
                      <a:pPr indent="-285750" lvl="0" marL="285750" marR="0" rtl="0" algn="l">
                        <a:spcBef>
                          <a:spcPts val="0"/>
                        </a:spcBef>
                        <a:spcAft>
                          <a:spcPts val="0"/>
                        </a:spcAft>
                        <a:buClr>
                          <a:schemeClr val="dk1"/>
                        </a:buClr>
                        <a:buSzPts val="1800"/>
                        <a:buFont typeface="Arial"/>
                        <a:buChar char="•"/>
                      </a:pPr>
                      <a:r>
                        <a:rPr lang="en-US" sz="1800"/>
                        <a:t>Work and active sports clothes</a:t>
                      </a:r>
                      <a:endParaRPr/>
                    </a:p>
                    <a:p>
                      <a:pPr indent="-285750" lvl="0" marL="285750" marR="0" rtl="0" algn="l">
                        <a:spcBef>
                          <a:spcPts val="0"/>
                        </a:spcBef>
                        <a:spcAft>
                          <a:spcPts val="0"/>
                        </a:spcAft>
                        <a:buClr>
                          <a:schemeClr val="dk1"/>
                        </a:buClr>
                        <a:buSzPts val="1800"/>
                        <a:buFont typeface="Arial"/>
                        <a:buChar char="•"/>
                      </a:pPr>
                      <a:r>
                        <a:rPr lang="en-US" sz="1800"/>
                        <a:t>Diapers (should be washed alone or with other items of similar soil)</a:t>
                      </a:r>
                      <a:endParaRPr/>
                    </a:p>
                    <a:p>
                      <a:pPr indent="-285750" lvl="0" marL="285750" marR="0" rtl="0" algn="l">
                        <a:spcBef>
                          <a:spcPts val="0"/>
                        </a:spcBef>
                        <a:spcAft>
                          <a:spcPts val="0"/>
                        </a:spcAft>
                        <a:buClr>
                          <a:schemeClr val="dk1"/>
                        </a:buClr>
                        <a:buSzPts val="1800"/>
                        <a:buFont typeface="Arial"/>
                        <a:buChar char="•"/>
                      </a:pPr>
                      <a:r>
                        <a:rPr lang="en-US" sz="1800"/>
                        <a:t>Sheets</a:t>
                      </a:r>
                      <a:endParaRPr/>
                    </a:p>
                    <a:p>
                      <a:pPr indent="-285750" lvl="0" marL="285750" marR="0" rtl="0" algn="l">
                        <a:spcBef>
                          <a:spcPts val="0"/>
                        </a:spcBef>
                        <a:spcAft>
                          <a:spcPts val="0"/>
                        </a:spcAft>
                        <a:buClr>
                          <a:schemeClr val="dk1"/>
                        </a:buClr>
                        <a:buSzPts val="1800"/>
                        <a:buFont typeface="Arial"/>
                        <a:buChar char="•"/>
                      </a:pPr>
                      <a:r>
                        <a:rPr lang="en-US" sz="1800"/>
                        <a:t>Towels</a:t>
                      </a:r>
                      <a:endParaRPr/>
                    </a:p>
                    <a:p>
                      <a:pPr indent="-285750" lvl="0" marL="285750" marR="0" rtl="0" algn="l">
                        <a:spcBef>
                          <a:spcPts val="0"/>
                        </a:spcBef>
                        <a:spcAft>
                          <a:spcPts val="0"/>
                        </a:spcAft>
                        <a:buClr>
                          <a:schemeClr val="dk1"/>
                        </a:buClr>
                        <a:buSzPts val="1800"/>
                        <a:buFont typeface="Arial"/>
                        <a:buChar char="•"/>
                      </a:pPr>
                      <a:r>
                        <a:rPr lang="en-US" sz="1800"/>
                        <a:t>Throw rugs</a:t>
                      </a:r>
                      <a:endParaRPr sz="1800"/>
                    </a:p>
                  </a:txBody>
                  <a:tcPr marT="45725" marB="45725" marR="91450" marL="91450">
                    <a:solidFill>
                      <a:srgbClr val="007C85">
                        <a:alpha val="20000"/>
                      </a:srgbClr>
                    </a:solidFill>
                  </a:tcPr>
                </a:tc>
                <a:tc>
                  <a:txBody>
                    <a:bodyPr/>
                    <a:lstStyle/>
                    <a:p>
                      <a:pPr indent="-285750" lvl="0" marL="285750" marR="0" rtl="0" algn="l">
                        <a:spcBef>
                          <a:spcPts val="0"/>
                        </a:spcBef>
                        <a:spcAft>
                          <a:spcPts val="0"/>
                        </a:spcAft>
                        <a:buClr>
                          <a:schemeClr val="dk1"/>
                        </a:buClr>
                        <a:buSzPts val="1800"/>
                        <a:buFont typeface="Arial"/>
                        <a:buChar char="•"/>
                      </a:pPr>
                      <a:r>
                        <a:rPr lang="en-US" sz="1800"/>
                        <a:t>Lightly soiled durable press</a:t>
                      </a:r>
                      <a:endParaRPr/>
                    </a:p>
                    <a:p>
                      <a:pPr indent="-285750" lvl="0" marL="285750" marR="0" rtl="0" algn="l">
                        <a:spcBef>
                          <a:spcPts val="0"/>
                        </a:spcBef>
                        <a:spcAft>
                          <a:spcPts val="0"/>
                        </a:spcAft>
                        <a:buClr>
                          <a:schemeClr val="dk1"/>
                        </a:buClr>
                        <a:buSzPts val="1800"/>
                        <a:buFont typeface="Arial"/>
                        <a:buChar char="•"/>
                      </a:pPr>
                      <a:r>
                        <a:rPr lang="en-US" sz="1800"/>
                        <a:t>Wash and wear</a:t>
                      </a:r>
                      <a:endParaRPr/>
                    </a:p>
                    <a:p>
                      <a:pPr indent="-285750" lvl="0" marL="285750" marR="0" rtl="0" algn="l">
                        <a:spcBef>
                          <a:spcPts val="0"/>
                        </a:spcBef>
                        <a:spcAft>
                          <a:spcPts val="0"/>
                        </a:spcAft>
                        <a:buClr>
                          <a:schemeClr val="dk1"/>
                        </a:buClr>
                        <a:buSzPts val="1800"/>
                        <a:buFont typeface="Arial"/>
                        <a:buChar char="•"/>
                      </a:pPr>
                      <a:r>
                        <a:rPr lang="en-US" sz="1800"/>
                        <a:t>Non-colorfast colors</a:t>
                      </a:r>
                      <a:endParaRPr/>
                    </a:p>
                    <a:p>
                      <a:pPr indent="-285750" lvl="0" marL="285750" marR="0" rtl="0" algn="l">
                        <a:spcBef>
                          <a:spcPts val="0"/>
                        </a:spcBef>
                        <a:spcAft>
                          <a:spcPts val="0"/>
                        </a:spcAft>
                        <a:buClr>
                          <a:schemeClr val="dk1"/>
                        </a:buClr>
                        <a:buSzPts val="1800"/>
                        <a:buFont typeface="Arial"/>
                        <a:buChar char="•"/>
                      </a:pPr>
                      <a:r>
                        <a:rPr lang="en-US" sz="1800"/>
                        <a:t>Synthetic fabrics</a:t>
                      </a:r>
                      <a:endParaRPr/>
                    </a:p>
                    <a:p>
                      <a:pPr indent="-285750" lvl="0" marL="285750" marR="0" rtl="0" algn="l">
                        <a:spcBef>
                          <a:spcPts val="0"/>
                        </a:spcBef>
                        <a:spcAft>
                          <a:spcPts val="0"/>
                        </a:spcAft>
                        <a:buClr>
                          <a:schemeClr val="dk1"/>
                        </a:buClr>
                        <a:buSzPts val="1800"/>
                        <a:buFont typeface="Arial"/>
                        <a:buChar char="•"/>
                      </a:pPr>
                      <a:r>
                        <a:rPr lang="en-US" sz="1800"/>
                        <a:t>Colorfast pastels</a:t>
                      </a:r>
                      <a:endParaRPr sz="1800"/>
                    </a:p>
                  </a:txBody>
                  <a:tcPr marT="45725" marB="45725" marR="91450" marL="91450">
                    <a:solidFill>
                      <a:srgbClr val="007C85">
                        <a:alpha val="20000"/>
                      </a:srgbClr>
                    </a:solidFill>
                  </a:tcPr>
                </a:tc>
                <a:tc>
                  <a:txBody>
                    <a:bodyPr/>
                    <a:lstStyle/>
                    <a:p>
                      <a:pPr indent="-285750" lvl="0" marL="285750" marR="0" rtl="0" algn="l">
                        <a:spcBef>
                          <a:spcPts val="0"/>
                        </a:spcBef>
                        <a:spcAft>
                          <a:spcPts val="0"/>
                        </a:spcAft>
                        <a:buClr>
                          <a:schemeClr val="dk1"/>
                        </a:buClr>
                        <a:buSzPts val="1800"/>
                        <a:buFont typeface="Arial"/>
                        <a:buChar char="•"/>
                      </a:pPr>
                      <a:r>
                        <a:rPr lang="en-US" sz="1800"/>
                        <a:t>Very delicate colors and fabrics</a:t>
                      </a:r>
                      <a:endParaRPr/>
                    </a:p>
                    <a:p>
                      <a:pPr indent="-285750" lvl="0" marL="285750" marR="0" rtl="0" algn="l">
                        <a:spcBef>
                          <a:spcPts val="0"/>
                        </a:spcBef>
                        <a:spcAft>
                          <a:spcPts val="0"/>
                        </a:spcAft>
                        <a:buClr>
                          <a:schemeClr val="dk1"/>
                        </a:buClr>
                        <a:buSzPts val="1800"/>
                        <a:buFont typeface="Arial"/>
                        <a:buChar char="•"/>
                      </a:pPr>
                      <a:r>
                        <a:rPr lang="en-US" sz="1800"/>
                        <a:t>Very lightly soiled table linens</a:t>
                      </a:r>
                      <a:endParaRPr/>
                    </a:p>
                    <a:p>
                      <a:pPr indent="-285750" lvl="0" marL="285750" marR="0" rtl="0" algn="l">
                        <a:spcBef>
                          <a:spcPts val="0"/>
                        </a:spcBef>
                        <a:spcAft>
                          <a:spcPts val="0"/>
                        </a:spcAft>
                        <a:buClr>
                          <a:schemeClr val="dk1"/>
                        </a:buClr>
                        <a:buSzPts val="1800"/>
                        <a:buFont typeface="Arial"/>
                        <a:buChar char="•"/>
                      </a:pPr>
                      <a:r>
                        <a:rPr lang="en-US" sz="1800"/>
                        <a:t>Washable silks and woolens</a:t>
                      </a:r>
                      <a:endParaRPr/>
                    </a:p>
                    <a:p>
                      <a:pPr indent="0" lvl="0" marL="0" marR="0" rtl="0" algn="l">
                        <a:spcBef>
                          <a:spcPts val="0"/>
                        </a:spcBef>
                        <a:spcAft>
                          <a:spcPts val="0"/>
                        </a:spcAft>
                        <a:buNone/>
                      </a:pPr>
                      <a:r>
                        <a:t/>
                      </a:r>
                      <a:endParaRPr sz="1800"/>
                    </a:p>
                  </a:txBody>
                  <a:tcPr marT="45725" marB="45725" marR="91450" marL="91450">
                    <a:solidFill>
                      <a:srgbClr val="007C85">
                        <a:alpha val="20000"/>
                      </a:srgbClr>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52"/>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Laundry Steps</a:t>
            </a:r>
            <a:br>
              <a:rPr lang="en-US">
                <a:solidFill>
                  <a:srgbClr val="6600CC"/>
                </a:solidFill>
              </a:rPr>
            </a:br>
            <a:r>
              <a:rPr lang="en-US" sz="1600">
                <a:solidFill>
                  <a:srgbClr val="6600CC"/>
                </a:solidFill>
              </a:rPr>
              <a:t>Objective 8</a:t>
            </a:r>
            <a:endParaRPr sz="1600">
              <a:solidFill>
                <a:srgbClr val="6600CC"/>
              </a:solidFill>
            </a:endParaRPr>
          </a:p>
        </p:txBody>
      </p:sp>
      <p:sp>
        <p:nvSpPr>
          <p:cNvPr id="416" name="Google Shape;416;p52"/>
          <p:cNvSpPr txBox="1"/>
          <p:nvPr>
            <p:ph idx="1" type="body"/>
          </p:nvPr>
        </p:nvSpPr>
        <p:spPr>
          <a:xfrm>
            <a:off x="0" y="2057400"/>
            <a:ext cx="12191999" cy="4741334"/>
          </a:xfrm>
          <a:prstGeom prst="rect">
            <a:avLst/>
          </a:prstGeom>
          <a:noFill/>
          <a:ln>
            <a:noFill/>
          </a:ln>
        </p:spPr>
        <p:txBody>
          <a:bodyPr anchorCtr="0" anchor="t" bIns="45700" lIns="91425" spcFirstLastPara="1" rIns="91425" wrap="square" tIns="45700">
            <a:normAutofit/>
          </a:bodyPr>
          <a:lstStyle/>
          <a:p>
            <a:pPr indent="-457200" lvl="0" marL="502919" rtl="0" algn="l">
              <a:lnSpc>
                <a:spcPct val="80000"/>
              </a:lnSpc>
              <a:spcBef>
                <a:spcPts val="0"/>
              </a:spcBef>
              <a:spcAft>
                <a:spcPts val="0"/>
              </a:spcAft>
              <a:buClr>
                <a:srgbClr val="6600CC"/>
              </a:buClr>
              <a:buSzPts val="2590"/>
              <a:buFont typeface="Calibri"/>
              <a:buAutoNum type="arabicPeriod" startAt="5"/>
            </a:pPr>
            <a:r>
              <a:rPr lang="en-US" sz="2590">
                <a:solidFill>
                  <a:schemeClr val="dk1"/>
                </a:solidFill>
              </a:rPr>
              <a:t>Select a _________________________________________________________ and other laundry aids</a:t>
            </a:r>
            <a:endParaRPr/>
          </a:p>
          <a:p>
            <a:pPr indent="0" lvl="0" marL="45720" rtl="0" algn="l">
              <a:lnSpc>
                <a:spcPct val="80000"/>
              </a:lnSpc>
              <a:spcBef>
                <a:spcPts val="1000"/>
              </a:spcBef>
              <a:spcAft>
                <a:spcPts val="0"/>
              </a:spcAft>
              <a:buClr>
                <a:srgbClr val="6600CC"/>
              </a:buClr>
              <a:buSzPts val="2590"/>
              <a:buNone/>
            </a:pPr>
            <a:r>
              <a:t/>
            </a:r>
            <a:endParaRPr sz="2590">
              <a:solidFill>
                <a:schemeClr val="dk1"/>
              </a:solidFill>
            </a:endParaRPr>
          </a:p>
          <a:p>
            <a:pPr indent="0" lvl="0" marL="45720" rtl="0" algn="l">
              <a:lnSpc>
                <a:spcPct val="80000"/>
              </a:lnSpc>
              <a:spcBef>
                <a:spcPts val="1000"/>
              </a:spcBef>
              <a:spcAft>
                <a:spcPts val="0"/>
              </a:spcAft>
              <a:buClr>
                <a:srgbClr val="6600CC"/>
              </a:buClr>
              <a:buSzPts val="2590"/>
              <a:buNone/>
            </a:pPr>
            <a:r>
              <a:rPr lang="en-US" sz="2590">
                <a:solidFill>
                  <a:schemeClr val="dk1"/>
                </a:solidFill>
              </a:rPr>
              <a:t>6.   _________________________________________________________ clothes into the machine</a:t>
            </a:r>
            <a:endParaRPr/>
          </a:p>
          <a:p>
            <a:pPr indent="0" lvl="0" marL="45720" rtl="0" algn="l">
              <a:lnSpc>
                <a:spcPct val="80000"/>
              </a:lnSpc>
              <a:spcBef>
                <a:spcPts val="1000"/>
              </a:spcBef>
              <a:spcAft>
                <a:spcPts val="0"/>
              </a:spcAft>
              <a:buClr>
                <a:srgbClr val="6600CC"/>
              </a:buClr>
              <a:buSzPts val="2590"/>
              <a:buNone/>
            </a:pPr>
            <a:r>
              <a:t/>
            </a:r>
            <a:endParaRPr sz="2590">
              <a:solidFill>
                <a:schemeClr val="dk1"/>
              </a:solidFill>
            </a:endParaRPr>
          </a:p>
          <a:p>
            <a:pPr indent="0" lvl="0" marL="45720" rtl="0" algn="l">
              <a:lnSpc>
                <a:spcPct val="80000"/>
              </a:lnSpc>
              <a:spcBef>
                <a:spcPts val="1000"/>
              </a:spcBef>
              <a:spcAft>
                <a:spcPts val="0"/>
              </a:spcAft>
              <a:buClr>
                <a:srgbClr val="6600CC"/>
              </a:buClr>
              <a:buSzPts val="2590"/>
              <a:buNone/>
            </a:pPr>
            <a:r>
              <a:rPr lang="en-US" sz="2590">
                <a:solidFill>
                  <a:schemeClr val="dk1"/>
                </a:solidFill>
              </a:rPr>
              <a:t>7.   __________________________________________________________________ clothes when the wash cycle is completed</a:t>
            </a:r>
            <a:endParaRPr/>
          </a:p>
          <a:p>
            <a:pPr indent="0" lvl="0" marL="45720" rtl="0" algn="l">
              <a:lnSpc>
                <a:spcPct val="80000"/>
              </a:lnSpc>
              <a:spcBef>
                <a:spcPts val="1000"/>
              </a:spcBef>
              <a:spcAft>
                <a:spcPts val="0"/>
              </a:spcAft>
              <a:buClr>
                <a:srgbClr val="6600CC"/>
              </a:buClr>
              <a:buSzPts val="2590"/>
              <a:buNone/>
            </a:pPr>
            <a:r>
              <a:t/>
            </a:r>
            <a:endParaRPr sz="2590">
              <a:solidFill>
                <a:schemeClr val="dk1"/>
              </a:solidFill>
            </a:endParaRPr>
          </a:p>
          <a:p>
            <a:pPr indent="0" lvl="0" marL="45720" rtl="0" algn="l">
              <a:lnSpc>
                <a:spcPct val="80000"/>
              </a:lnSpc>
              <a:spcBef>
                <a:spcPts val="1000"/>
              </a:spcBef>
              <a:spcAft>
                <a:spcPts val="0"/>
              </a:spcAft>
              <a:buClr>
                <a:srgbClr val="6600CC"/>
              </a:buClr>
              <a:buSzPts val="2590"/>
              <a:buNone/>
            </a:pPr>
            <a:r>
              <a:rPr lang="en-US" sz="2590">
                <a:solidFill>
                  <a:schemeClr val="dk1"/>
                </a:solidFill>
              </a:rPr>
              <a:t>8.   _________________________________________________________________ or ________________________________________________________ clothes, if needed</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53"/>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Laundry Products and Their Uses</a:t>
            </a:r>
            <a:br>
              <a:rPr lang="en-US">
                <a:solidFill>
                  <a:srgbClr val="6600CC"/>
                </a:solidFill>
              </a:rPr>
            </a:br>
            <a:r>
              <a:rPr lang="en-US" sz="1600">
                <a:solidFill>
                  <a:srgbClr val="6600CC"/>
                </a:solidFill>
              </a:rPr>
              <a:t>Objective 10</a:t>
            </a:r>
            <a:endParaRPr sz="1600">
              <a:solidFill>
                <a:srgbClr val="6600CC"/>
              </a:solidFill>
            </a:endParaRPr>
          </a:p>
        </p:txBody>
      </p:sp>
      <p:sp>
        <p:nvSpPr>
          <p:cNvPr id="422" name="Google Shape;422;p53"/>
          <p:cNvSpPr txBox="1"/>
          <p:nvPr>
            <p:ph idx="1" type="body"/>
          </p:nvPr>
        </p:nvSpPr>
        <p:spPr>
          <a:xfrm>
            <a:off x="0" y="2057400"/>
            <a:ext cx="12192000"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6600CC"/>
              </a:buClr>
              <a:buSzPts val="2800"/>
              <a:buChar char="•"/>
            </a:pPr>
            <a:r>
              <a:rPr lang="en-US">
                <a:solidFill>
                  <a:schemeClr val="dk1"/>
                </a:solidFill>
              </a:rPr>
              <a:t>All-purpose/all-temperature detergents are used for __________________________________________________________________ laundry and ________________________________________________________________ soils</a:t>
            </a:r>
            <a:endParaRPr/>
          </a:p>
          <a:p>
            <a:pPr indent="0" lvl="0" marL="0" rtl="0" algn="l">
              <a:lnSpc>
                <a:spcPct val="80000"/>
              </a:lnSpc>
              <a:spcBef>
                <a:spcPts val="1000"/>
              </a:spcBef>
              <a:spcAft>
                <a:spcPts val="0"/>
              </a:spcAft>
              <a:buClr>
                <a:srgbClr val="6600CC"/>
              </a:buClr>
              <a:buSzPts val="2800"/>
              <a:buNone/>
            </a:pPr>
            <a:r>
              <a:t/>
            </a:r>
            <a:endParaRPr>
              <a:solidFill>
                <a:schemeClr val="dk1"/>
              </a:solidFill>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At-home dry-cleaning kits include a ____________________________________________________ remover and a special _____________________________________________________ to help you get dry-cleaned results by using your personal dryer</a:t>
            </a:r>
            <a:endParaRPr/>
          </a:p>
          <a:p>
            <a:pPr indent="-50800" lvl="0" marL="228600" rtl="0" algn="l">
              <a:lnSpc>
                <a:spcPct val="80000"/>
              </a:lnSpc>
              <a:spcBef>
                <a:spcPts val="1000"/>
              </a:spcBef>
              <a:spcAft>
                <a:spcPts val="0"/>
              </a:spcAft>
              <a:buClr>
                <a:srgbClr val="6600CC"/>
              </a:buClr>
              <a:buSzPts val="2800"/>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54"/>
          <p:cNvSpPr txBox="1"/>
          <p:nvPr>
            <p:ph type="title"/>
          </p:nvPr>
        </p:nvSpPr>
        <p:spPr>
          <a:xfrm>
            <a:off x="0" y="33867"/>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Laundry Products and Their Uses</a:t>
            </a:r>
            <a:br>
              <a:rPr lang="en-US">
                <a:solidFill>
                  <a:srgbClr val="6600CC"/>
                </a:solidFill>
              </a:rPr>
            </a:br>
            <a:r>
              <a:rPr lang="en-US" sz="1600">
                <a:solidFill>
                  <a:srgbClr val="6600CC"/>
                </a:solidFill>
              </a:rPr>
              <a:t>Objective 10</a:t>
            </a:r>
            <a:endParaRPr sz="1600">
              <a:solidFill>
                <a:srgbClr val="6600CC"/>
              </a:solidFill>
            </a:endParaRPr>
          </a:p>
        </p:txBody>
      </p:sp>
      <p:sp>
        <p:nvSpPr>
          <p:cNvPr id="428" name="Google Shape;428;p54"/>
          <p:cNvSpPr txBox="1"/>
          <p:nvPr>
            <p:ph idx="1" type="body"/>
          </p:nvPr>
        </p:nvSpPr>
        <p:spPr>
          <a:xfrm>
            <a:off x="0" y="2057400"/>
            <a:ext cx="12192000"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600CC"/>
              </a:buClr>
              <a:buSzPts val="2800"/>
              <a:buChar char="•"/>
            </a:pPr>
            <a:r>
              <a:rPr lang="en-US">
                <a:solidFill>
                  <a:schemeClr val="dk1"/>
                </a:solidFill>
              </a:rPr>
              <a:t>_________________________________________________________________ is used for whitening clothes, removing stains, and _________________________________________________________________</a:t>
            </a:r>
            <a:endParaRPr/>
          </a:p>
          <a:p>
            <a:pPr indent="0" lvl="0" marL="0" rtl="0" algn="l">
              <a:lnSpc>
                <a:spcPct val="90000"/>
              </a:lnSpc>
              <a:spcBef>
                <a:spcPts val="1000"/>
              </a:spcBef>
              <a:spcAft>
                <a:spcPts val="0"/>
              </a:spcAft>
              <a:buClr>
                <a:srgbClr val="6600CC"/>
              </a:buClr>
              <a:buSzPts val="2800"/>
              <a:buNone/>
            </a:pPr>
            <a:r>
              <a:t/>
            </a:r>
            <a:endParaRPr>
              <a:solidFill>
                <a:schemeClr val="dk1"/>
              </a:solidFill>
            </a:endParaRPr>
          </a:p>
          <a:p>
            <a:pPr indent="-228600" lvl="0" marL="228600" rtl="0" algn="l">
              <a:lnSpc>
                <a:spcPct val="90000"/>
              </a:lnSpc>
              <a:spcBef>
                <a:spcPts val="1000"/>
              </a:spcBef>
              <a:spcAft>
                <a:spcPts val="0"/>
              </a:spcAft>
              <a:buClr>
                <a:srgbClr val="6600CC"/>
              </a:buClr>
              <a:buSzPts val="2800"/>
              <a:buChar char="•"/>
            </a:pPr>
            <a:r>
              <a:rPr lang="en-US">
                <a:solidFill>
                  <a:schemeClr val="dk1"/>
                </a:solidFill>
              </a:rPr>
              <a:t>______________________________________________________-safe bleach is a stain remover that can be safely used on _________________________________________________________________</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55"/>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Laundry Products and Their Uses </a:t>
            </a:r>
            <a:br>
              <a:rPr lang="en-US">
                <a:solidFill>
                  <a:srgbClr val="6600CC"/>
                </a:solidFill>
              </a:rPr>
            </a:br>
            <a:r>
              <a:rPr lang="en-US" sz="1600">
                <a:solidFill>
                  <a:srgbClr val="6600CC"/>
                </a:solidFill>
              </a:rPr>
              <a:t>Objective 10</a:t>
            </a:r>
            <a:endParaRPr sz="1600">
              <a:solidFill>
                <a:srgbClr val="6600CC"/>
              </a:solidFill>
            </a:endParaRPr>
          </a:p>
        </p:txBody>
      </p:sp>
      <p:sp>
        <p:nvSpPr>
          <p:cNvPr id="434" name="Google Shape;434;p55"/>
          <p:cNvSpPr txBox="1"/>
          <p:nvPr>
            <p:ph idx="1" type="body"/>
          </p:nvPr>
        </p:nvSpPr>
        <p:spPr>
          <a:xfrm>
            <a:off x="0" y="2057400"/>
            <a:ext cx="12192000" cy="4800600"/>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6600CC"/>
              </a:buClr>
              <a:buSzPts val="2590"/>
              <a:buChar char="•"/>
            </a:pPr>
            <a:r>
              <a:rPr lang="en-US" sz="2590">
                <a:solidFill>
                  <a:schemeClr val="dk1"/>
                </a:solidFill>
              </a:rPr>
              <a:t>Delicate detergent is perfect for items that should be washed on the ___________________________________________________________ cycle, such as ______________________________________________________ and delicate fabrics</a:t>
            </a:r>
            <a:endParaRPr/>
          </a:p>
          <a:p>
            <a:pPr indent="0" lvl="0" marL="0" rtl="0" algn="l">
              <a:lnSpc>
                <a:spcPct val="8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80000"/>
              </a:lnSpc>
              <a:spcBef>
                <a:spcPts val="1000"/>
              </a:spcBef>
              <a:spcAft>
                <a:spcPts val="0"/>
              </a:spcAft>
              <a:buClr>
                <a:srgbClr val="6600CC"/>
              </a:buClr>
              <a:buSzPts val="2590"/>
              <a:buChar char="•"/>
            </a:pPr>
            <a:r>
              <a:rPr lang="en-US" sz="2590">
                <a:solidFill>
                  <a:schemeClr val="dk1"/>
                </a:solidFill>
              </a:rPr>
              <a:t>________________________________________________________________ presoaks are used to remove difficult stains</a:t>
            </a:r>
            <a:endParaRPr/>
          </a:p>
          <a:p>
            <a:pPr indent="0" lvl="0" marL="0" rtl="0" algn="l">
              <a:lnSpc>
                <a:spcPct val="80000"/>
              </a:lnSpc>
              <a:spcBef>
                <a:spcPts val="1000"/>
              </a:spcBef>
              <a:spcAft>
                <a:spcPts val="0"/>
              </a:spcAft>
              <a:buClr>
                <a:srgbClr val="6600CC"/>
              </a:buClr>
              <a:buSzPts val="2590"/>
              <a:buNone/>
            </a:pPr>
            <a:r>
              <a:t/>
            </a:r>
            <a:endParaRPr sz="2590">
              <a:solidFill>
                <a:schemeClr val="dk1"/>
              </a:solidFill>
            </a:endParaRPr>
          </a:p>
          <a:p>
            <a:pPr indent="-228600" lvl="0" marL="228600" rtl="0" algn="l">
              <a:lnSpc>
                <a:spcPct val="80000"/>
              </a:lnSpc>
              <a:spcBef>
                <a:spcPts val="1000"/>
              </a:spcBef>
              <a:spcAft>
                <a:spcPts val="0"/>
              </a:spcAft>
              <a:buClr>
                <a:srgbClr val="6600CC"/>
              </a:buClr>
              <a:buSzPts val="2590"/>
              <a:buChar char="•"/>
            </a:pPr>
            <a:r>
              <a:rPr lang="en-US" sz="2590">
                <a:solidFill>
                  <a:schemeClr val="dk1"/>
                </a:solidFill>
              </a:rPr>
              <a:t>Fabric ___________________________________________________________ makes clothes soft and ___________________________________________________ to the touch, makes ironing easier and prevents ___________________________________________________________ electricity or clinging of clothes</a:t>
            </a:r>
            <a:endParaRPr sz="2590">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56"/>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Laundry Products and Their Uses </a:t>
            </a:r>
            <a:br>
              <a:rPr lang="en-US">
                <a:solidFill>
                  <a:srgbClr val="6600CC"/>
                </a:solidFill>
              </a:rPr>
            </a:br>
            <a:r>
              <a:rPr lang="en-US" sz="1600">
                <a:solidFill>
                  <a:srgbClr val="6600CC"/>
                </a:solidFill>
              </a:rPr>
              <a:t>Objective 10</a:t>
            </a:r>
            <a:endParaRPr sz="1600">
              <a:solidFill>
                <a:srgbClr val="6600CC"/>
              </a:solidFill>
            </a:endParaRPr>
          </a:p>
        </p:txBody>
      </p:sp>
      <p:sp>
        <p:nvSpPr>
          <p:cNvPr id="440" name="Google Shape;440;p56"/>
          <p:cNvSpPr txBox="1"/>
          <p:nvPr>
            <p:ph idx="1" type="body"/>
          </p:nvPr>
        </p:nvSpPr>
        <p:spPr>
          <a:xfrm>
            <a:off x="0" y="2057400"/>
            <a:ext cx="12192000"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6600CC"/>
              </a:buClr>
              <a:buSzPts val="2800"/>
              <a:buChar char="•"/>
            </a:pPr>
            <a:r>
              <a:rPr lang="en-US">
                <a:solidFill>
                  <a:schemeClr val="dk1"/>
                </a:solidFill>
              </a:rPr>
              <a:t>__________________________________________________________________ products are used to remove __________________________________________________________________ from fabrics ________________________________________________________ laundering</a:t>
            </a:r>
            <a:endParaRPr/>
          </a:p>
          <a:p>
            <a:pPr indent="0" lvl="0" marL="0" rtl="0" algn="l">
              <a:lnSpc>
                <a:spcPct val="80000"/>
              </a:lnSpc>
              <a:spcBef>
                <a:spcPts val="1000"/>
              </a:spcBef>
              <a:spcAft>
                <a:spcPts val="0"/>
              </a:spcAft>
              <a:buClr>
                <a:srgbClr val="6600CC"/>
              </a:buClr>
              <a:buSzPts val="2800"/>
              <a:buNone/>
            </a:pPr>
            <a:r>
              <a:t/>
            </a:r>
            <a:endParaRPr>
              <a:solidFill>
                <a:schemeClr val="dk1"/>
              </a:solidFill>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_________________________________________________________________ is used for mild cleaning, and is often used for _________________________________________________________________’ clothing and other items</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57"/>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Sorting Laundry</a:t>
            </a:r>
            <a:br>
              <a:rPr lang="en-US">
                <a:solidFill>
                  <a:schemeClr val="dk1"/>
                </a:solidFill>
              </a:rPr>
            </a:br>
            <a:r>
              <a:rPr lang="en-US" sz="1600">
                <a:solidFill>
                  <a:srgbClr val="6600CC"/>
                </a:solidFill>
              </a:rPr>
              <a:t>Objective 11</a:t>
            </a:r>
            <a:endParaRPr sz="1600">
              <a:solidFill>
                <a:srgbClr val="6600CC"/>
              </a:solidFill>
            </a:endParaRPr>
          </a:p>
        </p:txBody>
      </p:sp>
      <p:sp>
        <p:nvSpPr>
          <p:cNvPr id="446" name="Google Shape;446;p57"/>
          <p:cNvSpPr txBox="1"/>
          <p:nvPr>
            <p:ph idx="1" type="body"/>
          </p:nvPr>
        </p:nvSpPr>
        <p:spPr>
          <a:xfrm>
            <a:off x="0" y="2057400"/>
            <a:ext cx="12192000"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600CC"/>
              </a:buClr>
              <a:buSzPts val="2800"/>
              <a:buChar char="•"/>
            </a:pPr>
            <a:r>
              <a:rPr lang="en-US">
                <a:solidFill>
                  <a:schemeClr val="dk1"/>
                </a:solidFill>
              </a:rPr>
              <a:t>__________________________________________________________________</a:t>
            </a:r>
            <a:endParaRPr>
              <a:solidFill>
                <a:schemeClr val="dk1"/>
              </a:solidFill>
            </a:endParaRPr>
          </a:p>
          <a:p>
            <a:pPr indent="-228600" lvl="1" marL="685800" rtl="0" algn="l">
              <a:lnSpc>
                <a:spcPct val="90000"/>
              </a:lnSpc>
              <a:spcBef>
                <a:spcPts val="500"/>
              </a:spcBef>
              <a:spcAft>
                <a:spcPts val="0"/>
              </a:spcAft>
              <a:buClr>
                <a:srgbClr val="6600CC"/>
              </a:buClr>
              <a:buSzPts val="2400"/>
              <a:buFont typeface="Courier New"/>
              <a:buChar char="o"/>
            </a:pPr>
            <a:r>
              <a:rPr lang="en-US">
                <a:solidFill>
                  <a:schemeClr val="dk1"/>
                </a:solidFill>
              </a:rPr>
              <a:t>Whites, darks, and noncolorfast colors should all be washed </a:t>
            </a:r>
            <a:r>
              <a:rPr lang="en-US"/>
              <a:t>________________________________________________________________________</a:t>
            </a:r>
            <a:endParaRPr>
              <a:solidFill>
                <a:schemeClr val="dk1"/>
              </a:solidFill>
            </a:endParaRPr>
          </a:p>
          <a:p>
            <a:pPr indent="0" lvl="1" marL="457200" rtl="0" algn="l">
              <a:lnSpc>
                <a:spcPct val="90000"/>
              </a:lnSpc>
              <a:spcBef>
                <a:spcPts val="500"/>
              </a:spcBef>
              <a:spcAft>
                <a:spcPts val="0"/>
              </a:spcAft>
              <a:buClr>
                <a:srgbClr val="6600CC"/>
              </a:buClr>
              <a:buSzPts val="2400"/>
              <a:buNone/>
            </a:pPr>
            <a:r>
              <a:t/>
            </a:r>
            <a:endParaRPr>
              <a:solidFill>
                <a:schemeClr val="dk1"/>
              </a:solidFill>
            </a:endParaRPr>
          </a:p>
          <a:p>
            <a:pPr indent="-228600" lvl="0" marL="228600" rtl="0" algn="l">
              <a:lnSpc>
                <a:spcPct val="90000"/>
              </a:lnSpc>
              <a:spcBef>
                <a:spcPts val="1000"/>
              </a:spcBef>
              <a:spcAft>
                <a:spcPts val="0"/>
              </a:spcAft>
              <a:buClr>
                <a:srgbClr val="6600CC"/>
              </a:buClr>
              <a:buSzPts val="2800"/>
              <a:buChar char="•"/>
            </a:pPr>
            <a:r>
              <a:rPr lang="en-US">
                <a:solidFill>
                  <a:schemeClr val="dk1"/>
                </a:solidFill>
              </a:rPr>
              <a:t>Fabric, fabric finish, and construction</a:t>
            </a:r>
            <a:endParaRPr/>
          </a:p>
          <a:p>
            <a:pPr indent="-228600" lvl="1" marL="685800" rtl="0" algn="l">
              <a:lnSpc>
                <a:spcPct val="90000"/>
              </a:lnSpc>
              <a:spcBef>
                <a:spcPts val="500"/>
              </a:spcBef>
              <a:spcAft>
                <a:spcPts val="0"/>
              </a:spcAft>
              <a:buClr>
                <a:srgbClr val="6600CC"/>
              </a:buClr>
              <a:buSzPts val="2400"/>
              <a:buFont typeface="Courier New"/>
              <a:buChar char="o"/>
            </a:pPr>
            <a:r>
              <a:rPr lang="en-US">
                <a:solidFill>
                  <a:schemeClr val="dk1"/>
                </a:solidFill>
              </a:rPr>
              <a:t>Will help determine ______________________________________________ temperature, _____________________________________________________________________ type, and __________________________________________________________________ temperature</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58"/>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Sorting Laundry</a:t>
            </a:r>
            <a:br>
              <a:rPr lang="en-US">
                <a:solidFill>
                  <a:schemeClr val="dk1"/>
                </a:solidFill>
              </a:rPr>
            </a:br>
            <a:r>
              <a:rPr lang="en-US" sz="1600">
                <a:solidFill>
                  <a:srgbClr val="6600CC"/>
                </a:solidFill>
              </a:rPr>
              <a:t>Objective 11</a:t>
            </a:r>
            <a:endParaRPr sz="1600">
              <a:solidFill>
                <a:srgbClr val="6600CC"/>
              </a:solidFill>
            </a:endParaRPr>
          </a:p>
        </p:txBody>
      </p:sp>
      <p:sp>
        <p:nvSpPr>
          <p:cNvPr id="452" name="Google Shape;452;p58"/>
          <p:cNvSpPr txBox="1"/>
          <p:nvPr>
            <p:ph idx="1" type="body"/>
          </p:nvPr>
        </p:nvSpPr>
        <p:spPr>
          <a:xfrm>
            <a:off x="0" y="2057400"/>
            <a:ext cx="12192000"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600CC"/>
              </a:buClr>
              <a:buSzPts val="2800"/>
              <a:buChar char="•"/>
            </a:pPr>
            <a:r>
              <a:rPr lang="en-US">
                <a:solidFill>
                  <a:schemeClr val="dk1"/>
                </a:solidFill>
              </a:rPr>
              <a:t>_____________________________________________________________ type</a:t>
            </a:r>
            <a:endParaRPr/>
          </a:p>
          <a:p>
            <a:pPr indent="-228600" lvl="1" marL="685800" rtl="0" algn="l">
              <a:lnSpc>
                <a:spcPct val="90000"/>
              </a:lnSpc>
              <a:spcBef>
                <a:spcPts val="500"/>
              </a:spcBef>
              <a:spcAft>
                <a:spcPts val="0"/>
              </a:spcAft>
              <a:buClr>
                <a:srgbClr val="6600CC"/>
              </a:buClr>
              <a:buSzPts val="2400"/>
              <a:buFont typeface="Courier New"/>
              <a:buChar char="o"/>
            </a:pPr>
            <a:r>
              <a:rPr lang="en-US">
                <a:solidFill>
                  <a:schemeClr val="dk1"/>
                </a:solidFill>
              </a:rPr>
              <a:t>Greasy or heavily soiled clothes should be laundered __________________________________________________________________________ </a:t>
            </a:r>
            <a:endParaRPr/>
          </a:p>
          <a:p>
            <a:pPr indent="-228600" lvl="1" marL="685800" rtl="0" algn="l">
              <a:lnSpc>
                <a:spcPct val="90000"/>
              </a:lnSpc>
              <a:spcBef>
                <a:spcPts val="500"/>
              </a:spcBef>
              <a:spcAft>
                <a:spcPts val="0"/>
              </a:spcAft>
              <a:buClr>
                <a:srgbClr val="6600CC"/>
              </a:buClr>
              <a:buSzPts val="2400"/>
              <a:buFont typeface="Courier New"/>
              <a:buChar char="o"/>
            </a:pPr>
            <a:r>
              <a:rPr lang="en-US">
                <a:solidFill>
                  <a:schemeClr val="dk1"/>
                </a:solidFill>
              </a:rPr>
              <a:t>Items soiled with __________________________________________________________________________ fluids need to be washed separately </a:t>
            </a:r>
            <a:endParaRPr>
              <a:solidFill>
                <a:schemeClr val="dk1"/>
              </a:solidFill>
            </a:endParaRPr>
          </a:p>
          <a:p>
            <a:pPr indent="0" lvl="1" marL="457200" rtl="0" algn="l">
              <a:lnSpc>
                <a:spcPct val="90000"/>
              </a:lnSpc>
              <a:spcBef>
                <a:spcPts val="500"/>
              </a:spcBef>
              <a:spcAft>
                <a:spcPts val="0"/>
              </a:spcAft>
              <a:buClr>
                <a:srgbClr val="6600CC"/>
              </a:buClr>
              <a:buSzPts val="2400"/>
              <a:buNone/>
            </a:pPr>
            <a:r>
              <a:t/>
            </a:r>
            <a:endParaRPr>
              <a:solidFill>
                <a:schemeClr val="dk1"/>
              </a:solidFill>
            </a:endParaRPr>
          </a:p>
          <a:p>
            <a:pPr indent="-228600" lvl="0" marL="228600" rtl="0" algn="l">
              <a:lnSpc>
                <a:spcPct val="90000"/>
              </a:lnSpc>
              <a:spcBef>
                <a:spcPts val="1000"/>
              </a:spcBef>
              <a:spcAft>
                <a:spcPts val="0"/>
              </a:spcAft>
              <a:buClr>
                <a:srgbClr val="6600CC"/>
              </a:buClr>
              <a:buSzPts val="2800"/>
              <a:buChar char="•"/>
            </a:pPr>
            <a:r>
              <a:rPr lang="en-US">
                <a:solidFill>
                  <a:schemeClr val="dk1"/>
                </a:solidFill>
              </a:rPr>
              <a:t>You may need to use all of these sorting methods, or only one or two</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59"/>
          <p:cNvSpPr txBox="1"/>
          <p:nvPr>
            <p:ph type="title"/>
          </p:nvPr>
        </p:nvSpPr>
        <p:spPr>
          <a:xfrm>
            <a:off x="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Methods of Drying Clothes</a:t>
            </a:r>
            <a:br>
              <a:rPr lang="en-US">
                <a:solidFill>
                  <a:schemeClr val="dk1"/>
                </a:solidFill>
              </a:rPr>
            </a:br>
            <a:r>
              <a:rPr lang="en-US" sz="1600">
                <a:solidFill>
                  <a:srgbClr val="6600CC"/>
                </a:solidFill>
              </a:rPr>
              <a:t>Objective 12</a:t>
            </a:r>
            <a:endParaRPr sz="1600">
              <a:solidFill>
                <a:srgbClr val="6600CC"/>
              </a:solidFill>
            </a:endParaRPr>
          </a:p>
        </p:txBody>
      </p:sp>
      <p:sp>
        <p:nvSpPr>
          <p:cNvPr id="458" name="Google Shape;458;p59"/>
          <p:cNvSpPr txBox="1"/>
          <p:nvPr>
            <p:ph idx="1" type="body"/>
          </p:nvPr>
        </p:nvSpPr>
        <p:spPr>
          <a:xfrm>
            <a:off x="0" y="2057400"/>
            <a:ext cx="12192000" cy="4800600"/>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6600CC"/>
              </a:buClr>
              <a:buSzPts val="2800"/>
              <a:buChar char="•"/>
            </a:pPr>
            <a:r>
              <a:rPr lang="en-US">
                <a:solidFill>
                  <a:schemeClr val="dk1"/>
                </a:solidFill>
              </a:rPr>
              <a:t>__________________________________________________________ drying — drying on a level surface </a:t>
            </a:r>
            <a:endParaRPr>
              <a:solidFill>
                <a:schemeClr val="dk1"/>
              </a:solidFill>
            </a:endParaRPr>
          </a:p>
          <a:p>
            <a:pPr indent="0" lvl="0" marL="0" rtl="0" algn="l">
              <a:lnSpc>
                <a:spcPct val="80000"/>
              </a:lnSpc>
              <a:spcBef>
                <a:spcPts val="1000"/>
              </a:spcBef>
              <a:spcAft>
                <a:spcPts val="0"/>
              </a:spcAft>
              <a:buClr>
                <a:srgbClr val="6600CC"/>
              </a:buClr>
              <a:buSzPts val="2800"/>
              <a:buNone/>
            </a:pPr>
            <a:r>
              <a:t/>
            </a:r>
            <a:endParaRPr>
              <a:solidFill>
                <a:schemeClr val="dk1"/>
              </a:solidFill>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__________________________________________________________ drying — outside drying on a line</a:t>
            </a:r>
            <a:endParaRPr/>
          </a:p>
          <a:p>
            <a:pPr indent="0" lvl="0" marL="0" rtl="0" algn="l">
              <a:lnSpc>
                <a:spcPct val="80000"/>
              </a:lnSpc>
              <a:spcBef>
                <a:spcPts val="1000"/>
              </a:spcBef>
              <a:spcAft>
                <a:spcPts val="0"/>
              </a:spcAft>
              <a:buClr>
                <a:srgbClr val="6600CC"/>
              </a:buClr>
              <a:buSzPts val="2800"/>
              <a:buNone/>
            </a:pPr>
            <a:r>
              <a:t/>
            </a:r>
            <a:endParaRPr>
              <a:solidFill>
                <a:schemeClr val="dk1"/>
              </a:solidFill>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_________________________________________________________ drying  — drying in an automatic dryer</a:t>
            </a:r>
            <a:endParaRPr/>
          </a:p>
          <a:p>
            <a:pPr indent="0" lvl="0" marL="0" rtl="0" algn="l">
              <a:lnSpc>
                <a:spcPct val="80000"/>
              </a:lnSpc>
              <a:spcBef>
                <a:spcPts val="1000"/>
              </a:spcBef>
              <a:spcAft>
                <a:spcPts val="0"/>
              </a:spcAft>
              <a:buClr>
                <a:srgbClr val="6600CC"/>
              </a:buClr>
              <a:buSzPts val="2800"/>
              <a:buNone/>
            </a:pPr>
            <a:r>
              <a:t/>
            </a:r>
            <a:endParaRPr>
              <a:solidFill>
                <a:schemeClr val="dk1"/>
              </a:solidFill>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_________________________________________________________ drying — placing clothing on a hanger or a rack in order to dry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Planning a Wardrobe</a:t>
            </a:r>
            <a:br>
              <a:rPr lang="en-US">
                <a:solidFill>
                  <a:schemeClr val="dk1"/>
                </a:solidFill>
              </a:rPr>
            </a:br>
            <a:r>
              <a:rPr lang="en-US" sz="1600">
                <a:solidFill>
                  <a:srgbClr val="6600CC"/>
                </a:solidFill>
              </a:rPr>
              <a:t>Objective 1</a:t>
            </a:r>
            <a:endParaRPr sz="1600">
              <a:solidFill>
                <a:srgbClr val="6600CC"/>
              </a:solidFill>
            </a:endParaRPr>
          </a:p>
        </p:txBody>
      </p:sp>
      <p:sp>
        <p:nvSpPr>
          <p:cNvPr id="117" name="Google Shape;117;p6"/>
          <p:cNvSpPr txBox="1"/>
          <p:nvPr>
            <p:ph idx="1" type="body"/>
          </p:nvPr>
        </p:nvSpPr>
        <p:spPr>
          <a:xfrm>
            <a:off x="1143001" y="2057400"/>
            <a:ext cx="8029574"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70000"/>
              </a:lnSpc>
              <a:spcBef>
                <a:spcPts val="0"/>
              </a:spcBef>
              <a:spcAft>
                <a:spcPts val="0"/>
              </a:spcAft>
              <a:buClr>
                <a:srgbClr val="6600CC"/>
              </a:buClr>
              <a:buSzPts val="2590"/>
              <a:buChar char="•"/>
            </a:pPr>
            <a:r>
              <a:rPr lang="en-US" sz="2590">
                <a:solidFill>
                  <a:schemeClr val="dk1"/>
                </a:solidFill>
              </a:rPr>
              <a:t>What do you already have in your wardrobe? </a:t>
            </a:r>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Do you need or want this item? </a:t>
            </a:r>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What care is needed for this garment?</a:t>
            </a:r>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What will be the total cost of the garment?  </a:t>
            </a:r>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What accessories will be needed? </a:t>
            </a:r>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Can this item be coordinated with other existing garments?</a:t>
            </a:r>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Will this garment be fashionable for more than one season? </a:t>
            </a:r>
            <a:endParaRPr/>
          </a:p>
          <a:p>
            <a:pPr indent="-228600" lvl="0" marL="228600" rtl="0" algn="l">
              <a:lnSpc>
                <a:spcPct val="70000"/>
              </a:lnSpc>
              <a:spcBef>
                <a:spcPts val="1000"/>
              </a:spcBef>
              <a:spcAft>
                <a:spcPts val="0"/>
              </a:spcAft>
              <a:buClr>
                <a:srgbClr val="6600CC"/>
              </a:buClr>
              <a:buSzPts val="2590"/>
              <a:buChar char="•"/>
            </a:pPr>
            <a:r>
              <a:rPr lang="en-US" sz="2590">
                <a:solidFill>
                  <a:schemeClr val="dk1"/>
                </a:solidFill>
              </a:rPr>
              <a:t>Does this garment make me look my best? </a:t>
            </a:r>
            <a:endParaRPr/>
          </a:p>
        </p:txBody>
      </p:sp>
      <p:pic>
        <p:nvPicPr>
          <p:cNvPr id="118" name="Google Shape;118;p6"/>
          <p:cNvPicPr preferRelativeResize="0"/>
          <p:nvPr/>
        </p:nvPicPr>
        <p:blipFill rotWithShape="1">
          <a:blip r:embed="rId3">
            <a:alphaModFix/>
          </a:blip>
          <a:srcRect b="11871" l="15099" r="0" t="0"/>
          <a:stretch/>
        </p:blipFill>
        <p:spPr>
          <a:xfrm>
            <a:off x="8877670" y="1965960"/>
            <a:ext cx="2838960" cy="441708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7">
                                            <p:txEl>
                                              <p:pRg end="0" st="0"/>
                                            </p:txEl>
                                          </p:spTgt>
                                        </p:tgtEl>
                                        <p:attrNameLst>
                                          <p:attrName>style.visibility</p:attrName>
                                        </p:attrNameLst>
                                      </p:cBhvr>
                                      <p:to>
                                        <p:strVal val="visible"/>
                                      </p:to>
                                    </p:set>
                                    <p:anim calcmode="lin" valueType="num">
                                      <p:cBhvr additive="base">
                                        <p:cTn dur="500"/>
                                        <p:tgtEl>
                                          <p:spTgt spid="117">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7">
                                            <p:txEl>
                                              <p:pRg end="1" st="1"/>
                                            </p:txEl>
                                          </p:spTgt>
                                        </p:tgtEl>
                                        <p:attrNameLst>
                                          <p:attrName>style.visibility</p:attrName>
                                        </p:attrNameLst>
                                      </p:cBhvr>
                                      <p:to>
                                        <p:strVal val="visible"/>
                                      </p:to>
                                    </p:set>
                                    <p:anim calcmode="lin" valueType="num">
                                      <p:cBhvr additive="base">
                                        <p:cTn dur="500"/>
                                        <p:tgtEl>
                                          <p:spTgt spid="117">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7">
                                            <p:txEl>
                                              <p:pRg end="2" st="2"/>
                                            </p:txEl>
                                          </p:spTgt>
                                        </p:tgtEl>
                                        <p:attrNameLst>
                                          <p:attrName>style.visibility</p:attrName>
                                        </p:attrNameLst>
                                      </p:cBhvr>
                                      <p:to>
                                        <p:strVal val="visible"/>
                                      </p:to>
                                    </p:set>
                                    <p:anim calcmode="lin" valueType="num">
                                      <p:cBhvr additive="base">
                                        <p:cTn dur="500"/>
                                        <p:tgtEl>
                                          <p:spTgt spid="117">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7">
                                            <p:txEl>
                                              <p:pRg end="3" st="3"/>
                                            </p:txEl>
                                          </p:spTgt>
                                        </p:tgtEl>
                                        <p:attrNameLst>
                                          <p:attrName>style.visibility</p:attrName>
                                        </p:attrNameLst>
                                      </p:cBhvr>
                                      <p:to>
                                        <p:strVal val="visible"/>
                                      </p:to>
                                    </p:set>
                                    <p:anim calcmode="lin" valueType="num">
                                      <p:cBhvr additive="base">
                                        <p:cTn dur="500"/>
                                        <p:tgtEl>
                                          <p:spTgt spid="117">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7">
                                            <p:txEl>
                                              <p:pRg end="4" st="4"/>
                                            </p:txEl>
                                          </p:spTgt>
                                        </p:tgtEl>
                                        <p:attrNameLst>
                                          <p:attrName>style.visibility</p:attrName>
                                        </p:attrNameLst>
                                      </p:cBhvr>
                                      <p:to>
                                        <p:strVal val="visible"/>
                                      </p:to>
                                    </p:set>
                                    <p:anim calcmode="lin" valueType="num">
                                      <p:cBhvr additive="base">
                                        <p:cTn dur="500"/>
                                        <p:tgtEl>
                                          <p:spTgt spid="117">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7">
                                            <p:txEl>
                                              <p:pRg end="5" st="5"/>
                                            </p:txEl>
                                          </p:spTgt>
                                        </p:tgtEl>
                                        <p:attrNameLst>
                                          <p:attrName>style.visibility</p:attrName>
                                        </p:attrNameLst>
                                      </p:cBhvr>
                                      <p:to>
                                        <p:strVal val="visible"/>
                                      </p:to>
                                    </p:set>
                                    <p:anim calcmode="lin" valueType="num">
                                      <p:cBhvr additive="base">
                                        <p:cTn dur="500"/>
                                        <p:tgtEl>
                                          <p:spTgt spid="117">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7">
                                            <p:txEl>
                                              <p:pRg end="6" st="6"/>
                                            </p:txEl>
                                          </p:spTgt>
                                        </p:tgtEl>
                                        <p:attrNameLst>
                                          <p:attrName>style.visibility</p:attrName>
                                        </p:attrNameLst>
                                      </p:cBhvr>
                                      <p:to>
                                        <p:strVal val="visible"/>
                                      </p:to>
                                    </p:set>
                                    <p:anim calcmode="lin" valueType="num">
                                      <p:cBhvr additive="base">
                                        <p:cTn dur="500"/>
                                        <p:tgtEl>
                                          <p:spTgt spid="117">
                                            <p:txEl>
                                              <p:pRg end="6" st="6"/>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7">
                                            <p:txEl>
                                              <p:pRg end="7" st="7"/>
                                            </p:txEl>
                                          </p:spTgt>
                                        </p:tgtEl>
                                        <p:attrNameLst>
                                          <p:attrName>style.visibility</p:attrName>
                                        </p:attrNameLst>
                                      </p:cBhvr>
                                      <p:to>
                                        <p:strVal val="visible"/>
                                      </p:to>
                                    </p:set>
                                    <p:anim calcmode="lin" valueType="num">
                                      <p:cBhvr additive="base">
                                        <p:cTn dur="500"/>
                                        <p:tgtEl>
                                          <p:spTgt spid="117">
                                            <p:txEl>
                                              <p:pRg end="7" st="7"/>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6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Unit Review</a:t>
            </a:r>
            <a:br>
              <a:rPr lang="en-US">
                <a:solidFill>
                  <a:srgbClr val="6600CC"/>
                </a:solidFill>
              </a:rPr>
            </a:br>
            <a:endParaRPr sz="1600">
              <a:solidFill>
                <a:srgbClr val="6600CC"/>
              </a:solidFill>
            </a:endParaRPr>
          </a:p>
        </p:txBody>
      </p:sp>
      <p:sp>
        <p:nvSpPr>
          <p:cNvPr id="464" name="Google Shape;464;p60"/>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19" rtl="0" algn="l">
              <a:lnSpc>
                <a:spcPct val="90000"/>
              </a:lnSpc>
              <a:spcBef>
                <a:spcPts val="0"/>
              </a:spcBef>
              <a:spcAft>
                <a:spcPts val="0"/>
              </a:spcAft>
              <a:buClr>
                <a:srgbClr val="6600CC"/>
              </a:buClr>
              <a:buSzPts val="2800"/>
              <a:buFont typeface="Calibri"/>
              <a:buAutoNum type="arabicPeriod"/>
            </a:pPr>
            <a:r>
              <a:rPr lang="en-US">
                <a:solidFill>
                  <a:schemeClr val="dk1"/>
                </a:solidFill>
              </a:rPr>
              <a:t>Anton buys clothes without trying them on, even though he is sometimes not pleased with his purchase afterward. Which consideration should he put more time into?</a:t>
            </a:r>
            <a:endParaRPr/>
          </a:p>
          <a:p>
            <a:pPr indent="-457200" lvl="1" marL="731520" rtl="0" algn="l">
              <a:lnSpc>
                <a:spcPct val="90000"/>
              </a:lnSpc>
              <a:spcBef>
                <a:spcPts val="500"/>
              </a:spcBef>
              <a:spcAft>
                <a:spcPts val="0"/>
              </a:spcAft>
              <a:buClr>
                <a:srgbClr val="6600CC"/>
              </a:buClr>
              <a:buSzPts val="2400"/>
              <a:buFont typeface="Calibri"/>
              <a:buAutoNum type="alphaLcPeriod"/>
            </a:pPr>
            <a:r>
              <a:rPr lang="en-US">
                <a:solidFill>
                  <a:schemeClr val="dk1"/>
                </a:solidFill>
              </a:rPr>
              <a:t>What accessories will be needed?</a:t>
            </a:r>
            <a:endParaRPr/>
          </a:p>
          <a:p>
            <a:pPr indent="-457200" lvl="1" marL="731520" rtl="0" algn="l">
              <a:lnSpc>
                <a:spcPct val="90000"/>
              </a:lnSpc>
              <a:spcBef>
                <a:spcPts val="500"/>
              </a:spcBef>
              <a:spcAft>
                <a:spcPts val="0"/>
              </a:spcAft>
              <a:buClr>
                <a:srgbClr val="6600CC"/>
              </a:buClr>
              <a:buSzPts val="2400"/>
              <a:buFont typeface="Calibri"/>
              <a:buAutoNum type="alphaLcPeriod"/>
            </a:pPr>
            <a:r>
              <a:rPr lang="en-US">
                <a:solidFill>
                  <a:schemeClr val="dk1"/>
                </a:solidFill>
              </a:rPr>
              <a:t>Can this item be coordinated with other existing clothing?</a:t>
            </a:r>
            <a:endParaRPr/>
          </a:p>
          <a:p>
            <a:pPr indent="-457200" lvl="1" marL="731520" rtl="0" algn="l">
              <a:lnSpc>
                <a:spcPct val="90000"/>
              </a:lnSpc>
              <a:spcBef>
                <a:spcPts val="500"/>
              </a:spcBef>
              <a:spcAft>
                <a:spcPts val="0"/>
              </a:spcAft>
              <a:buClr>
                <a:srgbClr val="6600CC"/>
              </a:buClr>
              <a:buSzPts val="2400"/>
              <a:buFont typeface="Calibri"/>
              <a:buAutoNum type="alphaLcPeriod"/>
            </a:pPr>
            <a:r>
              <a:rPr lang="en-US">
                <a:solidFill>
                  <a:schemeClr val="dk1"/>
                </a:solidFill>
              </a:rPr>
              <a:t>Does the garment make him look his best?</a:t>
            </a:r>
            <a:endParaRPr/>
          </a:p>
          <a:p>
            <a:pPr indent="-457200" lvl="1" marL="731520" rtl="0" algn="l">
              <a:lnSpc>
                <a:spcPct val="90000"/>
              </a:lnSpc>
              <a:spcBef>
                <a:spcPts val="500"/>
              </a:spcBef>
              <a:spcAft>
                <a:spcPts val="0"/>
              </a:spcAft>
              <a:buClr>
                <a:srgbClr val="6600CC"/>
              </a:buClr>
              <a:buSzPts val="2400"/>
              <a:buFont typeface="Calibri"/>
              <a:buAutoNum type="alphaLcPeriod"/>
            </a:pPr>
            <a:r>
              <a:rPr lang="en-US">
                <a:solidFill>
                  <a:schemeClr val="dk1"/>
                </a:solidFill>
              </a:rPr>
              <a:t>What will be the total cost of the garment?</a:t>
            </a:r>
            <a:endParaRPr/>
          </a:p>
          <a:p>
            <a:pPr indent="-457200" lvl="0" marL="502919" rtl="0" algn="l">
              <a:lnSpc>
                <a:spcPct val="90000"/>
              </a:lnSpc>
              <a:spcBef>
                <a:spcPts val="1000"/>
              </a:spcBef>
              <a:spcAft>
                <a:spcPts val="0"/>
              </a:spcAft>
              <a:buClr>
                <a:srgbClr val="6600CC"/>
              </a:buClr>
              <a:buSzPts val="2800"/>
              <a:buFont typeface="Calibri"/>
              <a:buAutoNum type="arabicPeriod"/>
            </a:pPr>
            <a:r>
              <a:rPr lang="en-US">
                <a:solidFill>
                  <a:schemeClr val="dk1"/>
                </a:solidFill>
              </a:rPr>
              <a:t>A woman’s skirt or pant size is determined by what measurement?</a:t>
            </a:r>
            <a:endParaRPr/>
          </a:p>
          <a:p>
            <a:pPr indent="-457200" lvl="0" marL="502919" rtl="0" algn="l">
              <a:lnSpc>
                <a:spcPct val="90000"/>
              </a:lnSpc>
              <a:spcBef>
                <a:spcPts val="1000"/>
              </a:spcBef>
              <a:spcAft>
                <a:spcPts val="0"/>
              </a:spcAft>
              <a:buClr>
                <a:srgbClr val="6600CC"/>
              </a:buClr>
              <a:buSzPts val="2800"/>
              <a:buFont typeface="Calibri"/>
              <a:buAutoNum type="arabicPeriod"/>
            </a:pPr>
            <a:r>
              <a:rPr lang="en-US">
                <a:solidFill>
                  <a:schemeClr val="dk1"/>
                </a:solidFill>
              </a:rPr>
              <a:t>A man’s shirt size is based on what measurement?</a:t>
            </a:r>
            <a:endParaRPr/>
          </a:p>
          <a:p>
            <a:pPr indent="-457200" lvl="0" marL="502919" rtl="0" algn="l">
              <a:lnSpc>
                <a:spcPct val="90000"/>
              </a:lnSpc>
              <a:spcBef>
                <a:spcPts val="1000"/>
              </a:spcBef>
              <a:spcAft>
                <a:spcPts val="0"/>
              </a:spcAft>
              <a:buClr>
                <a:srgbClr val="6600CC"/>
              </a:buClr>
              <a:buSzPts val="2800"/>
              <a:buFont typeface="Calibri"/>
              <a:buAutoNum type="arabicPeriod"/>
            </a:pPr>
            <a:r>
              <a:rPr lang="en-US">
                <a:solidFill>
                  <a:schemeClr val="dk1"/>
                </a:solidFill>
              </a:rPr>
              <a:t>Blue and green colors make a body look ________.</a:t>
            </a:r>
            <a:endParaRPr>
              <a:solidFill>
                <a:schemeClr val="dk1"/>
              </a:solidFill>
            </a:endParaRPr>
          </a:p>
        </p:txBody>
      </p:sp>
      <p:pic>
        <p:nvPicPr>
          <p:cNvPr id="465" name="Google Shape;465;p60"/>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6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Unit Review</a:t>
            </a:r>
            <a:br>
              <a:rPr lang="en-US">
                <a:solidFill>
                  <a:srgbClr val="6600CC"/>
                </a:solidFill>
              </a:rPr>
            </a:br>
            <a:endParaRPr sz="1600">
              <a:solidFill>
                <a:srgbClr val="6600CC"/>
              </a:solidFill>
            </a:endParaRPr>
          </a:p>
        </p:txBody>
      </p:sp>
      <p:sp>
        <p:nvSpPr>
          <p:cNvPr id="471" name="Google Shape;471;p61"/>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19" rtl="0" algn="l">
              <a:lnSpc>
                <a:spcPct val="90000"/>
              </a:lnSpc>
              <a:spcBef>
                <a:spcPts val="0"/>
              </a:spcBef>
              <a:spcAft>
                <a:spcPts val="0"/>
              </a:spcAft>
              <a:buClr>
                <a:srgbClr val="6600CC"/>
              </a:buClr>
              <a:buSzPts val="2800"/>
              <a:buFont typeface="Calibri"/>
              <a:buAutoNum type="arabicPeriod" startAt="5"/>
            </a:pPr>
            <a:r>
              <a:rPr lang="en-US">
                <a:solidFill>
                  <a:schemeClr val="dk1"/>
                </a:solidFill>
              </a:rPr>
              <a:t>Vertical lines make a body look ______________.</a:t>
            </a:r>
            <a:endParaRPr/>
          </a:p>
          <a:p>
            <a:pPr indent="-457200" lvl="0" marL="502919" rtl="0" algn="l">
              <a:lnSpc>
                <a:spcPct val="90000"/>
              </a:lnSpc>
              <a:spcBef>
                <a:spcPts val="1000"/>
              </a:spcBef>
              <a:spcAft>
                <a:spcPts val="0"/>
              </a:spcAft>
              <a:buClr>
                <a:srgbClr val="6600CC"/>
              </a:buClr>
              <a:buSzPts val="2800"/>
              <a:buFont typeface="Calibri"/>
              <a:buAutoNum type="arabicPeriod" startAt="5"/>
            </a:pPr>
            <a:r>
              <a:rPr lang="en-US">
                <a:solidFill>
                  <a:schemeClr val="dk1"/>
                </a:solidFill>
              </a:rPr>
              <a:t>What fabric textures make you look larger?</a:t>
            </a:r>
            <a:endParaRPr/>
          </a:p>
          <a:p>
            <a:pPr indent="-457200" lvl="0" marL="502919" rtl="0" algn="l">
              <a:lnSpc>
                <a:spcPct val="90000"/>
              </a:lnSpc>
              <a:spcBef>
                <a:spcPts val="1000"/>
              </a:spcBef>
              <a:spcAft>
                <a:spcPts val="0"/>
              </a:spcAft>
              <a:buClr>
                <a:srgbClr val="6600CC"/>
              </a:buClr>
              <a:buSzPts val="2800"/>
              <a:buFont typeface="Calibri"/>
              <a:buAutoNum type="arabicPeriod" startAt="5"/>
            </a:pPr>
            <a:r>
              <a:rPr lang="en-US">
                <a:solidFill>
                  <a:schemeClr val="dk1"/>
                </a:solidFill>
              </a:rPr>
              <a:t>Dylan is graduating from college and needs to buy a suit for job interviews. Which of the following factors should he consider when picking out a suit? Choose all that apply.</a:t>
            </a:r>
            <a:endParaRPr/>
          </a:p>
          <a:p>
            <a:pPr indent="-457200" lvl="1" marL="731520" rtl="0" algn="l">
              <a:lnSpc>
                <a:spcPct val="90000"/>
              </a:lnSpc>
              <a:spcBef>
                <a:spcPts val="500"/>
              </a:spcBef>
              <a:spcAft>
                <a:spcPts val="0"/>
              </a:spcAft>
              <a:buClr>
                <a:srgbClr val="6600CC"/>
              </a:buClr>
              <a:buSzPts val="2400"/>
              <a:buFont typeface="Calibri"/>
              <a:buAutoNum type="alphaLcPeriod"/>
            </a:pPr>
            <a:r>
              <a:rPr lang="en-US">
                <a:solidFill>
                  <a:schemeClr val="dk1"/>
                </a:solidFill>
              </a:rPr>
              <a:t>The care it will require</a:t>
            </a:r>
            <a:endParaRPr/>
          </a:p>
          <a:p>
            <a:pPr indent="-457200" lvl="1" marL="731520" rtl="0" algn="l">
              <a:lnSpc>
                <a:spcPct val="90000"/>
              </a:lnSpc>
              <a:spcBef>
                <a:spcPts val="500"/>
              </a:spcBef>
              <a:spcAft>
                <a:spcPts val="0"/>
              </a:spcAft>
              <a:buClr>
                <a:srgbClr val="6600CC"/>
              </a:buClr>
              <a:buSzPts val="2400"/>
              <a:buFont typeface="Calibri"/>
              <a:buAutoNum type="alphaLcPeriod"/>
            </a:pPr>
            <a:r>
              <a:rPr lang="en-US">
                <a:solidFill>
                  <a:schemeClr val="dk1"/>
                </a:solidFill>
              </a:rPr>
              <a:t>His finances</a:t>
            </a:r>
            <a:endParaRPr/>
          </a:p>
          <a:p>
            <a:pPr indent="-457200" lvl="1" marL="731520" rtl="0" algn="l">
              <a:lnSpc>
                <a:spcPct val="90000"/>
              </a:lnSpc>
              <a:spcBef>
                <a:spcPts val="500"/>
              </a:spcBef>
              <a:spcAft>
                <a:spcPts val="0"/>
              </a:spcAft>
              <a:buClr>
                <a:srgbClr val="6600CC"/>
              </a:buClr>
              <a:buSzPts val="2400"/>
              <a:buFont typeface="Calibri"/>
              <a:buAutoNum type="alphaLcPeriod"/>
            </a:pPr>
            <a:r>
              <a:rPr lang="en-US">
                <a:solidFill>
                  <a:schemeClr val="dk1"/>
                </a:solidFill>
              </a:rPr>
              <a:t>The event where he plans to wear it</a:t>
            </a:r>
            <a:endParaRPr/>
          </a:p>
          <a:p>
            <a:pPr indent="-457200" lvl="1" marL="731520" rtl="0" algn="l">
              <a:lnSpc>
                <a:spcPct val="90000"/>
              </a:lnSpc>
              <a:spcBef>
                <a:spcPts val="500"/>
              </a:spcBef>
              <a:spcAft>
                <a:spcPts val="0"/>
              </a:spcAft>
              <a:buClr>
                <a:srgbClr val="6600CC"/>
              </a:buClr>
              <a:buSzPts val="2400"/>
              <a:buFont typeface="Calibri"/>
              <a:buAutoNum type="alphaLcPeriod"/>
            </a:pPr>
            <a:r>
              <a:rPr lang="en-US">
                <a:solidFill>
                  <a:schemeClr val="dk1"/>
                </a:solidFill>
              </a:rPr>
              <a:t>The difficulty of construction</a:t>
            </a:r>
            <a:endParaRPr/>
          </a:p>
          <a:p>
            <a:pPr indent="-457200" lvl="0" marL="502919" rtl="0" algn="l">
              <a:lnSpc>
                <a:spcPct val="90000"/>
              </a:lnSpc>
              <a:spcBef>
                <a:spcPts val="1000"/>
              </a:spcBef>
              <a:spcAft>
                <a:spcPts val="0"/>
              </a:spcAft>
              <a:buClr>
                <a:srgbClr val="6600CC"/>
              </a:buClr>
              <a:buSzPts val="2800"/>
              <a:buFont typeface="Calibri"/>
              <a:buAutoNum type="arabicPeriod" startAt="5"/>
            </a:pPr>
            <a:r>
              <a:rPr lang="en-US">
                <a:solidFill>
                  <a:schemeClr val="dk1"/>
                </a:solidFill>
              </a:rPr>
              <a:t>What is the first step in doing laundry?</a:t>
            </a:r>
            <a:endParaRPr>
              <a:solidFill>
                <a:schemeClr val="dk1"/>
              </a:solidFill>
            </a:endParaRPr>
          </a:p>
        </p:txBody>
      </p:sp>
      <p:pic>
        <p:nvPicPr>
          <p:cNvPr id="472" name="Google Shape;472;p61"/>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6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Unit Review</a:t>
            </a:r>
            <a:br>
              <a:rPr lang="en-US">
                <a:solidFill>
                  <a:srgbClr val="6600CC"/>
                </a:solidFill>
              </a:rPr>
            </a:br>
            <a:endParaRPr sz="1600">
              <a:solidFill>
                <a:srgbClr val="6600CC"/>
              </a:solidFill>
            </a:endParaRPr>
          </a:p>
        </p:txBody>
      </p:sp>
      <p:sp>
        <p:nvSpPr>
          <p:cNvPr id="478" name="Google Shape;478;p62"/>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19" rtl="0" algn="l">
              <a:lnSpc>
                <a:spcPct val="90000"/>
              </a:lnSpc>
              <a:spcBef>
                <a:spcPts val="0"/>
              </a:spcBef>
              <a:spcAft>
                <a:spcPts val="0"/>
              </a:spcAft>
              <a:buClr>
                <a:srgbClr val="6600CC"/>
              </a:buClr>
              <a:buSzPts val="2800"/>
              <a:buFont typeface="Calibri"/>
              <a:buAutoNum type="arabicPeriod" startAt="9"/>
            </a:pPr>
            <a:r>
              <a:rPr lang="en-US">
                <a:solidFill>
                  <a:schemeClr val="dk1"/>
                </a:solidFill>
              </a:rPr>
              <a:t>What is the last step in doing laundry?</a:t>
            </a:r>
            <a:endParaRPr/>
          </a:p>
          <a:p>
            <a:pPr indent="-457200" lvl="0" marL="502919" rtl="0" algn="l">
              <a:lnSpc>
                <a:spcPct val="90000"/>
              </a:lnSpc>
              <a:spcBef>
                <a:spcPts val="1000"/>
              </a:spcBef>
              <a:spcAft>
                <a:spcPts val="0"/>
              </a:spcAft>
              <a:buClr>
                <a:srgbClr val="6600CC"/>
              </a:buClr>
              <a:buSzPts val="2800"/>
              <a:buFont typeface="Calibri"/>
              <a:buAutoNum type="arabicPeriod" startAt="9"/>
            </a:pPr>
            <a:r>
              <a:rPr lang="en-US">
                <a:solidFill>
                  <a:schemeClr val="dk1"/>
                </a:solidFill>
              </a:rPr>
              <a:t>Which laundry product makes ironing easier?</a:t>
            </a:r>
            <a:endParaRPr/>
          </a:p>
          <a:p>
            <a:pPr indent="-457200" lvl="0" marL="502919" rtl="0" algn="l">
              <a:lnSpc>
                <a:spcPct val="90000"/>
              </a:lnSpc>
              <a:spcBef>
                <a:spcPts val="1000"/>
              </a:spcBef>
              <a:spcAft>
                <a:spcPts val="0"/>
              </a:spcAft>
              <a:buClr>
                <a:srgbClr val="6600CC"/>
              </a:buClr>
              <a:buSzPts val="2800"/>
              <a:buFont typeface="Calibri"/>
              <a:buAutoNum type="arabicPeriod" startAt="9"/>
            </a:pPr>
            <a:r>
              <a:rPr lang="en-US">
                <a:solidFill>
                  <a:schemeClr val="dk1"/>
                </a:solidFill>
              </a:rPr>
              <a:t>Which laundry product is used for babies’ clothing?</a:t>
            </a:r>
            <a:endParaRPr/>
          </a:p>
          <a:p>
            <a:pPr indent="-457200" lvl="0" marL="502919" rtl="0" algn="l">
              <a:lnSpc>
                <a:spcPct val="90000"/>
              </a:lnSpc>
              <a:spcBef>
                <a:spcPts val="1000"/>
              </a:spcBef>
              <a:spcAft>
                <a:spcPts val="0"/>
              </a:spcAft>
              <a:buClr>
                <a:srgbClr val="6600CC"/>
              </a:buClr>
              <a:buSzPts val="2800"/>
              <a:buFont typeface="Calibri"/>
              <a:buAutoNum type="arabicPeriod" startAt="9"/>
            </a:pPr>
            <a:r>
              <a:rPr lang="en-US">
                <a:solidFill>
                  <a:schemeClr val="dk1"/>
                </a:solidFill>
              </a:rPr>
              <a:t>Which laundry product is for delicates and light soil?</a:t>
            </a:r>
            <a:endParaRPr/>
          </a:p>
          <a:p>
            <a:pPr indent="-457200" lvl="0" marL="502919" rtl="0" algn="l">
              <a:lnSpc>
                <a:spcPct val="90000"/>
              </a:lnSpc>
              <a:spcBef>
                <a:spcPts val="1000"/>
              </a:spcBef>
              <a:spcAft>
                <a:spcPts val="0"/>
              </a:spcAft>
              <a:buClr>
                <a:srgbClr val="6600CC"/>
              </a:buClr>
              <a:buSzPts val="2800"/>
              <a:buFont typeface="Calibri"/>
              <a:buAutoNum type="arabicPeriod" startAt="9"/>
            </a:pPr>
            <a:r>
              <a:rPr lang="en-US">
                <a:solidFill>
                  <a:schemeClr val="dk1"/>
                </a:solidFill>
              </a:rPr>
              <a:t>Edie just bought a brand new red cotton shirt that she wants to wash before she wears it. Which method of laundry sorting is most important for the shirt?</a:t>
            </a:r>
            <a:endParaRPr/>
          </a:p>
          <a:p>
            <a:pPr indent="-457200" lvl="0" marL="502919" rtl="0" algn="l">
              <a:lnSpc>
                <a:spcPct val="90000"/>
              </a:lnSpc>
              <a:spcBef>
                <a:spcPts val="1000"/>
              </a:spcBef>
              <a:spcAft>
                <a:spcPts val="0"/>
              </a:spcAft>
              <a:buClr>
                <a:srgbClr val="6600CC"/>
              </a:buClr>
              <a:buSzPts val="2800"/>
              <a:buFont typeface="Calibri"/>
              <a:buAutoNum type="arabicPeriod" startAt="9"/>
            </a:pPr>
            <a:r>
              <a:rPr lang="en-US">
                <a:solidFill>
                  <a:schemeClr val="dk1"/>
                </a:solidFill>
              </a:rPr>
              <a:t>You need to wash white diapers, a white apron, and white kitchen towels. Which method of sorting should be used?</a:t>
            </a:r>
            <a:endParaRPr>
              <a:solidFill>
                <a:schemeClr val="dk1"/>
              </a:solidFill>
            </a:endParaRPr>
          </a:p>
        </p:txBody>
      </p:sp>
      <p:pic>
        <p:nvPicPr>
          <p:cNvPr id="479" name="Google Shape;479;p62"/>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6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Unit Review</a:t>
            </a:r>
            <a:br>
              <a:rPr lang="en-US">
                <a:solidFill>
                  <a:srgbClr val="6600CC"/>
                </a:solidFill>
              </a:rPr>
            </a:br>
            <a:endParaRPr sz="1600">
              <a:solidFill>
                <a:srgbClr val="6600CC"/>
              </a:solidFill>
            </a:endParaRPr>
          </a:p>
        </p:txBody>
      </p:sp>
      <p:sp>
        <p:nvSpPr>
          <p:cNvPr id="485" name="Google Shape;485;p63"/>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19" rtl="0" algn="l">
              <a:lnSpc>
                <a:spcPct val="90000"/>
              </a:lnSpc>
              <a:spcBef>
                <a:spcPts val="0"/>
              </a:spcBef>
              <a:spcAft>
                <a:spcPts val="0"/>
              </a:spcAft>
              <a:buClr>
                <a:srgbClr val="6600CC"/>
              </a:buClr>
              <a:buSzPts val="2800"/>
              <a:buFont typeface="Calibri"/>
              <a:buAutoNum type="arabicPeriod" startAt="15"/>
            </a:pPr>
            <a:r>
              <a:rPr lang="en-US">
                <a:solidFill>
                  <a:schemeClr val="dk1"/>
                </a:solidFill>
              </a:rPr>
              <a:t>You are in a hurry and need to dry clothes quickly. Which method should you use?</a:t>
            </a:r>
            <a:endParaRPr/>
          </a:p>
          <a:p>
            <a:pPr indent="-457200" lvl="0" marL="502919" rtl="0" algn="l">
              <a:lnSpc>
                <a:spcPct val="90000"/>
              </a:lnSpc>
              <a:spcBef>
                <a:spcPts val="1000"/>
              </a:spcBef>
              <a:spcAft>
                <a:spcPts val="0"/>
              </a:spcAft>
              <a:buClr>
                <a:srgbClr val="6600CC"/>
              </a:buClr>
              <a:buSzPts val="2800"/>
              <a:buFont typeface="Calibri"/>
              <a:buAutoNum type="arabicPeriod" startAt="15"/>
            </a:pPr>
            <a:r>
              <a:rPr lang="en-US">
                <a:solidFill>
                  <a:schemeClr val="dk1"/>
                </a:solidFill>
              </a:rPr>
              <a:t>You want to dry a set of sheets as inexpensively as possible. Which method should you use?</a:t>
            </a:r>
            <a:endParaRPr/>
          </a:p>
        </p:txBody>
      </p:sp>
      <p:pic>
        <p:nvPicPr>
          <p:cNvPr id="486" name="Google Shape;486;p63"/>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6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Unit Review</a:t>
            </a:r>
            <a:br>
              <a:rPr lang="en-US">
                <a:solidFill>
                  <a:srgbClr val="6600CC"/>
                </a:solidFill>
              </a:rPr>
            </a:br>
            <a:endParaRPr sz="1600">
              <a:solidFill>
                <a:srgbClr val="6600CC"/>
              </a:solidFill>
            </a:endParaRPr>
          </a:p>
        </p:txBody>
      </p:sp>
      <p:pic>
        <p:nvPicPr>
          <p:cNvPr id="492" name="Google Shape;492;p64"/>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graphicFrame>
        <p:nvGraphicFramePr>
          <p:cNvPr id="493" name="Google Shape;493;p64"/>
          <p:cNvGraphicFramePr/>
          <p:nvPr/>
        </p:nvGraphicFramePr>
        <p:xfrm>
          <a:off x="1142999" y="1965960"/>
          <a:ext cx="3000000" cy="3000000"/>
        </p:xfrm>
        <a:graphic>
          <a:graphicData uri="http://schemas.openxmlformats.org/drawingml/2006/table">
            <a:tbl>
              <a:tblPr bandRow="1" firstRow="1">
                <a:noFill/>
                <a:tableStyleId>{4A87193A-18DA-4ABC-9997-92BA1A3F32F2}</a:tableStyleId>
              </a:tblPr>
              <a:tblGrid>
                <a:gridCol w="3177750"/>
                <a:gridCol w="4121300"/>
                <a:gridCol w="3020300"/>
              </a:tblGrid>
              <a:tr h="370850">
                <a:tc>
                  <a:txBody>
                    <a:bodyPr/>
                    <a:lstStyle/>
                    <a:p>
                      <a:pPr indent="0" lvl="0" marL="0" marR="0" rtl="0" algn="l">
                        <a:spcBef>
                          <a:spcPts val="0"/>
                        </a:spcBef>
                        <a:spcAft>
                          <a:spcPts val="0"/>
                        </a:spcAft>
                        <a:buNone/>
                      </a:pPr>
                      <a:r>
                        <a:rPr lang="en-US" sz="2000" u="none" strike="noStrike"/>
                        <a:t>classic</a:t>
                      </a:r>
                      <a:endParaRPr/>
                    </a:p>
                    <a:p>
                      <a:pPr indent="0" lvl="0" marL="0" marR="0" rtl="0" algn="l">
                        <a:spcBef>
                          <a:spcPts val="0"/>
                        </a:spcBef>
                        <a:spcAft>
                          <a:spcPts val="0"/>
                        </a:spcAft>
                        <a:buNone/>
                      </a:pPr>
                      <a:r>
                        <a:rPr lang="en-US" sz="2000" u="none" strike="noStrike"/>
                        <a:t>colorfast</a:t>
                      </a:r>
                      <a:endParaRPr/>
                    </a:p>
                    <a:p>
                      <a:pPr indent="0" lvl="0" marL="0" marR="0" rtl="0" algn="l">
                        <a:spcBef>
                          <a:spcPts val="0"/>
                        </a:spcBef>
                        <a:spcAft>
                          <a:spcPts val="0"/>
                        </a:spcAft>
                        <a:buNone/>
                      </a:pPr>
                      <a:r>
                        <a:rPr lang="en-US" sz="2000" u="none" strike="noStrike"/>
                        <a:t>design ease</a:t>
                      </a:r>
                      <a:endParaRPr/>
                    </a:p>
                    <a:p>
                      <a:pPr indent="0" lvl="0" marL="0" marR="0" rtl="0" algn="l">
                        <a:spcBef>
                          <a:spcPts val="0"/>
                        </a:spcBef>
                        <a:spcAft>
                          <a:spcPts val="0"/>
                        </a:spcAft>
                        <a:buNone/>
                      </a:pPr>
                      <a:r>
                        <a:rPr lang="en-US" sz="2000" u="none" strike="noStrike"/>
                        <a:t>dry clean</a:t>
                      </a:r>
                      <a:endParaRPr b="0" i="0" sz="2000" u="none" strike="noStrike">
                        <a:solidFill>
                          <a:schemeClr val="lt1"/>
                        </a:solidFill>
                        <a:latin typeface="Calibri"/>
                        <a:ea typeface="Calibri"/>
                        <a:cs typeface="Calibri"/>
                        <a:sym typeface="Calibri"/>
                      </a:endParaRPr>
                    </a:p>
                  </a:txBody>
                  <a:tcPr marT="45725" marB="45725" marR="91450" marL="91450"/>
                </a:tc>
                <a:tc>
                  <a:txBody>
                    <a:bodyPr/>
                    <a:lstStyle/>
                    <a:p>
                      <a:pPr indent="0" lvl="0" marL="0" marR="0" rtl="0" algn="l">
                        <a:spcBef>
                          <a:spcPts val="0"/>
                        </a:spcBef>
                        <a:spcAft>
                          <a:spcPts val="0"/>
                        </a:spcAft>
                        <a:buNone/>
                      </a:pPr>
                      <a:r>
                        <a:rPr lang="en-US" sz="2000" u="none" strike="noStrike"/>
                        <a:t>dry clean only</a:t>
                      </a:r>
                      <a:endParaRPr/>
                    </a:p>
                    <a:p>
                      <a:pPr indent="0" lvl="0" marL="0" marR="0" rtl="0" algn="l">
                        <a:spcBef>
                          <a:spcPts val="0"/>
                        </a:spcBef>
                        <a:spcAft>
                          <a:spcPts val="0"/>
                        </a:spcAft>
                        <a:buNone/>
                      </a:pPr>
                      <a:r>
                        <a:rPr lang="en-US" sz="2000" u="none" strike="noStrike"/>
                        <a:t>dry clean recommended</a:t>
                      </a:r>
                      <a:endParaRPr/>
                    </a:p>
                    <a:p>
                      <a:pPr indent="0" lvl="0" marL="0" marR="0" rtl="0" algn="l">
                        <a:spcBef>
                          <a:spcPts val="0"/>
                        </a:spcBef>
                        <a:spcAft>
                          <a:spcPts val="0"/>
                        </a:spcAft>
                        <a:buNone/>
                      </a:pPr>
                      <a:r>
                        <a:rPr lang="en-US" sz="2000" u="none" strike="noStrike"/>
                        <a:t>fad</a:t>
                      </a:r>
                      <a:endParaRPr/>
                    </a:p>
                    <a:p>
                      <a:pPr indent="0" lvl="0" marL="0" marR="0" rtl="0" algn="l">
                        <a:spcBef>
                          <a:spcPts val="0"/>
                        </a:spcBef>
                        <a:spcAft>
                          <a:spcPts val="0"/>
                        </a:spcAft>
                        <a:buNone/>
                      </a:pPr>
                      <a:r>
                        <a:rPr lang="en-US" sz="2000" u="none" strike="noStrike"/>
                        <a:t>horizontal</a:t>
                      </a:r>
                      <a:endParaRPr/>
                    </a:p>
                    <a:p>
                      <a:pPr indent="0" lvl="0" marL="0" marR="0" rtl="0" algn="l">
                        <a:spcBef>
                          <a:spcPts val="0"/>
                        </a:spcBef>
                        <a:spcAft>
                          <a:spcPts val="0"/>
                        </a:spcAft>
                        <a:buNone/>
                      </a:pPr>
                      <a:r>
                        <a:t/>
                      </a:r>
                      <a:endParaRPr sz="2000"/>
                    </a:p>
                  </a:txBody>
                  <a:tcPr marT="45725" marB="45725" marR="91450" marL="91450"/>
                </a:tc>
                <a:tc>
                  <a:txBody>
                    <a:bodyPr/>
                    <a:lstStyle/>
                    <a:p>
                      <a:pPr indent="0" lvl="0" marL="0" marR="0" rtl="0" algn="l">
                        <a:spcBef>
                          <a:spcPts val="0"/>
                        </a:spcBef>
                        <a:spcAft>
                          <a:spcPts val="0"/>
                        </a:spcAft>
                        <a:buNone/>
                      </a:pPr>
                      <a:r>
                        <a:rPr lang="en-US" sz="2000" u="none" strike="noStrike"/>
                        <a:t>non-colorfast</a:t>
                      </a:r>
                      <a:endParaRPr/>
                    </a:p>
                    <a:p>
                      <a:pPr indent="0" lvl="0" marL="0" marR="0" rtl="0" algn="l">
                        <a:spcBef>
                          <a:spcPts val="0"/>
                        </a:spcBef>
                        <a:spcAft>
                          <a:spcPts val="0"/>
                        </a:spcAft>
                        <a:buNone/>
                      </a:pPr>
                      <a:r>
                        <a:rPr lang="en-US" sz="2000" u="none" strike="noStrike"/>
                        <a:t>proportion</a:t>
                      </a:r>
                      <a:endParaRPr/>
                    </a:p>
                    <a:p>
                      <a:pPr indent="0" lvl="0" marL="0" marR="0" rtl="0" algn="l">
                        <a:spcBef>
                          <a:spcPts val="0"/>
                        </a:spcBef>
                        <a:spcAft>
                          <a:spcPts val="0"/>
                        </a:spcAft>
                        <a:buNone/>
                      </a:pPr>
                      <a:r>
                        <a:rPr lang="en-US" sz="2000" u="none" strike="noStrike"/>
                        <a:t>vertical</a:t>
                      </a:r>
                      <a:endParaRPr/>
                    </a:p>
                    <a:p>
                      <a:pPr indent="0" lvl="0" marL="0" marR="0" rtl="0" algn="l">
                        <a:spcBef>
                          <a:spcPts val="0"/>
                        </a:spcBef>
                        <a:spcAft>
                          <a:spcPts val="0"/>
                        </a:spcAft>
                        <a:buNone/>
                      </a:pPr>
                      <a:r>
                        <a:rPr lang="en-US" sz="2000" u="none" strike="noStrike"/>
                        <a:t>wardrobe</a:t>
                      </a:r>
                      <a:endParaRPr sz="2000"/>
                    </a:p>
                  </a:txBody>
                  <a:tcPr marT="45725" marB="45725" marR="91450" marL="91450"/>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Body Measurements</a:t>
            </a:r>
            <a:br>
              <a:rPr lang="en-US">
                <a:solidFill>
                  <a:schemeClr val="dk1"/>
                </a:solidFill>
              </a:rPr>
            </a:br>
            <a:r>
              <a:rPr lang="en-US" sz="1600">
                <a:solidFill>
                  <a:srgbClr val="6600CC"/>
                </a:solidFill>
              </a:rPr>
              <a:t>Objective 2</a:t>
            </a:r>
            <a:endParaRPr sz="1600">
              <a:solidFill>
                <a:srgbClr val="6600CC"/>
              </a:solidFill>
            </a:endParaRPr>
          </a:p>
        </p:txBody>
      </p:sp>
      <p:sp>
        <p:nvSpPr>
          <p:cNvPr id="124" name="Google Shape;124;p7"/>
          <p:cNvSpPr txBox="1"/>
          <p:nvPr>
            <p:ph idx="1" type="body"/>
          </p:nvPr>
        </p:nvSpPr>
        <p:spPr>
          <a:xfrm>
            <a:off x="1024467" y="2209799"/>
            <a:ext cx="8029574" cy="4316767"/>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6600CC"/>
              </a:buClr>
              <a:buSzPts val="2800"/>
              <a:buChar char="•"/>
            </a:pPr>
            <a:r>
              <a:rPr lang="en-US">
                <a:solidFill>
                  <a:schemeClr val="dk1"/>
                </a:solidFill>
              </a:rPr>
              <a:t>Females</a:t>
            </a:r>
            <a:endParaRPr>
              <a:solidFill>
                <a:schemeClr val="dk1"/>
              </a:solidFill>
            </a:endParaRPr>
          </a:p>
          <a:p>
            <a:pPr indent="-228600" lvl="1" marL="685800" rtl="0" algn="l">
              <a:lnSpc>
                <a:spcPct val="80000"/>
              </a:lnSpc>
              <a:spcBef>
                <a:spcPts val="500"/>
              </a:spcBef>
              <a:spcAft>
                <a:spcPts val="0"/>
              </a:spcAft>
              <a:buClr>
                <a:srgbClr val="6600CC"/>
              </a:buClr>
              <a:buSzPts val="2400"/>
              <a:buFont typeface="Courier New"/>
              <a:buChar char="o"/>
            </a:pPr>
            <a:r>
              <a:rPr lang="en-US">
                <a:solidFill>
                  <a:schemeClr val="dk1"/>
                </a:solidFill>
              </a:rPr>
              <a:t>Dress, blouse, or jacket size is selected based on the female’s bust measurement</a:t>
            </a:r>
            <a:endParaRPr/>
          </a:p>
          <a:p>
            <a:pPr indent="-228600" lvl="1" marL="685800" rtl="0" algn="l">
              <a:lnSpc>
                <a:spcPct val="80000"/>
              </a:lnSpc>
              <a:spcBef>
                <a:spcPts val="500"/>
              </a:spcBef>
              <a:spcAft>
                <a:spcPts val="0"/>
              </a:spcAft>
              <a:buClr>
                <a:srgbClr val="6600CC"/>
              </a:buClr>
              <a:buSzPts val="2400"/>
              <a:buFont typeface="Courier New"/>
              <a:buChar char="o"/>
            </a:pPr>
            <a:r>
              <a:rPr lang="en-US">
                <a:solidFill>
                  <a:schemeClr val="dk1"/>
                </a:solidFill>
              </a:rPr>
              <a:t>Skirt or pants size is determined by the hip measurement</a:t>
            </a:r>
            <a:endParaRPr/>
          </a:p>
          <a:p>
            <a:pPr indent="-228600" lvl="1" marL="685800" rtl="0" algn="l">
              <a:lnSpc>
                <a:spcPct val="80000"/>
              </a:lnSpc>
              <a:spcBef>
                <a:spcPts val="500"/>
              </a:spcBef>
              <a:spcAft>
                <a:spcPts val="0"/>
              </a:spcAft>
              <a:buClr>
                <a:srgbClr val="6600CC"/>
              </a:buClr>
              <a:buSzPts val="2400"/>
              <a:buFont typeface="Courier New"/>
              <a:buChar char="o"/>
            </a:pPr>
            <a:r>
              <a:rPr lang="en-US">
                <a:solidFill>
                  <a:schemeClr val="dk1"/>
                </a:solidFill>
              </a:rPr>
              <a:t>Patterns that include both blouses and skirts should be purchased based on the female bust measurement</a:t>
            </a:r>
            <a:endParaRPr/>
          </a:p>
          <a:p>
            <a:pPr indent="-228600" lvl="0" marL="228600" rtl="0" algn="l">
              <a:lnSpc>
                <a:spcPct val="80000"/>
              </a:lnSpc>
              <a:spcBef>
                <a:spcPts val="1000"/>
              </a:spcBef>
              <a:spcAft>
                <a:spcPts val="0"/>
              </a:spcAft>
              <a:buClr>
                <a:srgbClr val="6600CC"/>
              </a:buClr>
              <a:buSzPts val="2800"/>
              <a:buChar char="•"/>
            </a:pPr>
            <a:r>
              <a:rPr lang="en-US">
                <a:solidFill>
                  <a:schemeClr val="dk1"/>
                </a:solidFill>
              </a:rPr>
              <a:t>Males</a:t>
            </a:r>
            <a:endParaRPr>
              <a:solidFill>
                <a:schemeClr val="dk1"/>
              </a:solidFill>
            </a:endParaRPr>
          </a:p>
          <a:p>
            <a:pPr indent="-228600" lvl="1" marL="685800" rtl="0" algn="l">
              <a:lnSpc>
                <a:spcPct val="80000"/>
              </a:lnSpc>
              <a:spcBef>
                <a:spcPts val="500"/>
              </a:spcBef>
              <a:spcAft>
                <a:spcPts val="0"/>
              </a:spcAft>
              <a:buClr>
                <a:srgbClr val="6600CC"/>
              </a:buClr>
              <a:buSzPts val="2400"/>
              <a:buFont typeface="Courier New"/>
              <a:buChar char="o"/>
            </a:pPr>
            <a:r>
              <a:rPr lang="en-US">
                <a:solidFill>
                  <a:schemeClr val="dk1"/>
                </a:solidFill>
              </a:rPr>
              <a:t>Jacket or coat size is based on the chest measurement</a:t>
            </a:r>
            <a:endParaRPr/>
          </a:p>
          <a:p>
            <a:pPr indent="-228600" lvl="1" marL="685800" rtl="0" algn="l">
              <a:lnSpc>
                <a:spcPct val="80000"/>
              </a:lnSpc>
              <a:spcBef>
                <a:spcPts val="500"/>
              </a:spcBef>
              <a:spcAft>
                <a:spcPts val="0"/>
              </a:spcAft>
              <a:buClr>
                <a:srgbClr val="6600CC"/>
              </a:buClr>
              <a:buSzPts val="2400"/>
              <a:buFont typeface="Courier New"/>
              <a:buChar char="o"/>
            </a:pPr>
            <a:r>
              <a:rPr lang="en-US">
                <a:solidFill>
                  <a:schemeClr val="dk1"/>
                </a:solidFill>
              </a:rPr>
              <a:t>Shirt size is based on the neck measurement</a:t>
            </a:r>
            <a:endParaRPr/>
          </a:p>
          <a:p>
            <a:pPr indent="-228600" lvl="1" marL="685800" rtl="0" algn="l">
              <a:lnSpc>
                <a:spcPct val="80000"/>
              </a:lnSpc>
              <a:spcBef>
                <a:spcPts val="500"/>
              </a:spcBef>
              <a:spcAft>
                <a:spcPts val="0"/>
              </a:spcAft>
              <a:buClr>
                <a:srgbClr val="6600CC"/>
              </a:buClr>
              <a:buSzPts val="2400"/>
              <a:buFont typeface="Courier New"/>
              <a:buChar char="o"/>
            </a:pPr>
            <a:r>
              <a:rPr lang="en-US">
                <a:solidFill>
                  <a:schemeClr val="dk1"/>
                </a:solidFill>
              </a:rPr>
              <a:t>Slack size is based on the waist measurement</a:t>
            </a:r>
            <a:endParaRPr/>
          </a:p>
          <a:p>
            <a:pPr indent="-228600" lvl="1" marL="685800" rtl="0" algn="l">
              <a:lnSpc>
                <a:spcPct val="80000"/>
              </a:lnSpc>
              <a:spcBef>
                <a:spcPts val="500"/>
              </a:spcBef>
              <a:spcAft>
                <a:spcPts val="0"/>
              </a:spcAft>
              <a:buClr>
                <a:srgbClr val="6600CC"/>
              </a:buClr>
              <a:buSzPts val="2400"/>
              <a:buFont typeface="Courier New"/>
              <a:buChar char="o"/>
            </a:pPr>
            <a:r>
              <a:rPr lang="en-US">
                <a:solidFill>
                  <a:schemeClr val="dk1"/>
                </a:solidFill>
              </a:rPr>
              <a:t>Patterns that include both jacket or shirt and slacks should be chosen according to the chest measurement</a:t>
            </a:r>
            <a:endParaRPr/>
          </a:p>
        </p:txBody>
      </p:sp>
      <p:pic>
        <p:nvPicPr>
          <p:cNvPr id="125" name="Google Shape;125;p7"/>
          <p:cNvPicPr preferRelativeResize="0"/>
          <p:nvPr/>
        </p:nvPicPr>
        <p:blipFill rotWithShape="1">
          <a:blip r:embed="rId3">
            <a:alphaModFix/>
          </a:blip>
          <a:srcRect b="0" l="4194" r="6594" t="0"/>
          <a:stretch/>
        </p:blipFill>
        <p:spPr>
          <a:xfrm>
            <a:off x="9042362" y="3344333"/>
            <a:ext cx="2756061" cy="196451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
                                            <p:txEl>
                                              <p:pRg end="0" st="0"/>
                                            </p:txEl>
                                          </p:spTgt>
                                        </p:tgtEl>
                                        <p:attrNameLst>
                                          <p:attrName>style.visibility</p:attrName>
                                        </p:attrNameLst>
                                      </p:cBhvr>
                                      <p:to>
                                        <p:strVal val="visible"/>
                                      </p:to>
                                    </p:set>
                                    <p:animEffect filter="fade" transition="in">
                                      <p:cBhvr>
                                        <p:cTn dur="500"/>
                                        <p:tgtEl>
                                          <p:spTgt spid="12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
                                            <p:txEl>
                                              <p:pRg end="1" st="1"/>
                                            </p:txEl>
                                          </p:spTgt>
                                        </p:tgtEl>
                                        <p:attrNameLst>
                                          <p:attrName>style.visibility</p:attrName>
                                        </p:attrNameLst>
                                      </p:cBhvr>
                                      <p:to>
                                        <p:strVal val="visible"/>
                                      </p:to>
                                    </p:set>
                                    <p:animEffect filter="fade" transition="in">
                                      <p:cBhvr>
                                        <p:cTn dur="500"/>
                                        <p:tgtEl>
                                          <p:spTgt spid="12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
                                            <p:txEl>
                                              <p:pRg end="2" st="2"/>
                                            </p:txEl>
                                          </p:spTgt>
                                        </p:tgtEl>
                                        <p:attrNameLst>
                                          <p:attrName>style.visibility</p:attrName>
                                        </p:attrNameLst>
                                      </p:cBhvr>
                                      <p:to>
                                        <p:strVal val="visible"/>
                                      </p:to>
                                    </p:set>
                                    <p:animEffect filter="fade" transition="in">
                                      <p:cBhvr>
                                        <p:cTn dur="500"/>
                                        <p:tgtEl>
                                          <p:spTgt spid="12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
                                            <p:txEl>
                                              <p:pRg end="3" st="3"/>
                                            </p:txEl>
                                          </p:spTgt>
                                        </p:tgtEl>
                                        <p:attrNameLst>
                                          <p:attrName>style.visibility</p:attrName>
                                        </p:attrNameLst>
                                      </p:cBhvr>
                                      <p:to>
                                        <p:strVal val="visible"/>
                                      </p:to>
                                    </p:set>
                                    <p:animEffect filter="fade" transition="in">
                                      <p:cBhvr>
                                        <p:cTn dur="500"/>
                                        <p:tgtEl>
                                          <p:spTgt spid="12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
                                            <p:txEl>
                                              <p:pRg end="4" st="4"/>
                                            </p:txEl>
                                          </p:spTgt>
                                        </p:tgtEl>
                                        <p:attrNameLst>
                                          <p:attrName>style.visibility</p:attrName>
                                        </p:attrNameLst>
                                      </p:cBhvr>
                                      <p:to>
                                        <p:strVal val="visible"/>
                                      </p:to>
                                    </p:set>
                                    <p:animEffect filter="fade" transition="in">
                                      <p:cBhvr>
                                        <p:cTn dur="500"/>
                                        <p:tgtEl>
                                          <p:spTgt spid="12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
                                            <p:txEl>
                                              <p:pRg end="5" st="5"/>
                                            </p:txEl>
                                          </p:spTgt>
                                        </p:tgtEl>
                                        <p:attrNameLst>
                                          <p:attrName>style.visibility</p:attrName>
                                        </p:attrNameLst>
                                      </p:cBhvr>
                                      <p:to>
                                        <p:strVal val="visible"/>
                                      </p:to>
                                    </p:set>
                                    <p:animEffect filter="fade" transition="in">
                                      <p:cBhvr>
                                        <p:cTn dur="500"/>
                                        <p:tgtEl>
                                          <p:spTgt spid="12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
                                            <p:txEl>
                                              <p:pRg end="6" st="6"/>
                                            </p:txEl>
                                          </p:spTgt>
                                        </p:tgtEl>
                                        <p:attrNameLst>
                                          <p:attrName>style.visibility</p:attrName>
                                        </p:attrNameLst>
                                      </p:cBhvr>
                                      <p:to>
                                        <p:strVal val="visible"/>
                                      </p:to>
                                    </p:set>
                                    <p:animEffect filter="fade" transition="in">
                                      <p:cBhvr>
                                        <p:cTn dur="500"/>
                                        <p:tgtEl>
                                          <p:spTgt spid="124">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
                                            <p:txEl>
                                              <p:pRg end="7" st="7"/>
                                            </p:txEl>
                                          </p:spTgt>
                                        </p:tgtEl>
                                        <p:attrNameLst>
                                          <p:attrName>style.visibility</p:attrName>
                                        </p:attrNameLst>
                                      </p:cBhvr>
                                      <p:to>
                                        <p:strVal val="visible"/>
                                      </p:to>
                                    </p:set>
                                    <p:animEffect filter="fade" transition="in">
                                      <p:cBhvr>
                                        <p:cTn dur="500"/>
                                        <p:tgtEl>
                                          <p:spTgt spid="124">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
                                            <p:txEl>
                                              <p:pRg end="8" st="8"/>
                                            </p:txEl>
                                          </p:spTgt>
                                        </p:tgtEl>
                                        <p:attrNameLst>
                                          <p:attrName>style.visibility</p:attrName>
                                        </p:attrNameLst>
                                      </p:cBhvr>
                                      <p:to>
                                        <p:strVal val="visible"/>
                                      </p:to>
                                    </p:set>
                                    <p:animEffect filter="fade" transition="in">
                                      <p:cBhvr>
                                        <p:cTn dur="500"/>
                                        <p:tgtEl>
                                          <p:spTgt spid="124">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Fabrics and Design Illusions</a:t>
            </a:r>
            <a:br>
              <a:rPr lang="en-US">
                <a:solidFill>
                  <a:srgbClr val="6600CC"/>
                </a:solidFill>
              </a:rPr>
            </a:br>
            <a:r>
              <a:rPr lang="en-US" sz="1600">
                <a:solidFill>
                  <a:srgbClr val="6600CC"/>
                </a:solidFill>
              </a:rPr>
              <a:t>Objective 3</a:t>
            </a:r>
            <a:endParaRPr sz="1600">
              <a:solidFill>
                <a:srgbClr val="6600CC"/>
              </a:solidFill>
            </a:endParaRPr>
          </a:p>
        </p:txBody>
      </p:sp>
      <p:sp>
        <p:nvSpPr>
          <p:cNvPr id="131" name="Google Shape;131;p8"/>
          <p:cNvSpPr txBox="1"/>
          <p:nvPr>
            <p:ph idx="1" type="body"/>
          </p:nvPr>
        </p:nvSpPr>
        <p:spPr>
          <a:xfrm>
            <a:off x="1143001" y="2057400"/>
            <a:ext cx="4716261"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600CC"/>
              </a:buClr>
              <a:buSzPts val="2800"/>
              <a:buChar char="•"/>
            </a:pPr>
            <a:r>
              <a:rPr lang="en-US">
                <a:solidFill>
                  <a:schemeClr val="dk1"/>
                </a:solidFill>
              </a:rPr>
              <a:t>Colors</a:t>
            </a:r>
            <a:endParaRPr>
              <a:solidFill>
                <a:schemeClr val="dk1"/>
              </a:solidFill>
            </a:endParaRPr>
          </a:p>
          <a:p>
            <a:pPr indent="-228600" lvl="1" marL="685800" rtl="0" algn="l">
              <a:lnSpc>
                <a:spcPct val="90000"/>
              </a:lnSpc>
              <a:spcBef>
                <a:spcPts val="500"/>
              </a:spcBef>
              <a:spcAft>
                <a:spcPts val="0"/>
              </a:spcAft>
              <a:buClr>
                <a:srgbClr val="6600CC"/>
              </a:buClr>
              <a:buSzPts val="2400"/>
              <a:buFont typeface="Courier New"/>
              <a:buChar char="o"/>
            </a:pPr>
            <a:r>
              <a:rPr lang="en-US">
                <a:solidFill>
                  <a:schemeClr val="dk1"/>
                </a:solidFill>
              </a:rPr>
              <a:t>Warm, bright, and light colors draw attention</a:t>
            </a:r>
            <a:endParaRPr/>
          </a:p>
          <a:p>
            <a:pPr indent="-228600" lvl="1" marL="685800" rtl="0" algn="l">
              <a:lnSpc>
                <a:spcPct val="90000"/>
              </a:lnSpc>
              <a:spcBef>
                <a:spcPts val="500"/>
              </a:spcBef>
              <a:spcAft>
                <a:spcPts val="0"/>
              </a:spcAft>
              <a:buClr>
                <a:srgbClr val="6600CC"/>
              </a:buClr>
              <a:buSzPts val="2400"/>
              <a:buFont typeface="Courier New"/>
              <a:buChar char="o"/>
            </a:pPr>
            <a:r>
              <a:rPr lang="en-US">
                <a:solidFill>
                  <a:schemeClr val="dk1"/>
                </a:solidFill>
              </a:rPr>
              <a:t>Cool, subdued, and dark colors make the body seem to recede</a:t>
            </a:r>
            <a:endParaRPr/>
          </a:p>
        </p:txBody>
      </p:sp>
      <p:pic>
        <p:nvPicPr>
          <p:cNvPr id="132" name="Google Shape;132;p8"/>
          <p:cNvPicPr preferRelativeResize="0"/>
          <p:nvPr/>
        </p:nvPicPr>
        <p:blipFill rotWithShape="1">
          <a:blip r:embed="rId3">
            <a:alphaModFix/>
          </a:blip>
          <a:srcRect b="0" l="0" r="0" t="0"/>
          <a:stretch/>
        </p:blipFill>
        <p:spPr>
          <a:xfrm>
            <a:off x="6964604" y="2057400"/>
            <a:ext cx="4449943" cy="284307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31">
                                            <p:txEl>
                                              <p:pRg end="0" st="0"/>
                                            </p:txEl>
                                          </p:spTgt>
                                        </p:tgtEl>
                                        <p:attrNameLst>
                                          <p:attrName>style.visibility</p:attrName>
                                        </p:attrNameLst>
                                      </p:cBhvr>
                                      <p:to>
                                        <p:strVal val="visible"/>
                                      </p:to>
                                    </p:set>
                                    <p:anim calcmode="lin" valueType="num">
                                      <p:cBhvr additive="base">
                                        <p:cTn dur="500"/>
                                        <p:tgtEl>
                                          <p:spTgt spid="131">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31">
                                            <p:txEl>
                                              <p:pRg end="1" st="1"/>
                                            </p:txEl>
                                          </p:spTgt>
                                        </p:tgtEl>
                                        <p:attrNameLst>
                                          <p:attrName>style.visibility</p:attrName>
                                        </p:attrNameLst>
                                      </p:cBhvr>
                                      <p:to>
                                        <p:strVal val="visible"/>
                                      </p:to>
                                    </p:set>
                                    <p:anim calcmode="lin" valueType="num">
                                      <p:cBhvr additive="base">
                                        <p:cTn dur="500"/>
                                        <p:tgtEl>
                                          <p:spTgt spid="131">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31">
                                            <p:txEl>
                                              <p:pRg end="2" st="2"/>
                                            </p:txEl>
                                          </p:spTgt>
                                        </p:tgtEl>
                                        <p:attrNameLst>
                                          <p:attrName>style.visibility</p:attrName>
                                        </p:attrNameLst>
                                      </p:cBhvr>
                                      <p:to>
                                        <p:strVal val="visible"/>
                                      </p:to>
                                    </p:set>
                                    <p:anim calcmode="lin" valueType="num">
                                      <p:cBhvr additive="base">
                                        <p:cTn dur="500"/>
                                        <p:tgtEl>
                                          <p:spTgt spid="131">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alibri"/>
              <a:buNone/>
            </a:pPr>
            <a:r>
              <a:rPr lang="en-US">
                <a:solidFill>
                  <a:srgbClr val="6600CC"/>
                </a:solidFill>
              </a:rPr>
              <a:t>Fabrics and Design Illusions</a:t>
            </a:r>
            <a:br>
              <a:rPr lang="en-US">
                <a:solidFill>
                  <a:srgbClr val="6600CC"/>
                </a:solidFill>
              </a:rPr>
            </a:br>
            <a:r>
              <a:rPr lang="en-US" sz="1600">
                <a:solidFill>
                  <a:srgbClr val="6600CC"/>
                </a:solidFill>
              </a:rPr>
              <a:t>Objective 3</a:t>
            </a:r>
            <a:endParaRPr sz="1600">
              <a:solidFill>
                <a:srgbClr val="6600CC"/>
              </a:solidFill>
            </a:endParaRPr>
          </a:p>
        </p:txBody>
      </p:sp>
      <p:sp>
        <p:nvSpPr>
          <p:cNvPr id="138" name="Google Shape;138;p9"/>
          <p:cNvSpPr txBox="1"/>
          <p:nvPr>
            <p:ph idx="1" type="body"/>
          </p:nvPr>
        </p:nvSpPr>
        <p:spPr>
          <a:xfrm>
            <a:off x="1143001" y="2057400"/>
            <a:ext cx="5461985" cy="40386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600CC"/>
              </a:buClr>
              <a:buSzPts val="2590"/>
              <a:buChar char="•"/>
            </a:pPr>
            <a:r>
              <a:rPr lang="en-US" sz="2590">
                <a:solidFill>
                  <a:schemeClr val="dk1"/>
                </a:solidFill>
              </a:rPr>
              <a:t>Lines</a:t>
            </a:r>
            <a:endParaRPr/>
          </a:p>
          <a:p>
            <a:pPr indent="-228600" lvl="1" marL="685800" rtl="0" algn="l">
              <a:lnSpc>
                <a:spcPct val="90000"/>
              </a:lnSpc>
              <a:spcBef>
                <a:spcPts val="500"/>
              </a:spcBef>
              <a:spcAft>
                <a:spcPts val="0"/>
              </a:spcAft>
              <a:buClr>
                <a:srgbClr val="6600CC"/>
              </a:buClr>
              <a:buSzPts val="2220"/>
              <a:buFont typeface="Courier New"/>
              <a:buChar char="o"/>
            </a:pPr>
            <a:r>
              <a:rPr lang="en-US" sz="2220">
                <a:solidFill>
                  <a:schemeClr val="dk1"/>
                </a:solidFill>
              </a:rPr>
              <a:t>Curved lines are rounded or have no straight parts</a:t>
            </a:r>
            <a:endParaRPr/>
          </a:p>
          <a:p>
            <a:pPr indent="-228600" lvl="1" marL="685800" rtl="0" algn="l">
              <a:lnSpc>
                <a:spcPct val="90000"/>
              </a:lnSpc>
              <a:spcBef>
                <a:spcPts val="500"/>
              </a:spcBef>
              <a:spcAft>
                <a:spcPts val="0"/>
              </a:spcAft>
              <a:buClr>
                <a:srgbClr val="6600CC"/>
              </a:buClr>
              <a:buSzPts val="2220"/>
              <a:buFont typeface="Courier New"/>
              <a:buChar char="o"/>
            </a:pPr>
            <a:r>
              <a:rPr lang="en-US" sz="2220">
                <a:solidFill>
                  <a:schemeClr val="dk1"/>
                </a:solidFill>
              </a:rPr>
              <a:t>Draw attention to and increase the apparent size and shape of the body</a:t>
            </a:r>
            <a:endParaRPr/>
          </a:p>
          <a:p>
            <a:pPr indent="-228600" lvl="1" marL="685800" rtl="0" algn="l">
              <a:lnSpc>
                <a:spcPct val="90000"/>
              </a:lnSpc>
              <a:spcBef>
                <a:spcPts val="500"/>
              </a:spcBef>
              <a:spcAft>
                <a:spcPts val="0"/>
              </a:spcAft>
              <a:buClr>
                <a:srgbClr val="6600CC"/>
              </a:buClr>
              <a:buSzPts val="2220"/>
              <a:buFont typeface="Courier New"/>
              <a:buChar char="o"/>
            </a:pPr>
            <a:r>
              <a:rPr lang="en-US" sz="2220">
                <a:solidFill>
                  <a:schemeClr val="dk1"/>
                </a:solidFill>
              </a:rPr>
              <a:t>Examples: round collars, curved seams and darts, ruffles, gathers, etc. </a:t>
            </a:r>
            <a:endParaRPr/>
          </a:p>
          <a:p>
            <a:pPr indent="-228600" lvl="1" marL="685800" rtl="0" algn="l">
              <a:lnSpc>
                <a:spcPct val="90000"/>
              </a:lnSpc>
              <a:spcBef>
                <a:spcPts val="500"/>
              </a:spcBef>
              <a:spcAft>
                <a:spcPts val="0"/>
              </a:spcAft>
              <a:buClr>
                <a:srgbClr val="6600CC"/>
              </a:buClr>
              <a:buSzPts val="2220"/>
              <a:buFont typeface="Courier New"/>
              <a:buChar char="o"/>
            </a:pPr>
            <a:r>
              <a:rPr lang="en-US" sz="2220">
                <a:solidFill>
                  <a:schemeClr val="dk1"/>
                </a:solidFill>
              </a:rPr>
              <a:t>Diagonal lines make a person look taller as well and a small person look larger</a:t>
            </a:r>
            <a:endParaRPr/>
          </a:p>
          <a:p>
            <a:pPr indent="-228600" lvl="1" marL="685800" rtl="0" algn="l">
              <a:lnSpc>
                <a:spcPct val="90000"/>
              </a:lnSpc>
              <a:spcBef>
                <a:spcPts val="500"/>
              </a:spcBef>
              <a:spcAft>
                <a:spcPts val="0"/>
              </a:spcAft>
              <a:buClr>
                <a:srgbClr val="6600CC"/>
              </a:buClr>
              <a:buSzPts val="2220"/>
              <a:buFont typeface="Courier New"/>
              <a:buChar char="o"/>
            </a:pPr>
            <a:r>
              <a:rPr lang="en-US" sz="2220">
                <a:solidFill>
                  <a:schemeClr val="dk1"/>
                </a:solidFill>
              </a:rPr>
              <a:t>Draw attention to the area where they are used</a:t>
            </a:r>
            <a:endParaRPr sz="2220">
              <a:solidFill>
                <a:schemeClr val="dk1"/>
              </a:solidFill>
            </a:endParaRPr>
          </a:p>
        </p:txBody>
      </p:sp>
      <p:pic>
        <p:nvPicPr>
          <p:cNvPr descr="Screen Clipping" id="139" name="Google Shape;139;p9"/>
          <p:cNvPicPr preferRelativeResize="0"/>
          <p:nvPr/>
        </p:nvPicPr>
        <p:blipFill rotWithShape="1">
          <a:blip r:embed="rId3">
            <a:alphaModFix/>
          </a:blip>
          <a:srcRect b="0" l="0" r="0" t="0"/>
          <a:stretch/>
        </p:blipFill>
        <p:spPr>
          <a:xfrm>
            <a:off x="7609956" y="2057399"/>
            <a:ext cx="2671759" cy="1482213"/>
          </a:xfrm>
          <a:prstGeom prst="rect">
            <a:avLst/>
          </a:prstGeom>
          <a:noFill/>
          <a:ln>
            <a:noFill/>
          </a:ln>
        </p:spPr>
      </p:pic>
      <p:pic>
        <p:nvPicPr>
          <p:cNvPr descr="Screen Clipping" id="140" name="Google Shape;140;p9"/>
          <p:cNvPicPr preferRelativeResize="0"/>
          <p:nvPr/>
        </p:nvPicPr>
        <p:blipFill rotWithShape="1">
          <a:blip r:embed="rId4">
            <a:alphaModFix/>
          </a:blip>
          <a:srcRect b="0" l="0" r="0" t="0"/>
          <a:stretch/>
        </p:blipFill>
        <p:spPr>
          <a:xfrm>
            <a:off x="8526949" y="3819969"/>
            <a:ext cx="2758078" cy="164676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38">
                                            <p:txEl>
                                              <p:pRg end="0" st="0"/>
                                            </p:txEl>
                                          </p:spTgt>
                                        </p:tgtEl>
                                        <p:attrNameLst>
                                          <p:attrName>style.visibility</p:attrName>
                                        </p:attrNameLst>
                                      </p:cBhvr>
                                      <p:to>
                                        <p:strVal val="visible"/>
                                      </p:to>
                                    </p:set>
                                    <p:anim calcmode="lin" valueType="num">
                                      <p:cBhvr additive="base">
                                        <p:cTn dur="500"/>
                                        <p:tgtEl>
                                          <p:spTgt spid="138">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38">
                                            <p:txEl>
                                              <p:pRg end="1" st="1"/>
                                            </p:txEl>
                                          </p:spTgt>
                                        </p:tgtEl>
                                        <p:attrNameLst>
                                          <p:attrName>style.visibility</p:attrName>
                                        </p:attrNameLst>
                                      </p:cBhvr>
                                      <p:to>
                                        <p:strVal val="visible"/>
                                      </p:to>
                                    </p:set>
                                    <p:anim calcmode="lin" valueType="num">
                                      <p:cBhvr additive="base">
                                        <p:cTn dur="500"/>
                                        <p:tgtEl>
                                          <p:spTgt spid="138">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38">
                                            <p:txEl>
                                              <p:pRg end="2" st="2"/>
                                            </p:txEl>
                                          </p:spTgt>
                                        </p:tgtEl>
                                        <p:attrNameLst>
                                          <p:attrName>style.visibility</p:attrName>
                                        </p:attrNameLst>
                                      </p:cBhvr>
                                      <p:to>
                                        <p:strVal val="visible"/>
                                      </p:to>
                                    </p:set>
                                    <p:anim calcmode="lin" valueType="num">
                                      <p:cBhvr additive="base">
                                        <p:cTn dur="500"/>
                                        <p:tgtEl>
                                          <p:spTgt spid="138">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38">
                                            <p:txEl>
                                              <p:pRg end="3" st="3"/>
                                            </p:txEl>
                                          </p:spTgt>
                                        </p:tgtEl>
                                        <p:attrNameLst>
                                          <p:attrName>style.visibility</p:attrName>
                                        </p:attrNameLst>
                                      </p:cBhvr>
                                      <p:to>
                                        <p:strVal val="visible"/>
                                      </p:to>
                                    </p:set>
                                    <p:anim calcmode="lin" valueType="num">
                                      <p:cBhvr additive="base">
                                        <p:cTn dur="500"/>
                                        <p:tgtEl>
                                          <p:spTgt spid="138">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38">
                                            <p:txEl>
                                              <p:pRg end="4" st="4"/>
                                            </p:txEl>
                                          </p:spTgt>
                                        </p:tgtEl>
                                        <p:attrNameLst>
                                          <p:attrName>style.visibility</p:attrName>
                                        </p:attrNameLst>
                                      </p:cBhvr>
                                      <p:to>
                                        <p:strVal val="visible"/>
                                      </p:to>
                                    </p:set>
                                    <p:anim calcmode="lin" valueType="num">
                                      <p:cBhvr additive="base">
                                        <p:cTn dur="500"/>
                                        <p:tgtEl>
                                          <p:spTgt spid="138">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38">
                                            <p:txEl>
                                              <p:pRg end="5" st="5"/>
                                            </p:txEl>
                                          </p:spTgt>
                                        </p:tgtEl>
                                        <p:attrNameLst>
                                          <p:attrName>style.visibility</p:attrName>
                                        </p:attrNameLst>
                                      </p:cBhvr>
                                      <p:to>
                                        <p:strVal val="visible"/>
                                      </p:to>
                                    </p:set>
                                    <p:anim calcmode="lin" valueType="num">
                                      <p:cBhvr additive="base">
                                        <p:cTn dur="500"/>
                                        <p:tgtEl>
                                          <p:spTgt spid="138">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2016-10-19T13:49:07Z</dcterms:created>
  <dc:creator>Gina Stepanik</dc:creator>
</cp:coreProperties>
</file>