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y="6858000" cx="12192000"/>
  <p:notesSz cx="6858000" cy="9144000"/>
  <p:embeddedFontLst>
    <p:embeddedFont>
      <p:font typeface="Corbel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93E00B8-3B7E-46C8-BE33-F9212F8D8408}">
  <a:tblStyle styleId="{993E00B8-3B7E-46C8-BE33-F9212F8D8408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Corbel-bold.fntdata"/><Relationship Id="rId50" Type="http://schemas.openxmlformats.org/officeDocument/2006/relationships/font" Target="fonts/Corbel-regular.fntdata"/><Relationship Id="rId53" Type="http://schemas.openxmlformats.org/officeDocument/2006/relationships/font" Target="fonts/Corbel-boldItalic.fntdata"/><Relationship Id="rId52" Type="http://schemas.openxmlformats.org/officeDocument/2006/relationships/font" Target="fonts/Corbel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29" name="Google Shape;29;p4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9" name="Google Shape;39;p5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9" name="Google Shape;89;p13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9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Promoting Good Health</a:t>
            </a:r>
            <a:endParaRPr sz="4400"/>
          </a:p>
        </p:txBody>
      </p:sp>
      <p:sp>
        <p:nvSpPr>
          <p:cNvPr id="90" name="Google Shape;90;p13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6634" y="1535837"/>
            <a:ext cx="4476696" cy="530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How to Tell if You are Overweight or Underweight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3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50" name="Google Shape;150;p22"/>
          <p:cNvSpPr txBox="1"/>
          <p:nvPr>
            <p:ph idx="1" type="body"/>
          </p:nvPr>
        </p:nvSpPr>
        <p:spPr>
          <a:xfrm>
            <a:off x="1143000" y="2057400"/>
            <a:ext cx="709547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Height-weight table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Standardized charts list desirable weight ranges according to age, height, and sometimes, bone structure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weight in relation to height is also called Body Mass Index (BMI)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You can determine your BMI by using a BMI calculator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Body fat measurement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body fat measurement is more accurate than a chart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Squeeze the skin and tissue together on the back of the arm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the layer of fold between your fingers is more than one inch, you have excess body fat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1" name="Google Shape;151;p22"/>
          <p:cNvPicPr preferRelativeResize="0"/>
          <p:nvPr/>
        </p:nvPicPr>
        <p:blipFill rotWithShape="1">
          <a:blip r:embed="rId3">
            <a:alphaModFix/>
          </a:blip>
          <a:srcRect b="0" l="25064" r="9111" t="0"/>
          <a:stretch/>
        </p:blipFill>
        <p:spPr>
          <a:xfrm>
            <a:off x="9339309" y="1287780"/>
            <a:ext cx="2201662" cy="49936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the two ways to tell if you are overweight or underweight.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8" name="Google Shape;158;p2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Determine Desirable Weight 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4" name="Google Shape;164;p24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1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Effects of Being Overweight or Underweight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5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70" name="Google Shape;170;p25"/>
          <p:cNvSpPr txBox="1"/>
          <p:nvPr>
            <p:ph idx="1" type="body"/>
          </p:nvPr>
        </p:nvSpPr>
        <p:spPr>
          <a:xfrm>
            <a:off x="1143000" y="2057400"/>
            <a:ext cx="60745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Increased risk of disease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Lack of stamina and vitality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Increased health care costs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Eating disorders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Increased risk of emotional issues (such as depression)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5098" y="2057400"/>
            <a:ext cx="3885065" cy="2740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at least three effects of being overweight or underweight.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78" name="Google Shape;178;p2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4" name="Google Shape;184;p27"/>
          <p:cNvSpPr txBox="1"/>
          <p:nvPr>
            <p:ph idx="1" type="body"/>
          </p:nvPr>
        </p:nvSpPr>
        <p:spPr>
          <a:xfrm>
            <a:off x="1143000" y="2057400"/>
            <a:ext cx="527555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Anorexia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Refusal to maintain body weight within 15 percent of normal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People with anorexia see themselves as overweight even when they are very thin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Often anorexics need security, acceptance, and/or attention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They show self-control by starving themselves or purging their food</a:t>
            </a:r>
            <a:endParaRPr/>
          </a:p>
        </p:txBody>
      </p:sp>
      <p:pic>
        <p:nvPicPr>
          <p:cNvPr id="185" name="Google Shape;18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5503" y="2057400"/>
            <a:ext cx="4649055" cy="3098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1" name="Google Shape;191;p28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Anorexia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anorexics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Refusing to eat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Exercising excessively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Obsessing about their weight and seeing themselves as fat when they are very underweight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Lacking nutrients for good health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Absence of normal menstrual cycles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Can lead to severe malnutrition, bone loss, damaged body organs, and eventually to starvation and death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deadliest of all eating disorders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7" name="Google Shape;197;p29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Bulimia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eat large amounts of food within a short period of time, then force themselves to vomit and/or take laxatives or diuretics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minimum of two binge-eating episodes a week for at least three months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may be overachievers or perfectionists who need to show self-control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may be at a normal weight, or even overweight, as vomiting and laxatives are ineffective methods for weight loss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3" name="Google Shape;203;p30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Bulimia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bulimics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Eating large quantities of food and forcing themselves to vomit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Obsessing about food and losing weight, even if they are already underweight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Erosion of dental enamel and discolored teeth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Scarring of hands (from using hands to force purging)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Use of diuretics can damage the kidneys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Repeated vomiting can cause a ruptured stomach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Other problems can be internal bleeding from the stress of vomiting, dehydration, and problems swallowing and keeping food in the stomach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9" name="Google Shape;209;p31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Binge eating disorder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People with a binge eating disorder eat large amounts of food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They eat more calories than their bodies can use, and may become obese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Obesity can lead to respiratory, circulatory, and digestive problems, as well as early death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binge eating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Eating large amounts of food in a short amount of time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Secrecy surrounding their eating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Disappearance of food and presence of many empty wrappers or food containers in the trash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Hiding junk food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Alternating between overeating and fasting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7" name="Google Shape;97;p14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Determine factors that influence eating habits.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Determine personal characteristics affected by eating habits.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procedures for determining overweight or underweight.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Determine desirable weight.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Select the effects of being overweight or underweight.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Associate eating disorders with their correct descriptions.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Differentiate between fad and healthy diets based on the guidelines for evaluating a diet.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5" name="Google Shape;215;p3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Jen exercises as much as possible. She has been refusing to eat. What eating disorder might she be demonstrating?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Latasha loves to eat but knows that she can’t keep up with all the calories. She has been eating an excessive amount of calories in a short amount of time. What eating disorder might she have?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6" name="Google Shape;216;p3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2" name="Google Shape;222;p33"/>
          <p:cNvSpPr txBox="1"/>
          <p:nvPr>
            <p:ph idx="1" type="body"/>
          </p:nvPr>
        </p:nvSpPr>
        <p:spPr>
          <a:xfrm>
            <a:off x="1143000" y="2057400"/>
            <a:ext cx="560402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Some diets may be dangerous to both your physical and mental well-being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Check the nutritional soundness of any diet plan with a physician or other qualified health professional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23" name="Google Shape;22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71138" y="1965960"/>
            <a:ext cx="2815270" cy="43195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9" name="Google Shape;229;p34"/>
          <p:cNvSpPr txBox="1"/>
          <p:nvPr>
            <p:ph idx="1" type="body"/>
          </p:nvPr>
        </p:nvSpPr>
        <p:spPr>
          <a:xfrm>
            <a:off x="1143000" y="2057399"/>
            <a:ext cx="9875520" cy="43611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Keeps the weight off long-term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Any weight lost may be from fluids, not fat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Actual fat loss can come back when you return to your normal way of eating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Weight loss comes from nutritious foods and appropriate portions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 way of life, not a temporary fix, so the weight loss is more likely to be permanent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Includes healthy eating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Often has you eliminating at least one of the food groups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Includes all of the food groups, especially fresh fruits and vegetables, as well as plenty of water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5" name="Google Shape;235;p35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Incorporates physical activity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Often states that no physical exercise is necessary and that “the pounds will just melt away"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encourage you to take part in some type of physical activity or exercise each day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Exercise  will increase weight loss and strengthen muscles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1" name="Google Shape;241;p36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Is affordable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require you to buy extra supplements, videos, equipment and materials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Long-term effect of the diet on health issues can be an additional cost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Healthy foods may cost more, but this cost can easily be offset by the health benefits that come from eating a healthy diet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7" name="Google Shape;247;p37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Provides support while dieting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Extra support is not usually a component of a fad diet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Support for dieters can be found in the form of mentors as well as support groups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Support will help keep you accountable and on track to weight loss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3" name="Google Shape;253;p38"/>
          <p:cNvSpPr txBox="1"/>
          <p:nvPr>
            <p:ph idx="1" type="body"/>
          </p:nvPr>
        </p:nvSpPr>
        <p:spPr>
          <a:xfrm>
            <a:off x="1143000" y="2057399"/>
            <a:ext cx="9875520" cy="4503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Encourages slow and steady weight loss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Many fad diets say you can lose a large amount of weight very quickly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recommend a weight loss of 1-2 pounds maximum per week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Fast weight loss can cause you to lose muscle instead of fat, and can also lead to saggy skin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Diet is flexible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follow a structured schedule with only specific foods for specifics days and meals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Allows you to make your own choices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Leaves room to occasionally eat unhealthy foods in small amounts rather than eliminating them entirely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9" name="Google Shape;259;p39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No risks involved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cause dehydration, weakness, and fatigue, as well as low vitamin and mineral intake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Should improve your health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help reduce or eliminate health issues you might have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5" name="Google Shape;265;p4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four guidelines a person should evaluate to see if a diet is a healthy diet?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66" name="Google Shape;266;p4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Research and Evaluate a Diet 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2" name="Google Shape;272;p41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2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3" name="Google Shape;103;p1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Research and evaluate a diet. (Assignment Sheet 2)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Distinguish between procedures for gaining and losing 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Identify sources for determining calorie content of foods.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Measure calorie intake. (Assignment Sheet 3)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Identify purposes of exercise.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Identify parts of an exercise program.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8" name="Google Shape;278;p42"/>
          <p:cNvSpPr txBox="1"/>
          <p:nvPr>
            <p:ph idx="1" type="body"/>
          </p:nvPr>
        </p:nvSpPr>
        <p:spPr>
          <a:xfrm>
            <a:off x="1143000" y="2057400"/>
            <a:ext cx="561290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gain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Avoid situations that cause nervousness or irritation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calorie-rich foods that also have needed nutrients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small portions of high-calorie food (snacks) more often during the day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Reduce calorie requirements by reducing your physical activity each day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Drink milk or juice instead of water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79" name="Google Shape;27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0674" y="2057400"/>
            <a:ext cx="4416432" cy="2943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5" name="Google Shape;285;p43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lose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Begin lunch and dinner with foods that contain fiber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Decrease calorie intake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only enough food at each meal to satisfy hunger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preferably only at mealtime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Switch from whole milk to skim or lowfat milk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you must snack, eat low-calorie foods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1" name="Google Shape;291;p44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lose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slowly and chew food well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Do not finish eating so far ahead of others that you are tempted to take second helpings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Increase daily exercise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Drink plenty of water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Get plenty of sleep at night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Reduce the serving size and reduce the size of your plate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7" name="Google Shape;297;p45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ways to gain weight?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ways to lose weight?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98" name="Google Shape;298;p45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Finding Information About Calories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10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4" name="Google Shape;304;p46"/>
          <p:cNvSpPr txBox="1"/>
          <p:nvPr>
            <p:ph idx="1" type="body"/>
          </p:nvPr>
        </p:nvSpPr>
        <p:spPr>
          <a:xfrm>
            <a:off x="1143000" y="2057399"/>
            <a:ext cx="7228643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Calorie counter books and nutrition books are readily available and contain additional nutritional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Computer programs list calories per serving and can be used for recording daily calorie intake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Many cookbooks list the number of calories per serving with the recipes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The Internet is a good resource for information on the calorie content of foods, especially foods from restaurants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Package labels list the number of calories per serving, as well as other nutritional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Calorie content apps can be used on a phone or tablet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5" name="Google Shape;30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35631" y="1965960"/>
            <a:ext cx="2934712" cy="41229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10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11" name="Google Shape;311;p4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three sources for calorie information.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12" name="Google Shape;312;p4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Measure Calorie Intake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18" name="Google Shape;318;p48"/>
          <p:cNvSpPr txBox="1"/>
          <p:nvPr>
            <p:ph idx="1" type="body"/>
          </p:nvPr>
        </p:nvSpPr>
        <p:spPr>
          <a:xfrm>
            <a:off x="1143000" y="2057399"/>
            <a:ext cx="7228643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3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Purposes of Exercise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24" name="Google Shape;324;p49"/>
          <p:cNvSpPr txBox="1"/>
          <p:nvPr>
            <p:ph idx="1" type="body"/>
          </p:nvPr>
        </p:nvSpPr>
        <p:spPr>
          <a:xfrm>
            <a:off x="1143000" y="2057399"/>
            <a:ext cx="5825971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Exercise is more than just help in losing weight, it also: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Boosts spirits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maintain a good appetite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Improves general appearance and posture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Increases blood circulation rate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Stimulates body organs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you sleep better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you cope with stress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Improves flexibility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25" name="Google Shape;325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26750" y="1965960"/>
            <a:ext cx="2914231" cy="4396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1" name="Google Shape;331;p5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three purposes of exercising.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32" name="Google Shape;332;p5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Parts of an Exercise Program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8" name="Google Shape;338;p51"/>
          <p:cNvSpPr txBox="1"/>
          <p:nvPr>
            <p:ph idx="1" type="body"/>
          </p:nvPr>
        </p:nvSpPr>
        <p:spPr>
          <a:xfrm>
            <a:off x="1143000" y="2057399"/>
            <a:ext cx="6385264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Warm-up period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Stretches the muscles and prepares them for exercising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Lessens the chances for an injury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Aerobic period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Increases the heart rate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Should last 15 to 30 minutes without stopping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Cool-down period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Allows the body to slow down 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339" name="Google Shape;33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24924" y="1775534"/>
            <a:ext cx="2923738" cy="4332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1143000" y="2057400"/>
            <a:ext cx="9872871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diabetes: </a:t>
            </a:r>
            <a:r>
              <a:rPr lang="en-US"/>
              <a:t>a disease that is caused by a decreased production of insulin or a decreased ability of the body to use insulin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diuretic: </a:t>
            </a:r>
            <a:r>
              <a:rPr lang="en-US"/>
              <a:t>a substance that increases urination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high blood pressure: </a:t>
            </a:r>
            <a:r>
              <a:rPr lang="en-US"/>
              <a:t>excessive force exerted by the blood on the walls of the blood vessels, especially the arteries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laxative: </a:t>
            </a:r>
            <a:r>
              <a:rPr lang="en-US"/>
              <a:t>a drug or food that is taken to help empty the bowels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purging: </a:t>
            </a:r>
            <a:r>
              <a:rPr lang="en-US"/>
              <a:t>removing food from the body by vomiting or taking laxatives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stamina: </a:t>
            </a:r>
            <a:r>
              <a:rPr lang="en-US"/>
              <a:t>physical or mental endurance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vitality: </a:t>
            </a:r>
            <a:r>
              <a:rPr lang="en-US"/>
              <a:t>physical or mental vigor; distinguishes the living from the non-living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weight loss drug: </a:t>
            </a:r>
            <a:r>
              <a:rPr lang="en-US"/>
              <a:t>drug that claims to help you lose weight, may also be called a “diet pill”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45" name="Google Shape;345;p5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the three parts of an exercise program.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46" name="Google Shape;346;p5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52" name="Google Shape;352;p53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at least five factors that can influence eating habits.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Describe how the following personal characteristics are affected by eating habits: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Appearance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Energy and stamina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Physical and mental performance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Self-concept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Describe the two methods for determining if you are overweight or underweight.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at least three effects of being overweight or underweight.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characteristics of anorexia nervosa?</a:t>
            </a:r>
            <a:endParaRPr/>
          </a:p>
        </p:txBody>
      </p:sp>
      <p:pic>
        <p:nvPicPr>
          <p:cNvPr id="353" name="Google Shape;353;p5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59" name="Google Shape;359;p5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What is the difference between binge eating and bulimia nervosa?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List the risks of fad diets.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What is considered a safe weight loss per week?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List four ways to gain 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List five ways to lose weight.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List three sources for information about calories.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List four purposes of exercise.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What are the three parts of an exercise program?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60" name="Google Shape;360;p5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366" name="Google Shape;366;p5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67" name="Google Shape;367;p55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{993E00B8-3B7E-46C8-BE33-F9212F8D8408}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diabetes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diuretic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high blood pressure</a:t>
                      </a:r>
                      <a:endParaRPr b="0" i="0" sz="2000" u="none" strike="noStrike">
                        <a:solidFill>
                          <a:schemeClr val="lt1"/>
                        </a:solidFill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laxative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purging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stamina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vitality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/>
                        <a:t>weight loss drug</a:t>
                      </a:r>
                      <a:endParaRPr sz="200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6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73" name="Google Shape;373;p56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9</a:t>
            </a:r>
            <a:endParaRPr/>
          </a:p>
        </p:txBody>
      </p:sp>
      <p:pic>
        <p:nvPicPr>
          <p:cNvPr id="374" name="Google Shape;374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6634" y="1535837"/>
            <a:ext cx="4476696" cy="530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Factors that Influence Eating Habits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5" name="Google Shape;115;p17"/>
          <p:cNvSpPr txBox="1"/>
          <p:nvPr>
            <p:ph idx="1" type="body"/>
          </p:nvPr>
        </p:nvSpPr>
        <p:spPr>
          <a:xfrm>
            <a:off x="1143000" y="2057399"/>
            <a:ext cx="3757474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Advertising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Attitudes and values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Emotions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Family habits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Geographic location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Income </a:t>
            </a:r>
            <a:endParaRPr/>
          </a:p>
        </p:txBody>
      </p:sp>
      <p:sp>
        <p:nvSpPr>
          <p:cNvPr id="116" name="Google Shape;116;p17"/>
          <p:cNvSpPr txBox="1"/>
          <p:nvPr>
            <p:ph idx="2" type="body"/>
          </p:nvPr>
        </p:nvSpPr>
        <p:spPr>
          <a:xfrm>
            <a:off x="7359588" y="2057400"/>
            <a:ext cx="3662904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Personal choices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Personal knowledge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Religious beliefs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Social influences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Special diets 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34941" y="1855433"/>
            <a:ext cx="2460668" cy="3688048"/>
          </a:xfrm>
          <a:prstGeom prst="rect">
            <a:avLst/>
          </a:prstGeom>
          <a:noFill/>
          <a:ln cap="flat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3" name="Google Shape;123;p1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Which factor is influencing the person’s eating habits in the situations below?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Ted eats a lot of seafood because he lives close to the ocean.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Daisy’s dad was laid off from work. Money is tight, so the family is having less expensive meals, such as rice and beans or fried egg sandwiches.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Abby watches the news every day and follows several healthy eating bloggers. She likes how they provide content on food and its effect on people.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Personal Characteristics Affected by Eating Habits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2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30" name="Google Shape;130;p19"/>
          <p:cNvSpPr txBox="1"/>
          <p:nvPr>
            <p:ph idx="1" type="body"/>
          </p:nvPr>
        </p:nvSpPr>
        <p:spPr>
          <a:xfrm>
            <a:off x="1143000" y="2057400"/>
            <a:ext cx="569280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Appearance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Your hair, skin, and teeth are healthier when you eat the right foods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When you eat healthy foods in moderate portions, it is  easier to maintain a healthy weight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Energy and stamina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you practice good eating habits, you will likely increase your energy and stamina</a:t>
            </a:r>
            <a:endParaRPr/>
          </a:p>
        </p:txBody>
      </p:sp>
      <p:pic>
        <p:nvPicPr>
          <p:cNvPr id="131" name="Google Shape;13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84868" y="1367160"/>
            <a:ext cx="1871618" cy="5118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Personal Characteristics Affected by Eating Habits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2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37" name="Google Shape;137;p20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Health and physical fitness 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more physically active you are, the more food your body needs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Exercise will also help you burn off excess calories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Personality and emotions 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proper diet and exercise program makes you feel and look good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It also affects your personality and emotional well-being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Physical and mental performance 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well-balanced, nutritious diet helps you keep physically and mentally alert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It is challenging to keep your mind on schoolwork when you are hungry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Self-concept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How you feel about yourself depends on your general physical and mental health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four personal characteristics affected by eating habits?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4" name="Google Shape;144;p2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