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8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youtube.com/watch?v=SaeLKhRnkhQ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learningzone/clips/the-effects-of-alcohol-on-young-people/9141.html" TargetMode="External"/><Relationship Id="rId2" Type="http://schemas.openxmlformats.org/officeDocument/2006/relationships/hyperlink" Target="http://www.youtube.com/watch?v=xRzEmIU8Bro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273" y="1219200"/>
            <a:ext cx="82296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  <a:latin typeface="Comic Sans MS" pitchFamily="66" charset="0"/>
              </a:rPr>
              <a:t>Label the drinks on your sheet as either ‘alcoholic’ or ‘non-alcoholic’.</a:t>
            </a:r>
          </a:p>
          <a:p>
            <a:endParaRPr lang="en-GB" sz="2000" dirty="0">
              <a:latin typeface="Comic Sans MS" pitchFamily="66" charset="0"/>
            </a:endParaRPr>
          </a:p>
          <a:p>
            <a:endParaRPr lang="en-GB" sz="2000" dirty="0" smtClean="0">
              <a:latin typeface="Comic Sans MS" pitchFamily="66" charset="0"/>
            </a:endParaRPr>
          </a:p>
          <a:p>
            <a:endParaRPr lang="en-GB" sz="2000" dirty="0">
              <a:latin typeface="Comic Sans MS" pitchFamily="66" charset="0"/>
            </a:endParaRPr>
          </a:p>
          <a:p>
            <a:endParaRPr lang="en-GB" sz="2000" dirty="0" smtClean="0">
              <a:latin typeface="Comic Sans MS" pitchFamily="66" charset="0"/>
            </a:endParaRPr>
          </a:p>
          <a:p>
            <a:endParaRPr lang="en-GB" sz="2000" dirty="0">
              <a:latin typeface="Comic Sans MS" pitchFamily="66" charset="0"/>
            </a:endParaRPr>
          </a:p>
          <a:p>
            <a:endParaRPr lang="en-GB" sz="2000" dirty="0" smtClean="0">
              <a:latin typeface="Comic Sans MS" pitchFamily="66" charset="0"/>
            </a:endParaRPr>
          </a:p>
          <a:p>
            <a:endParaRPr lang="en-GB" sz="2000" dirty="0">
              <a:latin typeface="Comic Sans MS" pitchFamily="66" charset="0"/>
            </a:endParaRPr>
          </a:p>
          <a:p>
            <a:endParaRPr lang="en-GB" sz="2000" dirty="0" smtClean="0">
              <a:latin typeface="Comic Sans MS" pitchFamily="66" charset="0"/>
            </a:endParaRPr>
          </a:p>
          <a:p>
            <a:endParaRPr lang="en-GB" sz="2000" dirty="0" smtClean="0">
              <a:latin typeface="Comic Sans MS" pitchFamily="66" charset="0"/>
            </a:endParaRP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Level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E</a:t>
            </a: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– </a:t>
            </a:r>
            <a:r>
              <a:rPr lang="en-GB" sz="2000" dirty="0" smtClean="0">
                <a:latin typeface="Comic Sans MS" pitchFamily="66" charset="0"/>
              </a:rPr>
              <a:t>How did you make your choices?</a:t>
            </a:r>
          </a:p>
          <a:p>
            <a:endParaRPr lang="en-GB" sz="2000" dirty="0" smtClean="0"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Level </a:t>
            </a:r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D </a:t>
            </a:r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– </a:t>
            </a:r>
            <a:r>
              <a:rPr lang="en-GB" sz="2000" dirty="0" smtClean="0">
                <a:latin typeface="Comic Sans MS" pitchFamily="66" charset="0"/>
              </a:rPr>
              <a:t>Is there a valid argument for the clearer labelling of alcoholic drinks? Explain.</a:t>
            </a:r>
          </a:p>
          <a:p>
            <a:endParaRPr lang="en-GB" sz="2000" dirty="0" smtClean="0">
              <a:latin typeface="Comic Sans MS" pitchFamily="66" charset="0"/>
            </a:endParaRPr>
          </a:p>
          <a:p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www.youtube.com/watch?v=SaeLKhRnkhQ</a:t>
            </a:r>
            <a:r>
              <a:rPr lang="en-GB" dirty="0" smtClean="0"/>
              <a:t> (optional – sound only)</a:t>
            </a:r>
            <a:endParaRPr lang="en-GB" dirty="0"/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384686" y="459432"/>
            <a:ext cx="8418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u="sng" dirty="0" smtClean="0">
                <a:solidFill>
                  <a:srgbClr val="002060"/>
                </a:solidFill>
                <a:latin typeface="Comic Sans MS" pitchFamily="66" charset="0"/>
              </a:rPr>
              <a:t>Why must we be so careful of cigarettes and alcohol?</a:t>
            </a:r>
            <a:endParaRPr lang="en-GB" sz="2400" u="sng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752600"/>
            <a:ext cx="4043364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229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077" y="3124200"/>
            <a:ext cx="8229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itchFamily="66" charset="0"/>
              </a:rPr>
              <a:t>Level </a:t>
            </a:r>
            <a:r>
              <a:rPr lang="en-GB" sz="2000" dirty="0">
                <a:latin typeface="Comic Sans MS" pitchFamily="66" charset="0"/>
              </a:rPr>
              <a:t>F</a:t>
            </a:r>
            <a:r>
              <a:rPr lang="en-GB" sz="2000" dirty="0" smtClean="0">
                <a:latin typeface="Comic Sans MS" pitchFamily="66" charset="0"/>
              </a:rPr>
              <a:t> </a:t>
            </a:r>
            <a:r>
              <a:rPr lang="en-GB" sz="2000" dirty="0" smtClean="0">
                <a:latin typeface="Comic Sans MS" pitchFamily="66" charset="0"/>
              </a:rPr>
              <a:t>– Describe some negative effects of both smoking and excessive alcohol drinking.</a:t>
            </a: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Level </a:t>
            </a:r>
            <a:r>
              <a:rPr lang="en-GB" sz="2000" dirty="0">
                <a:latin typeface="Comic Sans MS" pitchFamily="66" charset="0"/>
              </a:rPr>
              <a:t>E</a:t>
            </a:r>
            <a:r>
              <a:rPr lang="en-GB" sz="2000" dirty="0" smtClean="0">
                <a:latin typeface="Comic Sans MS" pitchFamily="66" charset="0"/>
              </a:rPr>
              <a:t> </a:t>
            </a:r>
            <a:r>
              <a:rPr lang="en-GB" sz="2000" dirty="0" smtClean="0">
                <a:latin typeface="Comic Sans MS" pitchFamily="66" charset="0"/>
              </a:rPr>
              <a:t>– Explain how smoking and excessive alcohol drinking can damage the  body.</a:t>
            </a: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Level </a:t>
            </a:r>
            <a:r>
              <a:rPr lang="en-GB" sz="2000" dirty="0" smtClean="0">
                <a:latin typeface="Comic Sans MS" pitchFamily="66" charset="0"/>
              </a:rPr>
              <a:t>D </a:t>
            </a:r>
            <a:r>
              <a:rPr lang="en-GB" sz="2000" dirty="0" smtClean="0">
                <a:latin typeface="Comic Sans MS" pitchFamily="66" charset="0"/>
              </a:rPr>
              <a:t>– Analyse why people continue to smoke and drink alcohol excessively, despite having knowledge of the risks.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69041" y="1381035"/>
            <a:ext cx="8463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2060"/>
                </a:solidFill>
                <a:latin typeface="Comic Sans MS" pitchFamily="66" charset="0"/>
              </a:rPr>
              <a:t>Key words –</a:t>
            </a:r>
          </a:p>
          <a:p>
            <a:r>
              <a:rPr lang="en-GB" b="1" dirty="0" smtClean="0">
                <a:solidFill>
                  <a:srgbClr val="002060"/>
                </a:solidFill>
                <a:latin typeface="Comic Sans MS" pitchFamily="66" charset="0"/>
              </a:rPr>
              <a:t>Nicotine – the substance in cigarettes which makes them addictive.</a:t>
            </a:r>
          </a:p>
          <a:p>
            <a:r>
              <a:rPr lang="en-GB" b="1" dirty="0" smtClean="0">
                <a:solidFill>
                  <a:srgbClr val="002060"/>
                </a:solidFill>
                <a:latin typeface="Comic Sans MS" pitchFamily="66" charset="0"/>
              </a:rPr>
              <a:t>Alcohol – a chemical which is in certain drinks and changes how people behave.</a:t>
            </a:r>
            <a:endParaRPr lang="en-GB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9041" y="1295400"/>
            <a:ext cx="8229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84686" y="459432"/>
            <a:ext cx="8418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u="sng" dirty="0" smtClean="0">
                <a:solidFill>
                  <a:srgbClr val="002060"/>
                </a:solidFill>
                <a:latin typeface="Comic Sans MS" pitchFamily="66" charset="0"/>
              </a:rPr>
              <a:t>Why must we be so careful of cigarettes and alcohol?</a:t>
            </a:r>
            <a:endParaRPr lang="en-GB" sz="2400" u="sng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6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" y="228600"/>
            <a:ext cx="8991600" cy="877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u="sng" dirty="0" smtClean="0">
                <a:solidFill>
                  <a:srgbClr val="002060"/>
                </a:solidFill>
                <a:latin typeface="Comic Sans MS" pitchFamily="66" charset="0"/>
              </a:rPr>
              <a:t>So – which ones were alcoholic?</a:t>
            </a:r>
          </a:p>
          <a:p>
            <a:endParaRPr lang="en-GB" sz="2000" u="sng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000" u="sng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Many people enjoy drinking alcohol safely. However, too much and too often can have many negative effects on the </a:t>
            </a:r>
            <a:r>
              <a:rPr lang="en-GB" sz="2000" dirty="0">
                <a:solidFill>
                  <a:srgbClr val="002060"/>
                </a:solidFill>
                <a:latin typeface="Comic Sans MS" pitchFamily="66" charset="0"/>
              </a:rPr>
              <a:t>body. </a:t>
            </a:r>
            <a:r>
              <a:rPr lang="en-GB" sz="2000" dirty="0">
                <a:solidFill>
                  <a:srgbClr val="FF0000"/>
                </a:solidFill>
                <a:latin typeface="Comic Sans MS" pitchFamily="66" charset="0"/>
              </a:rPr>
              <a:t>How many can you write down?</a:t>
            </a:r>
          </a:p>
          <a:p>
            <a:endParaRPr lang="en-GB" sz="2000" u="sng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000" u="sng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2000" dirty="0">
                <a:solidFill>
                  <a:srgbClr val="002060"/>
                </a:solidFill>
                <a:latin typeface="Comic Sans MS" pitchFamily="66" charset="0"/>
                <a:hlinkClick r:id="rId2"/>
              </a:rPr>
              <a:t>http://</a:t>
            </a:r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  <a:hlinkClick r:id="rId2"/>
              </a:rPr>
              <a:t>www.youtube.com/watch?v=xRzEmIU8Bro</a:t>
            </a:r>
            <a:endParaRPr lang="en-GB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2000" dirty="0">
                <a:solidFill>
                  <a:srgbClr val="002060"/>
                </a:solidFill>
                <a:latin typeface="Comic Sans MS" pitchFamily="66" charset="0"/>
                <a:hlinkClick r:id="rId3"/>
              </a:rPr>
              <a:t>http://</a:t>
            </a:r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  <a:hlinkClick r:id="rId3"/>
              </a:rPr>
              <a:t>www.bbc.co.uk/learningzone/clips/the-effects-of-alcohol-on-young-people/9141.html</a:t>
            </a:r>
            <a:endParaRPr lang="en-GB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Level </a:t>
            </a:r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E </a:t>
            </a:r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– </a:t>
            </a:r>
          </a:p>
          <a:p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How do people know how much alcohol is in each drink? (Discuss)</a:t>
            </a:r>
          </a:p>
          <a:p>
            <a:endParaRPr lang="en-GB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Go back to your starter sheet. Label which drinks you think would have the MOST units of alcohol in.</a:t>
            </a:r>
          </a:p>
          <a:p>
            <a:endParaRPr lang="en-GB" sz="20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rgbClr val="002060"/>
                </a:solidFill>
                <a:latin typeface="Comic Sans MS" pitchFamily="66" charset="0"/>
              </a:rPr>
              <a:t>Your teacher will now show you what a unit of alcohol actually looks like.</a:t>
            </a:r>
          </a:p>
          <a:p>
            <a:endParaRPr lang="en-GB" sz="24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4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4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2400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4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304800"/>
            <a:ext cx="82296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Who can have what and still be healthy?</a:t>
            </a:r>
          </a:p>
          <a:p>
            <a:endParaRPr lang="en-GB" sz="2400" dirty="0" smtClean="0">
              <a:latin typeface="Comic Sans MS" pitchFamily="66" charset="0"/>
            </a:endParaRPr>
          </a:p>
          <a:p>
            <a:r>
              <a:rPr lang="en-GB" sz="2400" dirty="0" smtClean="0">
                <a:latin typeface="Comic Sans MS" pitchFamily="66" charset="0"/>
              </a:rPr>
              <a:t>Match up the drinks that Dave and Tia can drink this week and still be within their recommended weekly limit.</a:t>
            </a:r>
          </a:p>
          <a:p>
            <a:endParaRPr lang="en-GB" sz="2400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2400" dirty="0">
                <a:solidFill>
                  <a:srgbClr val="FF0000"/>
                </a:solidFill>
                <a:latin typeface="Comic Sans MS" pitchFamily="66" charset="0"/>
              </a:rPr>
              <a:t>The government advises that people should not regularly drink more than the daily unit guidelines of 3-4 units of alcohol for men </a:t>
            </a: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and </a:t>
            </a:r>
            <a:r>
              <a:rPr lang="en-GB" sz="2400" dirty="0">
                <a:solidFill>
                  <a:srgbClr val="FF0000"/>
                </a:solidFill>
                <a:latin typeface="Comic Sans MS" pitchFamily="66" charset="0"/>
              </a:rPr>
              <a:t>2-3 units of alcohol for </a:t>
            </a: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women. </a:t>
            </a:r>
          </a:p>
          <a:p>
            <a:endParaRPr lang="en-GB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‘</a:t>
            </a:r>
            <a:r>
              <a:rPr lang="en-GB" sz="2400" dirty="0">
                <a:solidFill>
                  <a:srgbClr val="FF0000"/>
                </a:solidFill>
                <a:latin typeface="Comic Sans MS" pitchFamily="66" charset="0"/>
              </a:rPr>
              <a:t>Regularly’ means drinking every day or most days of the week.</a:t>
            </a:r>
          </a:p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765" y="4343400"/>
            <a:ext cx="3132870" cy="2084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48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304800"/>
            <a:ext cx="82296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Comic Sans MS" pitchFamily="66" charset="0"/>
              </a:rPr>
              <a:t>Far more dangerous however, are cigarettes. This is because they are highly addictive.</a:t>
            </a: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No one means to get addicted to cigarettes, but when they do there can be very serious health consequences. </a:t>
            </a:r>
          </a:p>
          <a:p>
            <a:endParaRPr lang="en-GB" sz="2000" dirty="0" smtClean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Task 2:</a:t>
            </a:r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In pairs, place the health consequences of smoking on to the body.</a:t>
            </a: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Level </a:t>
            </a: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E </a:t>
            </a:r>
            <a:r>
              <a:rPr lang="en-GB" sz="2000" dirty="0" smtClean="0">
                <a:latin typeface="Comic Sans MS" pitchFamily="66" charset="0"/>
              </a:rPr>
              <a:t>students write down WHY smoking may cause this effect on the body for each card placed on the body.</a:t>
            </a:r>
          </a:p>
          <a:p>
            <a:endParaRPr lang="en-GB" sz="2000" dirty="0" smtClean="0"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Level </a:t>
            </a:r>
            <a:r>
              <a:rPr lang="en-GB" sz="20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D </a:t>
            </a:r>
            <a:r>
              <a:rPr lang="en-GB" sz="2000" dirty="0" smtClean="0">
                <a:latin typeface="Comic Sans MS" pitchFamily="66" charset="0"/>
              </a:rPr>
              <a:t>students:</a:t>
            </a:r>
          </a:p>
          <a:p>
            <a:endParaRPr lang="en-GB" sz="2000" dirty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GB" sz="2000" dirty="0" smtClean="0">
                <a:latin typeface="Comic Sans MS" pitchFamily="66" charset="0"/>
              </a:rPr>
              <a:t>Analyse why people still continue to smoke despite these risks. Could addiction be the only reason?</a:t>
            </a:r>
          </a:p>
          <a:p>
            <a:pPr marL="457200" indent="-457200">
              <a:buAutoNum type="arabicPeriod"/>
            </a:pPr>
            <a:endParaRPr lang="en-GB" sz="2000" dirty="0" smtClean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GB" sz="2000" dirty="0" smtClean="0">
                <a:latin typeface="Comic Sans MS" pitchFamily="66" charset="0"/>
              </a:rPr>
              <a:t>Some of the warning pictures which appear on cigarette packets are in this card sort. How else might the government discourage the public from smoking?</a:t>
            </a:r>
            <a:endParaRPr lang="en-GB" sz="2000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844" y="1026206"/>
            <a:ext cx="976312" cy="1171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7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077" y="3124200"/>
            <a:ext cx="8229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itchFamily="66" charset="0"/>
              </a:rPr>
              <a:t>Level </a:t>
            </a:r>
            <a:r>
              <a:rPr lang="en-GB" sz="2000" dirty="0">
                <a:latin typeface="Comic Sans MS" pitchFamily="66" charset="0"/>
              </a:rPr>
              <a:t>F</a:t>
            </a:r>
            <a:r>
              <a:rPr lang="en-GB" sz="2000" dirty="0" smtClean="0">
                <a:latin typeface="Comic Sans MS" pitchFamily="66" charset="0"/>
              </a:rPr>
              <a:t> </a:t>
            </a:r>
            <a:r>
              <a:rPr lang="en-GB" sz="2000" dirty="0" smtClean="0">
                <a:latin typeface="Comic Sans MS" pitchFamily="66" charset="0"/>
              </a:rPr>
              <a:t>– Describe some negative effects of both smoking and excessive alcohol drinking.</a:t>
            </a: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Level </a:t>
            </a:r>
            <a:r>
              <a:rPr lang="en-GB" sz="2000" dirty="0">
                <a:latin typeface="Comic Sans MS" pitchFamily="66" charset="0"/>
              </a:rPr>
              <a:t>E</a:t>
            </a:r>
            <a:r>
              <a:rPr lang="en-GB" sz="2000" dirty="0" smtClean="0">
                <a:latin typeface="Comic Sans MS" pitchFamily="66" charset="0"/>
              </a:rPr>
              <a:t> </a:t>
            </a:r>
            <a:r>
              <a:rPr lang="en-GB" sz="2000" dirty="0" smtClean="0">
                <a:latin typeface="Comic Sans MS" pitchFamily="66" charset="0"/>
              </a:rPr>
              <a:t>– Explain how smoking and excessive alcohol drinking can damage the  body.</a:t>
            </a:r>
          </a:p>
          <a:p>
            <a:endParaRPr lang="en-GB" sz="2000" dirty="0">
              <a:latin typeface="Comic Sans MS" pitchFamily="66" charset="0"/>
            </a:endParaRPr>
          </a:p>
          <a:p>
            <a:r>
              <a:rPr lang="en-GB" sz="2000" dirty="0" smtClean="0">
                <a:latin typeface="Comic Sans MS" pitchFamily="66" charset="0"/>
              </a:rPr>
              <a:t>Level </a:t>
            </a:r>
            <a:r>
              <a:rPr lang="en-GB" sz="2000" dirty="0" smtClean="0">
                <a:latin typeface="Comic Sans MS" pitchFamily="66" charset="0"/>
              </a:rPr>
              <a:t>D </a:t>
            </a:r>
            <a:r>
              <a:rPr lang="en-GB" sz="2000" dirty="0" smtClean="0">
                <a:latin typeface="Comic Sans MS" pitchFamily="66" charset="0"/>
              </a:rPr>
              <a:t>– Analyse why people continue to smoke and drink alcohol excessively, despite having knowledge of the risks.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69041" y="1381035"/>
            <a:ext cx="8463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2060"/>
                </a:solidFill>
                <a:latin typeface="Comic Sans MS" pitchFamily="66" charset="0"/>
              </a:rPr>
              <a:t>Key words –</a:t>
            </a:r>
          </a:p>
          <a:p>
            <a:r>
              <a:rPr lang="en-GB" b="1" dirty="0" smtClean="0">
                <a:solidFill>
                  <a:srgbClr val="002060"/>
                </a:solidFill>
                <a:latin typeface="Comic Sans MS" pitchFamily="66" charset="0"/>
              </a:rPr>
              <a:t>Nicotine – the substance in cigarettes which makes them addictive.</a:t>
            </a:r>
          </a:p>
          <a:p>
            <a:r>
              <a:rPr lang="en-GB" b="1" dirty="0" smtClean="0">
                <a:solidFill>
                  <a:srgbClr val="002060"/>
                </a:solidFill>
                <a:latin typeface="Comic Sans MS" pitchFamily="66" charset="0"/>
              </a:rPr>
              <a:t>Alcohol – a chemical which is in certain drinks and changes how people behave.</a:t>
            </a:r>
            <a:endParaRPr lang="en-GB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9041" y="1295400"/>
            <a:ext cx="8229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84686" y="459432"/>
            <a:ext cx="8418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u="sng" dirty="0" smtClean="0">
                <a:solidFill>
                  <a:srgbClr val="002060"/>
                </a:solidFill>
                <a:latin typeface="Comic Sans MS" pitchFamily="66" charset="0"/>
              </a:rPr>
              <a:t>Why must we be so careful of cigarettes and alcohol?</a:t>
            </a:r>
            <a:endParaRPr lang="en-GB" sz="2400" u="sng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98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03471"/>
            <a:ext cx="2209800" cy="265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4359493" cy="5758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62400" y="2286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u="sng" dirty="0" smtClean="0">
                <a:latin typeface="Comic Sans MS" pitchFamily="66" charset="0"/>
              </a:rPr>
              <a:t>Task 3 (if time) </a:t>
            </a:r>
          </a:p>
          <a:p>
            <a:r>
              <a:rPr lang="en-GB" dirty="0" smtClean="0">
                <a:latin typeface="Comic Sans MS" pitchFamily="66" charset="0"/>
              </a:rPr>
              <a:t>Which are the most important reasons not to smoke? What do you think? </a:t>
            </a:r>
          </a:p>
          <a:p>
            <a:endParaRPr lang="en-GB" dirty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Complete the diamond 9 table.</a:t>
            </a:r>
          </a:p>
          <a:p>
            <a:endParaRPr lang="en-GB" dirty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Level 5 students explain your top and bottom choices.</a:t>
            </a:r>
            <a:endParaRPr lang="en-GB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16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578</Words>
  <Application>Microsoft Office PowerPoint</Application>
  <PresentationFormat>On-screen Show (4:3)</PresentationFormat>
  <Paragraphs>82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lappytoppy</dc:creator>
  <cp:lastModifiedBy>Cotterill (Emily)</cp:lastModifiedBy>
  <cp:revision>21</cp:revision>
  <dcterms:created xsi:type="dcterms:W3CDTF">2006-08-16T00:00:00Z</dcterms:created>
  <dcterms:modified xsi:type="dcterms:W3CDTF">2014-05-21T14:53:06Z</dcterms:modified>
</cp:coreProperties>
</file>