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Lst>
  <p:sldSz cy="5143500" cx="9144000"/>
  <p:notesSz cx="6858000" cy="9144000"/>
  <p:embeddedFontLst>
    <p:embeddedFont>
      <p:font typeface="Raleway"/>
      <p:regular r:id="rId112"/>
      <p:bold r:id="rId113"/>
      <p:italic r:id="rId114"/>
      <p:boldItalic r:id="rId115"/>
    </p:embeddedFont>
    <p:embeddedFont>
      <p:font typeface="Roboto"/>
      <p:regular r:id="rId116"/>
      <p:bold r:id="rId117"/>
      <p:italic r:id="rId118"/>
      <p:boldItalic r:id="rId119"/>
    </p:embeddedFont>
    <p:embeddedFont>
      <p:font typeface="Lato"/>
      <p:regular r:id="rId120"/>
      <p:bold r:id="rId121"/>
      <p:italic r:id="rId122"/>
      <p:boldItalic r:id="rId1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121" Type="http://schemas.openxmlformats.org/officeDocument/2006/relationships/font" Target="fonts/Lato-bold.fntdata"/><Relationship Id="rId25" Type="http://schemas.openxmlformats.org/officeDocument/2006/relationships/slide" Target="slides/slide20.xml"/><Relationship Id="rId120" Type="http://schemas.openxmlformats.org/officeDocument/2006/relationships/font" Target="fonts/Lato-regular.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23" Type="http://schemas.openxmlformats.org/officeDocument/2006/relationships/font" Target="fonts/Lato-boldItalic.fntdata"/><Relationship Id="rId122" Type="http://schemas.openxmlformats.org/officeDocument/2006/relationships/font" Target="fonts/Lato-italic.fntdata"/><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font" Target="fonts/Roboto-italic.fntdata"/><Relationship Id="rId117" Type="http://schemas.openxmlformats.org/officeDocument/2006/relationships/font" Target="fonts/Roboto-bold.fntdata"/><Relationship Id="rId116" Type="http://schemas.openxmlformats.org/officeDocument/2006/relationships/font" Target="fonts/Roboto-regular.fntdata"/><Relationship Id="rId115" Type="http://schemas.openxmlformats.org/officeDocument/2006/relationships/font" Target="fonts/Raleway-boldItalic.fntdata"/><Relationship Id="rId119" Type="http://schemas.openxmlformats.org/officeDocument/2006/relationships/font" Target="fonts/Roboto-boldItalic.fntdata"/><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font" Target="fonts/Raleway-italic.fntdata"/><Relationship Id="rId18" Type="http://schemas.openxmlformats.org/officeDocument/2006/relationships/slide" Target="slides/slide13.xml"/><Relationship Id="rId113" Type="http://schemas.openxmlformats.org/officeDocument/2006/relationships/font" Target="fonts/Raleway-bold.fntdata"/><Relationship Id="rId112" Type="http://schemas.openxmlformats.org/officeDocument/2006/relationships/font" Target="fonts/Raleway-regular.fntdata"/><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4659915b58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4659915b58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5" name="Shape 825"/>
        <p:cNvGrpSpPr/>
        <p:nvPr/>
      </p:nvGrpSpPr>
      <p:grpSpPr>
        <a:xfrm>
          <a:off x="0" y="0"/>
          <a:ext cx="0" cy="0"/>
          <a:chOff x="0" y="0"/>
          <a:chExt cx="0" cy="0"/>
        </a:xfrm>
      </p:grpSpPr>
      <p:sp>
        <p:nvSpPr>
          <p:cNvPr id="826" name="Google Shape;826;g46c1fcff63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7" name="Google Shape;827;g46c1fcff63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2" name="Shape 832"/>
        <p:cNvGrpSpPr/>
        <p:nvPr/>
      </p:nvGrpSpPr>
      <p:grpSpPr>
        <a:xfrm>
          <a:off x="0" y="0"/>
          <a:ext cx="0" cy="0"/>
          <a:chOff x="0" y="0"/>
          <a:chExt cx="0" cy="0"/>
        </a:xfrm>
      </p:grpSpPr>
      <p:sp>
        <p:nvSpPr>
          <p:cNvPr id="833" name="Google Shape;833;g46c1fcff63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4" name="Google Shape;834;g46c1fcff6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9" name="Shape 839"/>
        <p:cNvGrpSpPr/>
        <p:nvPr/>
      </p:nvGrpSpPr>
      <p:grpSpPr>
        <a:xfrm>
          <a:off x="0" y="0"/>
          <a:ext cx="0" cy="0"/>
          <a:chOff x="0" y="0"/>
          <a:chExt cx="0" cy="0"/>
        </a:xfrm>
      </p:grpSpPr>
      <p:sp>
        <p:nvSpPr>
          <p:cNvPr id="840" name="Google Shape;840;g46a8119391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1" name="Google Shape;841;g46a8119391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6" name="Shape 846"/>
        <p:cNvGrpSpPr/>
        <p:nvPr/>
      </p:nvGrpSpPr>
      <p:grpSpPr>
        <a:xfrm>
          <a:off x="0" y="0"/>
          <a:ext cx="0" cy="0"/>
          <a:chOff x="0" y="0"/>
          <a:chExt cx="0" cy="0"/>
        </a:xfrm>
      </p:grpSpPr>
      <p:sp>
        <p:nvSpPr>
          <p:cNvPr id="847" name="Google Shape;847;g46c5e2761c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46c5e2761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3" name="Shape 853"/>
        <p:cNvGrpSpPr/>
        <p:nvPr/>
      </p:nvGrpSpPr>
      <p:grpSpPr>
        <a:xfrm>
          <a:off x="0" y="0"/>
          <a:ext cx="0" cy="0"/>
          <a:chOff x="0" y="0"/>
          <a:chExt cx="0" cy="0"/>
        </a:xfrm>
      </p:grpSpPr>
      <p:sp>
        <p:nvSpPr>
          <p:cNvPr id="854" name="Google Shape;854;g46a811939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5" name="Google Shape;855;g46a811939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0" name="Shape 860"/>
        <p:cNvGrpSpPr/>
        <p:nvPr/>
      </p:nvGrpSpPr>
      <p:grpSpPr>
        <a:xfrm>
          <a:off x="0" y="0"/>
          <a:ext cx="0" cy="0"/>
          <a:chOff x="0" y="0"/>
          <a:chExt cx="0" cy="0"/>
        </a:xfrm>
      </p:grpSpPr>
      <p:sp>
        <p:nvSpPr>
          <p:cNvPr id="861" name="Google Shape;861;g46c5e2761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46c5e2761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7" name="Shape 867"/>
        <p:cNvGrpSpPr/>
        <p:nvPr/>
      </p:nvGrpSpPr>
      <p:grpSpPr>
        <a:xfrm>
          <a:off x="0" y="0"/>
          <a:ext cx="0" cy="0"/>
          <a:chOff x="0" y="0"/>
          <a:chExt cx="0" cy="0"/>
        </a:xfrm>
      </p:grpSpPr>
      <p:sp>
        <p:nvSpPr>
          <p:cNvPr id="868" name="Google Shape;868;g46c5e2761c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46c5e2761c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4659915b58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4659915b58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4659915b58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4659915b58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4659915b58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4659915b58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4659915b58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4659915b58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4659915b58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4659915b58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g4659915b58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4659915b58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4659915b58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4659915b58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4659915b58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4659915b58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4659915b58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4659915b58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Google Shape;75;g4659915b58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4659915b58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4659915b58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4659915b58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4659915b58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4659915b58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4696cec576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4696cec576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g4659915b58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4659915b58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g4659915b58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4659915b58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4659915b58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4659915b58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4659915b58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4659915b58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4659915b58_0_2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4659915b58_0_2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4659915b58_0_3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4659915b58_0_3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4659915b58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4659915b58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 name="Shape 82"/>
        <p:cNvGrpSpPr/>
        <p:nvPr/>
      </p:nvGrpSpPr>
      <p:grpSpPr>
        <a:xfrm>
          <a:off x="0" y="0"/>
          <a:ext cx="0" cy="0"/>
          <a:chOff x="0" y="0"/>
          <a:chExt cx="0" cy="0"/>
        </a:xfrm>
      </p:grpSpPr>
      <p:sp>
        <p:nvSpPr>
          <p:cNvPr id="83" name="Google Shape;83;g4659915b58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4659915b58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4659915b58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4659915b58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4659915b58_0_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4659915b58_0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4659915b58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4659915b58_0_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g4659915b58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4659915b58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g4659915b58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4659915b58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Google Shape;334;g4659915b58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4659915b58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4659915b58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4659915b58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g4659915b58_0_3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4659915b58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4659915b58_0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4659915b58_0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4659915b58_0_4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4659915b58_0_4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4659915b58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4659915b58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4659915b58_0_4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4659915b58_0_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Google Shape;380;g4659915b58_0_4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4659915b58_0_4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g4659915b58_0_4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4659915b58_0_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4659915b58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4659915b58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Google Shape;402;g4659915b58_0_4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4659915b58_0_4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4659915b58_0_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4659915b58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4659915b58_0_4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4659915b58_0_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g4659915b58_0_4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4659915b58_0_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4659915b58_0_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4659915b58_0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Google Shape;441;g4659915b58_0_5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2" name="Google Shape;442;g4659915b58_0_5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Google Shape;98;g4659915b58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4659915b58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4659915b58_0_5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4659915b58_0_5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4696cec576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4696cec576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g4659915b58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4659915b58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g4659915b58_0_5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4659915b58_0_5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Google Shape;477;g4659915b58_0_4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4659915b58_0_4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Google Shape;482;g4659915b58_0_5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4659915b58_0_5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8" name="Shape 488"/>
        <p:cNvGrpSpPr/>
        <p:nvPr/>
      </p:nvGrpSpPr>
      <p:grpSpPr>
        <a:xfrm>
          <a:off x="0" y="0"/>
          <a:ext cx="0" cy="0"/>
          <a:chOff x="0" y="0"/>
          <a:chExt cx="0" cy="0"/>
        </a:xfrm>
      </p:grpSpPr>
      <p:sp>
        <p:nvSpPr>
          <p:cNvPr id="489" name="Google Shape;489;g4659915b58_0_5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4659915b58_0_5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5" name="Shape 495"/>
        <p:cNvGrpSpPr/>
        <p:nvPr/>
      </p:nvGrpSpPr>
      <p:grpSpPr>
        <a:xfrm>
          <a:off x="0" y="0"/>
          <a:ext cx="0" cy="0"/>
          <a:chOff x="0" y="0"/>
          <a:chExt cx="0" cy="0"/>
        </a:xfrm>
      </p:grpSpPr>
      <p:sp>
        <p:nvSpPr>
          <p:cNvPr id="496" name="Google Shape;496;g4659915b58_0_5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4659915b58_0_5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4659915b58_0_5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4659915b58_0_5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9" name="Shape 509"/>
        <p:cNvGrpSpPr/>
        <p:nvPr/>
      </p:nvGrpSpPr>
      <p:grpSpPr>
        <a:xfrm>
          <a:off x="0" y="0"/>
          <a:ext cx="0" cy="0"/>
          <a:chOff x="0" y="0"/>
          <a:chExt cx="0" cy="0"/>
        </a:xfrm>
      </p:grpSpPr>
      <p:sp>
        <p:nvSpPr>
          <p:cNvPr id="510" name="Google Shape;510;g4659915b58_0_5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4659915b58_0_5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4659915b58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4659915b58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Google Shape;520;g4659915b58_0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4659915b58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0" name="Shape 530"/>
        <p:cNvGrpSpPr/>
        <p:nvPr/>
      </p:nvGrpSpPr>
      <p:grpSpPr>
        <a:xfrm>
          <a:off x="0" y="0"/>
          <a:ext cx="0" cy="0"/>
          <a:chOff x="0" y="0"/>
          <a:chExt cx="0" cy="0"/>
        </a:xfrm>
      </p:grpSpPr>
      <p:sp>
        <p:nvSpPr>
          <p:cNvPr id="531" name="Google Shape;531;g4659915b58_0_6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4659915b58_0_6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g4659915b58_0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4659915b58_0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Google Shape;551;g4659915b58_0_6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2" name="Google Shape;552;g4659915b58_0_6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 name="Shape 560"/>
        <p:cNvGrpSpPr/>
        <p:nvPr/>
      </p:nvGrpSpPr>
      <p:grpSpPr>
        <a:xfrm>
          <a:off x="0" y="0"/>
          <a:ext cx="0" cy="0"/>
          <a:chOff x="0" y="0"/>
          <a:chExt cx="0" cy="0"/>
        </a:xfrm>
      </p:grpSpPr>
      <p:sp>
        <p:nvSpPr>
          <p:cNvPr id="561" name="Google Shape;561;g4696cec576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2" name="Google Shape;562;g4696cec576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0" name="Shape 570"/>
        <p:cNvGrpSpPr/>
        <p:nvPr/>
      </p:nvGrpSpPr>
      <p:grpSpPr>
        <a:xfrm>
          <a:off x="0" y="0"/>
          <a:ext cx="0" cy="0"/>
          <a:chOff x="0" y="0"/>
          <a:chExt cx="0" cy="0"/>
        </a:xfrm>
      </p:grpSpPr>
      <p:sp>
        <p:nvSpPr>
          <p:cNvPr id="571" name="Google Shape;571;g4696cec57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 name="Google Shape;572;g4696cec57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Google Shape;581;g4696cec576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2" name="Google Shape;582;g4696cec576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9" name="Shape 589"/>
        <p:cNvGrpSpPr/>
        <p:nvPr/>
      </p:nvGrpSpPr>
      <p:grpSpPr>
        <a:xfrm>
          <a:off x="0" y="0"/>
          <a:ext cx="0" cy="0"/>
          <a:chOff x="0" y="0"/>
          <a:chExt cx="0" cy="0"/>
        </a:xfrm>
      </p:grpSpPr>
      <p:sp>
        <p:nvSpPr>
          <p:cNvPr id="590" name="Google Shape;590;g4696cec576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4696cec576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0" name="Shape 600"/>
        <p:cNvGrpSpPr/>
        <p:nvPr/>
      </p:nvGrpSpPr>
      <p:grpSpPr>
        <a:xfrm>
          <a:off x="0" y="0"/>
          <a:ext cx="0" cy="0"/>
          <a:chOff x="0" y="0"/>
          <a:chExt cx="0" cy="0"/>
        </a:xfrm>
      </p:grpSpPr>
      <p:sp>
        <p:nvSpPr>
          <p:cNvPr id="601" name="Google Shape;601;g4696cec576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2" name="Google Shape;602;g4696cec576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0" name="Shape 610"/>
        <p:cNvGrpSpPr/>
        <p:nvPr/>
      </p:nvGrpSpPr>
      <p:grpSpPr>
        <a:xfrm>
          <a:off x="0" y="0"/>
          <a:ext cx="0" cy="0"/>
          <a:chOff x="0" y="0"/>
          <a:chExt cx="0" cy="0"/>
        </a:xfrm>
      </p:grpSpPr>
      <p:sp>
        <p:nvSpPr>
          <p:cNvPr id="611" name="Google Shape;611;g4696cec576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4696cec576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4659915b58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4659915b58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0" name="Shape 620"/>
        <p:cNvGrpSpPr/>
        <p:nvPr/>
      </p:nvGrpSpPr>
      <p:grpSpPr>
        <a:xfrm>
          <a:off x="0" y="0"/>
          <a:ext cx="0" cy="0"/>
          <a:chOff x="0" y="0"/>
          <a:chExt cx="0" cy="0"/>
        </a:xfrm>
      </p:grpSpPr>
      <p:sp>
        <p:nvSpPr>
          <p:cNvPr id="621" name="Google Shape;621;g4696cec576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4696cec576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0" name="Shape 630"/>
        <p:cNvGrpSpPr/>
        <p:nvPr/>
      </p:nvGrpSpPr>
      <p:grpSpPr>
        <a:xfrm>
          <a:off x="0" y="0"/>
          <a:ext cx="0" cy="0"/>
          <a:chOff x="0" y="0"/>
          <a:chExt cx="0" cy="0"/>
        </a:xfrm>
      </p:grpSpPr>
      <p:sp>
        <p:nvSpPr>
          <p:cNvPr id="631" name="Google Shape;631;g4696cec576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4696cec576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0" name="Shape 640"/>
        <p:cNvGrpSpPr/>
        <p:nvPr/>
      </p:nvGrpSpPr>
      <p:grpSpPr>
        <a:xfrm>
          <a:off x="0" y="0"/>
          <a:ext cx="0" cy="0"/>
          <a:chOff x="0" y="0"/>
          <a:chExt cx="0" cy="0"/>
        </a:xfrm>
      </p:grpSpPr>
      <p:sp>
        <p:nvSpPr>
          <p:cNvPr id="641" name="Google Shape;641;g4696cec576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4696cec576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Google Shape;646;g4696cec576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4696cec576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0" name="Shape 650"/>
        <p:cNvGrpSpPr/>
        <p:nvPr/>
      </p:nvGrpSpPr>
      <p:grpSpPr>
        <a:xfrm>
          <a:off x="0" y="0"/>
          <a:ext cx="0" cy="0"/>
          <a:chOff x="0" y="0"/>
          <a:chExt cx="0" cy="0"/>
        </a:xfrm>
      </p:grpSpPr>
      <p:sp>
        <p:nvSpPr>
          <p:cNvPr id="651" name="Google Shape;651;g4659915b58_0_4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2" name="Google Shape;652;g4659915b58_0_4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7" name="Shape 657"/>
        <p:cNvGrpSpPr/>
        <p:nvPr/>
      </p:nvGrpSpPr>
      <p:grpSpPr>
        <a:xfrm>
          <a:off x="0" y="0"/>
          <a:ext cx="0" cy="0"/>
          <a:chOff x="0" y="0"/>
          <a:chExt cx="0" cy="0"/>
        </a:xfrm>
      </p:grpSpPr>
      <p:sp>
        <p:nvSpPr>
          <p:cNvPr id="658" name="Google Shape;658;g4696cec576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9" name="Google Shape;659;g4696cec576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Google Shape;665;g4696cec576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4696cec576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1" name="Shape 671"/>
        <p:cNvGrpSpPr/>
        <p:nvPr/>
      </p:nvGrpSpPr>
      <p:grpSpPr>
        <a:xfrm>
          <a:off x="0" y="0"/>
          <a:ext cx="0" cy="0"/>
          <a:chOff x="0" y="0"/>
          <a:chExt cx="0" cy="0"/>
        </a:xfrm>
      </p:grpSpPr>
      <p:sp>
        <p:nvSpPr>
          <p:cNvPr id="672" name="Google Shape;672;g4696cec576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3" name="Google Shape;673;g4696cec576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8" name="Shape 678"/>
        <p:cNvGrpSpPr/>
        <p:nvPr/>
      </p:nvGrpSpPr>
      <p:grpSpPr>
        <a:xfrm>
          <a:off x="0" y="0"/>
          <a:ext cx="0" cy="0"/>
          <a:chOff x="0" y="0"/>
          <a:chExt cx="0" cy="0"/>
        </a:xfrm>
      </p:grpSpPr>
      <p:sp>
        <p:nvSpPr>
          <p:cNvPr id="679" name="Google Shape;679;g4696cec576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0" name="Google Shape;680;g4696cec576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5" name="Shape 685"/>
        <p:cNvGrpSpPr/>
        <p:nvPr/>
      </p:nvGrpSpPr>
      <p:grpSpPr>
        <a:xfrm>
          <a:off x="0" y="0"/>
          <a:ext cx="0" cy="0"/>
          <a:chOff x="0" y="0"/>
          <a:chExt cx="0" cy="0"/>
        </a:xfrm>
      </p:grpSpPr>
      <p:sp>
        <p:nvSpPr>
          <p:cNvPr id="686" name="Google Shape;686;g4696cec576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7" name="Google Shape;687;g4696cec576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4659915b58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4659915b58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2" name="Shape 692"/>
        <p:cNvGrpSpPr/>
        <p:nvPr/>
      </p:nvGrpSpPr>
      <p:grpSpPr>
        <a:xfrm>
          <a:off x="0" y="0"/>
          <a:ext cx="0" cy="0"/>
          <a:chOff x="0" y="0"/>
          <a:chExt cx="0" cy="0"/>
        </a:xfrm>
      </p:grpSpPr>
      <p:sp>
        <p:nvSpPr>
          <p:cNvPr id="693" name="Google Shape;693;g4696cec576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4696cec576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9" name="Shape 699"/>
        <p:cNvGrpSpPr/>
        <p:nvPr/>
      </p:nvGrpSpPr>
      <p:grpSpPr>
        <a:xfrm>
          <a:off x="0" y="0"/>
          <a:ext cx="0" cy="0"/>
          <a:chOff x="0" y="0"/>
          <a:chExt cx="0" cy="0"/>
        </a:xfrm>
      </p:grpSpPr>
      <p:sp>
        <p:nvSpPr>
          <p:cNvPr id="700" name="Google Shape;700;g4696cec576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1" name="Google Shape;701;g4696cec576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6" name="Shape 706"/>
        <p:cNvGrpSpPr/>
        <p:nvPr/>
      </p:nvGrpSpPr>
      <p:grpSpPr>
        <a:xfrm>
          <a:off x="0" y="0"/>
          <a:ext cx="0" cy="0"/>
          <a:chOff x="0" y="0"/>
          <a:chExt cx="0" cy="0"/>
        </a:xfrm>
      </p:grpSpPr>
      <p:sp>
        <p:nvSpPr>
          <p:cNvPr id="707" name="Google Shape;707;g4696cec576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4696cec576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2" name="Shape 712"/>
        <p:cNvGrpSpPr/>
        <p:nvPr/>
      </p:nvGrpSpPr>
      <p:grpSpPr>
        <a:xfrm>
          <a:off x="0" y="0"/>
          <a:ext cx="0" cy="0"/>
          <a:chOff x="0" y="0"/>
          <a:chExt cx="0" cy="0"/>
        </a:xfrm>
      </p:grpSpPr>
      <p:sp>
        <p:nvSpPr>
          <p:cNvPr id="713" name="Google Shape;713;g4696cec576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4" name="Google Shape;714;g4696cec576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8" name="Shape 718"/>
        <p:cNvGrpSpPr/>
        <p:nvPr/>
      </p:nvGrpSpPr>
      <p:grpSpPr>
        <a:xfrm>
          <a:off x="0" y="0"/>
          <a:ext cx="0" cy="0"/>
          <a:chOff x="0" y="0"/>
          <a:chExt cx="0" cy="0"/>
        </a:xfrm>
      </p:grpSpPr>
      <p:sp>
        <p:nvSpPr>
          <p:cNvPr id="719" name="Google Shape;719;g4696cec576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0" name="Google Shape;720;g4696cec576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4" name="Shape 724"/>
        <p:cNvGrpSpPr/>
        <p:nvPr/>
      </p:nvGrpSpPr>
      <p:grpSpPr>
        <a:xfrm>
          <a:off x="0" y="0"/>
          <a:ext cx="0" cy="0"/>
          <a:chOff x="0" y="0"/>
          <a:chExt cx="0" cy="0"/>
        </a:xfrm>
      </p:grpSpPr>
      <p:sp>
        <p:nvSpPr>
          <p:cNvPr id="725" name="Google Shape;725;g4696cec576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4696cec576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9" name="Shape 729"/>
        <p:cNvGrpSpPr/>
        <p:nvPr/>
      </p:nvGrpSpPr>
      <p:grpSpPr>
        <a:xfrm>
          <a:off x="0" y="0"/>
          <a:ext cx="0" cy="0"/>
          <a:chOff x="0" y="0"/>
          <a:chExt cx="0" cy="0"/>
        </a:xfrm>
      </p:grpSpPr>
      <p:sp>
        <p:nvSpPr>
          <p:cNvPr id="730" name="Google Shape;730;g4659915b58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4659915b58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6" name="Shape 736"/>
        <p:cNvGrpSpPr/>
        <p:nvPr/>
      </p:nvGrpSpPr>
      <p:grpSpPr>
        <a:xfrm>
          <a:off x="0" y="0"/>
          <a:ext cx="0" cy="0"/>
          <a:chOff x="0" y="0"/>
          <a:chExt cx="0" cy="0"/>
        </a:xfrm>
      </p:grpSpPr>
      <p:sp>
        <p:nvSpPr>
          <p:cNvPr id="737" name="Google Shape;737;g4696cec576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4696cec576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3" name="Shape 743"/>
        <p:cNvGrpSpPr/>
        <p:nvPr/>
      </p:nvGrpSpPr>
      <p:grpSpPr>
        <a:xfrm>
          <a:off x="0" y="0"/>
          <a:ext cx="0" cy="0"/>
          <a:chOff x="0" y="0"/>
          <a:chExt cx="0" cy="0"/>
        </a:xfrm>
      </p:grpSpPr>
      <p:sp>
        <p:nvSpPr>
          <p:cNvPr id="744" name="Google Shape;744;g4696cec576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4696cec576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0" name="Shape 750"/>
        <p:cNvGrpSpPr/>
        <p:nvPr/>
      </p:nvGrpSpPr>
      <p:grpSpPr>
        <a:xfrm>
          <a:off x="0" y="0"/>
          <a:ext cx="0" cy="0"/>
          <a:chOff x="0" y="0"/>
          <a:chExt cx="0" cy="0"/>
        </a:xfrm>
      </p:grpSpPr>
      <p:sp>
        <p:nvSpPr>
          <p:cNvPr id="751" name="Google Shape;751;g4696cec576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4696cec576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4659915b58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4659915b58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7" name="Shape 757"/>
        <p:cNvGrpSpPr/>
        <p:nvPr/>
      </p:nvGrpSpPr>
      <p:grpSpPr>
        <a:xfrm>
          <a:off x="0" y="0"/>
          <a:ext cx="0" cy="0"/>
          <a:chOff x="0" y="0"/>
          <a:chExt cx="0" cy="0"/>
        </a:xfrm>
      </p:grpSpPr>
      <p:sp>
        <p:nvSpPr>
          <p:cNvPr id="758" name="Google Shape;758;g4696cec576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9" name="Google Shape;759;g4696cec576_0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4" name="Shape 764"/>
        <p:cNvGrpSpPr/>
        <p:nvPr/>
      </p:nvGrpSpPr>
      <p:grpSpPr>
        <a:xfrm>
          <a:off x="0" y="0"/>
          <a:ext cx="0" cy="0"/>
          <a:chOff x="0" y="0"/>
          <a:chExt cx="0" cy="0"/>
        </a:xfrm>
      </p:grpSpPr>
      <p:sp>
        <p:nvSpPr>
          <p:cNvPr id="765" name="Google Shape;765;g4696cec576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4696cec576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9" name="Shape 769"/>
        <p:cNvGrpSpPr/>
        <p:nvPr/>
      </p:nvGrpSpPr>
      <p:grpSpPr>
        <a:xfrm>
          <a:off x="0" y="0"/>
          <a:ext cx="0" cy="0"/>
          <a:chOff x="0" y="0"/>
          <a:chExt cx="0" cy="0"/>
        </a:xfrm>
      </p:grpSpPr>
      <p:sp>
        <p:nvSpPr>
          <p:cNvPr id="770" name="Google Shape;770;g4696cec576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1" name="Google Shape;771;g4696cec576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7" name="Shape 777"/>
        <p:cNvGrpSpPr/>
        <p:nvPr/>
      </p:nvGrpSpPr>
      <p:grpSpPr>
        <a:xfrm>
          <a:off x="0" y="0"/>
          <a:ext cx="0" cy="0"/>
          <a:chOff x="0" y="0"/>
          <a:chExt cx="0" cy="0"/>
        </a:xfrm>
      </p:grpSpPr>
      <p:sp>
        <p:nvSpPr>
          <p:cNvPr id="778" name="Google Shape;778;g46a8119391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46a8119391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4" name="Shape 784"/>
        <p:cNvGrpSpPr/>
        <p:nvPr/>
      </p:nvGrpSpPr>
      <p:grpSpPr>
        <a:xfrm>
          <a:off x="0" y="0"/>
          <a:ext cx="0" cy="0"/>
          <a:chOff x="0" y="0"/>
          <a:chExt cx="0" cy="0"/>
        </a:xfrm>
      </p:grpSpPr>
      <p:sp>
        <p:nvSpPr>
          <p:cNvPr id="785" name="Google Shape;785;g46a8119391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46a8119391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1" name="Shape 791"/>
        <p:cNvGrpSpPr/>
        <p:nvPr/>
      </p:nvGrpSpPr>
      <p:grpSpPr>
        <a:xfrm>
          <a:off x="0" y="0"/>
          <a:ext cx="0" cy="0"/>
          <a:chOff x="0" y="0"/>
          <a:chExt cx="0" cy="0"/>
        </a:xfrm>
      </p:grpSpPr>
      <p:sp>
        <p:nvSpPr>
          <p:cNvPr id="792" name="Google Shape;792;g46a8119391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3" name="Google Shape;793;g46a8119391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8" name="Shape 798"/>
        <p:cNvGrpSpPr/>
        <p:nvPr/>
      </p:nvGrpSpPr>
      <p:grpSpPr>
        <a:xfrm>
          <a:off x="0" y="0"/>
          <a:ext cx="0" cy="0"/>
          <a:chOff x="0" y="0"/>
          <a:chExt cx="0" cy="0"/>
        </a:xfrm>
      </p:grpSpPr>
      <p:sp>
        <p:nvSpPr>
          <p:cNvPr id="799" name="Google Shape;799;g46c1fcff63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46c1fcff6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5" name="Shape 805"/>
        <p:cNvGrpSpPr/>
        <p:nvPr/>
      </p:nvGrpSpPr>
      <p:grpSpPr>
        <a:xfrm>
          <a:off x="0" y="0"/>
          <a:ext cx="0" cy="0"/>
          <a:chOff x="0" y="0"/>
          <a:chExt cx="0" cy="0"/>
        </a:xfrm>
      </p:grpSpPr>
      <p:sp>
        <p:nvSpPr>
          <p:cNvPr id="806" name="Google Shape;806;g46c1fcff63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7" name="Google Shape;807;g46c1fcff63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2" name="Shape 812"/>
        <p:cNvGrpSpPr/>
        <p:nvPr/>
      </p:nvGrpSpPr>
      <p:grpSpPr>
        <a:xfrm>
          <a:off x="0" y="0"/>
          <a:ext cx="0" cy="0"/>
          <a:chOff x="0" y="0"/>
          <a:chExt cx="0" cy="0"/>
        </a:xfrm>
      </p:grpSpPr>
      <p:sp>
        <p:nvSpPr>
          <p:cNvPr id="813" name="Google Shape;813;g4659915b58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4" name="Google Shape;814;g4659915b58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8" name="Shape 818"/>
        <p:cNvGrpSpPr/>
        <p:nvPr/>
      </p:nvGrpSpPr>
      <p:grpSpPr>
        <a:xfrm>
          <a:off x="0" y="0"/>
          <a:ext cx="0" cy="0"/>
          <a:chOff x="0" y="0"/>
          <a:chExt cx="0" cy="0"/>
        </a:xfrm>
      </p:grpSpPr>
      <p:sp>
        <p:nvSpPr>
          <p:cNvPr id="819" name="Google Shape;819;g4659915b58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4659915b58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Google Shape;10;p2"/>
          <p:cNvCxnSpPr/>
          <p:nvPr/>
        </p:nvCxnSpPr>
        <p:spPr>
          <a:xfrm>
            <a:off x="2477724" y="415650"/>
            <a:ext cx="6244200" cy="0"/>
          </a:xfrm>
          <a:prstGeom prst="straightConnector1">
            <a:avLst/>
          </a:prstGeom>
          <a:noFill/>
          <a:ln cap="flat" cmpd="sng" w="38100">
            <a:solidFill>
              <a:schemeClr val="lt1"/>
            </a:solidFill>
            <a:prstDash val="solid"/>
            <a:round/>
            <a:headEnd len="sm" w="sm" type="none"/>
            <a:tailEnd len="sm" w="sm" type="none"/>
          </a:ln>
        </p:spPr>
      </p:cxnSp>
      <p:cxnSp>
        <p:nvCxnSpPr>
          <p:cNvPr id="11" name="Google Shape;11;p2"/>
          <p:cNvCxnSpPr/>
          <p:nvPr/>
        </p:nvCxnSpPr>
        <p:spPr>
          <a:xfrm>
            <a:off x="2477724" y="4740000"/>
            <a:ext cx="6244200" cy="0"/>
          </a:xfrm>
          <a:prstGeom prst="straightConnector1">
            <a:avLst/>
          </a:prstGeom>
          <a:noFill/>
          <a:ln cap="flat" cmpd="sng" w="19050">
            <a:solidFill>
              <a:schemeClr val="lt1"/>
            </a:solidFill>
            <a:prstDash val="solid"/>
            <a:round/>
            <a:headEnd len="sm" w="sm" type="none"/>
            <a:tailEnd len="sm" w="sm" type="none"/>
          </a:ln>
        </p:spPr>
      </p:cxnSp>
      <p:cxnSp>
        <p:nvCxnSpPr>
          <p:cNvPr id="12" name="Google Shape;12;p2"/>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13" name="Google Shape;13;p2"/>
          <p:cNvSpPr txBox="1"/>
          <p:nvPr>
            <p:ph type="ctrTitle"/>
          </p:nvPr>
        </p:nvSpPr>
        <p:spPr>
          <a:xfrm>
            <a:off x="2371725" y="630225"/>
            <a:ext cx="6331500" cy="15420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4" name="Google Shape;14;p2"/>
          <p:cNvSpPr txBox="1"/>
          <p:nvPr>
            <p:ph idx="1" type="subTitle"/>
          </p:nvPr>
        </p:nvSpPr>
        <p:spPr>
          <a:xfrm>
            <a:off x="2390267" y="3238450"/>
            <a:ext cx="6331500" cy="1241700"/>
          </a:xfrm>
          <a:prstGeom prst="rect">
            <a:avLst/>
          </a:prstGeom>
        </p:spPr>
        <p:txBody>
          <a:bodyPr anchorCtr="0" anchor="b" bIns="91425" lIns="91425" spcFirstLastPara="1" rIns="91425" wrap="square" tIns="91425"/>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5" name="Google Shape;15;p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0" name="Shape 60"/>
        <p:cNvGrpSpPr/>
        <p:nvPr/>
      </p:nvGrpSpPr>
      <p:grpSpPr>
        <a:xfrm>
          <a:off x="0" y="0"/>
          <a:ext cx="0" cy="0"/>
          <a:chOff x="0" y="0"/>
          <a:chExt cx="0" cy="0"/>
        </a:xfrm>
      </p:grpSpPr>
      <p:cxnSp>
        <p:nvCxnSpPr>
          <p:cNvPr id="61" name="Google Shape;61;p11"/>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62" name="Google Shape;62;p11"/>
          <p:cNvCxnSpPr/>
          <p:nvPr/>
        </p:nvCxnSpPr>
        <p:spPr>
          <a:xfrm>
            <a:off x="425200" y="415650"/>
            <a:ext cx="8296800" cy="0"/>
          </a:xfrm>
          <a:prstGeom prst="straightConnector1">
            <a:avLst/>
          </a:prstGeom>
          <a:noFill/>
          <a:ln cap="flat" cmpd="sng" w="38100">
            <a:solidFill>
              <a:schemeClr val="dk2"/>
            </a:solidFill>
            <a:prstDash val="solid"/>
            <a:round/>
            <a:headEnd len="sm" w="sm" type="none"/>
            <a:tailEnd len="sm" w="sm" type="none"/>
          </a:ln>
        </p:spPr>
      </p:cxnSp>
      <p:sp>
        <p:nvSpPr>
          <p:cNvPr id="63" name="Google Shape;63;p11"/>
          <p:cNvSpPr txBox="1"/>
          <p:nvPr>
            <p:ph hasCustomPrompt="1" type="title"/>
          </p:nvPr>
        </p:nvSpPr>
        <p:spPr>
          <a:xfrm>
            <a:off x="853950" y="1304850"/>
            <a:ext cx="7436100" cy="1538400"/>
          </a:xfrm>
          <a:prstGeom prst="rect">
            <a:avLst/>
          </a:prstGeom>
        </p:spPr>
        <p:txBody>
          <a:bodyPr anchorCtr="0" anchor="ctr" bIns="91425" lIns="91425" spcFirstLastPara="1" rIns="91425" wrap="square" tIns="91425"/>
          <a:lstStyle>
            <a:lvl1pPr lv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1pPr>
            <a:lvl2pPr lvl="1"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64" name="Google Shape;64;p11"/>
          <p:cNvSpPr txBox="1"/>
          <p:nvPr>
            <p:ph idx="1" type="body"/>
          </p:nvPr>
        </p:nvSpPr>
        <p:spPr>
          <a:xfrm>
            <a:off x="853950" y="2919450"/>
            <a:ext cx="7436100" cy="10716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5" name="Google Shape;65;p11"/>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6" name="Shape 66"/>
        <p:cNvGrpSpPr/>
        <p:nvPr/>
      </p:nvGrpSpPr>
      <p:grpSpPr>
        <a:xfrm>
          <a:off x="0" y="0"/>
          <a:ext cx="0" cy="0"/>
          <a:chOff x="0" y="0"/>
          <a:chExt cx="0" cy="0"/>
        </a:xfrm>
      </p:grpSpPr>
      <p:sp>
        <p:nvSpPr>
          <p:cNvPr id="67" name="Google Shape;67;p1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6" name="Shape 16"/>
        <p:cNvGrpSpPr/>
        <p:nvPr/>
      </p:nvGrpSpPr>
      <p:grpSpPr>
        <a:xfrm>
          <a:off x="0" y="0"/>
          <a:ext cx="0" cy="0"/>
          <a:chOff x="0" y="0"/>
          <a:chExt cx="0" cy="0"/>
        </a:xfrm>
      </p:grpSpPr>
      <p:cxnSp>
        <p:nvCxnSpPr>
          <p:cNvPr id="17" name="Google Shape;17;p3"/>
          <p:cNvCxnSpPr/>
          <p:nvPr/>
        </p:nvCxnSpPr>
        <p:spPr>
          <a:xfrm>
            <a:off x="425200" y="415650"/>
            <a:ext cx="8296800" cy="0"/>
          </a:xfrm>
          <a:prstGeom prst="straightConnector1">
            <a:avLst/>
          </a:prstGeom>
          <a:noFill/>
          <a:ln cap="flat" cmpd="sng" w="38100">
            <a:solidFill>
              <a:schemeClr val="lt1"/>
            </a:solidFill>
            <a:prstDash val="solid"/>
            <a:round/>
            <a:headEnd len="sm" w="sm" type="none"/>
            <a:tailEnd len="sm" w="sm" type="none"/>
          </a:ln>
        </p:spPr>
      </p:cxnSp>
      <p:cxnSp>
        <p:nvCxnSpPr>
          <p:cNvPr id="18" name="Google Shape;18;p3"/>
          <p:cNvCxnSpPr/>
          <p:nvPr/>
        </p:nvCxnSpPr>
        <p:spPr>
          <a:xfrm>
            <a:off x="425200" y="4740000"/>
            <a:ext cx="8296800" cy="0"/>
          </a:xfrm>
          <a:prstGeom prst="straightConnector1">
            <a:avLst/>
          </a:prstGeom>
          <a:noFill/>
          <a:ln cap="flat" cmpd="sng" w="19050">
            <a:solidFill>
              <a:schemeClr val="lt1"/>
            </a:solidFill>
            <a:prstDash val="solid"/>
            <a:round/>
            <a:headEnd len="sm" w="sm" type="none"/>
            <a:tailEnd len="sm" w="sm" type="none"/>
          </a:ln>
        </p:spPr>
      </p:cxnSp>
      <p:sp>
        <p:nvSpPr>
          <p:cNvPr id="19" name="Google Shape;19;p3"/>
          <p:cNvSpPr txBox="1"/>
          <p:nvPr>
            <p:ph type="title"/>
          </p:nvPr>
        </p:nvSpPr>
        <p:spPr>
          <a:xfrm>
            <a:off x="406425" y="1806825"/>
            <a:ext cx="8296800" cy="1542000"/>
          </a:xfrm>
          <a:prstGeom prst="rect">
            <a:avLst/>
          </a:prstGeom>
        </p:spPr>
        <p:txBody>
          <a:bodyPr anchorCtr="0" anchor="ctr" bIns="91425" lIns="91425" spcFirstLastPara="1" rIns="91425" wrap="square" tIns="91425"/>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4800"/>
              <a:buNone/>
              <a:defRPr sz="4800">
                <a:solidFill>
                  <a:schemeClr val="lt1"/>
                </a:solidFill>
              </a:defRPr>
            </a:lvl2pPr>
            <a:lvl3pPr lvl="2" algn="ctr">
              <a:spcBef>
                <a:spcPts val="0"/>
              </a:spcBef>
              <a:spcAft>
                <a:spcPts val="0"/>
              </a:spcAft>
              <a:buClr>
                <a:schemeClr val="lt1"/>
              </a:buClr>
              <a:buSzPts val="4800"/>
              <a:buNone/>
              <a:defRPr sz="4800">
                <a:solidFill>
                  <a:schemeClr val="lt1"/>
                </a:solidFill>
              </a:defRPr>
            </a:lvl3pPr>
            <a:lvl4pPr lvl="3" algn="ctr">
              <a:spcBef>
                <a:spcPts val="0"/>
              </a:spcBef>
              <a:spcAft>
                <a:spcPts val="0"/>
              </a:spcAft>
              <a:buClr>
                <a:schemeClr val="lt1"/>
              </a:buClr>
              <a:buSzPts val="4800"/>
              <a:buNone/>
              <a:defRPr sz="4800">
                <a:solidFill>
                  <a:schemeClr val="lt1"/>
                </a:solidFill>
              </a:defRPr>
            </a:lvl4pPr>
            <a:lvl5pPr lvl="4" algn="ctr">
              <a:spcBef>
                <a:spcPts val="0"/>
              </a:spcBef>
              <a:spcAft>
                <a:spcPts val="0"/>
              </a:spcAft>
              <a:buClr>
                <a:schemeClr val="lt1"/>
              </a:buClr>
              <a:buSzPts val="4800"/>
              <a:buNone/>
              <a:defRPr sz="4800">
                <a:solidFill>
                  <a:schemeClr val="lt1"/>
                </a:solidFill>
              </a:defRPr>
            </a:lvl5pPr>
            <a:lvl6pPr lvl="5" algn="ctr">
              <a:spcBef>
                <a:spcPts val="0"/>
              </a:spcBef>
              <a:spcAft>
                <a:spcPts val="0"/>
              </a:spcAft>
              <a:buClr>
                <a:schemeClr val="lt1"/>
              </a:buClr>
              <a:buSzPts val="4800"/>
              <a:buNone/>
              <a:defRPr sz="4800">
                <a:solidFill>
                  <a:schemeClr val="lt1"/>
                </a:solidFill>
              </a:defRPr>
            </a:lvl6pPr>
            <a:lvl7pPr lvl="6" algn="ctr">
              <a:spcBef>
                <a:spcPts val="0"/>
              </a:spcBef>
              <a:spcAft>
                <a:spcPts val="0"/>
              </a:spcAft>
              <a:buClr>
                <a:schemeClr val="lt1"/>
              </a:buClr>
              <a:buSzPts val="4800"/>
              <a:buNone/>
              <a:defRPr sz="4800">
                <a:solidFill>
                  <a:schemeClr val="lt1"/>
                </a:solidFill>
              </a:defRPr>
            </a:lvl7pPr>
            <a:lvl8pPr lvl="7" algn="ctr">
              <a:spcBef>
                <a:spcPts val="0"/>
              </a:spcBef>
              <a:spcAft>
                <a:spcPts val="0"/>
              </a:spcAft>
              <a:buClr>
                <a:schemeClr val="lt1"/>
              </a:buClr>
              <a:buSzPts val="4800"/>
              <a:buNone/>
              <a:defRPr sz="4800">
                <a:solidFill>
                  <a:schemeClr val="lt1"/>
                </a:solidFill>
              </a:defRPr>
            </a:lvl8pPr>
            <a:lvl9pPr lvl="8" algn="ctr">
              <a:spcBef>
                <a:spcPts val="0"/>
              </a:spcBef>
              <a:spcAft>
                <a:spcPts val="0"/>
              </a:spcAft>
              <a:buClr>
                <a:schemeClr val="lt1"/>
              </a:buClr>
              <a:buSzPts val="4800"/>
              <a:buNone/>
              <a:defRPr sz="4800">
                <a:solidFill>
                  <a:schemeClr val="lt1"/>
                </a:solidFill>
              </a:defRPr>
            </a:lvl9pPr>
          </a:lstStyle>
          <a:p/>
        </p:txBody>
      </p:sp>
      <p:sp>
        <p:nvSpPr>
          <p:cNvPr id="20" name="Google Shape;20;p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1" name="Shape 21"/>
        <p:cNvGrpSpPr/>
        <p:nvPr/>
      </p:nvGrpSpPr>
      <p:grpSpPr>
        <a:xfrm>
          <a:off x="0" y="0"/>
          <a:ext cx="0" cy="0"/>
          <a:chOff x="0" y="0"/>
          <a:chExt cx="0" cy="0"/>
        </a:xfrm>
      </p:grpSpPr>
      <p:cxnSp>
        <p:nvCxnSpPr>
          <p:cNvPr id="22" name="Google Shape;22;p4"/>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23" name="Google Shape;23;p4"/>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24" name="Google Shape;24;p4"/>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25" name="Google Shape;25;p4"/>
          <p:cNvSpPr txBox="1"/>
          <p:nvPr>
            <p:ph type="title"/>
          </p:nvPr>
        </p:nvSpPr>
        <p:spPr>
          <a:xfrm>
            <a:off x="2400250" y="575950"/>
            <a:ext cx="6321600" cy="6354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4"/>
          <p:cNvSpPr txBox="1"/>
          <p:nvPr>
            <p:ph idx="1" type="body"/>
          </p:nvPr>
        </p:nvSpPr>
        <p:spPr>
          <a:xfrm>
            <a:off x="2410112" y="1595776"/>
            <a:ext cx="6321600" cy="3002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7" name="Google Shape;27;p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8" name="Shape 28"/>
        <p:cNvGrpSpPr/>
        <p:nvPr/>
      </p:nvGrpSpPr>
      <p:grpSpPr>
        <a:xfrm>
          <a:off x="0" y="0"/>
          <a:ext cx="0" cy="0"/>
          <a:chOff x="0" y="0"/>
          <a:chExt cx="0" cy="0"/>
        </a:xfrm>
      </p:grpSpPr>
      <p:cxnSp>
        <p:nvCxnSpPr>
          <p:cNvPr id="29" name="Google Shape;29;p5"/>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30" name="Google Shape;30;p5"/>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31" name="Google Shape;31;p5"/>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32" name="Google Shape;32;p5"/>
          <p:cNvSpPr txBox="1"/>
          <p:nvPr>
            <p:ph type="title"/>
          </p:nvPr>
        </p:nvSpPr>
        <p:spPr>
          <a:xfrm>
            <a:off x="2400250" y="575950"/>
            <a:ext cx="6321600" cy="6354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5"/>
          <p:cNvSpPr txBox="1"/>
          <p:nvPr>
            <p:ph idx="1" type="body"/>
          </p:nvPr>
        </p:nvSpPr>
        <p:spPr>
          <a:xfrm>
            <a:off x="2400303" y="1602675"/>
            <a:ext cx="3071400" cy="3002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2" type="body"/>
          </p:nvPr>
        </p:nvSpPr>
        <p:spPr>
          <a:xfrm>
            <a:off x="5650572" y="1602675"/>
            <a:ext cx="3071400" cy="3002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6" name="Shape 36"/>
        <p:cNvGrpSpPr/>
        <p:nvPr/>
      </p:nvGrpSpPr>
      <p:grpSpPr>
        <a:xfrm>
          <a:off x="0" y="0"/>
          <a:ext cx="0" cy="0"/>
          <a:chOff x="0" y="0"/>
          <a:chExt cx="0" cy="0"/>
        </a:xfrm>
      </p:grpSpPr>
      <p:sp>
        <p:nvSpPr>
          <p:cNvPr id="37" name="Google Shape;37;p6"/>
          <p:cNvSpPr txBox="1"/>
          <p:nvPr>
            <p:ph type="title"/>
          </p:nvPr>
        </p:nvSpPr>
        <p:spPr>
          <a:xfrm>
            <a:off x="303300" y="411575"/>
            <a:ext cx="8520600" cy="6396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8" name="Google Shape;38;p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9" name="Shape 39"/>
        <p:cNvGrpSpPr/>
        <p:nvPr/>
      </p:nvGrpSpPr>
      <p:grpSpPr>
        <a:xfrm>
          <a:off x="0" y="0"/>
          <a:ext cx="0" cy="0"/>
          <a:chOff x="0" y="0"/>
          <a:chExt cx="0" cy="0"/>
        </a:xfrm>
      </p:grpSpPr>
      <p:cxnSp>
        <p:nvCxnSpPr>
          <p:cNvPr id="40" name="Google Shape;40;p7"/>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41" name="Google Shape;41;p7"/>
          <p:cNvSpPr txBox="1"/>
          <p:nvPr>
            <p:ph type="title"/>
          </p:nvPr>
        </p:nvSpPr>
        <p:spPr>
          <a:xfrm>
            <a:off x="319500" y="936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 name="Google Shape;42;p7"/>
          <p:cNvSpPr txBox="1"/>
          <p:nvPr>
            <p:ph idx="1" type="body"/>
          </p:nvPr>
        </p:nvSpPr>
        <p:spPr>
          <a:xfrm>
            <a:off x="319500" y="1846804"/>
            <a:ext cx="2808000" cy="28062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3" name="Google Shape;43;p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44" name="Shape 44"/>
        <p:cNvGrpSpPr/>
        <p:nvPr/>
      </p:nvGrpSpPr>
      <p:grpSpPr>
        <a:xfrm>
          <a:off x="0" y="0"/>
          <a:ext cx="0" cy="0"/>
          <a:chOff x="0" y="0"/>
          <a:chExt cx="0" cy="0"/>
        </a:xfrm>
      </p:grpSpPr>
      <p:cxnSp>
        <p:nvCxnSpPr>
          <p:cNvPr id="45" name="Google Shape;45;p8"/>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8"/>
          <p:cNvSpPr txBox="1"/>
          <p:nvPr>
            <p:ph type="title"/>
          </p:nvPr>
        </p:nvSpPr>
        <p:spPr>
          <a:xfrm>
            <a:off x="283103" y="712141"/>
            <a:ext cx="6244200" cy="38355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47" name="Google Shape;47;p8"/>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8" name="Shape 48"/>
        <p:cNvGrpSpPr/>
        <p:nvPr/>
      </p:nvGrpSpPr>
      <p:grpSpPr>
        <a:xfrm>
          <a:off x="0" y="0"/>
          <a:ext cx="0" cy="0"/>
          <a:chOff x="0" y="0"/>
          <a:chExt cx="0" cy="0"/>
        </a:xfrm>
      </p:grpSpPr>
      <p:sp>
        <p:nvSpPr>
          <p:cNvPr id="49" name="Google Shape;49;p9"/>
          <p:cNvSpPr/>
          <p:nvPr/>
        </p:nvSpPr>
        <p:spPr>
          <a:xfrm>
            <a:off x="4572000" y="1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0" name="Google Shape;50;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51" name="Google Shape;51;p9"/>
          <p:cNvSpPr txBox="1"/>
          <p:nvPr>
            <p:ph type="title"/>
          </p:nvPr>
        </p:nvSpPr>
        <p:spPr>
          <a:xfrm>
            <a:off x="265500" y="1397350"/>
            <a:ext cx="4045200" cy="1318200"/>
          </a:xfrm>
          <a:prstGeom prst="rect">
            <a:avLst/>
          </a:prstGeom>
        </p:spPr>
        <p:txBody>
          <a:bodyPr anchorCtr="0" anchor="b" bIns="91425" lIns="91425" spcFirstLastPara="1" rIns="91425" wrap="square" tIns="91425"/>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52" name="Google Shape;52;p9"/>
          <p:cNvSpPr txBox="1"/>
          <p:nvPr>
            <p:ph idx="1" type="subTitle"/>
          </p:nvPr>
        </p:nvSpPr>
        <p:spPr>
          <a:xfrm>
            <a:off x="265500" y="2735371"/>
            <a:ext cx="4045200" cy="134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3" name="Google Shape;53;p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4" name="Google Shape;54;p9"/>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5" name="Shape 55"/>
        <p:cNvGrpSpPr/>
        <p:nvPr/>
      </p:nvGrpSpPr>
      <p:grpSpPr>
        <a:xfrm>
          <a:off x="0" y="0"/>
          <a:ext cx="0" cy="0"/>
          <a:chOff x="0" y="0"/>
          <a:chExt cx="0" cy="0"/>
        </a:xfrm>
      </p:grpSpPr>
      <p:cxnSp>
        <p:nvCxnSpPr>
          <p:cNvPr id="56" name="Google Shape;56;p10"/>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57" name="Google Shape;57;p10"/>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58" name="Google Shape;58;p10"/>
          <p:cNvSpPr txBox="1"/>
          <p:nvPr>
            <p:ph idx="1" type="body"/>
          </p:nvPr>
        </p:nvSpPr>
        <p:spPr>
          <a:xfrm>
            <a:off x="328017" y="4226025"/>
            <a:ext cx="8388600" cy="3936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59" name="Google Shape;59;p1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wiss-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00250" y="575950"/>
            <a:ext cx="6321600" cy="6354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2410112" y="1595776"/>
            <a:ext cx="6321600" cy="3002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www.youtube.com/watch?v=4C-gxOE0j7s" TargetMode="External"/><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6.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6.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6.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6.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2.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2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26.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hyperlink" Target="http://www.youtube.com/watch?v=i--yLz_i44c" TargetMode="External"/><Relationship Id="rId4" Type="http://schemas.openxmlformats.org/officeDocument/2006/relationships/image" Target="../media/image33.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3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24.png"/><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2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2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hyperlink" Target="https://www.drugabuse.gov/publications/drugfacts/marijuana" TargetMode="Externa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2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2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24.png"/><Relationship Id="rId4" Type="http://schemas.openxmlformats.org/officeDocument/2006/relationships/hyperlink" Target="http://www.youtube.com/watch?v=PgDhsv5Jmmc" TargetMode="External"/><Relationship Id="rId5" Type="http://schemas.openxmlformats.org/officeDocument/2006/relationships/image" Target="../media/image41.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2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2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24.png"/><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2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2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3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hyperlink" Target="https://www.webmd.com/pain-management/news/20180507/cbd-oil-all-the-rage-but-is-it-safe-effective#1" TargetMode="External"/><Relationship Id="rId4" Type="http://schemas.openxmlformats.org/officeDocument/2006/relationships/hyperlink" Target="https://www.nytimes.com/2018/10/27/style/cbd-benefits.html"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image" Target="../media/image36.png"/><Relationship Id="rId4" Type="http://schemas.openxmlformats.org/officeDocument/2006/relationships/image" Target="../media/image4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hyperlink" Target="http://www.youtube.com/watch?v=HD__r66sFjk" TargetMode="External"/><Relationship Id="rId4" Type="http://schemas.openxmlformats.org/officeDocument/2006/relationships/image" Target="../media/image37.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hyperlink" Target="http://www.youtube.com/watch?v=D6VQDNIZH7U" TargetMode="External"/><Relationship Id="rId4" Type="http://schemas.openxmlformats.org/officeDocument/2006/relationships/image" Target="../media/image40.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 Id="rId3" Type="http://schemas.openxmlformats.org/officeDocument/2006/relationships/image" Target="../media/image3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 Id="rId3" Type="http://schemas.openxmlformats.org/officeDocument/2006/relationships/image" Target="../media/image42.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3"/>
          <p:cNvSpPr txBox="1"/>
          <p:nvPr>
            <p:ph type="ctrTitle"/>
          </p:nvPr>
        </p:nvSpPr>
        <p:spPr>
          <a:xfrm>
            <a:off x="2371725" y="630225"/>
            <a:ext cx="6331500" cy="154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Drugs &amp; Alcohol </a:t>
            </a:r>
            <a:endParaRPr/>
          </a:p>
        </p:txBody>
      </p:sp>
      <p:sp>
        <p:nvSpPr>
          <p:cNvPr id="73" name="Google Shape;73;p13"/>
          <p:cNvSpPr txBox="1"/>
          <p:nvPr>
            <p:ph idx="1" type="subTitle"/>
          </p:nvPr>
        </p:nvSpPr>
        <p:spPr>
          <a:xfrm>
            <a:off x="2390267" y="3238450"/>
            <a:ext cx="6331500" cy="1241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WDS Health Education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2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Stimulants</a:t>
            </a:r>
            <a:endParaRPr/>
          </a:p>
        </p:txBody>
      </p:sp>
      <p:sp>
        <p:nvSpPr>
          <p:cNvPr id="141" name="Google Shape;141;p2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Examples: </a:t>
            </a:r>
            <a:endParaRPr/>
          </a:p>
          <a:p>
            <a:pPr indent="-342900" lvl="0" marL="685800" rtl="0" algn="l">
              <a:lnSpc>
                <a:spcPct val="100000"/>
              </a:lnSpc>
              <a:spcBef>
                <a:spcPts val="1600"/>
              </a:spcBef>
              <a:spcAft>
                <a:spcPts val="0"/>
              </a:spcAft>
              <a:buClr>
                <a:srgbClr val="000000"/>
              </a:buClr>
              <a:buSzPts val="1800"/>
              <a:buFont typeface="Lato"/>
              <a:buChar char="●"/>
            </a:pPr>
            <a:r>
              <a:rPr lang="en">
                <a:solidFill>
                  <a:srgbClr val="000000"/>
                </a:solidFill>
              </a:rPr>
              <a:t>Adderall</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Ritalin</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Cocaine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Methamphetamine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Ecstasy</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Caffeine</a:t>
            </a:r>
            <a:endParaRPr>
              <a:solidFill>
                <a:srgbClr val="000000"/>
              </a:solidFill>
            </a:endParaRPr>
          </a:p>
          <a:p>
            <a:pPr indent="-342900" lvl="0" marL="685800" rtl="0" algn="l">
              <a:lnSpc>
                <a:spcPct val="100000"/>
              </a:lnSpc>
              <a:spcBef>
                <a:spcPts val="0"/>
              </a:spcBef>
              <a:spcAft>
                <a:spcPts val="0"/>
              </a:spcAft>
              <a:buClr>
                <a:srgbClr val="000000"/>
              </a:buClr>
              <a:buSzPts val="1800"/>
              <a:buFont typeface="Roboto"/>
              <a:buChar char="●"/>
            </a:pPr>
            <a:r>
              <a:rPr lang="en">
                <a:solidFill>
                  <a:srgbClr val="000000"/>
                </a:solidFill>
              </a:rPr>
              <a:t>Nicotine</a:t>
            </a:r>
            <a:endParaRPr>
              <a:solidFill>
                <a:srgbClr val="000000"/>
              </a:solidFill>
            </a:endParaRPr>
          </a:p>
          <a:p>
            <a:pPr indent="0" lvl="0" marL="0" rtl="0" algn="l">
              <a:spcBef>
                <a:spcPts val="1700"/>
              </a:spcBef>
              <a:spcAft>
                <a:spcPts val="1600"/>
              </a:spcAft>
              <a:buNone/>
            </a:pPr>
            <a:r>
              <a:t/>
            </a:r>
            <a:endParaRPr/>
          </a:p>
        </p:txBody>
      </p:sp>
      <p:sp>
        <p:nvSpPr>
          <p:cNvPr id="142" name="Google Shape;142;p22"/>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2"/>
          <p:cNvPicPr preferRelativeResize="0"/>
          <p:nvPr/>
        </p:nvPicPr>
        <p:blipFill rotWithShape="1">
          <a:blip r:embed="rId3">
            <a:alphaModFix/>
          </a:blip>
          <a:srcRect b="8075" l="9912" r="33446" t="31527"/>
          <a:stretch/>
        </p:blipFill>
        <p:spPr>
          <a:xfrm>
            <a:off x="6137525" y="1675500"/>
            <a:ext cx="2521500" cy="179250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8" name="Shape 828"/>
        <p:cNvGrpSpPr/>
        <p:nvPr/>
      </p:nvGrpSpPr>
      <p:grpSpPr>
        <a:xfrm>
          <a:off x="0" y="0"/>
          <a:ext cx="0" cy="0"/>
          <a:chOff x="0" y="0"/>
          <a:chExt cx="0" cy="0"/>
        </a:xfrm>
      </p:grpSpPr>
      <p:sp>
        <p:nvSpPr>
          <p:cNvPr id="829" name="Google Shape;829;p11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Dependance</a:t>
            </a:r>
            <a:endParaRPr/>
          </a:p>
        </p:txBody>
      </p:sp>
      <p:sp>
        <p:nvSpPr>
          <p:cNvPr id="830" name="Google Shape;830;p112"/>
          <p:cNvSpPr txBox="1"/>
          <p:nvPr>
            <p:ph idx="1" type="body"/>
          </p:nvPr>
        </p:nvSpPr>
        <p:spPr>
          <a:xfrm>
            <a:off x="2400250" y="1321925"/>
            <a:ext cx="6321600" cy="340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highlight>
                  <a:srgbClr val="FFFFFF"/>
                </a:highlight>
              </a:rPr>
              <a:t>Dependence means that when a person stops using a drug, their body goes through “withdrawal”: </a:t>
            </a:r>
            <a:r>
              <a:rPr i="1" lang="en" sz="1400">
                <a:solidFill>
                  <a:schemeClr val="accent5"/>
                </a:solidFill>
                <a:highlight>
                  <a:srgbClr val="FFFFFF"/>
                </a:highlight>
              </a:rPr>
              <a:t>a group of physical and mental symptoms that can range from mild (if the drug is caffeine) to life-threatening (such as alcohol or opioids, including heroin and prescription pain relievers).</a:t>
            </a:r>
            <a:endParaRPr i="1" sz="1400">
              <a:solidFill>
                <a:schemeClr val="accent5"/>
              </a:solidFill>
              <a:highlight>
                <a:srgbClr val="FFFFFF"/>
              </a:highlight>
            </a:endParaRPr>
          </a:p>
          <a:p>
            <a:pPr indent="0" lvl="0" marL="0" rtl="0" algn="l">
              <a:spcBef>
                <a:spcPts val="1600"/>
              </a:spcBef>
              <a:spcAft>
                <a:spcPts val="1600"/>
              </a:spcAft>
              <a:buNone/>
            </a:pPr>
            <a:r>
              <a:rPr lang="en">
                <a:solidFill>
                  <a:srgbClr val="000000"/>
                </a:solidFill>
                <a:highlight>
                  <a:srgbClr val="FFFFFF"/>
                </a:highlight>
              </a:rPr>
              <a:t>Many people who take a prescription medicine every day over a long period of time can become dependent; when they go off the drug, they need to do it gradually, to avoid withdrawal discomfort.</a:t>
            </a:r>
            <a:r>
              <a:rPr lang="en">
                <a:solidFill>
                  <a:srgbClr val="333333"/>
                </a:solidFill>
                <a:highlight>
                  <a:srgbClr val="FFFFFF"/>
                </a:highlight>
              </a:rPr>
              <a:t> </a:t>
            </a:r>
            <a:r>
              <a:rPr b="1" lang="en">
                <a:solidFill>
                  <a:schemeClr val="accent5"/>
                </a:solidFill>
                <a:highlight>
                  <a:srgbClr val="FFFFFF"/>
                </a:highlight>
              </a:rPr>
              <a:t>But people who are dependent on a drug or medicine aren’t necessarily addicted.</a:t>
            </a:r>
            <a:endParaRPr b="1">
              <a:solidFill>
                <a:schemeClr val="accent5"/>
              </a:solidFill>
            </a:endParaRPr>
          </a:p>
        </p:txBody>
      </p:sp>
      <p:sp>
        <p:nvSpPr>
          <p:cNvPr id="831" name="Google Shape;831;p112"/>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5" name="Shape 835"/>
        <p:cNvGrpSpPr/>
        <p:nvPr/>
      </p:nvGrpSpPr>
      <p:grpSpPr>
        <a:xfrm>
          <a:off x="0" y="0"/>
          <a:ext cx="0" cy="0"/>
          <a:chOff x="0" y="0"/>
          <a:chExt cx="0" cy="0"/>
        </a:xfrm>
      </p:grpSpPr>
      <p:sp>
        <p:nvSpPr>
          <p:cNvPr id="836" name="Google Shape;836;p11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Addiction</a:t>
            </a:r>
            <a:endParaRPr/>
          </a:p>
        </p:txBody>
      </p:sp>
      <p:sp>
        <p:nvSpPr>
          <p:cNvPr id="837" name="Google Shape;837;p113"/>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Addiction is a disease.</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Can result from taking drugs or alcohol repeatedly.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If a person keeps using a drug and can’t stop, despite negative consequences from using the drug, they have an addiction (also called a </a:t>
            </a:r>
            <a:r>
              <a:rPr b="1" lang="en">
                <a:solidFill>
                  <a:schemeClr val="accent5"/>
                </a:solidFill>
                <a:highlight>
                  <a:srgbClr val="FFFFFF"/>
                </a:highlight>
              </a:rPr>
              <a:t>severe substance use disorder</a:t>
            </a:r>
            <a:r>
              <a:rPr lang="en">
                <a:solidFill>
                  <a:srgbClr val="000000"/>
                </a:solidFill>
                <a:highlight>
                  <a:srgbClr val="FFFFFF"/>
                </a:highlight>
              </a:rPr>
              <a:t>).</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 person can be dependent on a drug, or have a high tolerance to it, </a:t>
            </a:r>
            <a:r>
              <a:rPr b="1" i="1" lang="en">
                <a:solidFill>
                  <a:schemeClr val="accent5"/>
                </a:solidFill>
                <a:highlight>
                  <a:srgbClr val="FFFFFF"/>
                </a:highlight>
              </a:rPr>
              <a:t>without</a:t>
            </a:r>
            <a:r>
              <a:rPr b="1" lang="en">
                <a:solidFill>
                  <a:schemeClr val="accent5"/>
                </a:solidFill>
                <a:highlight>
                  <a:srgbClr val="FFFFFF"/>
                </a:highlight>
              </a:rPr>
              <a:t> </a:t>
            </a:r>
            <a:r>
              <a:rPr lang="en">
                <a:solidFill>
                  <a:srgbClr val="000000"/>
                </a:solidFill>
                <a:highlight>
                  <a:srgbClr val="FFFFFF"/>
                </a:highlight>
              </a:rPr>
              <a:t>being addicted to it.</a:t>
            </a:r>
            <a:endParaRPr>
              <a:solidFill>
                <a:srgbClr val="000000"/>
              </a:solidFill>
            </a:endParaRPr>
          </a:p>
        </p:txBody>
      </p:sp>
      <p:sp>
        <p:nvSpPr>
          <p:cNvPr id="838" name="Google Shape;838;p113"/>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2" name="Shape 842"/>
        <p:cNvGrpSpPr/>
        <p:nvPr/>
      </p:nvGrpSpPr>
      <p:grpSpPr>
        <a:xfrm>
          <a:off x="0" y="0"/>
          <a:ext cx="0" cy="0"/>
          <a:chOff x="0" y="0"/>
          <a:chExt cx="0" cy="0"/>
        </a:xfrm>
      </p:grpSpPr>
      <p:sp>
        <p:nvSpPr>
          <p:cNvPr id="843" name="Google Shape;843;p11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Withdrawal</a:t>
            </a:r>
            <a:endParaRPr/>
          </a:p>
        </p:txBody>
      </p:sp>
      <p:sp>
        <p:nvSpPr>
          <p:cNvPr id="844" name="Google Shape;844;p114"/>
          <p:cNvSpPr txBox="1"/>
          <p:nvPr>
            <p:ph idx="1" type="body"/>
          </p:nvPr>
        </p:nvSpPr>
        <p:spPr>
          <a:xfrm>
            <a:off x="2400250" y="1321925"/>
            <a:ext cx="6321600" cy="3333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Symptoms that occur upon the abrupt </a:t>
            </a:r>
            <a:r>
              <a:rPr b="1" lang="en">
                <a:solidFill>
                  <a:schemeClr val="accent5"/>
                </a:solidFill>
                <a:highlight>
                  <a:srgbClr val="FFFFFF"/>
                </a:highlight>
              </a:rPr>
              <a:t>discontinuation</a:t>
            </a:r>
            <a:r>
              <a:rPr lang="en">
                <a:solidFill>
                  <a:srgbClr val="000000"/>
                </a:solidFill>
                <a:highlight>
                  <a:srgbClr val="FFFFFF"/>
                </a:highlight>
              </a:rPr>
              <a:t> or decrease in intake of medications or recreational drugs.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In order for the symptoms of withdrawal to occur, one must have first developed a form of drug dependence.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This may occur as </a:t>
            </a:r>
            <a:r>
              <a:rPr b="1" lang="en">
                <a:solidFill>
                  <a:schemeClr val="accent5"/>
                </a:solidFill>
                <a:highlight>
                  <a:srgbClr val="FFFFFF"/>
                </a:highlight>
              </a:rPr>
              <a:t>physical dependence, psychological dependence</a:t>
            </a:r>
            <a:r>
              <a:rPr lang="en">
                <a:solidFill>
                  <a:srgbClr val="000000"/>
                </a:solidFill>
                <a:highlight>
                  <a:srgbClr val="FFFFFF"/>
                </a:highlight>
              </a:rPr>
              <a:t> or both.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Drug dependence develops from consuming one or more substances over a period of time. </a:t>
            </a:r>
            <a:endParaRPr>
              <a:solidFill>
                <a:srgbClr val="000000"/>
              </a:solidFill>
            </a:endParaRPr>
          </a:p>
        </p:txBody>
      </p:sp>
      <p:sp>
        <p:nvSpPr>
          <p:cNvPr id="845" name="Google Shape;845;p114"/>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9" name="Shape 849"/>
        <p:cNvGrpSpPr/>
        <p:nvPr/>
      </p:nvGrpSpPr>
      <p:grpSpPr>
        <a:xfrm>
          <a:off x="0" y="0"/>
          <a:ext cx="0" cy="0"/>
          <a:chOff x="0" y="0"/>
          <a:chExt cx="0" cy="0"/>
        </a:xfrm>
      </p:grpSpPr>
      <p:sp>
        <p:nvSpPr>
          <p:cNvPr id="850" name="Google Shape;850;p11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Symptoms of Withdrawal</a:t>
            </a:r>
            <a:endParaRPr/>
          </a:p>
        </p:txBody>
      </p:sp>
      <p:sp>
        <p:nvSpPr>
          <p:cNvPr id="851" name="Google Shape;851;p11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17500" lvl="0" marL="457200" rtl="0" algn="l">
              <a:lnSpc>
                <a:spcPct val="160000"/>
              </a:lnSpc>
              <a:spcBef>
                <a:spcPts val="800"/>
              </a:spcBef>
              <a:spcAft>
                <a:spcPts val="0"/>
              </a:spcAft>
              <a:buClr>
                <a:srgbClr val="000000"/>
              </a:buClr>
              <a:buSzPts val="1400"/>
              <a:buChar char="●"/>
            </a:pPr>
            <a:r>
              <a:rPr b="1" lang="en" sz="1400">
                <a:solidFill>
                  <a:srgbClr val="000000"/>
                </a:solidFill>
              </a:rPr>
              <a:t>Heroin and prescription painkillers:</a:t>
            </a:r>
            <a:r>
              <a:rPr lang="en" sz="1400">
                <a:solidFill>
                  <a:srgbClr val="000000"/>
                </a:solidFill>
              </a:rPr>
              <a:t> flu-like symptoms lasting an average of 5 days. Begins within 12 hours of last dose.</a:t>
            </a:r>
            <a:endParaRPr sz="1400">
              <a:solidFill>
                <a:srgbClr val="000000"/>
              </a:solidFill>
            </a:endParaRPr>
          </a:p>
          <a:p>
            <a:pPr indent="-317500" lvl="0" marL="457200" rtl="0" algn="l">
              <a:lnSpc>
                <a:spcPct val="160000"/>
              </a:lnSpc>
              <a:spcBef>
                <a:spcPts val="0"/>
              </a:spcBef>
              <a:spcAft>
                <a:spcPts val="0"/>
              </a:spcAft>
              <a:buClr>
                <a:srgbClr val="000000"/>
              </a:buClr>
              <a:buSzPts val="1400"/>
              <a:buChar char="●"/>
            </a:pPr>
            <a:r>
              <a:rPr b="1" lang="en" sz="1400">
                <a:solidFill>
                  <a:srgbClr val="000000"/>
                </a:solidFill>
              </a:rPr>
              <a:t>Benzodiazepines: </a:t>
            </a:r>
            <a:r>
              <a:rPr lang="en" sz="1400">
                <a:solidFill>
                  <a:srgbClr val="000000"/>
                </a:solidFill>
              </a:rPr>
              <a:t>anxiety and/or seizures lasting weeks or (in some cases) months. Begins 1-4 days after last dose.</a:t>
            </a:r>
            <a:endParaRPr sz="1400">
              <a:solidFill>
                <a:srgbClr val="000000"/>
              </a:solidFill>
            </a:endParaRPr>
          </a:p>
          <a:p>
            <a:pPr indent="-317500" lvl="0" marL="457200" rtl="0" algn="l">
              <a:lnSpc>
                <a:spcPct val="160000"/>
              </a:lnSpc>
              <a:spcBef>
                <a:spcPts val="0"/>
              </a:spcBef>
              <a:spcAft>
                <a:spcPts val="0"/>
              </a:spcAft>
              <a:buClr>
                <a:srgbClr val="000000"/>
              </a:buClr>
              <a:buSzPts val="1400"/>
              <a:buChar char="●"/>
            </a:pPr>
            <a:r>
              <a:rPr b="1" lang="en" sz="1400">
                <a:solidFill>
                  <a:srgbClr val="000000"/>
                </a:solidFill>
              </a:rPr>
              <a:t>Cocaine:</a:t>
            </a:r>
            <a:r>
              <a:rPr lang="en" sz="1400">
                <a:solidFill>
                  <a:srgbClr val="000000"/>
                </a:solidFill>
              </a:rPr>
              <a:t> depression and restlessness lasting 7-10 days. Begins within hours of last dose.</a:t>
            </a:r>
            <a:endParaRPr sz="1400">
              <a:solidFill>
                <a:srgbClr val="000000"/>
              </a:solidFill>
            </a:endParaRPr>
          </a:p>
          <a:p>
            <a:pPr indent="-317500" lvl="0" marL="457200" rtl="0" algn="l">
              <a:lnSpc>
                <a:spcPct val="160000"/>
              </a:lnSpc>
              <a:spcBef>
                <a:spcPts val="0"/>
              </a:spcBef>
              <a:spcAft>
                <a:spcPts val="0"/>
              </a:spcAft>
              <a:buClr>
                <a:srgbClr val="000000"/>
              </a:buClr>
              <a:buSzPts val="1400"/>
              <a:buChar char="●"/>
            </a:pPr>
            <a:r>
              <a:rPr b="1" lang="en" sz="1400">
                <a:solidFill>
                  <a:srgbClr val="000000"/>
                </a:solidFill>
              </a:rPr>
              <a:t>Alcohol: </a:t>
            </a:r>
            <a:r>
              <a:rPr lang="en" sz="1400">
                <a:solidFill>
                  <a:srgbClr val="000000"/>
                </a:solidFill>
              </a:rPr>
              <a:t>tremors and/or seizures lasting three days to several weeks. Begins 8-72 hours of last drink.</a:t>
            </a:r>
            <a:endParaRPr sz="1400">
              <a:solidFill>
                <a:srgbClr val="000000"/>
              </a:solidFill>
            </a:endParaRPr>
          </a:p>
          <a:p>
            <a:pPr indent="0" lvl="0" marL="0" rtl="0" algn="l">
              <a:spcBef>
                <a:spcPts val="800"/>
              </a:spcBef>
              <a:spcAft>
                <a:spcPts val="1600"/>
              </a:spcAft>
              <a:buNone/>
            </a:pPr>
            <a:r>
              <a:t/>
            </a:r>
            <a:endParaRPr/>
          </a:p>
        </p:txBody>
      </p:sp>
      <p:sp>
        <p:nvSpPr>
          <p:cNvPr id="852" name="Google Shape;852;p115"/>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6" name="Shape 856"/>
        <p:cNvGrpSpPr/>
        <p:nvPr/>
      </p:nvGrpSpPr>
      <p:grpSpPr>
        <a:xfrm>
          <a:off x="0" y="0"/>
          <a:ext cx="0" cy="0"/>
          <a:chOff x="0" y="0"/>
          <a:chExt cx="0" cy="0"/>
        </a:xfrm>
      </p:grpSpPr>
      <p:sp>
        <p:nvSpPr>
          <p:cNvPr id="857" name="Google Shape;857;p11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Recovery</a:t>
            </a:r>
            <a:endParaRPr/>
          </a:p>
        </p:txBody>
      </p:sp>
      <p:sp>
        <p:nvSpPr>
          <p:cNvPr id="858" name="Google Shape;858;p11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Enter a detox program before transitioning to rehab.</a:t>
            </a:r>
            <a:endParaRPr/>
          </a:p>
          <a:p>
            <a:pPr indent="-342900" lvl="0" marL="457200" rtl="0" algn="l">
              <a:spcBef>
                <a:spcPts val="0"/>
              </a:spcBef>
              <a:spcAft>
                <a:spcPts val="0"/>
              </a:spcAft>
              <a:buSzPts val="1800"/>
              <a:buChar char="●"/>
            </a:pPr>
            <a:r>
              <a:rPr lang="en"/>
              <a:t>Enter a rehab facility because the risk of relapse is high, especially during the early phases of recovery. </a:t>
            </a:r>
            <a:endParaRPr/>
          </a:p>
          <a:p>
            <a:pPr indent="-342900" lvl="0" marL="457200" rtl="0" algn="l">
              <a:spcBef>
                <a:spcPts val="0"/>
              </a:spcBef>
              <a:spcAft>
                <a:spcPts val="0"/>
              </a:spcAft>
              <a:buSzPts val="1800"/>
              <a:buChar char="●"/>
            </a:pPr>
            <a:r>
              <a:rPr lang="en"/>
              <a:t>Start a 12 step program (Narcotics Anonymous).</a:t>
            </a:r>
            <a:endParaRPr/>
          </a:p>
          <a:p>
            <a:pPr indent="-342900" lvl="0" marL="457200" rtl="0" algn="l">
              <a:spcBef>
                <a:spcPts val="0"/>
              </a:spcBef>
              <a:spcAft>
                <a:spcPts val="0"/>
              </a:spcAft>
              <a:buSzPts val="1800"/>
              <a:buChar char="●"/>
            </a:pPr>
            <a:r>
              <a:rPr lang="en"/>
              <a:t>Try therapy or support groups.</a:t>
            </a:r>
            <a:endParaRPr/>
          </a:p>
          <a:p>
            <a:pPr indent="0" lvl="0" marL="0" rtl="0" algn="l">
              <a:spcBef>
                <a:spcPts val="1600"/>
              </a:spcBef>
              <a:spcAft>
                <a:spcPts val="1600"/>
              </a:spcAft>
              <a:buNone/>
            </a:pPr>
            <a:r>
              <a:t/>
            </a:r>
            <a:endParaRPr/>
          </a:p>
        </p:txBody>
      </p:sp>
      <p:sp>
        <p:nvSpPr>
          <p:cNvPr id="859" name="Google Shape;859;p116"/>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3" name="Shape 863"/>
        <p:cNvGrpSpPr/>
        <p:nvPr/>
      </p:nvGrpSpPr>
      <p:grpSpPr>
        <a:xfrm>
          <a:off x="0" y="0"/>
          <a:ext cx="0" cy="0"/>
          <a:chOff x="0" y="0"/>
          <a:chExt cx="0" cy="0"/>
        </a:xfrm>
      </p:grpSpPr>
      <p:sp>
        <p:nvSpPr>
          <p:cNvPr id="864" name="Google Shape;864;p11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Inpatient Vs Outpatient</a:t>
            </a:r>
            <a:endParaRPr/>
          </a:p>
        </p:txBody>
      </p:sp>
      <p:sp>
        <p:nvSpPr>
          <p:cNvPr id="865" name="Google Shape;865;p11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rgbClr val="000000"/>
                </a:solidFill>
              </a:rPr>
              <a:t>Inpatient rehabs offer structured treatment programs designed to address all facets of an individual’s addiction. During inpatient rehab, patients </a:t>
            </a:r>
            <a:r>
              <a:rPr b="1" lang="en" sz="1400">
                <a:solidFill>
                  <a:schemeClr val="accent5"/>
                </a:solidFill>
              </a:rPr>
              <a:t>reside in a substance-free facility and receive around-the-clock medical care and therapeutic support.</a:t>
            </a:r>
            <a:endParaRPr b="1" sz="1400">
              <a:solidFill>
                <a:schemeClr val="accent5"/>
              </a:solidFill>
            </a:endParaRPr>
          </a:p>
          <a:p>
            <a:pPr indent="0" lvl="0" marL="0" rtl="0" algn="l">
              <a:spcBef>
                <a:spcPts val="1600"/>
              </a:spcBef>
              <a:spcAft>
                <a:spcPts val="1600"/>
              </a:spcAft>
              <a:buNone/>
            </a:pPr>
            <a:r>
              <a:rPr lang="en" sz="1400">
                <a:solidFill>
                  <a:srgbClr val="000000"/>
                </a:solidFill>
                <a:highlight>
                  <a:srgbClr val="FFFFFF"/>
                </a:highlight>
              </a:rPr>
              <a:t>Outpatient rehabs are another form of comprehensive addiction care. These programs offer many of the same kinds of effective treatments and therapies as inpatient rehabs. However, outpatient rehabs </a:t>
            </a:r>
            <a:r>
              <a:rPr b="1" lang="en" sz="1400">
                <a:solidFill>
                  <a:schemeClr val="accent5"/>
                </a:solidFill>
                <a:highlight>
                  <a:srgbClr val="FFFFFF"/>
                </a:highlight>
              </a:rPr>
              <a:t>allow patients to live at home during the recovery process.</a:t>
            </a:r>
            <a:r>
              <a:rPr lang="en" sz="1400">
                <a:solidFill>
                  <a:srgbClr val="000000"/>
                </a:solidFill>
                <a:highlight>
                  <a:srgbClr val="FFFFFF"/>
                </a:highlight>
              </a:rPr>
              <a:t> </a:t>
            </a:r>
            <a:endParaRPr sz="1400">
              <a:solidFill>
                <a:srgbClr val="000000"/>
              </a:solidFill>
            </a:endParaRPr>
          </a:p>
        </p:txBody>
      </p:sp>
      <p:sp>
        <p:nvSpPr>
          <p:cNvPr id="866" name="Google Shape;866;p117"/>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0" name="Shape 870"/>
        <p:cNvGrpSpPr/>
        <p:nvPr/>
      </p:nvGrpSpPr>
      <p:grpSpPr>
        <a:xfrm>
          <a:off x="0" y="0"/>
          <a:ext cx="0" cy="0"/>
          <a:chOff x="0" y="0"/>
          <a:chExt cx="0" cy="0"/>
        </a:xfrm>
      </p:grpSpPr>
      <p:sp>
        <p:nvSpPr>
          <p:cNvPr id="871" name="Google Shape;871;p11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Detox</a:t>
            </a:r>
            <a:endParaRPr/>
          </a:p>
        </p:txBody>
      </p:sp>
      <p:sp>
        <p:nvSpPr>
          <p:cNvPr id="872" name="Google Shape;872;p11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100"/>
              <a:buFont typeface="Arial"/>
              <a:buNone/>
            </a:pPr>
            <a:r>
              <a:rPr lang="en" sz="1400">
                <a:solidFill>
                  <a:srgbClr val="000000"/>
                </a:solidFill>
              </a:rPr>
              <a:t>Detoxification helps people</a:t>
            </a:r>
            <a:r>
              <a:rPr lang="en" sz="1400">
                <a:solidFill>
                  <a:srgbClr val="3E3E3E"/>
                </a:solidFill>
              </a:rPr>
              <a:t> </a:t>
            </a:r>
            <a:r>
              <a:rPr b="1" lang="en" sz="1400">
                <a:solidFill>
                  <a:schemeClr val="accent5"/>
                </a:solidFill>
              </a:rPr>
              <a:t>safely withdraw</a:t>
            </a:r>
            <a:r>
              <a:rPr lang="en" sz="1400">
                <a:solidFill>
                  <a:srgbClr val="3E3E3E"/>
                </a:solidFill>
              </a:rPr>
              <a:t> </a:t>
            </a:r>
            <a:r>
              <a:rPr lang="en" sz="1400">
                <a:solidFill>
                  <a:srgbClr val="000000"/>
                </a:solidFill>
              </a:rPr>
              <a:t>from their from drugs or alcohol until it is no longer present in their system. It is often the</a:t>
            </a:r>
            <a:r>
              <a:rPr lang="en" sz="1400">
                <a:solidFill>
                  <a:srgbClr val="3E3E3E"/>
                </a:solidFill>
              </a:rPr>
              <a:t> </a:t>
            </a:r>
            <a:r>
              <a:rPr b="1" lang="en" sz="1400">
                <a:solidFill>
                  <a:schemeClr val="accent5"/>
                </a:solidFill>
              </a:rPr>
              <a:t>first step</a:t>
            </a:r>
            <a:r>
              <a:rPr lang="en" sz="1400">
                <a:solidFill>
                  <a:srgbClr val="3E3E3E"/>
                </a:solidFill>
              </a:rPr>
              <a:t> </a:t>
            </a:r>
            <a:r>
              <a:rPr lang="en" sz="1400"/>
              <a:t>in treating individuals recovering from moderate to severe forms of addiction.</a:t>
            </a:r>
            <a:endParaRPr sz="1400"/>
          </a:p>
          <a:p>
            <a:pPr indent="0" lvl="0" marL="0" rtl="0" algn="l">
              <a:spcBef>
                <a:spcPts val="1600"/>
              </a:spcBef>
              <a:spcAft>
                <a:spcPts val="0"/>
              </a:spcAft>
              <a:buClr>
                <a:schemeClr val="dk2"/>
              </a:buClr>
              <a:buSzPts val="1100"/>
              <a:buFont typeface="Arial"/>
              <a:buNone/>
            </a:pPr>
            <a:r>
              <a:rPr lang="en" sz="1400">
                <a:solidFill>
                  <a:srgbClr val="000000"/>
                </a:solidFill>
              </a:rPr>
              <a:t>In some cases, detoxing from certain drugs</a:t>
            </a:r>
            <a:r>
              <a:rPr b="1" lang="en" sz="1400">
                <a:solidFill>
                  <a:schemeClr val="accent5"/>
                </a:solidFill>
              </a:rPr>
              <a:t> requires medication-assisted therapy</a:t>
            </a:r>
            <a:r>
              <a:rPr lang="en" sz="1400">
                <a:solidFill>
                  <a:srgbClr val="000000"/>
                </a:solidFill>
              </a:rPr>
              <a:t> to help ease the severity of withdrawal symptoms. Medications prescribed during detox are often tapered down until the patient is no longer physically dependent on addictive substances.</a:t>
            </a:r>
            <a:endParaRPr sz="1400">
              <a:solidFill>
                <a:srgbClr val="000000"/>
              </a:solidFill>
            </a:endParaRPr>
          </a:p>
          <a:p>
            <a:pPr indent="0" lvl="0" marL="0" rtl="0" algn="l">
              <a:spcBef>
                <a:spcPts val="1600"/>
              </a:spcBef>
              <a:spcAft>
                <a:spcPts val="1600"/>
              </a:spcAft>
              <a:buNone/>
            </a:pPr>
            <a:r>
              <a:t/>
            </a:r>
            <a:endParaRPr/>
          </a:p>
        </p:txBody>
      </p:sp>
      <p:sp>
        <p:nvSpPr>
          <p:cNvPr id="873" name="Google Shape;873;p118"/>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2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Stimulants - Effects</a:t>
            </a:r>
            <a:endParaRPr/>
          </a:p>
        </p:txBody>
      </p:sp>
      <p:sp>
        <p:nvSpPr>
          <p:cNvPr id="149" name="Google Shape;149;p23"/>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Anxiety</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Paranoia</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Psychosis</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High body temperature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Depression</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Heart failure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Stroke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Seizures</a:t>
            </a:r>
            <a:endParaRPr>
              <a:solidFill>
                <a:srgbClr val="000000"/>
              </a:solidFill>
            </a:endParaRPr>
          </a:p>
          <a:p>
            <a:pPr indent="0" lvl="0" marL="0" rtl="0" algn="l">
              <a:spcBef>
                <a:spcPts val="1700"/>
              </a:spcBef>
              <a:spcAft>
                <a:spcPts val="1600"/>
              </a:spcAft>
              <a:buNone/>
            </a:pPr>
            <a:r>
              <a:t/>
            </a:r>
            <a:endParaRPr/>
          </a:p>
        </p:txBody>
      </p:sp>
      <p:sp>
        <p:nvSpPr>
          <p:cNvPr id="150" name="Google Shape;150;p23"/>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Adderall</a:t>
            </a:r>
            <a:endParaRPr/>
          </a:p>
        </p:txBody>
      </p:sp>
      <p:sp>
        <p:nvSpPr>
          <p:cNvPr id="156" name="Google Shape;156;p24"/>
          <p:cNvSpPr txBox="1"/>
          <p:nvPr>
            <p:ph idx="1" type="body"/>
          </p:nvPr>
        </p:nvSpPr>
        <p:spPr>
          <a:xfrm>
            <a:off x="1962025" y="1053900"/>
            <a:ext cx="4505400" cy="39966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Char char="●"/>
            </a:pPr>
            <a:r>
              <a:rPr lang="en">
                <a:solidFill>
                  <a:srgbClr val="000000"/>
                </a:solidFill>
              </a:rPr>
              <a:t>Used to treat ADHD. </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Changes the amounts of natural substances in the brain, increases your ability to pay attention and stay focused on an activity.</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It may also help you to organize your tasks and improve listening skills.</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This drug is also used to treat a narcolepsy to help you stay awake during the day.</a:t>
            </a:r>
            <a:endParaRPr>
              <a:solidFill>
                <a:srgbClr val="000000"/>
              </a:solidFill>
            </a:endParaRPr>
          </a:p>
          <a:p>
            <a:pPr indent="-342900" lvl="0" marL="457200" rtl="0" algn="l">
              <a:lnSpc>
                <a:spcPct val="100000"/>
              </a:lnSpc>
              <a:spcBef>
                <a:spcPts val="0"/>
              </a:spcBef>
              <a:spcAft>
                <a:spcPts val="0"/>
              </a:spcAft>
              <a:buClr>
                <a:schemeClr val="accent5"/>
              </a:buClr>
              <a:buSzPts val="1800"/>
              <a:buChar char="●"/>
            </a:pPr>
            <a:r>
              <a:rPr b="1" lang="en">
                <a:solidFill>
                  <a:schemeClr val="accent5"/>
                </a:solidFill>
              </a:rPr>
              <a:t>It should not be used to treat tiredness or to hold off sleep in people who do not have a sleep disorder.</a:t>
            </a:r>
            <a:endParaRPr b="1">
              <a:solidFill>
                <a:schemeClr val="accent5"/>
              </a:solidFill>
            </a:endParaRPr>
          </a:p>
          <a:p>
            <a:pPr indent="0" lvl="0" marL="0" rtl="0" algn="l">
              <a:lnSpc>
                <a:spcPct val="100000"/>
              </a:lnSpc>
              <a:spcBef>
                <a:spcPts val="1700"/>
              </a:spcBef>
              <a:spcAft>
                <a:spcPts val="1600"/>
              </a:spcAft>
              <a:buNone/>
            </a:pPr>
            <a:r>
              <a:t/>
            </a:r>
            <a:endParaRPr>
              <a:solidFill>
                <a:srgbClr val="000000"/>
              </a:solidFill>
            </a:endParaRPr>
          </a:p>
        </p:txBody>
      </p:sp>
      <p:sp>
        <p:nvSpPr>
          <p:cNvPr id="157" name="Google Shape;157;p24"/>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8" name="Google Shape;158;p24"/>
          <p:cNvPicPr preferRelativeResize="0"/>
          <p:nvPr/>
        </p:nvPicPr>
        <p:blipFill>
          <a:blip r:embed="rId3">
            <a:alphaModFix/>
          </a:blip>
          <a:stretch>
            <a:fillRect/>
          </a:stretch>
        </p:blipFill>
        <p:spPr>
          <a:xfrm>
            <a:off x="6418975" y="1594925"/>
            <a:ext cx="2602524" cy="19536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Google Shape;163;p2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Adderall - Side Effects</a:t>
            </a:r>
            <a:endParaRPr/>
          </a:p>
        </p:txBody>
      </p:sp>
      <p:sp>
        <p:nvSpPr>
          <p:cNvPr id="164" name="Google Shape;164;p25"/>
          <p:cNvSpPr txBox="1"/>
          <p:nvPr>
            <p:ph idx="1" type="body"/>
          </p:nvPr>
        </p:nvSpPr>
        <p:spPr>
          <a:xfrm>
            <a:off x="2410106" y="1595775"/>
            <a:ext cx="3233700" cy="31641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lang="en">
                <a:highlight>
                  <a:srgbClr val="FFFFFF"/>
                </a:highlight>
              </a:rPr>
              <a:t>Loss of appetite</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Weight loss</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Dry mouth</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Stomach upset/pain</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Nausea/vomiting</a:t>
            </a:r>
            <a:endParaRPr>
              <a:highlight>
                <a:srgbClr val="FFFFFF"/>
              </a:highlight>
            </a:endParaRPr>
          </a:p>
          <a:p>
            <a:pPr indent="0" lvl="0" marL="0" rtl="0" algn="l">
              <a:lnSpc>
                <a:spcPct val="100000"/>
              </a:lnSpc>
              <a:spcBef>
                <a:spcPts val="1600"/>
              </a:spcBef>
              <a:spcAft>
                <a:spcPts val="1600"/>
              </a:spcAft>
              <a:buNone/>
            </a:pPr>
            <a:r>
              <a:t/>
            </a:r>
            <a:endParaRPr/>
          </a:p>
        </p:txBody>
      </p:sp>
      <p:sp>
        <p:nvSpPr>
          <p:cNvPr id="165" name="Google Shape;165;p25"/>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25"/>
          <p:cNvSpPr txBox="1"/>
          <p:nvPr>
            <p:ph idx="1" type="body"/>
          </p:nvPr>
        </p:nvSpPr>
        <p:spPr>
          <a:xfrm>
            <a:off x="5488150" y="2365825"/>
            <a:ext cx="3233700" cy="18369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lang="en">
                <a:highlight>
                  <a:srgbClr val="FFFFFF"/>
                </a:highlight>
              </a:rPr>
              <a:t>Dizziness</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Headache</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Diarrhea</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Fever</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Nervousness</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Trouble sleeping </a:t>
            </a:r>
            <a:endParaRPr/>
          </a:p>
        </p:txBody>
      </p:sp>
      <p:sp>
        <p:nvSpPr>
          <p:cNvPr id="167" name="Google Shape;167;p25"/>
          <p:cNvSpPr/>
          <p:nvPr/>
        </p:nvSpPr>
        <p:spPr>
          <a:xfrm>
            <a:off x="6637000" y="621875"/>
            <a:ext cx="2422224" cy="1949886"/>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Taken orally</a:t>
            </a:r>
            <a:endParaRPr b="1">
              <a:solidFill>
                <a:srgbClr val="FFFFFF"/>
              </a:solidFill>
              <a:latin typeface="Lato"/>
              <a:ea typeface="Lato"/>
              <a:cs typeface="Lato"/>
              <a:sym typeface="La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2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Cocaine</a:t>
            </a:r>
            <a:endParaRPr/>
          </a:p>
        </p:txBody>
      </p:sp>
      <p:sp>
        <p:nvSpPr>
          <p:cNvPr id="173" name="Google Shape;173;p2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Highly addictive.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Also known as c</a:t>
            </a:r>
            <a:r>
              <a:rPr lang="en">
                <a:solidFill>
                  <a:srgbClr val="000000"/>
                </a:solidFill>
              </a:rPr>
              <a:t>oke, snow, rock, blow.</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Most common form is a fine white powder, but it can also be made into a crystal rock.</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Sends dopamine to the parts of the brain that control pleasure.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Build up causes intense feelings of alertness &amp; energy.</a:t>
            </a:r>
            <a:endParaRPr>
              <a:solidFill>
                <a:srgbClr val="000000"/>
              </a:solidFill>
            </a:endParaRPr>
          </a:p>
        </p:txBody>
      </p:sp>
      <p:sp>
        <p:nvSpPr>
          <p:cNvPr id="174" name="Google Shape;174;p26"/>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6"/>
          <p:cNvSpPr/>
          <p:nvPr/>
        </p:nvSpPr>
        <p:spPr>
          <a:xfrm>
            <a:off x="6491626" y="193774"/>
            <a:ext cx="2531250" cy="207905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Snorted, rubbed on the gums, injected or smoked</a:t>
            </a:r>
            <a:endParaRPr b="1">
              <a:solidFill>
                <a:srgbClr val="FFFFFF"/>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2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Cocaine - Short Term Effects</a:t>
            </a:r>
            <a:endParaRPr/>
          </a:p>
        </p:txBody>
      </p:sp>
      <p:sp>
        <p:nvSpPr>
          <p:cNvPr id="181" name="Google Shape;181;p2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Font typeface="Lato"/>
              <a:buChar char="●"/>
            </a:pPr>
            <a:r>
              <a:rPr lang="en">
                <a:solidFill>
                  <a:srgbClr val="000000"/>
                </a:solidFill>
              </a:rPr>
              <a:t>Extreme sensitivity to touch, sound, and sight</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Intense happiness</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Anger/irritability</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Paranoid feeling</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Decreased appetite</a:t>
            </a:r>
            <a:endParaRPr>
              <a:solidFill>
                <a:srgbClr val="000000"/>
              </a:solidFill>
            </a:endParaRPr>
          </a:p>
          <a:p>
            <a:pPr indent="0" lvl="0" marL="0" rtl="0" algn="l">
              <a:spcBef>
                <a:spcPts val="0"/>
              </a:spcBef>
              <a:spcAft>
                <a:spcPts val="1600"/>
              </a:spcAft>
              <a:buNone/>
            </a:pPr>
            <a:r>
              <a:t/>
            </a:r>
            <a:endParaRPr/>
          </a:p>
        </p:txBody>
      </p:sp>
      <p:pic>
        <p:nvPicPr>
          <p:cNvPr id="182" name="Google Shape;182;p27"/>
          <p:cNvPicPr preferRelativeResize="0"/>
          <p:nvPr/>
        </p:nvPicPr>
        <p:blipFill>
          <a:blip r:embed="rId3">
            <a:alphaModFix/>
          </a:blip>
          <a:stretch>
            <a:fillRect/>
          </a:stretch>
        </p:blipFill>
        <p:spPr>
          <a:xfrm>
            <a:off x="5407225" y="2284300"/>
            <a:ext cx="3118575" cy="2079050"/>
          </a:xfrm>
          <a:prstGeom prst="rect">
            <a:avLst/>
          </a:prstGeom>
          <a:noFill/>
          <a:ln>
            <a:noFill/>
          </a:ln>
        </p:spPr>
      </p:pic>
      <p:sp>
        <p:nvSpPr>
          <p:cNvPr id="183" name="Google Shape;183;p27"/>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Google Shape;188;p2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Cocaine - Long Term Effects</a:t>
            </a:r>
            <a:endParaRPr/>
          </a:p>
        </p:txBody>
      </p:sp>
      <p:sp>
        <p:nvSpPr>
          <p:cNvPr id="189" name="Google Shape;189;p2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444444"/>
              </a:buClr>
              <a:buSzPts val="1800"/>
              <a:buFont typeface="Lato"/>
              <a:buChar char="●"/>
            </a:pPr>
            <a:r>
              <a:rPr lang="en">
                <a:solidFill>
                  <a:srgbClr val="000000"/>
                </a:solidFill>
              </a:rPr>
              <a:t>Headaches</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Convulsions and seizures</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Heart disease, heart attack, and stroke</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Mood problems</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Lung damage</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HIV or hepatitis if you inject it</a:t>
            </a:r>
            <a:endParaRPr>
              <a:solidFill>
                <a:srgbClr val="000000"/>
              </a:solidFill>
            </a:endParaRPr>
          </a:p>
          <a:p>
            <a:pPr indent="-342900" lvl="0" marL="457200" rtl="0" algn="l">
              <a:spcBef>
                <a:spcPts val="0"/>
              </a:spcBef>
              <a:spcAft>
                <a:spcPts val="0"/>
              </a:spcAft>
              <a:buClr>
                <a:srgbClr val="000000"/>
              </a:buClr>
              <a:buSzPts val="1800"/>
              <a:buFont typeface="Lato"/>
              <a:buChar char="●"/>
            </a:pPr>
            <a:r>
              <a:rPr lang="en">
                <a:solidFill>
                  <a:srgbClr val="000000"/>
                </a:solidFill>
              </a:rPr>
              <a:t>Loss of smell, nosebleeds, runny nose, and trouble swallowing, if you snort it</a:t>
            </a:r>
            <a:endParaRPr>
              <a:solidFill>
                <a:srgbClr val="000000"/>
              </a:solidFill>
            </a:endParaRPr>
          </a:p>
          <a:p>
            <a:pPr indent="0" lvl="0" marL="0" rtl="0" algn="l">
              <a:spcBef>
                <a:spcPts val="0"/>
              </a:spcBef>
              <a:spcAft>
                <a:spcPts val="1600"/>
              </a:spcAft>
              <a:buNone/>
            </a:pPr>
            <a:r>
              <a:t/>
            </a:r>
            <a:endParaRPr/>
          </a:p>
        </p:txBody>
      </p:sp>
      <p:sp>
        <p:nvSpPr>
          <p:cNvPr id="190" name="Google Shape;190;p28"/>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2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Methamphetamine</a:t>
            </a:r>
            <a:endParaRPr/>
          </a:p>
        </p:txBody>
      </p:sp>
      <p:sp>
        <p:nvSpPr>
          <p:cNvPr id="196" name="Google Shape;196;p29"/>
          <p:cNvSpPr txBox="1"/>
          <p:nvPr>
            <p:ph idx="1" type="body"/>
          </p:nvPr>
        </p:nvSpPr>
        <p:spPr>
          <a:xfrm>
            <a:off x="2167875" y="1450450"/>
            <a:ext cx="3851400" cy="31881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Char char="●"/>
            </a:pPr>
            <a:r>
              <a:rPr lang="en">
                <a:solidFill>
                  <a:srgbClr val="000000"/>
                </a:solidFill>
                <a:highlight>
                  <a:srgbClr val="FFFFFF"/>
                </a:highlight>
              </a:rPr>
              <a:t>Comes in clear crystal chunks or shiny blue-white rocks.</a:t>
            </a:r>
            <a:endParaRPr>
              <a:solidFill>
                <a:srgbClr val="000000"/>
              </a:solidFill>
              <a:highlight>
                <a:srgbClr val="FFFFFF"/>
              </a:highlight>
            </a:endParaRPr>
          </a:p>
          <a:p>
            <a:pPr indent="-342900" lvl="0" marL="457200" rtl="0" algn="l">
              <a:lnSpc>
                <a:spcPct val="100000"/>
              </a:lnSpc>
              <a:spcBef>
                <a:spcPts val="0"/>
              </a:spcBef>
              <a:spcAft>
                <a:spcPts val="0"/>
              </a:spcAft>
              <a:buClr>
                <a:srgbClr val="000000"/>
              </a:buClr>
              <a:buSzPts val="1800"/>
              <a:buChar char="●"/>
            </a:pPr>
            <a:r>
              <a:rPr lang="en">
                <a:solidFill>
                  <a:srgbClr val="000000"/>
                </a:solidFill>
                <a:highlight>
                  <a:srgbClr val="FFFFFF"/>
                </a:highlight>
              </a:rPr>
              <a:t> Also called “ice” or “glass.” </a:t>
            </a:r>
            <a:endParaRPr>
              <a:solidFill>
                <a:srgbClr val="000000"/>
              </a:solidFill>
              <a:highlight>
                <a:srgbClr val="FFFFFF"/>
              </a:highlight>
            </a:endParaRPr>
          </a:p>
          <a:p>
            <a:pPr indent="-342900" lvl="0" marL="457200" rtl="0" algn="l">
              <a:lnSpc>
                <a:spcPct val="100000"/>
              </a:lnSpc>
              <a:spcBef>
                <a:spcPts val="0"/>
              </a:spcBef>
              <a:spcAft>
                <a:spcPts val="0"/>
              </a:spcAft>
              <a:buClr>
                <a:srgbClr val="000000"/>
              </a:buClr>
              <a:buSzPts val="1800"/>
              <a:buChar char="●"/>
            </a:pPr>
            <a:r>
              <a:rPr lang="en">
                <a:solidFill>
                  <a:srgbClr val="000000"/>
                </a:solidFill>
                <a:highlight>
                  <a:srgbClr val="FFFFFF"/>
                </a:highlight>
              </a:rPr>
              <a:t>Popular party drug. </a:t>
            </a:r>
            <a:endParaRPr>
              <a:solidFill>
                <a:srgbClr val="000000"/>
              </a:solidFill>
              <a:highlight>
                <a:srgbClr val="FFFFFF"/>
              </a:highlight>
            </a:endParaRPr>
          </a:p>
          <a:p>
            <a:pPr indent="-342900" lvl="0" marL="457200" rtl="0" algn="l">
              <a:lnSpc>
                <a:spcPct val="100000"/>
              </a:lnSpc>
              <a:spcBef>
                <a:spcPts val="0"/>
              </a:spcBef>
              <a:spcAft>
                <a:spcPts val="0"/>
              </a:spcAft>
              <a:buClr>
                <a:srgbClr val="000000"/>
              </a:buClr>
              <a:buSzPts val="1800"/>
              <a:buChar char="●"/>
            </a:pPr>
            <a:r>
              <a:rPr lang="en">
                <a:solidFill>
                  <a:srgbClr val="000000"/>
                </a:solidFill>
                <a:highlight>
                  <a:srgbClr val="FFFFFF"/>
                </a:highlight>
              </a:rPr>
              <a:t>It can damage your body and cause severe psychological problems.</a:t>
            </a:r>
            <a:endParaRPr>
              <a:solidFill>
                <a:srgbClr val="000000"/>
              </a:solidFill>
            </a:endParaRPr>
          </a:p>
        </p:txBody>
      </p:sp>
      <p:sp>
        <p:nvSpPr>
          <p:cNvPr id="197" name="Google Shape;197;p29"/>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9"/>
          <p:cNvSpPr/>
          <p:nvPr/>
        </p:nvSpPr>
        <p:spPr>
          <a:xfrm>
            <a:off x="6479551" y="2729199"/>
            <a:ext cx="2531250" cy="207905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Smoked, snorted, or injected</a:t>
            </a:r>
            <a:endParaRPr b="1">
              <a:solidFill>
                <a:srgbClr val="FFFFFF"/>
              </a:solidFill>
              <a:latin typeface="Lato"/>
              <a:ea typeface="Lato"/>
              <a:cs typeface="Lato"/>
              <a:sym typeface="Lato"/>
            </a:endParaRPr>
          </a:p>
        </p:txBody>
      </p:sp>
      <p:pic>
        <p:nvPicPr>
          <p:cNvPr id="199" name="Google Shape;199;p29"/>
          <p:cNvPicPr preferRelativeResize="0"/>
          <p:nvPr/>
        </p:nvPicPr>
        <p:blipFill>
          <a:blip r:embed="rId3">
            <a:alphaModFix/>
          </a:blip>
          <a:stretch>
            <a:fillRect/>
          </a:stretch>
        </p:blipFill>
        <p:spPr>
          <a:xfrm>
            <a:off x="6225150" y="1134765"/>
            <a:ext cx="2702576" cy="152116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3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Methamphetamine - Effects</a:t>
            </a:r>
            <a:endParaRPr/>
          </a:p>
        </p:txBody>
      </p:sp>
      <p:sp>
        <p:nvSpPr>
          <p:cNvPr id="205" name="Google Shape;205;p30"/>
          <p:cNvSpPr txBox="1"/>
          <p:nvPr>
            <p:ph idx="1" type="body"/>
          </p:nvPr>
        </p:nvSpPr>
        <p:spPr>
          <a:xfrm>
            <a:off x="2410100" y="1595775"/>
            <a:ext cx="4662900" cy="2001300"/>
          </a:xfrm>
          <a:prstGeom prst="rect">
            <a:avLst/>
          </a:prstGeom>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rgbClr val="000000"/>
              </a:buClr>
              <a:buSzPts val="1400"/>
              <a:buChar char="●"/>
            </a:pPr>
            <a:r>
              <a:rPr lang="en" sz="1400">
                <a:solidFill>
                  <a:srgbClr val="000000"/>
                </a:solidFill>
              </a:rPr>
              <a:t>An intense, initial "rush" that may persist for 30 minutes.</a:t>
            </a:r>
            <a:endParaRPr sz="1400">
              <a:solidFill>
                <a:srgbClr val="000000"/>
              </a:solidFill>
            </a:endParaRPr>
          </a:p>
          <a:p>
            <a:pPr indent="-317500" lvl="0" marL="457200" rtl="0" algn="l">
              <a:lnSpc>
                <a:spcPct val="100000"/>
              </a:lnSpc>
              <a:spcBef>
                <a:spcPts val="0"/>
              </a:spcBef>
              <a:spcAft>
                <a:spcPts val="0"/>
              </a:spcAft>
              <a:buClr>
                <a:srgbClr val="000000"/>
              </a:buClr>
              <a:buSzPts val="1400"/>
              <a:buChar char="●"/>
            </a:pPr>
            <a:r>
              <a:rPr lang="en" sz="1400">
                <a:solidFill>
                  <a:srgbClr val="000000"/>
                </a:solidFill>
              </a:rPr>
              <a:t>Higher motivation to accomplish goals.</a:t>
            </a:r>
            <a:endParaRPr sz="1400">
              <a:solidFill>
                <a:srgbClr val="000000"/>
              </a:solidFill>
            </a:endParaRPr>
          </a:p>
          <a:p>
            <a:pPr indent="-317500" lvl="0" marL="457200" rtl="0" algn="l">
              <a:lnSpc>
                <a:spcPct val="100000"/>
              </a:lnSpc>
              <a:spcBef>
                <a:spcPts val="0"/>
              </a:spcBef>
              <a:spcAft>
                <a:spcPts val="0"/>
              </a:spcAft>
              <a:buClr>
                <a:srgbClr val="000000"/>
              </a:buClr>
              <a:buSzPts val="1400"/>
              <a:buChar char="●"/>
            </a:pPr>
            <a:r>
              <a:rPr lang="en" sz="1400">
                <a:solidFill>
                  <a:srgbClr val="000000"/>
                </a:solidFill>
              </a:rPr>
              <a:t>Confidence/feelings of improved intellect and ability to solve problems.</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Loss of appetite.</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Significant weight loss.</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Change in sleeping patterns.</a:t>
            </a:r>
            <a:endParaRPr sz="1400">
              <a:solidFill>
                <a:srgbClr val="000000"/>
              </a:solidFill>
            </a:endParaRPr>
          </a:p>
        </p:txBody>
      </p:sp>
      <p:sp>
        <p:nvSpPr>
          <p:cNvPr id="206" name="Google Shape;206;p30"/>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30"/>
          <p:cNvSpPr txBox="1"/>
          <p:nvPr/>
        </p:nvSpPr>
        <p:spPr>
          <a:xfrm>
            <a:off x="6079850" y="2652375"/>
            <a:ext cx="2724900" cy="21558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Severe mood swings.</a:t>
            </a:r>
            <a:endParaRPr>
              <a:solidFill>
                <a:schemeClr val="dk2"/>
              </a:solidFill>
              <a:latin typeface="Lato"/>
              <a:ea typeface="Lato"/>
              <a:cs typeface="Lato"/>
              <a:sym typeface="Lato"/>
            </a:endParaRPr>
          </a:p>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Unpredictable behavior.</a:t>
            </a:r>
            <a:endParaRPr>
              <a:solidFill>
                <a:schemeClr val="dk2"/>
              </a:solidFill>
              <a:latin typeface="Lato"/>
              <a:ea typeface="Lato"/>
              <a:cs typeface="Lato"/>
              <a:sym typeface="Lato"/>
            </a:endParaRPr>
          </a:p>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Tremors or convulsions.</a:t>
            </a:r>
            <a:endParaRPr>
              <a:solidFill>
                <a:schemeClr val="dk2"/>
              </a:solidFill>
              <a:latin typeface="Lato"/>
              <a:ea typeface="Lato"/>
              <a:cs typeface="Lato"/>
              <a:sym typeface="Lato"/>
            </a:endParaRPr>
          </a:p>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Hyperthermia.</a:t>
            </a:r>
            <a:endParaRPr>
              <a:solidFill>
                <a:schemeClr val="dk2"/>
              </a:solidFill>
              <a:latin typeface="Lato"/>
              <a:ea typeface="Lato"/>
              <a:cs typeface="Lato"/>
              <a:sym typeface="Lato"/>
            </a:endParaRPr>
          </a:p>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Elevated blood pressure.</a:t>
            </a:r>
            <a:endParaRPr>
              <a:solidFill>
                <a:schemeClr val="dk2"/>
              </a:solidFill>
              <a:latin typeface="Lato"/>
              <a:ea typeface="Lato"/>
              <a:cs typeface="Lato"/>
              <a:sym typeface="Lato"/>
            </a:endParaRPr>
          </a:p>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Rapid heart rate.</a:t>
            </a:r>
            <a:endParaRPr>
              <a:solidFill>
                <a:schemeClr val="dk2"/>
              </a:solidFill>
              <a:latin typeface="Lato"/>
              <a:ea typeface="Lato"/>
              <a:cs typeface="Lato"/>
              <a:sym typeface="Lato"/>
            </a:endParaRPr>
          </a:p>
          <a:p>
            <a:pPr indent="-317500" lvl="0" marL="457200" rtl="0" algn="l">
              <a:lnSpc>
                <a:spcPct val="115000"/>
              </a:lnSpc>
              <a:spcBef>
                <a:spcPts val="0"/>
              </a:spcBef>
              <a:spcAft>
                <a:spcPts val="0"/>
              </a:spcAft>
              <a:buClr>
                <a:schemeClr val="dk2"/>
              </a:buClr>
              <a:buSzPts val="1400"/>
              <a:buFont typeface="Lato"/>
              <a:buChar char="●"/>
            </a:pPr>
            <a:r>
              <a:rPr lang="en">
                <a:solidFill>
                  <a:schemeClr val="dk2"/>
                </a:solidFill>
                <a:latin typeface="Lato"/>
                <a:ea typeface="Lato"/>
                <a:cs typeface="Lato"/>
                <a:sym typeface="Lato"/>
              </a:rPr>
              <a:t>Irregular heart rhythm.</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3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Ecstasy/MDMA/Molly</a:t>
            </a:r>
            <a:endParaRPr/>
          </a:p>
        </p:txBody>
      </p:sp>
      <p:sp>
        <p:nvSpPr>
          <p:cNvPr id="213" name="Google Shape;213;p31"/>
          <p:cNvSpPr txBox="1"/>
          <p:nvPr>
            <p:ph idx="1" type="body"/>
          </p:nvPr>
        </p:nvSpPr>
        <p:spPr>
          <a:xfrm>
            <a:off x="4434854" y="1317200"/>
            <a:ext cx="4287000" cy="3091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Street names: </a:t>
            </a:r>
            <a:r>
              <a:rPr lang="en">
                <a:solidFill>
                  <a:srgbClr val="000000"/>
                </a:solidFill>
              </a:rPr>
              <a:t>X, XTC, Lover’s Speed, Adam, Eve, Peace, Clarity.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Synthetic drug that alters mood and perception.</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It is chemically similar to both stimulants and hallucinogens because it produces feelings of increased energy, pleasure, emotional warmth, and distorted sensory and time perception.</a:t>
            </a:r>
            <a:endParaRPr>
              <a:solidFill>
                <a:srgbClr val="000000"/>
              </a:solidFill>
            </a:endParaRPr>
          </a:p>
          <a:p>
            <a:pPr indent="0" lvl="0" marL="0" rtl="0" algn="l">
              <a:spcBef>
                <a:spcPts val="1600"/>
              </a:spcBef>
              <a:spcAft>
                <a:spcPts val="0"/>
              </a:spcAft>
              <a:buNone/>
            </a:pPr>
            <a:r>
              <a:t/>
            </a:r>
            <a:endParaRPr>
              <a:solidFill>
                <a:srgbClr val="000000"/>
              </a:solidFill>
            </a:endParaRPr>
          </a:p>
          <a:p>
            <a:pPr indent="0" lvl="0" marL="0" rtl="0" algn="l">
              <a:spcBef>
                <a:spcPts val="1900"/>
              </a:spcBef>
              <a:spcAft>
                <a:spcPts val="1600"/>
              </a:spcAft>
              <a:buNone/>
            </a:pPr>
            <a:r>
              <a:t/>
            </a:r>
            <a:endParaRPr/>
          </a:p>
        </p:txBody>
      </p:sp>
      <p:sp>
        <p:nvSpPr>
          <p:cNvPr id="214" name="Google Shape;214;p31"/>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5" name="Google Shape;215;p31"/>
          <p:cNvPicPr preferRelativeResize="0"/>
          <p:nvPr/>
        </p:nvPicPr>
        <p:blipFill>
          <a:blip r:embed="rId3">
            <a:alphaModFix/>
          </a:blip>
          <a:stretch>
            <a:fillRect/>
          </a:stretch>
        </p:blipFill>
        <p:spPr>
          <a:xfrm>
            <a:off x="762999" y="2571750"/>
            <a:ext cx="3050300" cy="2034550"/>
          </a:xfrm>
          <a:prstGeom prst="rect">
            <a:avLst/>
          </a:prstGeom>
          <a:noFill/>
          <a:ln>
            <a:noFill/>
          </a:ln>
        </p:spPr>
      </p:pic>
      <p:sp>
        <p:nvSpPr>
          <p:cNvPr id="216" name="Google Shape;216;p31"/>
          <p:cNvSpPr/>
          <p:nvPr/>
        </p:nvSpPr>
        <p:spPr>
          <a:xfrm>
            <a:off x="193801" y="319049"/>
            <a:ext cx="2531250" cy="207905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Taken orally</a:t>
            </a:r>
            <a:endParaRPr b="1">
              <a:solidFill>
                <a:srgbClr val="FFFFFF"/>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Google Shape;78;p1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to Expect</a:t>
            </a:r>
            <a:endParaRPr/>
          </a:p>
        </p:txBody>
      </p:sp>
      <p:sp>
        <p:nvSpPr>
          <p:cNvPr id="79" name="Google Shape;79;p14"/>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Types of drugs</a:t>
            </a:r>
            <a:endParaRPr/>
          </a:p>
          <a:p>
            <a:pPr indent="-342900" lvl="0" marL="457200" rtl="0" algn="l">
              <a:spcBef>
                <a:spcPts val="0"/>
              </a:spcBef>
              <a:spcAft>
                <a:spcPts val="0"/>
              </a:spcAft>
              <a:buSzPts val="1800"/>
              <a:buChar char="●"/>
            </a:pPr>
            <a:r>
              <a:rPr lang="en"/>
              <a:t>Effects</a:t>
            </a:r>
            <a:endParaRPr/>
          </a:p>
          <a:p>
            <a:pPr indent="-342900" lvl="0" marL="457200" rtl="0" algn="l">
              <a:spcBef>
                <a:spcPts val="0"/>
              </a:spcBef>
              <a:spcAft>
                <a:spcPts val="0"/>
              </a:spcAft>
              <a:buSzPts val="1800"/>
              <a:buChar char="●"/>
            </a:pPr>
            <a:r>
              <a:rPr lang="en"/>
              <a:t>Risk factors </a:t>
            </a:r>
            <a:endParaRPr/>
          </a:p>
          <a:p>
            <a:pPr indent="-342900" lvl="0" marL="457200" rtl="0" algn="l">
              <a:spcBef>
                <a:spcPts val="0"/>
              </a:spcBef>
              <a:spcAft>
                <a:spcPts val="0"/>
              </a:spcAft>
              <a:buSzPts val="1800"/>
              <a:buChar char="●"/>
            </a:pPr>
            <a:r>
              <a:rPr lang="en"/>
              <a:t>Tolerance</a:t>
            </a:r>
            <a:endParaRPr/>
          </a:p>
          <a:p>
            <a:pPr indent="-342900" lvl="0" marL="457200" rtl="0" algn="l">
              <a:spcBef>
                <a:spcPts val="0"/>
              </a:spcBef>
              <a:spcAft>
                <a:spcPts val="0"/>
              </a:spcAft>
              <a:buSzPts val="1800"/>
              <a:buChar char="●"/>
            </a:pPr>
            <a:r>
              <a:rPr lang="en"/>
              <a:t>Withdrawal</a:t>
            </a:r>
            <a:r>
              <a:rPr lang="en"/>
              <a:t> </a:t>
            </a:r>
            <a:endParaRPr/>
          </a:p>
          <a:p>
            <a:pPr indent="-342900" lvl="0" marL="457200" rtl="0" algn="l">
              <a:spcBef>
                <a:spcPts val="0"/>
              </a:spcBef>
              <a:spcAft>
                <a:spcPts val="0"/>
              </a:spcAft>
              <a:buSzPts val="1800"/>
              <a:buChar char="●"/>
            </a:pPr>
            <a:r>
              <a:rPr lang="en"/>
              <a:t>Recovery</a:t>
            </a:r>
            <a:endParaRPr/>
          </a:p>
          <a:p>
            <a:pPr indent="0" lvl="0" marL="0" rtl="0" algn="l">
              <a:spcBef>
                <a:spcPts val="1600"/>
              </a:spcBef>
              <a:spcAft>
                <a:spcPts val="1600"/>
              </a:spcAft>
              <a:buNone/>
            </a:pPr>
            <a:r>
              <a:t/>
            </a:r>
            <a:endParaRPr/>
          </a:p>
        </p:txBody>
      </p:sp>
      <p:sp>
        <p:nvSpPr>
          <p:cNvPr id="80" name="Google Shape;80;p14"/>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 name="Google Shape;81;p14"/>
          <p:cNvPicPr preferRelativeResize="0"/>
          <p:nvPr/>
        </p:nvPicPr>
        <p:blipFill>
          <a:blip r:embed="rId3">
            <a:alphaModFix/>
          </a:blip>
          <a:stretch>
            <a:fillRect/>
          </a:stretch>
        </p:blipFill>
        <p:spPr>
          <a:xfrm>
            <a:off x="5031650" y="1595775"/>
            <a:ext cx="3248150" cy="22785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3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Caffeine</a:t>
            </a:r>
            <a:endParaRPr/>
          </a:p>
        </p:txBody>
      </p:sp>
      <p:sp>
        <p:nvSpPr>
          <p:cNvPr id="222" name="Google Shape;222;p32"/>
          <p:cNvSpPr txBox="1"/>
          <p:nvPr>
            <p:ph idx="1" type="body"/>
          </p:nvPr>
        </p:nvSpPr>
        <p:spPr>
          <a:xfrm>
            <a:off x="3209475" y="1211350"/>
            <a:ext cx="5512500" cy="37299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lang="en">
                <a:highlight>
                  <a:srgbClr val="FFFFFF"/>
                </a:highlight>
              </a:rPr>
              <a:t>Most commonly used to increase mental alertness.</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Also used in painkillers to treat headaches and migraines</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Other uses: asthma, ADHD, OCD, Parkinson's disease, stroke, weight loss, and type 2 diabetes.</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Works by stimulating the CNS &amp; centers that control BP. </a:t>
            </a:r>
            <a:endParaRPr>
              <a:highlight>
                <a:srgbClr val="FFFFFF"/>
              </a:highlight>
            </a:endParaRPr>
          </a:p>
          <a:p>
            <a:pPr indent="-342900" lvl="0" marL="457200" rtl="0" algn="l">
              <a:lnSpc>
                <a:spcPct val="100000"/>
              </a:lnSpc>
              <a:spcBef>
                <a:spcPts val="0"/>
              </a:spcBef>
              <a:spcAft>
                <a:spcPts val="0"/>
              </a:spcAft>
              <a:buSzPts val="1800"/>
              <a:buChar char="●"/>
            </a:pPr>
            <a:r>
              <a:rPr lang="en">
                <a:highlight>
                  <a:srgbClr val="FFFFFF"/>
                </a:highlight>
              </a:rPr>
              <a:t>Caffeine can raise blood pressure, but might not have this effect in people who use it all the time (tolerance).</a:t>
            </a:r>
            <a:endParaRPr>
              <a:highlight>
                <a:srgbClr val="FFFFFF"/>
              </a:highlight>
            </a:endParaRPr>
          </a:p>
          <a:p>
            <a:pPr indent="0" lvl="0" marL="0" rtl="0" algn="l">
              <a:lnSpc>
                <a:spcPct val="100000"/>
              </a:lnSpc>
              <a:spcBef>
                <a:spcPts val="1600"/>
              </a:spcBef>
              <a:spcAft>
                <a:spcPts val="0"/>
              </a:spcAft>
              <a:buNone/>
            </a:pPr>
            <a:r>
              <a:t/>
            </a:r>
            <a:endParaRPr>
              <a:highlight>
                <a:srgbClr val="FFFFFF"/>
              </a:highlight>
            </a:endParaRPr>
          </a:p>
          <a:p>
            <a:pPr indent="0" lvl="0" marL="0" rtl="0" algn="l">
              <a:lnSpc>
                <a:spcPct val="100000"/>
              </a:lnSpc>
              <a:spcBef>
                <a:spcPts val="1600"/>
              </a:spcBef>
              <a:spcAft>
                <a:spcPts val="0"/>
              </a:spcAft>
              <a:buNone/>
            </a:pPr>
            <a:r>
              <a:t/>
            </a:r>
            <a:endParaRPr>
              <a:highlight>
                <a:srgbClr val="FFFFFF"/>
              </a:highlight>
            </a:endParaRPr>
          </a:p>
          <a:p>
            <a:pPr indent="0" lvl="0" marL="0" rtl="0" algn="l">
              <a:lnSpc>
                <a:spcPct val="100000"/>
              </a:lnSpc>
              <a:spcBef>
                <a:spcPts val="1600"/>
              </a:spcBef>
              <a:spcAft>
                <a:spcPts val="1600"/>
              </a:spcAft>
              <a:buNone/>
            </a:pPr>
            <a:r>
              <a:t/>
            </a:r>
            <a:endParaRPr/>
          </a:p>
        </p:txBody>
      </p:sp>
      <p:sp>
        <p:nvSpPr>
          <p:cNvPr id="223" name="Google Shape;223;p32"/>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4" name="Google Shape;224;p32"/>
          <p:cNvPicPr preferRelativeResize="0"/>
          <p:nvPr/>
        </p:nvPicPr>
        <p:blipFill>
          <a:blip r:embed="rId3">
            <a:alphaModFix/>
          </a:blip>
          <a:stretch>
            <a:fillRect/>
          </a:stretch>
        </p:blipFill>
        <p:spPr>
          <a:xfrm>
            <a:off x="303120" y="1259576"/>
            <a:ext cx="2703201" cy="262434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3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Caffeine in Sports</a:t>
            </a:r>
            <a:endParaRPr/>
          </a:p>
        </p:txBody>
      </p:sp>
      <p:sp>
        <p:nvSpPr>
          <p:cNvPr id="230" name="Google Shape;230;p33"/>
          <p:cNvSpPr txBox="1"/>
          <p:nvPr>
            <p:ph idx="1" type="body"/>
          </p:nvPr>
        </p:nvSpPr>
        <p:spPr>
          <a:xfrm>
            <a:off x="3403276" y="1211350"/>
            <a:ext cx="5607000" cy="3318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highlight>
                  <a:srgbClr val="FFFFFF"/>
                </a:highlight>
              </a:rPr>
              <a:t>One of the most commonly used stimulants among athletes.</a:t>
            </a:r>
            <a:endParaRPr>
              <a:highlight>
                <a:srgbClr val="FFFFFF"/>
              </a:highlight>
            </a:endParaRPr>
          </a:p>
          <a:p>
            <a:pPr indent="-342900" lvl="0" marL="457200" rtl="0" algn="l">
              <a:spcBef>
                <a:spcPts val="0"/>
              </a:spcBef>
              <a:spcAft>
                <a:spcPts val="0"/>
              </a:spcAft>
              <a:buSzPts val="1800"/>
              <a:buChar char="●"/>
            </a:pPr>
            <a:r>
              <a:rPr lang="en">
                <a:highlight>
                  <a:srgbClr val="FFFFFF"/>
                </a:highlight>
              </a:rPr>
              <a:t>Taking caffeine, within limits, is allowed by the National Collegiate Athletic Association (NCAA).</a:t>
            </a:r>
            <a:endParaRPr>
              <a:highlight>
                <a:srgbClr val="FFFFFF"/>
              </a:highlight>
            </a:endParaRPr>
          </a:p>
          <a:p>
            <a:pPr indent="-342900" lvl="0" marL="457200" rtl="0" algn="l">
              <a:spcBef>
                <a:spcPts val="0"/>
              </a:spcBef>
              <a:spcAft>
                <a:spcPts val="0"/>
              </a:spcAft>
              <a:buSzPts val="1800"/>
              <a:buChar char="●"/>
            </a:pPr>
            <a:r>
              <a:rPr lang="en">
                <a:highlight>
                  <a:srgbClr val="FFFFFF"/>
                </a:highlight>
              </a:rPr>
              <a:t>Urine concentrations over 15 mcg/mL are prohibited.</a:t>
            </a:r>
            <a:endParaRPr>
              <a:highlight>
                <a:srgbClr val="FFFFFF"/>
              </a:highlight>
            </a:endParaRPr>
          </a:p>
          <a:p>
            <a:pPr indent="-342900" lvl="0" marL="457200" rtl="0" algn="l">
              <a:spcBef>
                <a:spcPts val="0"/>
              </a:spcBef>
              <a:spcAft>
                <a:spcPts val="0"/>
              </a:spcAft>
              <a:buSzPts val="1800"/>
              <a:buChar char="●"/>
            </a:pPr>
            <a:r>
              <a:rPr lang="en">
                <a:highlight>
                  <a:srgbClr val="FFFFFF"/>
                </a:highlight>
              </a:rPr>
              <a:t>It takes most people about 8 cups of coffee providing 100 mg/cup to reach this urine concentration.</a:t>
            </a:r>
            <a:endParaRPr/>
          </a:p>
        </p:txBody>
      </p:sp>
      <p:sp>
        <p:nvSpPr>
          <p:cNvPr id="231" name="Google Shape;231;p33"/>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2" name="Google Shape;232;p33"/>
          <p:cNvPicPr preferRelativeResize="0"/>
          <p:nvPr/>
        </p:nvPicPr>
        <p:blipFill>
          <a:blip r:embed="rId3">
            <a:alphaModFix/>
          </a:blip>
          <a:stretch>
            <a:fillRect/>
          </a:stretch>
        </p:blipFill>
        <p:spPr>
          <a:xfrm>
            <a:off x="309825" y="1730025"/>
            <a:ext cx="2536276" cy="16834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pic>
        <p:nvPicPr>
          <p:cNvPr descr="5 Min Morning Yoga With Adriene. Don't have a lot of time? Take 5 to promote healthy flow of energy so that you can do your best, be authentic and Find What Feels Good! &#10;&#10;Feb is a short month so we decided to answer the requests for short practice video with a month of Yoga Quickies. Set the tone for your day and remember, a little goes a long way!&#10;&#10;Yoga Quickies show us that we do not need 30, 60, 75 min. That we don't always have to do legs on leg day. But rather, that the reward, the cookie, the good stuff actually just arrives when you do too. &#10;&#10;5 min to show up and check in. Enjoy!&#10;&#10;More at www.yogawithadriene.com &#10;&#10;Instagram: @adrienelouise&#10;Twitter: @yogawithadriene&#10;Facebook: Yoga With Adriene" id="237" name="Google Shape;237;p34" title="5-Minute Morning Yoga - Yoga With Adriene">
            <a:hlinkClick r:id="rId3"/>
          </p:cNvPr>
          <p:cNvPicPr preferRelativeResize="0"/>
          <p:nvPr/>
        </p:nvPicPr>
        <p:blipFill>
          <a:blip r:embed="rId4">
            <a:alphaModFix/>
          </a:blip>
          <a:stretch>
            <a:fillRect/>
          </a:stretch>
        </p:blipFill>
        <p:spPr>
          <a:xfrm>
            <a:off x="2345550" y="857250"/>
            <a:ext cx="4572000" cy="3429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3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Hallucinogens</a:t>
            </a:r>
            <a:endParaRPr/>
          </a:p>
        </p:txBody>
      </p:sp>
      <p:sp>
        <p:nvSpPr>
          <p:cNvPr id="243" name="Google Shape;243;p3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444444"/>
              </a:buClr>
              <a:buSzPts val="1800"/>
              <a:buChar char="●"/>
            </a:pPr>
            <a:r>
              <a:rPr lang="en">
                <a:solidFill>
                  <a:srgbClr val="444444"/>
                </a:solidFill>
                <a:highlight>
                  <a:srgbClr val="FFFFFF"/>
                </a:highlight>
              </a:rPr>
              <a:t>Drugs that alter perception (awareness of surrounding objects and conditions), thoughts, and feelings.</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Cause hallucinations or sensations &amp; images that seem real, though they are not.</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Can be found in some plants and mushrooms or can be human-made.</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Have been used for centuries for religious rituals.</a:t>
            </a:r>
            <a:endParaRPr/>
          </a:p>
        </p:txBody>
      </p:sp>
      <p:pic>
        <p:nvPicPr>
          <p:cNvPr id="244" name="Google Shape;244;p35"/>
          <p:cNvPicPr preferRelativeResize="0"/>
          <p:nvPr/>
        </p:nvPicPr>
        <p:blipFill>
          <a:blip r:embed="rId3">
            <a:alphaModFix/>
          </a:blip>
          <a:stretch>
            <a:fillRect/>
          </a:stretch>
        </p:blipFill>
        <p:spPr>
          <a:xfrm>
            <a:off x="1" y="0"/>
            <a:ext cx="1896225" cy="5143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Google Shape;249;p3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Hallucinogens</a:t>
            </a:r>
            <a:endParaRPr/>
          </a:p>
        </p:txBody>
      </p:sp>
      <p:sp>
        <p:nvSpPr>
          <p:cNvPr id="250" name="Google Shape;250;p3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Examples:</a:t>
            </a:r>
            <a:endParaRPr/>
          </a:p>
          <a:p>
            <a:pPr indent="-342900" lvl="0" marL="457200" rtl="0" algn="l">
              <a:spcBef>
                <a:spcPts val="1600"/>
              </a:spcBef>
              <a:spcAft>
                <a:spcPts val="0"/>
              </a:spcAft>
              <a:buSzPts val="1800"/>
              <a:buChar char="●"/>
            </a:pPr>
            <a:r>
              <a:rPr lang="en"/>
              <a:t>LSD</a:t>
            </a:r>
            <a:endParaRPr/>
          </a:p>
          <a:p>
            <a:pPr indent="-342900" lvl="0" marL="457200" rtl="0" algn="l">
              <a:spcBef>
                <a:spcPts val="0"/>
              </a:spcBef>
              <a:spcAft>
                <a:spcPts val="0"/>
              </a:spcAft>
              <a:buSzPts val="1800"/>
              <a:buChar char="●"/>
            </a:pPr>
            <a:r>
              <a:rPr lang="en"/>
              <a:t>Psilocybin</a:t>
            </a:r>
            <a:endParaRPr/>
          </a:p>
          <a:p>
            <a:pPr indent="-342900" lvl="0" marL="457200" rtl="0" algn="l">
              <a:spcBef>
                <a:spcPts val="0"/>
              </a:spcBef>
              <a:spcAft>
                <a:spcPts val="0"/>
              </a:spcAft>
              <a:buSzPts val="1800"/>
              <a:buChar char="●"/>
            </a:pPr>
            <a:r>
              <a:rPr lang="en"/>
              <a:t>Peyote</a:t>
            </a:r>
            <a:endParaRPr/>
          </a:p>
          <a:p>
            <a:pPr indent="-342900" lvl="0" marL="457200" rtl="0" algn="l">
              <a:spcBef>
                <a:spcPts val="0"/>
              </a:spcBef>
              <a:spcAft>
                <a:spcPts val="0"/>
              </a:spcAft>
              <a:buSzPts val="1800"/>
              <a:buChar char="●"/>
            </a:pPr>
            <a:r>
              <a:rPr lang="en"/>
              <a:t>DMT</a:t>
            </a:r>
            <a:endParaRPr/>
          </a:p>
          <a:p>
            <a:pPr indent="0" lvl="0" marL="0" rtl="0" algn="l">
              <a:spcBef>
                <a:spcPts val="1600"/>
              </a:spcBef>
              <a:spcAft>
                <a:spcPts val="1600"/>
              </a:spcAft>
              <a:buNone/>
            </a:pPr>
            <a:r>
              <a:t/>
            </a:r>
            <a:endParaRPr/>
          </a:p>
        </p:txBody>
      </p:sp>
      <p:pic>
        <p:nvPicPr>
          <p:cNvPr id="251" name="Google Shape;251;p36"/>
          <p:cNvPicPr preferRelativeResize="0"/>
          <p:nvPr/>
        </p:nvPicPr>
        <p:blipFill>
          <a:blip r:embed="rId3">
            <a:alphaModFix/>
          </a:blip>
          <a:stretch>
            <a:fillRect/>
          </a:stretch>
        </p:blipFill>
        <p:spPr>
          <a:xfrm>
            <a:off x="1" y="0"/>
            <a:ext cx="1896225" cy="5143500"/>
          </a:xfrm>
          <a:prstGeom prst="rect">
            <a:avLst/>
          </a:prstGeom>
          <a:noFill/>
          <a:ln>
            <a:noFill/>
          </a:ln>
        </p:spPr>
      </p:pic>
      <p:pic>
        <p:nvPicPr>
          <p:cNvPr id="252" name="Google Shape;252;p36"/>
          <p:cNvPicPr preferRelativeResize="0"/>
          <p:nvPr/>
        </p:nvPicPr>
        <p:blipFill>
          <a:blip r:embed="rId4">
            <a:alphaModFix/>
          </a:blip>
          <a:stretch>
            <a:fillRect/>
          </a:stretch>
        </p:blipFill>
        <p:spPr>
          <a:xfrm>
            <a:off x="4572000" y="1602569"/>
            <a:ext cx="3876699" cy="19383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3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LSD</a:t>
            </a:r>
            <a:endParaRPr/>
          </a:p>
        </p:txBody>
      </p:sp>
      <p:sp>
        <p:nvSpPr>
          <p:cNvPr id="258" name="Google Shape;258;p37"/>
          <p:cNvSpPr txBox="1"/>
          <p:nvPr>
            <p:ph idx="1" type="body"/>
          </p:nvPr>
        </p:nvSpPr>
        <p:spPr>
          <a:xfrm>
            <a:off x="2208350" y="1211350"/>
            <a:ext cx="4425300" cy="3363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444444"/>
              </a:buClr>
              <a:buSzPts val="1800"/>
              <a:buChar char="●"/>
            </a:pPr>
            <a:r>
              <a:rPr lang="en">
                <a:solidFill>
                  <a:srgbClr val="444444"/>
                </a:solidFill>
                <a:highlight>
                  <a:srgbClr val="FFFFFF"/>
                </a:highlight>
              </a:rPr>
              <a:t>“Acid”</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One of the most potent mood &amp; perception altering drugs</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Clear, white, odorless, water-</a:t>
            </a:r>
            <a:r>
              <a:rPr lang="en">
                <a:solidFill>
                  <a:srgbClr val="444444"/>
                </a:solidFill>
                <a:highlight>
                  <a:srgbClr val="FFFFFF"/>
                </a:highlight>
              </a:rPr>
              <a:t>soluble material</a:t>
            </a:r>
            <a:r>
              <a:rPr lang="en">
                <a:solidFill>
                  <a:srgbClr val="444444"/>
                </a:solidFill>
                <a:highlight>
                  <a:srgbClr val="FFFFFF"/>
                </a:highlight>
              </a:rPr>
              <a:t> </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Synthesized (chemically) from a lysergic acid (derived from a fungus).</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Initially produced in crystalline form which is used to produce tablets.</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Most common form is LSD-soaked paper known as “blotters.”</a:t>
            </a:r>
            <a:endParaRPr/>
          </a:p>
        </p:txBody>
      </p:sp>
      <p:pic>
        <p:nvPicPr>
          <p:cNvPr id="259" name="Google Shape;259;p37"/>
          <p:cNvPicPr preferRelativeResize="0"/>
          <p:nvPr/>
        </p:nvPicPr>
        <p:blipFill>
          <a:blip r:embed="rId3">
            <a:alphaModFix/>
          </a:blip>
          <a:stretch>
            <a:fillRect/>
          </a:stretch>
        </p:blipFill>
        <p:spPr>
          <a:xfrm>
            <a:off x="1" y="0"/>
            <a:ext cx="1896225" cy="5143500"/>
          </a:xfrm>
          <a:prstGeom prst="rect">
            <a:avLst/>
          </a:prstGeom>
          <a:noFill/>
          <a:ln>
            <a:noFill/>
          </a:ln>
        </p:spPr>
      </p:pic>
      <p:pic>
        <p:nvPicPr>
          <p:cNvPr id="260" name="Google Shape;260;p37"/>
          <p:cNvPicPr preferRelativeResize="0"/>
          <p:nvPr/>
        </p:nvPicPr>
        <p:blipFill>
          <a:blip r:embed="rId4">
            <a:alphaModFix/>
          </a:blip>
          <a:stretch>
            <a:fillRect/>
          </a:stretch>
        </p:blipFill>
        <p:spPr>
          <a:xfrm>
            <a:off x="6550750" y="1653398"/>
            <a:ext cx="2361475" cy="1836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Google Shape;265;p3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LSD</a:t>
            </a:r>
            <a:endParaRPr/>
          </a:p>
        </p:txBody>
      </p:sp>
      <p:sp>
        <p:nvSpPr>
          <p:cNvPr id="266" name="Google Shape;266;p38"/>
          <p:cNvSpPr txBox="1"/>
          <p:nvPr>
            <p:ph idx="1" type="body"/>
          </p:nvPr>
        </p:nvSpPr>
        <p:spPr>
          <a:xfrm>
            <a:off x="2400262" y="1211351"/>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Physical Effects						Mental Effects</a:t>
            </a:r>
            <a:endParaRPr/>
          </a:p>
          <a:p>
            <a:pPr indent="-304800" lvl="0" marL="457200" rtl="0" algn="l">
              <a:spcBef>
                <a:spcPts val="1600"/>
              </a:spcBef>
              <a:spcAft>
                <a:spcPts val="0"/>
              </a:spcAft>
              <a:buClr>
                <a:srgbClr val="292B2C"/>
              </a:buClr>
              <a:buSzPts val="1200"/>
              <a:buFont typeface="Lato"/>
              <a:buChar char="●"/>
            </a:pPr>
            <a:r>
              <a:rPr b="1" lang="en" sz="1200">
                <a:solidFill>
                  <a:srgbClr val="292B2C"/>
                </a:solidFill>
              </a:rPr>
              <a:t>Dilated pupils					</a:t>
            </a:r>
            <a:endParaRPr b="1" sz="1200">
              <a:solidFill>
                <a:srgbClr val="292B2C"/>
              </a:solidFill>
            </a:endParaRPr>
          </a:p>
          <a:p>
            <a:pPr indent="-304800" lvl="0" marL="457200" rtl="0" algn="l">
              <a:spcBef>
                <a:spcPts val="0"/>
              </a:spcBef>
              <a:spcAft>
                <a:spcPts val="0"/>
              </a:spcAft>
              <a:buClr>
                <a:srgbClr val="292B2C"/>
              </a:buClr>
              <a:buSzPts val="1200"/>
              <a:buFont typeface="Lato"/>
              <a:buChar char="●"/>
            </a:pPr>
            <a:r>
              <a:rPr b="1" lang="en" sz="1200">
                <a:solidFill>
                  <a:srgbClr val="292B2C"/>
                </a:solidFill>
              </a:rPr>
              <a:t>Higher or lower body temperature</a:t>
            </a:r>
            <a:endParaRPr b="1" sz="1200">
              <a:solidFill>
                <a:srgbClr val="292B2C"/>
              </a:solidFill>
            </a:endParaRPr>
          </a:p>
          <a:p>
            <a:pPr indent="-304800" lvl="0" marL="457200" rtl="0" algn="l">
              <a:spcBef>
                <a:spcPts val="0"/>
              </a:spcBef>
              <a:spcAft>
                <a:spcPts val="0"/>
              </a:spcAft>
              <a:buClr>
                <a:srgbClr val="292B2C"/>
              </a:buClr>
              <a:buSzPts val="1200"/>
              <a:buFont typeface="Lato"/>
              <a:buChar char="●"/>
            </a:pPr>
            <a:r>
              <a:rPr b="1" lang="en" sz="1200">
                <a:solidFill>
                  <a:srgbClr val="292B2C"/>
                </a:solidFill>
              </a:rPr>
              <a:t>Sweating or chills (“goose bumps”)</a:t>
            </a:r>
            <a:endParaRPr b="1" sz="1200">
              <a:solidFill>
                <a:srgbClr val="292B2C"/>
              </a:solidFill>
            </a:endParaRPr>
          </a:p>
          <a:p>
            <a:pPr indent="-304800" lvl="0" marL="457200" rtl="0" algn="l">
              <a:spcBef>
                <a:spcPts val="0"/>
              </a:spcBef>
              <a:spcAft>
                <a:spcPts val="0"/>
              </a:spcAft>
              <a:buClr>
                <a:srgbClr val="292B2C"/>
              </a:buClr>
              <a:buSzPts val="1200"/>
              <a:buFont typeface="Lato"/>
              <a:buChar char="●"/>
            </a:pPr>
            <a:r>
              <a:rPr b="1" lang="en" sz="1200">
                <a:solidFill>
                  <a:srgbClr val="292B2C"/>
                </a:solidFill>
              </a:rPr>
              <a:t>Loss of appetite</a:t>
            </a:r>
            <a:endParaRPr b="1" sz="1200">
              <a:solidFill>
                <a:srgbClr val="292B2C"/>
              </a:solidFill>
            </a:endParaRPr>
          </a:p>
          <a:p>
            <a:pPr indent="-304800" lvl="0" marL="457200" rtl="0" algn="l">
              <a:spcBef>
                <a:spcPts val="0"/>
              </a:spcBef>
              <a:spcAft>
                <a:spcPts val="0"/>
              </a:spcAft>
              <a:buClr>
                <a:srgbClr val="292B2C"/>
              </a:buClr>
              <a:buSzPts val="1200"/>
              <a:buFont typeface="Lato"/>
              <a:buChar char="●"/>
            </a:pPr>
            <a:r>
              <a:rPr b="1" lang="en" sz="1200">
                <a:solidFill>
                  <a:srgbClr val="292B2C"/>
                </a:solidFill>
              </a:rPr>
              <a:t>Sleeplessness</a:t>
            </a:r>
            <a:endParaRPr b="1" sz="1200">
              <a:solidFill>
                <a:srgbClr val="292B2C"/>
              </a:solidFill>
            </a:endParaRPr>
          </a:p>
          <a:p>
            <a:pPr indent="-304800" lvl="0" marL="457200" rtl="0" algn="l">
              <a:spcBef>
                <a:spcPts val="0"/>
              </a:spcBef>
              <a:spcAft>
                <a:spcPts val="0"/>
              </a:spcAft>
              <a:buClr>
                <a:srgbClr val="292B2C"/>
              </a:buClr>
              <a:buSzPts val="1200"/>
              <a:buFont typeface="Lato"/>
              <a:buChar char="●"/>
            </a:pPr>
            <a:r>
              <a:rPr b="1" lang="en" sz="1200">
                <a:solidFill>
                  <a:srgbClr val="292B2C"/>
                </a:solidFill>
              </a:rPr>
              <a:t>Dry mouth</a:t>
            </a:r>
            <a:endParaRPr b="1" sz="1200">
              <a:solidFill>
                <a:srgbClr val="292B2C"/>
              </a:solidFill>
            </a:endParaRPr>
          </a:p>
          <a:p>
            <a:pPr indent="-304800" lvl="0" marL="457200" rtl="0" algn="l">
              <a:spcBef>
                <a:spcPts val="0"/>
              </a:spcBef>
              <a:spcAft>
                <a:spcPts val="0"/>
              </a:spcAft>
              <a:buClr>
                <a:srgbClr val="292B2C"/>
              </a:buClr>
              <a:buSzPts val="1200"/>
              <a:buFont typeface="Lato"/>
              <a:buChar char="●"/>
            </a:pPr>
            <a:r>
              <a:rPr b="1" lang="en" sz="1200">
                <a:solidFill>
                  <a:srgbClr val="292B2C"/>
                </a:solidFill>
              </a:rPr>
              <a:t>Tremors</a:t>
            </a:r>
            <a:endParaRPr b="1" sz="1200">
              <a:solidFill>
                <a:srgbClr val="292B2C"/>
              </a:solidFill>
            </a:endParaRPr>
          </a:p>
          <a:p>
            <a:pPr indent="0" lvl="0" marL="0" rtl="0" algn="l">
              <a:spcBef>
                <a:spcPts val="0"/>
              </a:spcBef>
              <a:spcAft>
                <a:spcPts val="1600"/>
              </a:spcAft>
              <a:buNone/>
            </a:pPr>
            <a:r>
              <a:t/>
            </a:r>
            <a:endParaRPr/>
          </a:p>
        </p:txBody>
      </p:sp>
      <p:pic>
        <p:nvPicPr>
          <p:cNvPr id="267" name="Google Shape;267;p38"/>
          <p:cNvPicPr preferRelativeResize="0"/>
          <p:nvPr/>
        </p:nvPicPr>
        <p:blipFill>
          <a:blip r:embed="rId3">
            <a:alphaModFix/>
          </a:blip>
          <a:stretch>
            <a:fillRect/>
          </a:stretch>
        </p:blipFill>
        <p:spPr>
          <a:xfrm>
            <a:off x="1" y="0"/>
            <a:ext cx="1896225" cy="5143500"/>
          </a:xfrm>
          <a:prstGeom prst="rect">
            <a:avLst/>
          </a:prstGeom>
          <a:noFill/>
          <a:ln>
            <a:noFill/>
          </a:ln>
        </p:spPr>
      </p:pic>
      <p:sp>
        <p:nvSpPr>
          <p:cNvPr id="268" name="Google Shape;268;p38"/>
          <p:cNvSpPr txBox="1"/>
          <p:nvPr/>
        </p:nvSpPr>
        <p:spPr>
          <a:xfrm>
            <a:off x="5451650" y="1694750"/>
            <a:ext cx="3460500" cy="26430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Delusions</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Visual hallucinations</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An artificial sense of euphoria or certainty</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Impaired time perception, distorted perception of the size and shape of objects, movements, color, sounds, touch and the user’s own body image</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Severe, terrifying thoughts and feelings</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Fear of losing control</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Panic attacks</a:t>
            </a:r>
            <a:endParaRPr b="1" sz="1200">
              <a:solidFill>
                <a:srgbClr val="292B2C"/>
              </a:solidFill>
              <a:latin typeface="Lato"/>
              <a:ea typeface="Lato"/>
              <a:cs typeface="Lato"/>
              <a:sym typeface="Lato"/>
            </a:endParaRPr>
          </a:p>
          <a:p>
            <a:pPr indent="-304800" lvl="0" marL="457200" rtl="0" algn="l">
              <a:lnSpc>
                <a:spcPct val="115000"/>
              </a:lnSpc>
              <a:spcBef>
                <a:spcPts val="0"/>
              </a:spcBef>
              <a:spcAft>
                <a:spcPts val="0"/>
              </a:spcAft>
              <a:buClr>
                <a:srgbClr val="292B2C"/>
              </a:buClr>
              <a:buSzPts val="1200"/>
              <a:buFont typeface="Lato"/>
              <a:buChar char="●"/>
            </a:pPr>
            <a:r>
              <a:rPr b="1" lang="en" sz="1200">
                <a:solidFill>
                  <a:srgbClr val="292B2C"/>
                </a:solidFill>
                <a:latin typeface="Lato"/>
                <a:ea typeface="Lato"/>
                <a:cs typeface="Lato"/>
                <a:sym typeface="Lato"/>
              </a:rPr>
              <a:t>Severe depression or psychosis</a:t>
            </a:r>
            <a:endParaRPr b="1" sz="1200">
              <a:solidFill>
                <a:srgbClr val="292B2C"/>
              </a:solidFill>
              <a:latin typeface="Lato"/>
              <a:ea typeface="Lato"/>
              <a:cs typeface="Lato"/>
              <a:sym typeface="Lato"/>
            </a:endParaRPr>
          </a:p>
          <a:p>
            <a:pPr indent="0" lvl="0" marL="0" rtl="0" algn="l">
              <a:spcBef>
                <a:spcPts val="0"/>
              </a:spcBef>
              <a:spcAft>
                <a:spcPts val="0"/>
              </a:spcAft>
              <a:buNone/>
            </a:pPr>
            <a:r>
              <a:t/>
            </a:r>
            <a:endParaRPr/>
          </a:p>
        </p:txBody>
      </p:sp>
      <p:pic>
        <p:nvPicPr>
          <p:cNvPr id="269" name="Google Shape;269;p38"/>
          <p:cNvPicPr preferRelativeResize="0"/>
          <p:nvPr/>
        </p:nvPicPr>
        <p:blipFill>
          <a:blip r:embed="rId4">
            <a:alphaModFix/>
          </a:blip>
          <a:stretch>
            <a:fillRect/>
          </a:stretch>
        </p:blipFill>
        <p:spPr>
          <a:xfrm>
            <a:off x="2336675" y="3353949"/>
            <a:ext cx="2777850" cy="13028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Psilocybin</a:t>
            </a:r>
            <a:endParaRPr/>
          </a:p>
        </p:txBody>
      </p:sp>
      <p:sp>
        <p:nvSpPr>
          <p:cNvPr id="275" name="Google Shape;275;p39"/>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“Shrooms”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Extracted from certain types of mushrooms found in tropical regions of South America, Mexico, and the US.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Was ingested during religious ceremonies by indigenous cultures from Mexico and Central America.</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Can be dried or fresh and eaten raw or mixed with food, brewed into tea.</a:t>
            </a:r>
            <a:endParaRPr>
              <a:solidFill>
                <a:srgbClr val="000000"/>
              </a:solidFill>
            </a:endParaRPr>
          </a:p>
        </p:txBody>
      </p:sp>
      <p:pic>
        <p:nvPicPr>
          <p:cNvPr id="276" name="Google Shape;276;p39"/>
          <p:cNvPicPr preferRelativeResize="0"/>
          <p:nvPr/>
        </p:nvPicPr>
        <p:blipFill>
          <a:blip r:embed="rId3">
            <a:alphaModFix/>
          </a:blip>
          <a:stretch>
            <a:fillRect/>
          </a:stretch>
        </p:blipFill>
        <p:spPr>
          <a:xfrm>
            <a:off x="1" y="0"/>
            <a:ext cx="1896225" cy="51435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4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a:t>
            </a:r>
            <a:r>
              <a:rPr lang="en"/>
              <a:t>Psilocybin</a:t>
            </a:r>
            <a:r>
              <a:rPr lang="en"/>
              <a:t> </a:t>
            </a:r>
            <a:endParaRPr/>
          </a:p>
        </p:txBody>
      </p:sp>
      <p:sp>
        <p:nvSpPr>
          <p:cNvPr id="282" name="Google Shape;282;p40"/>
          <p:cNvSpPr txBox="1"/>
          <p:nvPr>
            <p:ph idx="1" type="body"/>
          </p:nvPr>
        </p:nvSpPr>
        <p:spPr>
          <a:xfrm>
            <a:off x="2400256" y="1595775"/>
            <a:ext cx="3466200" cy="3002400"/>
          </a:xfrm>
          <a:prstGeom prst="rect">
            <a:avLst/>
          </a:prstGeom>
        </p:spPr>
        <p:txBody>
          <a:bodyPr anchorCtr="0" anchor="t" bIns="91425" lIns="91425" spcFirstLastPara="1" rIns="91425" wrap="square" tIns="91425">
            <a:noAutofit/>
          </a:bodyPr>
          <a:lstStyle/>
          <a:p>
            <a:pPr indent="-342900" lvl="0" marL="596900" rtl="0" algn="l">
              <a:spcBef>
                <a:spcPts val="0"/>
              </a:spcBef>
              <a:spcAft>
                <a:spcPts val="0"/>
              </a:spcAft>
              <a:buClr>
                <a:srgbClr val="000000"/>
              </a:buClr>
              <a:buSzPts val="1800"/>
              <a:buChar char="●"/>
            </a:pPr>
            <a:r>
              <a:rPr lang="en">
                <a:solidFill>
                  <a:srgbClr val="000000"/>
                </a:solidFill>
              </a:rPr>
              <a:t>Impaired judgement</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Anxiety &amp; panic attacks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Unpleasant reaction to hallucinogenic experiences (bad trip)</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Poisoning and death </a:t>
            </a:r>
            <a:endParaRPr>
              <a:solidFill>
                <a:srgbClr val="000000"/>
              </a:solidFill>
            </a:endParaRPr>
          </a:p>
        </p:txBody>
      </p:sp>
      <p:pic>
        <p:nvPicPr>
          <p:cNvPr id="283" name="Google Shape;283;p40"/>
          <p:cNvPicPr preferRelativeResize="0"/>
          <p:nvPr/>
        </p:nvPicPr>
        <p:blipFill>
          <a:blip r:embed="rId3">
            <a:alphaModFix/>
          </a:blip>
          <a:stretch>
            <a:fillRect/>
          </a:stretch>
        </p:blipFill>
        <p:spPr>
          <a:xfrm>
            <a:off x="1" y="0"/>
            <a:ext cx="1896225" cy="5143500"/>
          </a:xfrm>
          <a:prstGeom prst="rect">
            <a:avLst/>
          </a:prstGeom>
          <a:noFill/>
          <a:ln>
            <a:noFill/>
          </a:ln>
        </p:spPr>
      </p:pic>
      <p:pic>
        <p:nvPicPr>
          <p:cNvPr id="284" name="Google Shape;284;p40"/>
          <p:cNvPicPr preferRelativeResize="0"/>
          <p:nvPr/>
        </p:nvPicPr>
        <p:blipFill>
          <a:blip r:embed="rId4">
            <a:alphaModFix/>
          </a:blip>
          <a:stretch>
            <a:fillRect/>
          </a:stretch>
        </p:blipFill>
        <p:spPr>
          <a:xfrm>
            <a:off x="5948625" y="1647338"/>
            <a:ext cx="2773224" cy="18488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Google Shape;289;p4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Peyote</a:t>
            </a:r>
            <a:endParaRPr/>
          </a:p>
        </p:txBody>
      </p:sp>
      <p:sp>
        <p:nvSpPr>
          <p:cNvPr id="290" name="Google Shape;290;p41"/>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444444"/>
              </a:buClr>
              <a:buSzPts val="1800"/>
              <a:buChar char="●"/>
            </a:pPr>
            <a:r>
              <a:rPr lang="en">
                <a:solidFill>
                  <a:srgbClr val="444444"/>
                </a:solidFill>
                <a:highlight>
                  <a:srgbClr val="FFFFFF"/>
                </a:highlight>
              </a:rPr>
              <a:t>Small, spineless cactus with </a:t>
            </a:r>
            <a:r>
              <a:rPr b="1" lang="en" sz="2400">
                <a:solidFill>
                  <a:schemeClr val="accent3"/>
                </a:solidFill>
                <a:highlight>
                  <a:srgbClr val="FFFFFF"/>
                </a:highlight>
              </a:rPr>
              <a:t>mescaline</a:t>
            </a:r>
            <a:r>
              <a:rPr lang="en">
                <a:solidFill>
                  <a:srgbClr val="444444"/>
                </a:solidFill>
                <a:highlight>
                  <a:srgbClr val="FFFFFF"/>
                </a:highlight>
              </a:rPr>
              <a:t> as it’s main ingredient.</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Used by natives in northern Mexico and southwestern US as part of religious ceremonies.</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Top of the peyote cactus has “buttons: or small circles that are cut out, dried and chewed or can be soaked in water.</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Some users mix it with tea because the taste is so bitter.</a:t>
            </a:r>
            <a:endParaRPr>
              <a:solidFill>
                <a:srgbClr val="444444"/>
              </a:solidFill>
              <a:highlight>
                <a:srgbClr val="FFFFFF"/>
              </a:highlight>
            </a:endParaRPr>
          </a:p>
          <a:p>
            <a:pPr indent="0" lvl="0" marL="0" rtl="0" algn="l">
              <a:spcBef>
                <a:spcPts val="1600"/>
              </a:spcBef>
              <a:spcAft>
                <a:spcPts val="1600"/>
              </a:spcAft>
              <a:buNone/>
            </a:pPr>
            <a:r>
              <a:t/>
            </a:r>
            <a:endParaRPr/>
          </a:p>
        </p:txBody>
      </p:sp>
      <p:pic>
        <p:nvPicPr>
          <p:cNvPr id="291" name="Google Shape;291;p41"/>
          <p:cNvPicPr preferRelativeResize="0"/>
          <p:nvPr/>
        </p:nvPicPr>
        <p:blipFill>
          <a:blip r:embed="rId3">
            <a:alphaModFix/>
          </a:blip>
          <a:stretch>
            <a:fillRect/>
          </a:stretch>
        </p:blipFill>
        <p:spPr>
          <a:xfrm>
            <a:off x="1" y="0"/>
            <a:ext cx="1896225"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sp>
        <p:nvSpPr>
          <p:cNvPr id="86" name="Google Shape;86;p1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Types of Drugs</a:t>
            </a:r>
            <a:endParaRPr/>
          </a:p>
        </p:txBody>
      </p:sp>
      <p:sp>
        <p:nvSpPr>
          <p:cNvPr id="87" name="Google Shape;87;p1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Stimulants</a:t>
            </a:r>
            <a:endParaRPr/>
          </a:p>
          <a:p>
            <a:pPr indent="-342900" lvl="0" marL="457200" rtl="0" algn="l">
              <a:spcBef>
                <a:spcPts val="0"/>
              </a:spcBef>
              <a:spcAft>
                <a:spcPts val="0"/>
              </a:spcAft>
              <a:buSzPts val="1800"/>
              <a:buChar char="●"/>
            </a:pPr>
            <a:r>
              <a:rPr lang="en"/>
              <a:t>Depressants</a:t>
            </a:r>
            <a:endParaRPr/>
          </a:p>
          <a:p>
            <a:pPr indent="-342900" lvl="0" marL="457200" rtl="0" algn="l">
              <a:spcBef>
                <a:spcPts val="0"/>
              </a:spcBef>
              <a:spcAft>
                <a:spcPts val="0"/>
              </a:spcAft>
              <a:buSzPts val="1800"/>
              <a:buChar char="●"/>
            </a:pPr>
            <a:r>
              <a:rPr lang="en"/>
              <a:t>Hallucinogens</a:t>
            </a:r>
            <a:endParaRPr/>
          </a:p>
          <a:p>
            <a:pPr indent="-342900" lvl="0" marL="457200" rtl="0" algn="l">
              <a:spcBef>
                <a:spcPts val="0"/>
              </a:spcBef>
              <a:spcAft>
                <a:spcPts val="0"/>
              </a:spcAft>
              <a:buSzPts val="1800"/>
              <a:buChar char="●"/>
            </a:pPr>
            <a:r>
              <a:rPr lang="en"/>
              <a:t>Dissociatives</a:t>
            </a:r>
            <a:endParaRPr/>
          </a:p>
          <a:p>
            <a:pPr indent="-342900" lvl="0" marL="457200" rtl="0" algn="l">
              <a:spcBef>
                <a:spcPts val="0"/>
              </a:spcBef>
              <a:spcAft>
                <a:spcPts val="0"/>
              </a:spcAft>
              <a:buSzPts val="1800"/>
              <a:buChar char="●"/>
            </a:pPr>
            <a:r>
              <a:rPr lang="en"/>
              <a:t>Opioids</a:t>
            </a:r>
            <a:endParaRPr/>
          </a:p>
          <a:p>
            <a:pPr indent="-342900" lvl="0" marL="457200" rtl="0" algn="l">
              <a:spcBef>
                <a:spcPts val="0"/>
              </a:spcBef>
              <a:spcAft>
                <a:spcPts val="0"/>
              </a:spcAft>
              <a:buSzPts val="1800"/>
              <a:buChar char="●"/>
            </a:pPr>
            <a:r>
              <a:rPr lang="en"/>
              <a:t>Inhalants</a:t>
            </a:r>
            <a:endParaRPr/>
          </a:p>
          <a:p>
            <a:pPr indent="-342900" lvl="0" marL="457200" rtl="0" algn="l">
              <a:spcBef>
                <a:spcPts val="0"/>
              </a:spcBef>
              <a:spcAft>
                <a:spcPts val="0"/>
              </a:spcAft>
              <a:buSzPts val="1800"/>
              <a:buChar char="●"/>
            </a:pPr>
            <a:r>
              <a:rPr lang="en"/>
              <a:t>Cannabis</a:t>
            </a:r>
            <a:endParaRPr/>
          </a:p>
        </p:txBody>
      </p:sp>
      <p:pic>
        <p:nvPicPr>
          <p:cNvPr id="88" name="Google Shape;88;p15"/>
          <p:cNvPicPr preferRelativeResize="0"/>
          <p:nvPr/>
        </p:nvPicPr>
        <p:blipFill>
          <a:blip r:embed="rId3">
            <a:alphaModFix/>
          </a:blip>
          <a:stretch>
            <a:fillRect/>
          </a:stretch>
        </p:blipFill>
        <p:spPr>
          <a:xfrm>
            <a:off x="5347500" y="1609725"/>
            <a:ext cx="2857500" cy="1924050"/>
          </a:xfrm>
          <a:prstGeom prst="rect">
            <a:avLst/>
          </a:prstGeom>
          <a:noFill/>
          <a:ln>
            <a:noFill/>
          </a:ln>
        </p:spPr>
      </p:pic>
      <p:sp>
        <p:nvSpPr>
          <p:cNvPr id="89" name="Google Shape;89;p15"/>
          <p:cNvSpPr/>
          <p:nvPr/>
        </p:nvSpPr>
        <p:spPr>
          <a:xfrm>
            <a:off x="0" y="12100"/>
            <a:ext cx="1816800" cy="5143500"/>
          </a:xfrm>
          <a:prstGeom prst="rect">
            <a:avLst/>
          </a:prstGeom>
          <a:solidFill>
            <a:schemeClr val="accent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4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Peyote</a:t>
            </a:r>
            <a:endParaRPr/>
          </a:p>
        </p:txBody>
      </p:sp>
      <p:sp>
        <p:nvSpPr>
          <p:cNvPr id="297" name="Google Shape;297;p4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04800" lvl="0" marL="596900" rtl="0" algn="l">
              <a:spcBef>
                <a:spcPts val="0"/>
              </a:spcBef>
              <a:spcAft>
                <a:spcPts val="0"/>
              </a:spcAft>
              <a:buClr>
                <a:srgbClr val="000000"/>
              </a:buClr>
              <a:buSzPts val="1200"/>
              <a:buChar char="●"/>
            </a:pPr>
            <a:r>
              <a:rPr lang="en" sz="1200">
                <a:solidFill>
                  <a:srgbClr val="000000"/>
                </a:solidFill>
              </a:rPr>
              <a:t>Altered body image or sense of self.</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Altered perception of time and space.</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Euphoria.</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Feelings of anxiety or panic.</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Feeling relaxed or detached from surroundings.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Hallucinations, which can affect any of the senses – visual, auditory, etc.</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Illusions.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Increased intensity of emotions and sensations.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Mood swings.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Paranoia.</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Spiritual experiences.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Synesthesia, or a mix-up of senses, such as hearing colors or seeing sounds.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Temporary psychosis.</a:t>
            </a:r>
            <a:endParaRPr sz="1200">
              <a:solidFill>
                <a:srgbClr val="000000"/>
              </a:solidFill>
            </a:endParaRPr>
          </a:p>
          <a:p>
            <a:pPr indent="0" lvl="0" marL="0" rtl="0" algn="l">
              <a:spcBef>
                <a:spcPts val="1900"/>
              </a:spcBef>
              <a:spcAft>
                <a:spcPts val="1600"/>
              </a:spcAft>
              <a:buNone/>
            </a:pPr>
            <a:r>
              <a:t/>
            </a:r>
            <a:endParaRPr/>
          </a:p>
        </p:txBody>
      </p:sp>
      <p:pic>
        <p:nvPicPr>
          <p:cNvPr id="298" name="Google Shape;298;p42"/>
          <p:cNvPicPr preferRelativeResize="0"/>
          <p:nvPr/>
        </p:nvPicPr>
        <p:blipFill>
          <a:blip r:embed="rId3">
            <a:alphaModFix/>
          </a:blip>
          <a:stretch>
            <a:fillRect/>
          </a:stretch>
        </p:blipFill>
        <p:spPr>
          <a:xfrm>
            <a:off x="1" y="0"/>
            <a:ext cx="1896225" cy="5143500"/>
          </a:xfrm>
          <a:prstGeom prst="rect">
            <a:avLst/>
          </a:prstGeom>
          <a:noFill/>
          <a:ln>
            <a:noFill/>
          </a:ln>
        </p:spPr>
      </p:pic>
      <p:pic>
        <p:nvPicPr>
          <p:cNvPr id="299" name="Google Shape;299;p42"/>
          <p:cNvPicPr preferRelativeResize="0"/>
          <p:nvPr/>
        </p:nvPicPr>
        <p:blipFill>
          <a:blip r:embed="rId4">
            <a:alphaModFix/>
          </a:blip>
          <a:stretch>
            <a:fillRect/>
          </a:stretch>
        </p:blipFill>
        <p:spPr>
          <a:xfrm>
            <a:off x="6636200" y="733413"/>
            <a:ext cx="2095500" cy="18383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4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DMT</a:t>
            </a:r>
            <a:endParaRPr/>
          </a:p>
        </p:txBody>
      </p:sp>
      <p:sp>
        <p:nvSpPr>
          <p:cNvPr id="305" name="Google Shape;305;p43"/>
          <p:cNvSpPr txBox="1"/>
          <p:nvPr>
            <p:ph idx="1" type="body"/>
          </p:nvPr>
        </p:nvSpPr>
        <p:spPr>
          <a:xfrm>
            <a:off x="2457524" y="1323175"/>
            <a:ext cx="3111300" cy="3061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“Dimitri”</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Found naturally in some Amazonian plant species and can also be synthesized in the laboratory.</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Synthetic DMT looks like a white crystalline powder</a:t>
            </a:r>
            <a:endParaRPr>
              <a:solidFill>
                <a:srgbClr val="000000"/>
              </a:solidFill>
              <a:highlight>
                <a:srgbClr val="FFFFFF"/>
              </a:highlight>
            </a:endParaRPr>
          </a:p>
          <a:p>
            <a:pPr indent="0" lvl="0" marL="0" rtl="0" algn="l">
              <a:spcBef>
                <a:spcPts val="1600"/>
              </a:spcBef>
              <a:spcAft>
                <a:spcPts val="0"/>
              </a:spcAft>
              <a:buNone/>
            </a:pPr>
            <a:r>
              <a:t/>
            </a:r>
            <a:endParaRPr sz="1050">
              <a:solidFill>
                <a:srgbClr val="444444"/>
              </a:solidFill>
              <a:highlight>
                <a:srgbClr val="FFFFFF"/>
              </a:highlight>
              <a:latin typeface="Verdana"/>
              <a:ea typeface="Verdana"/>
              <a:cs typeface="Verdana"/>
              <a:sym typeface="Verdana"/>
            </a:endParaRPr>
          </a:p>
          <a:p>
            <a:pPr indent="0" lvl="0" marL="0" rtl="0" algn="l">
              <a:spcBef>
                <a:spcPts val="1600"/>
              </a:spcBef>
              <a:spcAft>
                <a:spcPts val="1600"/>
              </a:spcAft>
              <a:buNone/>
            </a:pPr>
            <a:r>
              <a:t/>
            </a:r>
            <a:endParaRPr/>
          </a:p>
        </p:txBody>
      </p:sp>
      <p:pic>
        <p:nvPicPr>
          <p:cNvPr id="306" name="Google Shape;306;p43"/>
          <p:cNvPicPr preferRelativeResize="0"/>
          <p:nvPr/>
        </p:nvPicPr>
        <p:blipFill>
          <a:blip r:embed="rId3">
            <a:alphaModFix/>
          </a:blip>
          <a:stretch>
            <a:fillRect/>
          </a:stretch>
        </p:blipFill>
        <p:spPr>
          <a:xfrm>
            <a:off x="1" y="0"/>
            <a:ext cx="1896225" cy="5143500"/>
          </a:xfrm>
          <a:prstGeom prst="rect">
            <a:avLst/>
          </a:prstGeom>
          <a:noFill/>
          <a:ln>
            <a:noFill/>
          </a:ln>
        </p:spPr>
      </p:pic>
      <p:sp>
        <p:nvSpPr>
          <p:cNvPr id="307" name="Google Shape;307;p43"/>
          <p:cNvSpPr/>
          <p:nvPr/>
        </p:nvSpPr>
        <p:spPr>
          <a:xfrm>
            <a:off x="6301776" y="418199"/>
            <a:ext cx="2531250" cy="207905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Vaporized or smoked in a pipe</a:t>
            </a:r>
            <a:endParaRPr b="1">
              <a:solidFill>
                <a:srgbClr val="FFFFFF"/>
              </a:solidFill>
              <a:latin typeface="Lato"/>
              <a:ea typeface="Lato"/>
              <a:cs typeface="Lato"/>
              <a:sym typeface="Lato"/>
            </a:endParaRPr>
          </a:p>
        </p:txBody>
      </p:sp>
      <p:pic>
        <p:nvPicPr>
          <p:cNvPr id="308" name="Google Shape;308;p43"/>
          <p:cNvPicPr preferRelativeResize="0"/>
          <p:nvPr/>
        </p:nvPicPr>
        <p:blipFill>
          <a:blip r:embed="rId4">
            <a:alphaModFix/>
          </a:blip>
          <a:stretch>
            <a:fillRect/>
          </a:stretch>
        </p:blipFill>
        <p:spPr>
          <a:xfrm>
            <a:off x="6129038" y="2761375"/>
            <a:ext cx="2273224" cy="170492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4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DMT</a:t>
            </a:r>
            <a:endParaRPr/>
          </a:p>
        </p:txBody>
      </p:sp>
      <p:sp>
        <p:nvSpPr>
          <p:cNvPr id="314" name="Google Shape;314;p44"/>
          <p:cNvSpPr txBox="1"/>
          <p:nvPr>
            <p:ph idx="1" type="body"/>
          </p:nvPr>
        </p:nvSpPr>
        <p:spPr>
          <a:xfrm>
            <a:off x="2410106" y="1595775"/>
            <a:ext cx="3100800" cy="306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000000"/>
                </a:solidFill>
              </a:rPr>
              <a:t>Psychological Effects</a:t>
            </a:r>
            <a:endParaRPr b="1" sz="1400">
              <a:solidFill>
                <a:srgbClr val="000000"/>
              </a:solidFill>
            </a:endParaRPr>
          </a:p>
          <a:p>
            <a:pPr indent="-304800" lvl="0" marL="596900" rtl="0" algn="l">
              <a:spcBef>
                <a:spcPts val="1900"/>
              </a:spcBef>
              <a:spcAft>
                <a:spcPts val="0"/>
              </a:spcAft>
              <a:buClr>
                <a:srgbClr val="000000"/>
              </a:buClr>
              <a:buSzPts val="1200"/>
              <a:buChar char="●"/>
            </a:pPr>
            <a:r>
              <a:rPr lang="en" sz="1200">
                <a:solidFill>
                  <a:srgbClr val="000000"/>
                </a:solidFill>
              </a:rPr>
              <a:t>Altered perception of time and space.</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Feelings of intense joy.</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Visual and auditory hallucinations.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Out-of-body experience.</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Perception of bright, intensified colors.</a:t>
            </a:r>
            <a:endParaRPr sz="1200">
              <a:solidFill>
                <a:srgbClr val="000000"/>
              </a:solidFill>
            </a:endParaRPr>
          </a:p>
          <a:p>
            <a:pPr indent="-304800" lvl="0" marL="596900" rtl="0" algn="l">
              <a:spcBef>
                <a:spcPts val="0"/>
              </a:spcBef>
              <a:spcAft>
                <a:spcPts val="0"/>
              </a:spcAft>
              <a:buClr>
                <a:srgbClr val="000000"/>
              </a:buClr>
              <a:buSzPts val="1200"/>
              <a:buChar char="●"/>
            </a:pPr>
            <a:r>
              <a:rPr lang="en" sz="1200">
                <a:solidFill>
                  <a:srgbClr val="000000"/>
                </a:solidFill>
              </a:rPr>
              <a:t>Perceived insights or epiphanies (often believed to have come from aliens, divinities or other mystical beings).</a:t>
            </a:r>
            <a:endParaRPr sz="1200">
              <a:solidFill>
                <a:srgbClr val="000000"/>
              </a:solidFill>
            </a:endParaRPr>
          </a:p>
          <a:p>
            <a:pPr indent="0" lvl="0" marL="0" rtl="0" algn="l">
              <a:spcBef>
                <a:spcPts val="1900"/>
              </a:spcBef>
              <a:spcAft>
                <a:spcPts val="1600"/>
              </a:spcAft>
              <a:buNone/>
            </a:pPr>
            <a:r>
              <a:t/>
            </a:r>
            <a:endParaRPr/>
          </a:p>
        </p:txBody>
      </p:sp>
      <p:pic>
        <p:nvPicPr>
          <p:cNvPr id="315" name="Google Shape;315;p44"/>
          <p:cNvPicPr preferRelativeResize="0"/>
          <p:nvPr/>
        </p:nvPicPr>
        <p:blipFill>
          <a:blip r:embed="rId3">
            <a:alphaModFix/>
          </a:blip>
          <a:stretch>
            <a:fillRect/>
          </a:stretch>
        </p:blipFill>
        <p:spPr>
          <a:xfrm>
            <a:off x="1" y="0"/>
            <a:ext cx="1896225" cy="5143500"/>
          </a:xfrm>
          <a:prstGeom prst="rect">
            <a:avLst/>
          </a:prstGeom>
          <a:noFill/>
          <a:ln>
            <a:noFill/>
          </a:ln>
        </p:spPr>
      </p:pic>
      <p:sp>
        <p:nvSpPr>
          <p:cNvPr id="316" name="Google Shape;316;p44"/>
          <p:cNvSpPr txBox="1"/>
          <p:nvPr>
            <p:ph idx="1" type="body"/>
          </p:nvPr>
        </p:nvSpPr>
        <p:spPr>
          <a:xfrm>
            <a:off x="5797931" y="1595775"/>
            <a:ext cx="3100800" cy="306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000000"/>
                </a:solidFill>
              </a:rPr>
              <a:t>Physical Effects</a:t>
            </a:r>
            <a:endParaRPr b="1" sz="1400">
              <a:solidFill>
                <a:srgbClr val="000000"/>
              </a:solidFill>
            </a:endParaRPr>
          </a:p>
          <a:p>
            <a:pPr indent="-304800" lvl="0" marL="457200" rtl="0" algn="l">
              <a:spcBef>
                <a:spcPts val="1900"/>
              </a:spcBef>
              <a:spcAft>
                <a:spcPts val="0"/>
              </a:spcAft>
              <a:buClr>
                <a:srgbClr val="000000"/>
              </a:buClr>
              <a:buSzPts val="1200"/>
              <a:buChar char="●"/>
            </a:pPr>
            <a:r>
              <a:rPr lang="en" sz="1200">
                <a:solidFill>
                  <a:srgbClr val="000000"/>
                </a:solidFill>
              </a:rPr>
              <a:t>Dilated pupils.</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Involuntary rapid eye movement.</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Increased heart rate.</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High blood pressure.</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Coordination problems.</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Dizziness.</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Nausea and vomiting (typically when taken in oral forms such as ayahuasca).</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Coma and/or respiratory arrest (reported in high doses).</a:t>
            </a:r>
            <a:endParaRPr sz="1200">
              <a:solidFill>
                <a:srgbClr val="000000"/>
              </a:solidFill>
            </a:endParaRPr>
          </a:p>
          <a:p>
            <a:pPr indent="0" lvl="0" marL="0" rtl="0" algn="l">
              <a:spcBef>
                <a:spcPts val="1900"/>
              </a:spcBef>
              <a:spcAft>
                <a:spcPts val="0"/>
              </a:spcAft>
              <a:buNone/>
            </a:pPr>
            <a:r>
              <a:t/>
            </a:r>
            <a:endParaRPr sz="1200">
              <a:solidFill>
                <a:srgbClr val="000000"/>
              </a:solidFill>
            </a:endParaRPr>
          </a:p>
          <a:p>
            <a:pPr indent="0" lvl="0" marL="0" rtl="0" algn="l">
              <a:spcBef>
                <a:spcPts val="1900"/>
              </a:spcBef>
              <a:spcAft>
                <a:spcPts val="160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4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Dissociatives</a:t>
            </a:r>
            <a:endParaRPr/>
          </a:p>
        </p:txBody>
      </p:sp>
      <p:sp>
        <p:nvSpPr>
          <p:cNvPr id="322" name="Google Shape;322;p45"/>
          <p:cNvSpPr txBox="1"/>
          <p:nvPr>
            <p:ph idx="1" type="body"/>
          </p:nvPr>
        </p:nvSpPr>
        <p:spPr>
          <a:xfrm>
            <a:off x="2192500" y="1398450"/>
            <a:ext cx="4195500" cy="35553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rgbClr val="333333"/>
              </a:buClr>
              <a:buSzPts val="1400"/>
              <a:buChar char="●"/>
            </a:pPr>
            <a:r>
              <a:rPr lang="en" sz="1400">
                <a:solidFill>
                  <a:srgbClr val="333333"/>
                </a:solidFill>
              </a:rPr>
              <a:t>Originally used as anesthesia during surgeries.</a:t>
            </a:r>
            <a:endParaRPr sz="1400">
              <a:solidFill>
                <a:srgbClr val="333333"/>
              </a:solidFill>
            </a:endParaRPr>
          </a:p>
          <a:p>
            <a:pPr indent="-317500" lvl="0" marL="457200" rtl="0" algn="l">
              <a:spcBef>
                <a:spcPts val="0"/>
              </a:spcBef>
              <a:spcAft>
                <a:spcPts val="0"/>
              </a:spcAft>
              <a:buClr>
                <a:srgbClr val="333333"/>
              </a:buClr>
              <a:buSzPts val="1400"/>
              <a:buChar char="●"/>
            </a:pPr>
            <a:r>
              <a:rPr lang="en" sz="1400">
                <a:solidFill>
                  <a:srgbClr val="333333"/>
                </a:solidFill>
              </a:rPr>
              <a:t>They work by interfering with the transmission of incoming sensory signals to the cerebral cortex and by disrupting the communication between parts of the CNS.</a:t>
            </a:r>
            <a:endParaRPr sz="1400">
              <a:solidFill>
                <a:srgbClr val="333333"/>
              </a:solidFill>
            </a:endParaRPr>
          </a:p>
          <a:p>
            <a:pPr indent="-317500" lvl="0" marL="457200" rtl="0" algn="l">
              <a:spcBef>
                <a:spcPts val="0"/>
              </a:spcBef>
              <a:spcAft>
                <a:spcPts val="0"/>
              </a:spcAft>
              <a:buClr>
                <a:srgbClr val="333333"/>
              </a:buClr>
              <a:buSzPts val="1400"/>
              <a:buChar char="●"/>
            </a:pPr>
            <a:r>
              <a:rPr lang="en" sz="1400">
                <a:solidFill>
                  <a:srgbClr val="333333"/>
                </a:solidFill>
              </a:rPr>
              <a:t>The term “dissociative” refers to the dissociation of brainstem functions from higher cortical areas, which are responsible for altering pain sensations and other stimuli during medical procedures. </a:t>
            </a:r>
            <a:endParaRPr sz="1400">
              <a:solidFill>
                <a:srgbClr val="333333"/>
              </a:solidFill>
            </a:endParaRPr>
          </a:p>
          <a:p>
            <a:pPr indent="0" lvl="0" marL="0" rtl="0" algn="l">
              <a:spcBef>
                <a:spcPts val="2300"/>
              </a:spcBef>
              <a:spcAft>
                <a:spcPts val="1600"/>
              </a:spcAft>
              <a:buNone/>
            </a:pPr>
            <a:r>
              <a:t/>
            </a:r>
            <a:endParaRPr sz="1400"/>
          </a:p>
        </p:txBody>
      </p:sp>
      <p:sp>
        <p:nvSpPr>
          <p:cNvPr id="323" name="Google Shape;323;p45"/>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24" name="Google Shape;324;p45"/>
          <p:cNvPicPr preferRelativeResize="0"/>
          <p:nvPr/>
        </p:nvPicPr>
        <p:blipFill>
          <a:blip r:embed="rId3">
            <a:alphaModFix/>
          </a:blip>
          <a:stretch>
            <a:fillRect/>
          </a:stretch>
        </p:blipFill>
        <p:spPr>
          <a:xfrm>
            <a:off x="6285000" y="1599925"/>
            <a:ext cx="2436850" cy="24977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sp>
        <p:nvSpPr>
          <p:cNvPr id="329" name="Google Shape;329;p4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Dissociatives</a:t>
            </a:r>
            <a:endParaRPr/>
          </a:p>
        </p:txBody>
      </p:sp>
      <p:sp>
        <p:nvSpPr>
          <p:cNvPr id="330" name="Google Shape;330;p4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Examples: </a:t>
            </a:r>
            <a:endParaRPr/>
          </a:p>
          <a:p>
            <a:pPr indent="-342900" lvl="0" marL="457200" rtl="0" algn="l">
              <a:spcBef>
                <a:spcPts val="1600"/>
              </a:spcBef>
              <a:spcAft>
                <a:spcPts val="0"/>
              </a:spcAft>
              <a:buSzPts val="1800"/>
              <a:buChar char="●"/>
            </a:pPr>
            <a:r>
              <a:rPr lang="en"/>
              <a:t>PCP</a:t>
            </a:r>
            <a:endParaRPr/>
          </a:p>
          <a:p>
            <a:pPr indent="-342900" lvl="0" marL="457200" rtl="0" algn="l">
              <a:spcBef>
                <a:spcPts val="0"/>
              </a:spcBef>
              <a:spcAft>
                <a:spcPts val="0"/>
              </a:spcAft>
              <a:buSzPts val="1800"/>
              <a:buChar char="●"/>
            </a:pPr>
            <a:r>
              <a:rPr lang="en"/>
              <a:t>Ketamine</a:t>
            </a:r>
            <a:endParaRPr/>
          </a:p>
          <a:p>
            <a:pPr indent="-342900" lvl="0" marL="457200" rtl="0" algn="l">
              <a:spcBef>
                <a:spcPts val="0"/>
              </a:spcBef>
              <a:spcAft>
                <a:spcPts val="0"/>
              </a:spcAft>
              <a:buSzPts val="1800"/>
              <a:buChar char="●"/>
            </a:pPr>
            <a:r>
              <a:rPr lang="en"/>
              <a:t>DXM</a:t>
            </a:r>
            <a:endParaRPr/>
          </a:p>
        </p:txBody>
      </p:sp>
      <p:sp>
        <p:nvSpPr>
          <p:cNvPr id="331" name="Google Shape;331;p46"/>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2" name="Google Shape;332;p46"/>
          <p:cNvPicPr preferRelativeResize="0"/>
          <p:nvPr/>
        </p:nvPicPr>
        <p:blipFill>
          <a:blip r:embed="rId3">
            <a:alphaModFix/>
          </a:blip>
          <a:stretch>
            <a:fillRect/>
          </a:stretch>
        </p:blipFill>
        <p:spPr>
          <a:xfrm>
            <a:off x="5747925" y="1255775"/>
            <a:ext cx="2500950" cy="26319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Google Shape;337;p4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PCP</a:t>
            </a:r>
            <a:endParaRPr/>
          </a:p>
        </p:txBody>
      </p:sp>
      <p:sp>
        <p:nvSpPr>
          <p:cNvPr id="338" name="Google Shape;338;p47"/>
          <p:cNvSpPr txBox="1"/>
          <p:nvPr>
            <p:ph idx="1" type="body"/>
          </p:nvPr>
        </p:nvSpPr>
        <p:spPr>
          <a:xfrm>
            <a:off x="2400250" y="1263925"/>
            <a:ext cx="6321600" cy="1758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444444"/>
              </a:buClr>
              <a:buSzPts val="1800"/>
              <a:buChar char="●"/>
            </a:pPr>
            <a:r>
              <a:rPr lang="en">
                <a:solidFill>
                  <a:srgbClr val="444444"/>
                </a:solidFill>
                <a:highlight>
                  <a:srgbClr val="FFFFFF"/>
                </a:highlight>
              </a:rPr>
              <a:t>Also known as ozone, rocket fuel, or superweed</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Originally developed in the 1950s as a general anesthetic for surgery.</a:t>
            </a:r>
            <a:endParaRPr>
              <a:solidFill>
                <a:srgbClr val="444444"/>
              </a:solidFill>
              <a:highlight>
                <a:srgbClr val="FFFFFF"/>
              </a:highlight>
            </a:endParaRPr>
          </a:p>
          <a:p>
            <a:pPr indent="-342900" lvl="0" marL="457200" rtl="0" algn="l">
              <a:spcBef>
                <a:spcPts val="0"/>
              </a:spcBef>
              <a:spcAft>
                <a:spcPts val="0"/>
              </a:spcAft>
              <a:buClr>
                <a:srgbClr val="444444"/>
              </a:buClr>
              <a:buSzPts val="1800"/>
              <a:buChar char="●"/>
            </a:pPr>
            <a:r>
              <a:rPr lang="en">
                <a:solidFill>
                  <a:srgbClr val="444444"/>
                </a:solidFill>
                <a:highlight>
                  <a:srgbClr val="FFFFFF"/>
                </a:highlight>
              </a:rPr>
              <a:t>Usually sold in powder form, but can be found in crystal, capsule, tablet, or liquid form.</a:t>
            </a:r>
            <a:endParaRPr>
              <a:solidFill>
                <a:srgbClr val="444444"/>
              </a:solidFill>
              <a:highlight>
                <a:srgbClr val="FFFFFF"/>
              </a:highlight>
            </a:endParaRPr>
          </a:p>
          <a:p>
            <a:pPr indent="0" lvl="0" marL="0" rtl="0" algn="l">
              <a:spcBef>
                <a:spcPts val="1600"/>
              </a:spcBef>
              <a:spcAft>
                <a:spcPts val="1600"/>
              </a:spcAft>
              <a:buNone/>
            </a:pPr>
            <a:r>
              <a:t/>
            </a:r>
            <a:endParaRPr>
              <a:solidFill>
                <a:srgbClr val="444444"/>
              </a:solidFill>
              <a:highlight>
                <a:srgbClr val="FFFFFF"/>
              </a:highlight>
            </a:endParaRPr>
          </a:p>
        </p:txBody>
      </p:sp>
      <p:sp>
        <p:nvSpPr>
          <p:cNvPr id="339" name="Google Shape;339;p47"/>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47"/>
          <p:cNvSpPr/>
          <p:nvPr/>
        </p:nvSpPr>
        <p:spPr>
          <a:xfrm rot="996673">
            <a:off x="5712381" y="2654723"/>
            <a:ext cx="2599168" cy="2078983"/>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Snorted, smoked, injected, or swallowed.</a:t>
            </a:r>
            <a:endParaRPr b="1">
              <a:solidFill>
                <a:srgbClr val="FFFFFF"/>
              </a:solidFill>
              <a:latin typeface="Lato"/>
              <a:ea typeface="Lato"/>
              <a:cs typeface="Lato"/>
              <a:sym typeface="La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pic>
        <p:nvPicPr>
          <p:cNvPr id="345" name="Google Shape;345;p48"/>
          <p:cNvPicPr preferRelativeResize="0"/>
          <p:nvPr/>
        </p:nvPicPr>
        <p:blipFill>
          <a:blip r:embed="rId3">
            <a:alphaModFix/>
          </a:blip>
          <a:stretch>
            <a:fillRect/>
          </a:stretch>
        </p:blipFill>
        <p:spPr>
          <a:xfrm>
            <a:off x="2204350" y="606893"/>
            <a:ext cx="3012675" cy="1866299"/>
          </a:xfrm>
          <a:prstGeom prst="rect">
            <a:avLst/>
          </a:prstGeom>
          <a:noFill/>
          <a:ln>
            <a:noFill/>
          </a:ln>
        </p:spPr>
      </p:pic>
      <p:sp>
        <p:nvSpPr>
          <p:cNvPr id="346" name="Google Shape;346;p48"/>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7" name="Google Shape;347;p48"/>
          <p:cNvPicPr preferRelativeResize="0"/>
          <p:nvPr/>
        </p:nvPicPr>
        <p:blipFill>
          <a:blip r:embed="rId4">
            <a:alphaModFix/>
          </a:blip>
          <a:stretch>
            <a:fillRect/>
          </a:stretch>
        </p:blipFill>
        <p:spPr>
          <a:xfrm>
            <a:off x="2204351" y="2571751"/>
            <a:ext cx="3012675" cy="1990874"/>
          </a:xfrm>
          <a:prstGeom prst="rect">
            <a:avLst/>
          </a:prstGeom>
          <a:noFill/>
          <a:ln>
            <a:noFill/>
          </a:ln>
        </p:spPr>
      </p:pic>
      <p:pic>
        <p:nvPicPr>
          <p:cNvPr id="348" name="Google Shape;348;p48"/>
          <p:cNvPicPr preferRelativeResize="0"/>
          <p:nvPr/>
        </p:nvPicPr>
        <p:blipFill rotWithShape="1">
          <a:blip r:embed="rId5">
            <a:alphaModFix/>
          </a:blip>
          <a:srcRect b="12411" l="0" r="0" t="0"/>
          <a:stretch/>
        </p:blipFill>
        <p:spPr>
          <a:xfrm>
            <a:off x="5700525" y="606900"/>
            <a:ext cx="2322351" cy="1866299"/>
          </a:xfrm>
          <a:prstGeom prst="rect">
            <a:avLst/>
          </a:prstGeom>
          <a:noFill/>
          <a:ln>
            <a:noFill/>
          </a:ln>
        </p:spPr>
      </p:pic>
      <p:pic>
        <p:nvPicPr>
          <p:cNvPr id="349" name="Google Shape;349;p48"/>
          <p:cNvPicPr preferRelativeResize="0"/>
          <p:nvPr/>
        </p:nvPicPr>
        <p:blipFill>
          <a:blip r:embed="rId6">
            <a:alphaModFix/>
          </a:blip>
          <a:stretch>
            <a:fillRect/>
          </a:stretch>
        </p:blipFill>
        <p:spPr>
          <a:xfrm>
            <a:off x="5647600" y="2656612"/>
            <a:ext cx="2428202" cy="182115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sp>
        <p:nvSpPr>
          <p:cNvPr id="354" name="Google Shape;354;p4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Short Term Effects of PCP</a:t>
            </a:r>
            <a:endParaRPr/>
          </a:p>
        </p:txBody>
      </p:sp>
      <p:sp>
        <p:nvSpPr>
          <p:cNvPr id="355" name="Google Shape;355;p49"/>
          <p:cNvSpPr txBox="1"/>
          <p:nvPr>
            <p:ph idx="1" type="body"/>
          </p:nvPr>
        </p:nvSpPr>
        <p:spPr>
          <a:xfrm>
            <a:off x="2400250" y="1299500"/>
            <a:ext cx="6321600" cy="34767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Char char="●"/>
            </a:pPr>
            <a:r>
              <a:rPr lang="en">
                <a:solidFill>
                  <a:srgbClr val="000000"/>
                </a:solidFill>
              </a:rPr>
              <a:t>Vary depending on dose taken.</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Smoking = 2 minutes to take effect.</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Swallowing = 30-60 mins</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Effects may last 4-48 hours depending on dose taken.</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Feeling detached from the world &amp; your own body</a:t>
            </a:r>
            <a:endParaRPr>
              <a:solidFill>
                <a:srgbClr val="000000"/>
              </a:solidFill>
            </a:endParaRPr>
          </a:p>
          <a:p>
            <a:pPr indent="-342900" lvl="0" marL="457200" rtl="0" algn="l">
              <a:lnSpc>
                <a:spcPct val="100000"/>
              </a:lnSpc>
              <a:spcBef>
                <a:spcPts val="0"/>
              </a:spcBef>
              <a:spcAft>
                <a:spcPts val="0"/>
              </a:spcAft>
              <a:buClr>
                <a:srgbClr val="000000"/>
              </a:buClr>
              <a:buSzPts val="1800"/>
              <a:buChar char="●"/>
            </a:pPr>
            <a:r>
              <a:rPr lang="en">
                <a:solidFill>
                  <a:srgbClr val="000000"/>
                </a:solidFill>
              </a:rPr>
              <a:t>Visual &amp; auditory distortion</a:t>
            </a:r>
            <a:endParaRPr sz="1200">
              <a:solidFill>
                <a:srgbClr val="777777"/>
              </a:solidFill>
              <a:highlight>
                <a:srgbClr val="FFFFFF"/>
              </a:highlight>
            </a:endParaRPr>
          </a:p>
          <a:p>
            <a:pPr indent="0" lvl="0" marL="0" rtl="0" algn="l">
              <a:spcBef>
                <a:spcPts val="1600"/>
              </a:spcBef>
              <a:spcAft>
                <a:spcPts val="1600"/>
              </a:spcAft>
              <a:buNone/>
            </a:pPr>
            <a:r>
              <a:t/>
            </a:r>
            <a:endParaRPr sz="1200">
              <a:solidFill>
                <a:srgbClr val="777777"/>
              </a:solidFill>
              <a:highlight>
                <a:srgbClr val="FFFFFF"/>
              </a:highlight>
            </a:endParaRPr>
          </a:p>
        </p:txBody>
      </p:sp>
      <p:sp>
        <p:nvSpPr>
          <p:cNvPr id="356" name="Google Shape;356;p49"/>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5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Long Term Effects of PCP</a:t>
            </a:r>
            <a:endParaRPr/>
          </a:p>
        </p:txBody>
      </p:sp>
      <p:sp>
        <p:nvSpPr>
          <p:cNvPr id="362" name="Google Shape;362;p50"/>
          <p:cNvSpPr txBox="1"/>
          <p:nvPr>
            <p:ph idx="1" type="body"/>
          </p:nvPr>
        </p:nvSpPr>
        <p:spPr>
          <a:xfrm>
            <a:off x="2400250" y="1382450"/>
            <a:ext cx="6321600" cy="3310800"/>
          </a:xfrm>
          <a:prstGeom prst="rect">
            <a:avLst/>
          </a:prstGeom>
        </p:spPr>
        <p:txBody>
          <a:bodyPr anchorCtr="0" anchor="t" bIns="91425" lIns="91425" spcFirstLastPara="1" rIns="91425" wrap="square" tIns="91425">
            <a:noAutofit/>
          </a:bodyPr>
          <a:lstStyle/>
          <a:p>
            <a:pPr indent="-342900" lvl="0" marL="596900" rtl="0" algn="l">
              <a:spcBef>
                <a:spcPts val="0"/>
              </a:spcBef>
              <a:spcAft>
                <a:spcPts val="0"/>
              </a:spcAft>
              <a:buClr>
                <a:srgbClr val="000000"/>
              </a:buClr>
              <a:buSzPts val="1800"/>
              <a:buChar char="●"/>
            </a:pPr>
            <a:r>
              <a:rPr lang="en">
                <a:solidFill>
                  <a:srgbClr val="000000"/>
                </a:solidFill>
              </a:rPr>
              <a:t>Impaired memory.</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Thinking problems and impaired decision-making abilities.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Speech problems.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Severe depression with suicidal thoughts.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Higher anxiety, paranoia, and isolation.</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Extreme weight loss.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"Flashback" phenomena.</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Continuous hallucinations and delusional thinking even when not using the substance.</a:t>
            </a:r>
            <a:endParaRPr>
              <a:solidFill>
                <a:srgbClr val="000000"/>
              </a:solidFill>
            </a:endParaRPr>
          </a:p>
          <a:p>
            <a:pPr indent="0" lvl="0" marL="0" rtl="0" algn="l">
              <a:spcBef>
                <a:spcPts val="1900"/>
              </a:spcBef>
              <a:spcAft>
                <a:spcPts val="1600"/>
              </a:spcAft>
              <a:buNone/>
            </a:pPr>
            <a:r>
              <a:t/>
            </a:r>
            <a:endParaRPr/>
          </a:p>
        </p:txBody>
      </p:sp>
      <p:sp>
        <p:nvSpPr>
          <p:cNvPr id="363" name="Google Shape;363;p50"/>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5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Ketamine</a:t>
            </a:r>
            <a:endParaRPr/>
          </a:p>
        </p:txBody>
      </p:sp>
      <p:sp>
        <p:nvSpPr>
          <p:cNvPr id="369" name="Google Shape;369;p51"/>
          <p:cNvSpPr txBox="1"/>
          <p:nvPr>
            <p:ph idx="1" type="body"/>
          </p:nvPr>
        </p:nvSpPr>
        <p:spPr>
          <a:xfrm>
            <a:off x="1876800" y="1536500"/>
            <a:ext cx="4309500" cy="31686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Also known as Special K</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Currently used as an anesthetic for humans and animals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Most of the Ketamine sold on the street has been diverted from </a:t>
            </a:r>
            <a:r>
              <a:rPr lang="en">
                <a:solidFill>
                  <a:srgbClr val="000000"/>
                </a:solidFill>
                <a:highlight>
                  <a:srgbClr val="FFFFFF"/>
                </a:highlight>
              </a:rPr>
              <a:t>veterinary</a:t>
            </a:r>
            <a:r>
              <a:rPr lang="en">
                <a:solidFill>
                  <a:srgbClr val="000000"/>
                </a:solidFill>
                <a:highlight>
                  <a:srgbClr val="FFFFFF"/>
                </a:highlight>
              </a:rPr>
              <a:t> offices.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Manufactured as an </a:t>
            </a:r>
            <a:r>
              <a:rPr lang="en">
                <a:solidFill>
                  <a:srgbClr val="000000"/>
                </a:solidFill>
                <a:highlight>
                  <a:srgbClr val="FFFFFF"/>
                </a:highlight>
              </a:rPr>
              <a:t>injectable</a:t>
            </a:r>
            <a:r>
              <a:rPr lang="en">
                <a:solidFill>
                  <a:srgbClr val="000000"/>
                </a:solidFill>
                <a:highlight>
                  <a:srgbClr val="FFFFFF"/>
                </a:highlight>
              </a:rPr>
              <a:t> liquid,  but can also be evaporated to a powder that is snorted or compressed into pills.</a:t>
            </a:r>
            <a:endParaRPr/>
          </a:p>
        </p:txBody>
      </p:sp>
      <p:sp>
        <p:nvSpPr>
          <p:cNvPr id="370" name="Google Shape;370;p51"/>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1" name="Google Shape;371;p51"/>
          <p:cNvPicPr preferRelativeResize="0"/>
          <p:nvPr/>
        </p:nvPicPr>
        <p:blipFill>
          <a:blip r:embed="rId3">
            <a:alphaModFix/>
          </a:blip>
          <a:stretch>
            <a:fillRect/>
          </a:stretch>
        </p:blipFill>
        <p:spPr>
          <a:xfrm>
            <a:off x="6077975" y="1669269"/>
            <a:ext cx="2750576" cy="18291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Depressants</a:t>
            </a:r>
            <a:endParaRPr/>
          </a:p>
        </p:txBody>
      </p:sp>
      <p:sp>
        <p:nvSpPr>
          <p:cNvPr id="95" name="Google Shape;95;p1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Types:</a:t>
            </a:r>
            <a:endParaRPr/>
          </a:p>
          <a:p>
            <a:pPr indent="-342900" lvl="0" marL="596900" rtl="0" algn="l">
              <a:lnSpc>
                <a:spcPct val="128571"/>
              </a:lnSpc>
              <a:spcBef>
                <a:spcPts val="1600"/>
              </a:spcBef>
              <a:spcAft>
                <a:spcPts val="0"/>
              </a:spcAft>
              <a:buClr>
                <a:srgbClr val="000000"/>
              </a:buClr>
              <a:buSzPts val="1800"/>
              <a:buFont typeface="Arial"/>
              <a:buChar char="●"/>
            </a:pPr>
            <a:r>
              <a:rPr b="1" lang="en">
                <a:solidFill>
                  <a:srgbClr val="000000"/>
                </a:solidFill>
              </a:rPr>
              <a:t>Barbiturates</a:t>
            </a:r>
            <a:r>
              <a:rPr lang="en">
                <a:solidFill>
                  <a:srgbClr val="000000"/>
                </a:solidFill>
              </a:rPr>
              <a:t>: prescribed to promote sleep.</a:t>
            </a:r>
            <a:endParaRPr>
              <a:solidFill>
                <a:srgbClr val="000000"/>
              </a:solidFill>
            </a:endParaRPr>
          </a:p>
          <a:p>
            <a:pPr indent="-342900" lvl="0" marL="596900" rtl="0" algn="l">
              <a:lnSpc>
                <a:spcPct val="128571"/>
              </a:lnSpc>
              <a:spcBef>
                <a:spcPts val="0"/>
              </a:spcBef>
              <a:spcAft>
                <a:spcPts val="0"/>
              </a:spcAft>
              <a:buClr>
                <a:srgbClr val="000000"/>
              </a:buClr>
              <a:buSzPts val="1800"/>
              <a:buFont typeface="Arial"/>
              <a:buChar char="●"/>
            </a:pPr>
            <a:r>
              <a:rPr b="1" lang="en">
                <a:solidFill>
                  <a:srgbClr val="000000"/>
                </a:solidFill>
              </a:rPr>
              <a:t>Benzodiazepines</a:t>
            </a:r>
            <a:r>
              <a:rPr lang="en">
                <a:solidFill>
                  <a:srgbClr val="000000"/>
                </a:solidFill>
              </a:rPr>
              <a:t>: prescribed to relieve anxiety.</a:t>
            </a:r>
            <a:endParaRPr>
              <a:solidFill>
                <a:srgbClr val="000000"/>
              </a:solidFill>
            </a:endParaRPr>
          </a:p>
          <a:p>
            <a:pPr indent="0" lvl="0" marL="0" rtl="0" algn="l">
              <a:spcBef>
                <a:spcPts val="1800"/>
              </a:spcBef>
              <a:spcAft>
                <a:spcPts val="0"/>
              </a:spcAft>
              <a:buNone/>
            </a:pPr>
            <a:r>
              <a:rPr lang="en"/>
              <a:t>Examples: </a:t>
            </a:r>
            <a:endParaRPr/>
          </a:p>
          <a:p>
            <a:pPr indent="-342900" lvl="0" marL="685800" rtl="0" algn="l">
              <a:lnSpc>
                <a:spcPct val="180000"/>
              </a:lnSpc>
              <a:spcBef>
                <a:spcPts val="1600"/>
              </a:spcBef>
              <a:spcAft>
                <a:spcPts val="0"/>
              </a:spcAft>
              <a:buClr>
                <a:srgbClr val="000000"/>
              </a:buClr>
              <a:buSzPts val="1800"/>
              <a:buFont typeface="Lato"/>
              <a:buChar char="●"/>
            </a:pPr>
            <a:r>
              <a:rPr lang="en"/>
              <a:t>Rohypnol, </a:t>
            </a:r>
            <a:r>
              <a:rPr lang="en">
                <a:solidFill>
                  <a:srgbClr val="000000"/>
                </a:solidFill>
              </a:rPr>
              <a:t>Xanax, Valium, Ativan.</a:t>
            </a:r>
            <a:endParaRPr>
              <a:solidFill>
                <a:srgbClr val="000000"/>
              </a:solidFill>
            </a:endParaRPr>
          </a:p>
          <a:p>
            <a:pPr indent="0" lvl="0" marL="0" rtl="0" algn="l">
              <a:spcBef>
                <a:spcPts val="1700"/>
              </a:spcBef>
              <a:spcAft>
                <a:spcPts val="1600"/>
              </a:spcAft>
              <a:buNone/>
            </a:pPr>
            <a:r>
              <a:t/>
            </a:r>
            <a:endParaRPr>
              <a:solidFill>
                <a:srgbClr val="000000"/>
              </a:solidFill>
            </a:endParaRPr>
          </a:p>
        </p:txBody>
      </p:sp>
      <p:sp>
        <p:nvSpPr>
          <p:cNvPr id="96" name="Google Shape;96;p16"/>
          <p:cNvSpPr/>
          <p:nvPr/>
        </p:nvSpPr>
        <p:spPr>
          <a:xfrm>
            <a:off x="0" y="12100"/>
            <a:ext cx="1816800" cy="5143500"/>
          </a:xfrm>
          <a:prstGeom prst="rect">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Google Shape;376;p5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Short Term Effects of Ketamine</a:t>
            </a:r>
            <a:endParaRPr/>
          </a:p>
        </p:txBody>
      </p:sp>
      <p:sp>
        <p:nvSpPr>
          <p:cNvPr id="377" name="Google Shape;377;p5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b="1" lang="en">
                <a:solidFill>
                  <a:srgbClr val="000000"/>
                </a:solidFill>
              </a:rPr>
              <a:t>Produces an abrupt high that lasts for about an hour</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Starts 2-5 mins after smoking or swallowing</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30 seconds after injection</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First feeling is overwhelming relaxation (full body buzz)</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Feel like you’re floating</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Hallucinations</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Complete detachment from your body</a:t>
            </a:r>
            <a:endParaRPr b="1">
              <a:solidFill>
                <a:srgbClr val="000000"/>
              </a:solidFill>
            </a:endParaRPr>
          </a:p>
          <a:p>
            <a:pPr indent="-342900" lvl="0" marL="457200" rtl="0" algn="l">
              <a:spcBef>
                <a:spcPts val="0"/>
              </a:spcBef>
              <a:spcAft>
                <a:spcPts val="0"/>
              </a:spcAft>
              <a:buClr>
                <a:srgbClr val="000000"/>
              </a:buClr>
              <a:buSzPts val="1800"/>
              <a:buChar char="●"/>
            </a:pPr>
            <a:r>
              <a:rPr b="1" lang="en">
                <a:solidFill>
                  <a:srgbClr val="000000"/>
                </a:solidFill>
              </a:rPr>
              <a:t>Some people describe the feeling as being in a “K-hole”</a:t>
            </a:r>
            <a:endParaRPr b="1">
              <a:solidFill>
                <a:srgbClr val="000000"/>
              </a:solidFill>
            </a:endParaRPr>
          </a:p>
          <a:p>
            <a:pPr indent="0" lvl="0" marL="0" rtl="0" algn="l">
              <a:spcBef>
                <a:spcPts val="1500"/>
              </a:spcBef>
              <a:spcAft>
                <a:spcPts val="1600"/>
              </a:spcAft>
              <a:buNone/>
            </a:pPr>
            <a:r>
              <a:t/>
            </a:r>
            <a:endParaRPr/>
          </a:p>
        </p:txBody>
      </p:sp>
      <p:sp>
        <p:nvSpPr>
          <p:cNvPr id="378" name="Google Shape;378;p52"/>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sp>
        <p:nvSpPr>
          <p:cNvPr id="383" name="Google Shape;383;p5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Long Terms Effects of Ketamine</a:t>
            </a:r>
            <a:endParaRPr/>
          </a:p>
        </p:txBody>
      </p:sp>
      <p:sp>
        <p:nvSpPr>
          <p:cNvPr id="384" name="Google Shape;384;p53"/>
          <p:cNvSpPr txBox="1"/>
          <p:nvPr>
            <p:ph idx="1" type="body"/>
          </p:nvPr>
        </p:nvSpPr>
        <p:spPr>
          <a:xfrm>
            <a:off x="2400250" y="1133575"/>
            <a:ext cx="6321600" cy="39033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rgbClr val="000000"/>
              </a:buClr>
              <a:buSzPts val="1400"/>
              <a:buChar char="●"/>
            </a:pPr>
            <a:r>
              <a:rPr lang="en" sz="1400">
                <a:solidFill>
                  <a:srgbClr val="000000"/>
                </a:solidFill>
              </a:rPr>
              <a:t>Reduces or even eliminates pain. </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It's hard for users to tell whether they've injured themselves, so they can end up hurting themselves severely. </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Once the effects of the drug have worn off, users might experience severe abdominal pain. </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It can also cause thickening of the bladder and urinary tract, and this can force some long-term addicts to have their bladders removed as the walls are too thick and prevent urine from passing through.</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Amphetamines should never be mixed with ketamine because they can cause very high blood pressure.</a:t>
            </a:r>
            <a:endParaRPr sz="1400">
              <a:solidFill>
                <a:srgbClr val="000000"/>
              </a:solidFill>
            </a:endParaRPr>
          </a:p>
          <a:p>
            <a:pPr indent="0" lvl="0" marL="0" rtl="0" algn="l">
              <a:spcBef>
                <a:spcPts val="1500"/>
              </a:spcBef>
              <a:spcAft>
                <a:spcPts val="1600"/>
              </a:spcAft>
              <a:buNone/>
            </a:pPr>
            <a:r>
              <a:t/>
            </a:r>
            <a:endParaRPr/>
          </a:p>
        </p:txBody>
      </p:sp>
      <p:sp>
        <p:nvSpPr>
          <p:cNvPr id="385" name="Google Shape;385;p53"/>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Google Shape;390;p5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DXM</a:t>
            </a:r>
            <a:endParaRPr/>
          </a:p>
        </p:txBody>
      </p:sp>
      <p:sp>
        <p:nvSpPr>
          <p:cNvPr id="391" name="Google Shape;391;p54"/>
          <p:cNvSpPr txBox="1"/>
          <p:nvPr>
            <p:ph idx="1" type="body"/>
          </p:nvPr>
        </p:nvSpPr>
        <p:spPr>
          <a:xfrm>
            <a:off x="2400250" y="1157275"/>
            <a:ext cx="6321600" cy="3310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Also known as “robo”</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 cough suppressant and expectorant ingredient in some over-the-counter cold and cough medications.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 most common sources of abused DXM are “extra-strength” cough syrup, which typically contains around </a:t>
            </a:r>
            <a:r>
              <a:rPr lang="en">
                <a:solidFill>
                  <a:schemeClr val="accent5"/>
                </a:solidFill>
                <a:highlight>
                  <a:srgbClr val="FFFFFF"/>
                </a:highlight>
              </a:rPr>
              <a:t>15 milligrams of DXM</a:t>
            </a:r>
            <a:r>
              <a:rPr lang="en">
                <a:solidFill>
                  <a:srgbClr val="000000"/>
                </a:solidFill>
                <a:highlight>
                  <a:srgbClr val="FFFFFF"/>
                </a:highlight>
              </a:rPr>
              <a:t> per teaspoon, and pills and gel capsules, which typically contain </a:t>
            </a:r>
            <a:r>
              <a:rPr lang="en">
                <a:solidFill>
                  <a:schemeClr val="accent5"/>
                </a:solidFill>
                <a:highlight>
                  <a:srgbClr val="FFFFFF"/>
                </a:highlight>
              </a:rPr>
              <a:t>15 milligrams of DXM per pill</a:t>
            </a:r>
            <a:r>
              <a:rPr lang="en">
                <a:solidFill>
                  <a:srgbClr val="000000"/>
                </a:solidFill>
                <a:highlight>
                  <a:srgbClr val="FFFFFF"/>
                </a:highlight>
              </a:rPr>
              <a:t>.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OTC medications that contain DXM often also contain </a:t>
            </a:r>
            <a:r>
              <a:rPr lang="en">
                <a:solidFill>
                  <a:schemeClr val="accent5"/>
                </a:solidFill>
                <a:highlight>
                  <a:srgbClr val="FFFFFF"/>
                </a:highlight>
              </a:rPr>
              <a:t>antihistamines and decongestants</a:t>
            </a:r>
            <a:r>
              <a:rPr lang="en">
                <a:solidFill>
                  <a:srgbClr val="000000"/>
                </a:solidFill>
                <a:highlight>
                  <a:srgbClr val="FFFFFF"/>
                </a:highlight>
              </a:rPr>
              <a:t>.</a:t>
            </a:r>
            <a:endParaRPr>
              <a:solidFill>
                <a:srgbClr val="000000"/>
              </a:solidFill>
            </a:endParaRPr>
          </a:p>
        </p:txBody>
      </p:sp>
      <p:sp>
        <p:nvSpPr>
          <p:cNvPr id="392" name="Google Shape;392;p54"/>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5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DXM</a:t>
            </a:r>
            <a:endParaRPr/>
          </a:p>
        </p:txBody>
      </p:sp>
      <p:sp>
        <p:nvSpPr>
          <p:cNvPr id="398" name="Google Shape;398;p5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596900" rtl="0" algn="l">
              <a:spcBef>
                <a:spcPts val="0"/>
              </a:spcBef>
              <a:spcAft>
                <a:spcPts val="0"/>
              </a:spcAft>
              <a:buClr>
                <a:srgbClr val="000000"/>
              </a:buClr>
              <a:buSzPts val="1800"/>
              <a:buChar char="●"/>
            </a:pPr>
            <a:r>
              <a:rPr lang="en">
                <a:solidFill>
                  <a:srgbClr val="000000"/>
                </a:solidFill>
              </a:rPr>
              <a:t>Dizziness.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Feeling faint.</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Nausea.</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Stomach pain.</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Restlessness.</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Increased heart rate.</a:t>
            </a:r>
            <a:endParaRPr>
              <a:solidFill>
                <a:srgbClr val="000000"/>
              </a:solidFill>
            </a:endParaRPr>
          </a:p>
          <a:p>
            <a:pPr indent="-342900" lvl="0" marL="596900" rtl="0" algn="l">
              <a:spcBef>
                <a:spcPts val="0"/>
              </a:spcBef>
              <a:spcAft>
                <a:spcPts val="0"/>
              </a:spcAft>
              <a:buClr>
                <a:srgbClr val="000000"/>
              </a:buClr>
              <a:buSzPts val="1800"/>
              <a:buChar char="●"/>
            </a:pPr>
            <a:r>
              <a:rPr lang="en">
                <a:solidFill>
                  <a:srgbClr val="000000"/>
                </a:solidFill>
              </a:rPr>
              <a:t>Fatigue.</a:t>
            </a:r>
            <a:endParaRPr>
              <a:solidFill>
                <a:srgbClr val="000000"/>
              </a:solidFill>
            </a:endParaRPr>
          </a:p>
          <a:p>
            <a:pPr indent="0" lvl="0" marL="0" rtl="0" algn="l">
              <a:spcBef>
                <a:spcPts val="1900"/>
              </a:spcBef>
              <a:spcAft>
                <a:spcPts val="1600"/>
              </a:spcAft>
              <a:buNone/>
            </a:pPr>
            <a:r>
              <a:t/>
            </a:r>
            <a:endParaRPr/>
          </a:p>
        </p:txBody>
      </p:sp>
      <p:sp>
        <p:nvSpPr>
          <p:cNvPr id="399" name="Google Shape;399;p55"/>
          <p:cNvSpPr/>
          <p:nvPr/>
        </p:nvSpPr>
        <p:spPr>
          <a:xfrm>
            <a:off x="0" y="12100"/>
            <a:ext cx="1816800" cy="51435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0" name="Google Shape;400;p55"/>
          <p:cNvPicPr preferRelativeResize="0"/>
          <p:nvPr/>
        </p:nvPicPr>
        <p:blipFill>
          <a:blip r:embed="rId3">
            <a:alphaModFix/>
          </a:blip>
          <a:stretch>
            <a:fillRect/>
          </a:stretch>
        </p:blipFill>
        <p:spPr>
          <a:xfrm>
            <a:off x="5397931" y="1459694"/>
            <a:ext cx="3333769" cy="22241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sp>
        <p:nvSpPr>
          <p:cNvPr id="405" name="Google Shape;405;p5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Opioids</a:t>
            </a:r>
            <a:endParaRPr/>
          </a:p>
        </p:txBody>
      </p:sp>
      <p:sp>
        <p:nvSpPr>
          <p:cNvPr id="406" name="Google Shape;406;p56"/>
          <p:cNvSpPr txBox="1"/>
          <p:nvPr>
            <p:ph idx="1" type="body"/>
          </p:nvPr>
        </p:nvSpPr>
        <p:spPr>
          <a:xfrm>
            <a:off x="1958800" y="1249300"/>
            <a:ext cx="4254600" cy="2669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0000"/>
              </a:solidFill>
              <a:highlight>
                <a:srgbClr val="FFFFFF"/>
              </a:highlight>
            </a:endParaRPr>
          </a:p>
          <a:p>
            <a:pPr indent="0" lvl="0" marL="0" rtl="0" algn="l">
              <a:spcBef>
                <a:spcPts val="1600"/>
              </a:spcBef>
              <a:spcAft>
                <a:spcPts val="0"/>
              </a:spcAft>
              <a:buNone/>
            </a:pPr>
            <a:r>
              <a:rPr lang="en">
                <a:solidFill>
                  <a:srgbClr val="000000"/>
                </a:solidFill>
                <a:highlight>
                  <a:srgbClr val="FFFFFF"/>
                </a:highlight>
              </a:rPr>
              <a:t>Opioids are a class of drugs naturally found in the opium poppy plant.</a:t>
            </a:r>
            <a:endParaRPr>
              <a:solidFill>
                <a:srgbClr val="000000"/>
              </a:solidFill>
              <a:highlight>
                <a:srgbClr val="FFFFFF"/>
              </a:highlight>
            </a:endParaRPr>
          </a:p>
          <a:p>
            <a:pPr indent="0" lvl="0" marL="0" rtl="0" algn="l">
              <a:spcBef>
                <a:spcPts val="1600"/>
              </a:spcBef>
              <a:spcAft>
                <a:spcPts val="0"/>
              </a:spcAft>
              <a:buNone/>
            </a:pPr>
            <a:r>
              <a:rPr lang="en">
                <a:solidFill>
                  <a:srgbClr val="000000"/>
                </a:solidFill>
                <a:highlight>
                  <a:srgbClr val="FFFFFF"/>
                </a:highlight>
              </a:rPr>
              <a:t>Prescription opioids are used mostly to treat moderate to severe pain, though some opioids can be used to treat coughing and diarrhea.</a:t>
            </a:r>
            <a:endParaRPr>
              <a:solidFill>
                <a:srgbClr val="000000"/>
              </a:solidFill>
            </a:endParaRPr>
          </a:p>
          <a:p>
            <a:pPr indent="0" lvl="0" marL="0" rtl="0" algn="l">
              <a:spcBef>
                <a:spcPts val="1600"/>
              </a:spcBef>
              <a:spcAft>
                <a:spcPts val="1600"/>
              </a:spcAft>
              <a:buNone/>
            </a:pPr>
            <a:r>
              <a:t/>
            </a:r>
            <a:endParaRPr/>
          </a:p>
        </p:txBody>
      </p:sp>
      <p:sp>
        <p:nvSpPr>
          <p:cNvPr id="407" name="Google Shape;407;p56"/>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8" name="Google Shape;408;p56"/>
          <p:cNvPicPr preferRelativeResize="0"/>
          <p:nvPr/>
        </p:nvPicPr>
        <p:blipFill>
          <a:blip r:embed="rId3">
            <a:alphaModFix/>
          </a:blip>
          <a:stretch>
            <a:fillRect/>
          </a:stretch>
        </p:blipFill>
        <p:spPr>
          <a:xfrm>
            <a:off x="6473950" y="1155100"/>
            <a:ext cx="2247900" cy="28575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5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Examples of Opioids</a:t>
            </a:r>
            <a:endParaRPr/>
          </a:p>
        </p:txBody>
      </p:sp>
      <p:sp>
        <p:nvSpPr>
          <p:cNvPr id="414" name="Google Shape;414;p5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Prescription Opioids</a:t>
            </a:r>
            <a:endParaRPr/>
          </a:p>
          <a:p>
            <a:pPr indent="-304800" lvl="1" marL="914400" rtl="0" algn="l">
              <a:lnSpc>
                <a:spcPct val="160000"/>
              </a:lnSpc>
              <a:spcBef>
                <a:spcPts val="0"/>
              </a:spcBef>
              <a:spcAft>
                <a:spcPts val="0"/>
              </a:spcAft>
              <a:buClr>
                <a:srgbClr val="444444"/>
              </a:buClr>
              <a:buSzPts val="1200"/>
              <a:buChar char="○"/>
            </a:pPr>
            <a:r>
              <a:rPr b="1" lang="en" sz="1200">
                <a:solidFill>
                  <a:srgbClr val="444444"/>
                </a:solidFill>
              </a:rPr>
              <a:t>hydrocodone</a:t>
            </a:r>
            <a:r>
              <a:rPr lang="en" sz="1200">
                <a:solidFill>
                  <a:srgbClr val="444444"/>
                </a:solidFill>
              </a:rPr>
              <a:t> (Vicodin®) </a:t>
            </a:r>
            <a:r>
              <a:rPr b="1" lang="en" sz="1200">
                <a:solidFill>
                  <a:srgbClr val="444444"/>
                </a:solidFill>
              </a:rPr>
              <a:t>oxycodone</a:t>
            </a:r>
            <a:r>
              <a:rPr lang="en" sz="1200">
                <a:solidFill>
                  <a:srgbClr val="444444"/>
                </a:solidFill>
              </a:rPr>
              <a:t> (OxyContin®, Percocet®)</a:t>
            </a:r>
            <a:endParaRPr sz="1200">
              <a:solidFill>
                <a:srgbClr val="444444"/>
              </a:solidFill>
            </a:endParaRPr>
          </a:p>
          <a:p>
            <a:pPr indent="-304800" lvl="1" marL="914400" rtl="0" algn="l">
              <a:lnSpc>
                <a:spcPct val="160000"/>
              </a:lnSpc>
              <a:spcBef>
                <a:spcPts val="0"/>
              </a:spcBef>
              <a:spcAft>
                <a:spcPts val="0"/>
              </a:spcAft>
              <a:buClr>
                <a:srgbClr val="444444"/>
              </a:buClr>
              <a:buSzPts val="1200"/>
              <a:buChar char="○"/>
            </a:pPr>
            <a:r>
              <a:rPr b="1" lang="en" sz="1200">
                <a:solidFill>
                  <a:srgbClr val="444444"/>
                </a:solidFill>
              </a:rPr>
              <a:t>oxymorphone</a:t>
            </a:r>
            <a:r>
              <a:rPr lang="en" sz="1200">
                <a:solidFill>
                  <a:srgbClr val="444444"/>
                </a:solidFill>
              </a:rPr>
              <a:t> (Opana®)</a:t>
            </a:r>
            <a:endParaRPr sz="1200">
              <a:solidFill>
                <a:srgbClr val="444444"/>
              </a:solidFill>
            </a:endParaRPr>
          </a:p>
          <a:p>
            <a:pPr indent="-304800" lvl="1" marL="914400" rtl="0" algn="l">
              <a:lnSpc>
                <a:spcPct val="160000"/>
              </a:lnSpc>
              <a:spcBef>
                <a:spcPts val="0"/>
              </a:spcBef>
              <a:spcAft>
                <a:spcPts val="0"/>
              </a:spcAft>
              <a:buClr>
                <a:srgbClr val="444444"/>
              </a:buClr>
              <a:buSzPts val="1200"/>
              <a:buChar char="○"/>
            </a:pPr>
            <a:r>
              <a:rPr b="1" lang="en" sz="1200">
                <a:solidFill>
                  <a:srgbClr val="444444"/>
                </a:solidFill>
              </a:rPr>
              <a:t>morphine</a:t>
            </a:r>
            <a:r>
              <a:rPr lang="en" sz="1200">
                <a:solidFill>
                  <a:srgbClr val="444444"/>
                </a:solidFill>
              </a:rPr>
              <a:t> (Kadian®, Avinza®)</a:t>
            </a:r>
            <a:endParaRPr sz="1200">
              <a:solidFill>
                <a:srgbClr val="444444"/>
              </a:solidFill>
            </a:endParaRPr>
          </a:p>
          <a:p>
            <a:pPr indent="-304800" lvl="1" marL="914400" rtl="0" algn="l">
              <a:lnSpc>
                <a:spcPct val="160000"/>
              </a:lnSpc>
              <a:spcBef>
                <a:spcPts val="0"/>
              </a:spcBef>
              <a:spcAft>
                <a:spcPts val="0"/>
              </a:spcAft>
              <a:buClr>
                <a:srgbClr val="444444"/>
              </a:buClr>
              <a:buSzPts val="1200"/>
              <a:buChar char="○"/>
            </a:pPr>
            <a:r>
              <a:rPr b="1" lang="en" sz="1200">
                <a:solidFill>
                  <a:srgbClr val="444444"/>
                </a:solidFill>
              </a:rPr>
              <a:t>codeine</a:t>
            </a:r>
            <a:endParaRPr b="1" sz="1200"/>
          </a:p>
          <a:p>
            <a:pPr indent="-342900" lvl="0" marL="457200" rtl="0" algn="l">
              <a:spcBef>
                <a:spcPts val="0"/>
              </a:spcBef>
              <a:spcAft>
                <a:spcPts val="0"/>
              </a:spcAft>
              <a:buSzPts val="1800"/>
              <a:buChar char="●"/>
            </a:pPr>
            <a:r>
              <a:rPr lang="en"/>
              <a:t>Heroin</a:t>
            </a:r>
            <a:endParaRPr/>
          </a:p>
          <a:p>
            <a:pPr indent="-342900" lvl="0" marL="457200" rtl="0" algn="l">
              <a:spcBef>
                <a:spcPts val="0"/>
              </a:spcBef>
              <a:spcAft>
                <a:spcPts val="0"/>
              </a:spcAft>
              <a:buSzPts val="1800"/>
              <a:buChar char="●"/>
            </a:pPr>
            <a:r>
              <a:rPr lang="en"/>
              <a:t>Fentanyl</a:t>
            </a:r>
            <a:endParaRPr/>
          </a:p>
          <a:p>
            <a:pPr indent="0" lvl="0" marL="0" rtl="0" algn="l">
              <a:spcBef>
                <a:spcPts val="1600"/>
              </a:spcBef>
              <a:spcAft>
                <a:spcPts val="1600"/>
              </a:spcAft>
              <a:buNone/>
            </a:pPr>
            <a:r>
              <a:t/>
            </a:r>
            <a:endParaRPr/>
          </a:p>
        </p:txBody>
      </p:sp>
      <p:sp>
        <p:nvSpPr>
          <p:cNvPr id="415" name="Google Shape;415;p57"/>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5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Prescription Opioids</a:t>
            </a:r>
            <a:endParaRPr/>
          </a:p>
        </p:txBody>
      </p:sp>
      <p:sp>
        <p:nvSpPr>
          <p:cNvPr id="421" name="Google Shape;421;p58"/>
          <p:cNvSpPr txBox="1"/>
          <p:nvPr>
            <p:ph idx="1" type="body"/>
          </p:nvPr>
        </p:nvSpPr>
        <p:spPr>
          <a:xfrm>
            <a:off x="2032854" y="1400650"/>
            <a:ext cx="4058700" cy="32277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rgbClr val="444444"/>
              </a:buClr>
              <a:buSzPts val="1400"/>
              <a:buChar char="●"/>
            </a:pPr>
            <a:r>
              <a:rPr b="1" lang="en" sz="1400">
                <a:solidFill>
                  <a:schemeClr val="accent5"/>
                </a:solidFill>
                <a:highlight>
                  <a:srgbClr val="FFFFFF"/>
                </a:highlight>
              </a:rPr>
              <a:t>Bind to and activate opioid receptors</a:t>
            </a:r>
            <a:r>
              <a:rPr lang="en" sz="1400">
                <a:solidFill>
                  <a:srgbClr val="444444"/>
                </a:solidFill>
                <a:highlight>
                  <a:srgbClr val="FFFFFF"/>
                </a:highlight>
              </a:rPr>
              <a:t> on cells located in many areas of the brain, spinal cord, and other organs in the body, especially those involved in feelings of pain and pleasure. </a:t>
            </a:r>
            <a:endParaRPr sz="1400">
              <a:solidFill>
                <a:srgbClr val="444444"/>
              </a:solidFill>
              <a:highlight>
                <a:srgbClr val="FFFFFF"/>
              </a:highlight>
            </a:endParaRPr>
          </a:p>
          <a:p>
            <a:pPr indent="-317500" lvl="0" marL="457200" rtl="0" algn="l">
              <a:spcBef>
                <a:spcPts val="0"/>
              </a:spcBef>
              <a:spcAft>
                <a:spcPts val="0"/>
              </a:spcAft>
              <a:buClr>
                <a:srgbClr val="444444"/>
              </a:buClr>
              <a:buSzPts val="1400"/>
              <a:buChar char="●"/>
            </a:pPr>
            <a:r>
              <a:rPr lang="en" sz="1400">
                <a:solidFill>
                  <a:srgbClr val="444444"/>
                </a:solidFill>
                <a:highlight>
                  <a:srgbClr val="FFFFFF"/>
                </a:highlight>
              </a:rPr>
              <a:t>When opioids attach to these receptors, they </a:t>
            </a:r>
            <a:r>
              <a:rPr b="1" lang="en" sz="1400">
                <a:solidFill>
                  <a:schemeClr val="accent5"/>
                </a:solidFill>
                <a:highlight>
                  <a:srgbClr val="FFFFFF"/>
                </a:highlight>
              </a:rPr>
              <a:t>block pain signals sent from the brain to the body</a:t>
            </a:r>
            <a:r>
              <a:rPr lang="en" sz="1400">
                <a:solidFill>
                  <a:srgbClr val="444444"/>
                </a:solidFill>
                <a:highlight>
                  <a:srgbClr val="FFFFFF"/>
                </a:highlight>
              </a:rPr>
              <a:t> and release large amounts of dopamine throughout the body.</a:t>
            </a:r>
            <a:endParaRPr sz="1400">
              <a:solidFill>
                <a:srgbClr val="444444"/>
              </a:solidFill>
              <a:highlight>
                <a:srgbClr val="FFFFFF"/>
              </a:highlight>
            </a:endParaRPr>
          </a:p>
          <a:p>
            <a:pPr indent="-317500" lvl="0" marL="457200" rtl="0" algn="l">
              <a:spcBef>
                <a:spcPts val="0"/>
              </a:spcBef>
              <a:spcAft>
                <a:spcPts val="0"/>
              </a:spcAft>
              <a:buClr>
                <a:srgbClr val="444444"/>
              </a:buClr>
              <a:buSzPts val="1400"/>
              <a:buChar char="●"/>
            </a:pPr>
            <a:r>
              <a:rPr lang="en" sz="1400">
                <a:solidFill>
                  <a:srgbClr val="444444"/>
                </a:solidFill>
                <a:highlight>
                  <a:srgbClr val="FFFFFF"/>
                </a:highlight>
              </a:rPr>
              <a:t>This release can strongly reinforce the act of taking the drug, making the user want to repeat the experience.</a:t>
            </a:r>
            <a:endParaRPr sz="1400"/>
          </a:p>
        </p:txBody>
      </p:sp>
      <p:sp>
        <p:nvSpPr>
          <p:cNvPr id="422" name="Google Shape;422;p58"/>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3" name="Google Shape;423;p58"/>
          <p:cNvPicPr preferRelativeResize="0"/>
          <p:nvPr/>
        </p:nvPicPr>
        <p:blipFill>
          <a:blip r:embed="rId3">
            <a:alphaModFix/>
          </a:blip>
          <a:stretch>
            <a:fillRect/>
          </a:stretch>
        </p:blipFill>
        <p:spPr>
          <a:xfrm>
            <a:off x="6243100" y="1878225"/>
            <a:ext cx="2498026" cy="16653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sp>
        <p:nvSpPr>
          <p:cNvPr id="428" name="Google Shape;428;p5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Prescription Opioids</a:t>
            </a:r>
            <a:endParaRPr/>
          </a:p>
        </p:txBody>
      </p:sp>
      <p:sp>
        <p:nvSpPr>
          <p:cNvPr id="429" name="Google Shape;429;p59"/>
          <p:cNvSpPr txBox="1"/>
          <p:nvPr>
            <p:ph idx="1" type="body"/>
          </p:nvPr>
        </p:nvSpPr>
        <p:spPr>
          <a:xfrm>
            <a:off x="2410107" y="1595775"/>
            <a:ext cx="2721600" cy="2967000"/>
          </a:xfrm>
          <a:prstGeom prst="rect">
            <a:avLst/>
          </a:prstGeom>
        </p:spPr>
        <p:txBody>
          <a:bodyPr anchorCtr="0" anchor="t" bIns="91425" lIns="91425" spcFirstLastPara="1" rIns="91425" wrap="square" tIns="91425">
            <a:noAutofit/>
          </a:bodyPr>
          <a:lstStyle/>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drowsiness</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confusion</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nausea</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constipation</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euphoria</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slowed breathing</a:t>
            </a:r>
            <a:endParaRPr>
              <a:solidFill>
                <a:srgbClr val="000000"/>
              </a:solidFill>
            </a:endParaRPr>
          </a:p>
          <a:p>
            <a:pPr indent="0" lvl="0" marL="0" rtl="0" algn="l">
              <a:lnSpc>
                <a:spcPct val="160000"/>
              </a:lnSpc>
              <a:spcBef>
                <a:spcPts val="3000"/>
              </a:spcBef>
              <a:spcAft>
                <a:spcPts val="0"/>
              </a:spcAft>
              <a:buClr>
                <a:schemeClr val="dk2"/>
              </a:buClr>
              <a:buSzPts val="1100"/>
              <a:buFont typeface="Arial"/>
              <a:buNone/>
            </a:pPr>
            <a:r>
              <a:t/>
            </a:r>
            <a:endParaRPr sz="1050">
              <a:solidFill>
                <a:srgbClr val="444444"/>
              </a:solidFill>
              <a:latin typeface="Verdana"/>
              <a:ea typeface="Verdana"/>
              <a:cs typeface="Verdana"/>
              <a:sym typeface="Verdana"/>
            </a:endParaRPr>
          </a:p>
          <a:p>
            <a:pPr indent="0" lvl="0" marL="0" rtl="0" algn="l">
              <a:spcBef>
                <a:spcPts val="2400"/>
              </a:spcBef>
              <a:spcAft>
                <a:spcPts val="1600"/>
              </a:spcAft>
              <a:buNone/>
            </a:pPr>
            <a:r>
              <a:t/>
            </a:r>
            <a:endParaRPr/>
          </a:p>
        </p:txBody>
      </p:sp>
      <p:sp>
        <p:nvSpPr>
          <p:cNvPr id="430" name="Google Shape;430;p59"/>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59"/>
          <p:cNvSpPr txBox="1"/>
          <p:nvPr/>
        </p:nvSpPr>
        <p:spPr>
          <a:xfrm>
            <a:off x="5333100" y="1386625"/>
            <a:ext cx="3000000" cy="3000000"/>
          </a:xfrm>
          <a:prstGeom prst="rect">
            <a:avLst/>
          </a:prstGeom>
          <a:noFill/>
          <a:ln>
            <a:noFill/>
          </a:ln>
        </p:spPr>
        <p:txBody>
          <a:bodyPr anchorCtr="0" anchor="ctr" bIns="91425" lIns="91425" spcFirstLastPara="1" rIns="91425" wrap="square" tIns="91425">
            <a:noAutofit/>
          </a:bodyPr>
          <a:lstStyle/>
          <a:p>
            <a:pPr indent="0" lvl="0" marL="0" rtl="0" algn="l">
              <a:lnSpc>
                <a:spcPct val="160000"/>
              </a:lnSpc>
              <a:spcBef>
                <a:spcPts val="0"/>
              </a:spcBef>
              <a:spcAft>
                <a:spcPts val="2400"/>
              </a:spcAft>
              <a:buNone/>
            </a:pPr>
            <a:r>
              <a:rPr lang="en">
                <a:latin typeface="Lato"/>
                <a:ea typeface="Lato"/>
                <a:cs typeface="Lato"/>
                <a:sym typeface="Lato"/>
              </a:rPr>
              <a:t>C</a:t>
            </a:r>
            <a:r>
              <a:rPr lang="en">
                <a:latin typeface="Lato"/>
                <a:ea typeface="Lato"/>
                <a:cs typeface="Lato"/>
                <a:sym typeface="Lato"/>
              </a:rPr>
              <a:t>an also cause </a:t>
            </a:r>
            <a:r>
              <a:rPr b="1" lang="en">
                <a:solidFill>
                  <a:schemeClr val="accent5"/>
                </a:solidFill>
                <a:latin typeface="Lato"/>
                <a:ea typeface="Lato"/>
                <a:cs typeface="Lato"/>
                <a:sym typeface="Lato"/>
              </a:rPr>
              <a:t>hypoxia</a:t>
            </a:r>
            <a:r>
              <a:rPr lang="en">
                <a:latin typeface="Lato"/>
                <a:ea typeface="Lato"/>
                <a:cs typeface="Lato"/>
                <a:sym typeface="Lato"/>
              </a:rPr>
              <a:t>, a condition that results when </a:t>
            </a:r>
            <a:r>
              <a:rPr i="1" lang="en">
                <a:latin typeface="Lato"/>
                <a:ea typeface="Lato"/>
                <a:cs typeface="Lato"/>
                <a:sym typeface="Lato"/>
              </a:rPr>
              <a:t>too little oxygen reaches the brain</a:t>
            </a:r>
            <a:r>
              <a:rPr lang="en">
                <a:latin typeface="Lato"/>
                <a:ea typeface="Lato"/>
                <a:cs typeface="Lato"/>
                <a:sym typeface="Lato"/>
              </a:rPr>
              <a:t>. Hypoxia can have short- and long-term psychological and neurological effects, including </a:t>
            </a:r>
            <a:r>
              <a:rPr b="1" lang="en">
                <a:solidFill>
                  <a:schemeClr val="accent5"/>
                </a:solidFill>
                <a:latin typeface="Lato"/>
                <a:ea typeface="Lato"/>
                <a:cs typeface="Lato"/>
                <a:sym typeface="Lato"/>
              </a:rPr>
              <a:t>coma, permanent brain damage, or death.</a:t>
            </a:r>
            <a:r>
              <a:rPr lang="en">
                <a:latin typeface="Lato"/>
                <a:ea typeface="Lato"/>
                <a:cs typeface="Lato"/>
                <a:sym typeface="Lato"/>
              </a:rPr>
              <a:t> </a:t>
            </a:r>
            <a:endParaRPr>
              <a:latin typeface="Lato"/>
              <a:ea typeface="Lato"/>
              <a:cs typeface="Lato"/>
              <a:sym typeface="Lato"/>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6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Heroin</a:t>
            </a:r>
            <a:endParaRPr/>
          </a:p>
        </p:txBody>
      </p:sp>
      <p:sp>
        <p:nvSpPr>
          <p:cNvPr id="437" name="Google Shape;437;p60"/>
          <p:cNvSpPr txBox="1"/>
          <p:nvPr>
            <p:ph idx="1" type="body"/>
          </p:nvPr>
        </p:nvSpPr>
        <p:spPr>
          <a:xfrm>
            <a:off x="1924203" y="1211350"/>
            <a:ext cx="4795500" cy="3586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Made from morphine, a natural substance taken from the seed pod of the opium poppy plants grown in Southeast Asia, Southwest Asia, Mexico, and Columbia.</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Can be a white or brown powder or a black sticky substance known as black tar heroin.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Street names: big H, horse, hell dust, and smack</a:t>
            </a:r>
            <a:endParaRPr>
              <a:solidFill>
                <a:srgbClr val="000000"/>
              </a:solidFill>
              <a:highlight>
                <a:srgbClr val="FFFFFF"/>
              </a:highlight>
            </a:endParaRPr>
          </a:p>
          <a:p>
            <a:pPr indent="0" lvl="0" marL="0" rtl="0" algn="l">
              <a:spcBef>
                <a:spcPts val="1600"/>
              </a:spcBef>
              <a:spcAft>
                <a:spcPts val="0"/>
              </a:spcAft>
              <a:buNone/>
            </a:pPr>
            <a:r>
              <a:t/>
            </a:r>
            <a:endParaRPr sz="1050">
              <a:solidFill>
                <a:srgbClr val="000000"/>
              </a:solidFill>
              <a:highlight>
                <a:srgbClr val="FFFFFF"/>
              </a:highlight>
              <a:latin typeface="Verdana"/>
              <a:ea typeface="Verdana"/>
              <a:cs typeface="Verdana"/>
              <a:sym typeface="Verdana"/>
            </a:endParaRPr>
          </a:p>
          <a:p>
            <a:pPr indent="0" lvl="0" marL="0" rtl="0" algn="l">
              <a:spcBef>
                <a:spcPts val="1600"/>
              </a:spcBef>
              <a:spcAft>
                <a:spcPts val="0"/>
              </a:spcAft>
              <a:buNone/>
            </a:pPr>
            <a:r>
              <a:t/>
            </a:r>
            <a:endParaRPr sz="1050">
              <a:solidFill>
                <a:srgbClr val="000000"/>
              </a:solidFill>
              <a:highlight>
                <a:srgbClr val="FFFFFF"/>
              </a:highlight>
              <a:latin typeface="Verdana"/>
              <a:ea typeface="Verdana"/>
              <a:cs typeface="Verdana"/>
              <a:sym typeface="Verdana"/>
            </a:endParaRPr>
          </a:p>
          <a:p>
            <a:pPr indent="0" lvl="0" marL="0" rtl="0" algn="l">
              <a:spcBef>
                <a:spcPts val="1600"/>
              </a:spcBef>
              <a:spcAft>
                <a:spcPts val="1600"/>
              </a:spcAft>
              <a:buNone/>
            </a:pPr>
            <a:r>
              <a:t/>
            </a:r>
            <a:endParaRPr sz="1050">
              <a:solidFill>
                <a:srgbClr val="000000"/>
              </a:solidFill>
              <a:highlight>
                <a:srgbClr val="FFFFFF"/>
              </a:highlight>
              <a:latin typeface="Verdana"/>
              <a:ea typeface="Verdana"/>
              <a:cs typeface="Verdana"/>
              <a:sym typeface="Verdana"/>
            </a:endParaRPr>
          </a:p>
        </p:txBody>
      </p:sp>
      <p:sp>
        <p:nvSpPr>
          <p:cNvPr id="438" name="Google Shape;438;p60"/>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60"/>
          <p:cNvSpPr/>
          <p:nvPr/>
        </p:nvSpPr>
        <p:spPr>
          <a:xfrm>
            <a:off x="6544806" y="1635493"/>
            <a:ext cx="2599182" cy="2079000"/>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Injected, sniffed, snorted, or smoked</a:t>
            </a:r>
            <a:endParaRPr b="1">
              <a:solidFill>
                <a:srgbClr val="FFFFFF"/>
              </a:solidFill>
              <a:latin typeface="Lato"/>
              <a:ea typeface="Lato"/>
              <a:cs typeface="Lato"/>
              <a:sym typeface="Lato"/>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Google Shape;444;p6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Heroin</a:t>
            </a:r>
            <a:endParaRPr/>
          </a:p>
        </p:txBody>
      </p:sp>
      <p:sp>
        <p:nvSpPr>
          <p:cNvPr id="445" name="Google Shape;445;p61"/>
          <p:cNvSpPr txBox="1"/>
          <p:nvPr>
            <p:ph idx="1" type="body"/>
          </p:nvPr>
        </p:nvSpPr>
        <p:spPr>
          <a:xfrm>
            <a:off x="2400245" y="1370600"/>
            <a:ext cx="6028200" cy="287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Short term:				</a:t>
            </a:r>
            <a:endParaRPr/>
          </a:p>
          <a:p>
            <a:pPr indent="-317500" lvl="0" marL="723900" rtl="0" algn="l">
              <a:lnSpc>
                <a:spcPct val="160000"/>
              </a:lnSpc>
              <a:spcBef>
                <a:spcPts val="1600"/>
              </a:spcBef>
              <a:spcAft>
                <a:spcPts val="0"/>
              </a:spcAft>
              <a:buClr>
                <a:srgbClr val="000000"/>
              </a:buClr>
              <a:buSzPts val="1400"/>
              <a:buFont typeface="Lato"/>
              <a:buChar char="●"/>
            </a:pPr>
            <a:r>
              <a:rPr lang="en" sz="1400">
                <a:solidFill>
                  <a:srgbClr val="000000"/>
                </a:solidFill>
              </a:rPr>
              <a:t>dry mouth</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warm flushing of the skin</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heavy feeling in the arms and legs</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nausea and vomiting</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severe itching</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clouded mental functioning</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going "on the nod," a back-and-forth state of being conscious and semi-conscious</a:t>
            </a:r>
            <a:endParaRPr sz="1400">
              <a:solidFill>
                <a:srgbClr val="000000"/>
              </a:solidFill>
            </a:endParaRPr>
          </a:p>
          <a:p>
            <a:pPr indent="0" lvl="0" marL="0" rtl="0" algn="l">
              <a:spcBef>
                <a:spcPts val="3000"/>
              </a:spcBef>
              <a:spcAft>
                <a:spcPts val="1600"/>
              </a:spcAft>
              <a:buNone/>
            </a:pPr>
            <a:r>
              <a:t/>
            </a:r>
            <a:endParaRPr/>
          </a:p>
        </p:txBody>
      </p:sp>
      <p:sp>
        <p:nvSpPr>
          <p:cNvPr id="446" name="Google Shape;446;p61"/>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61"/>
          <p:cNvSpPr txBox="1"/>
          <p:nvPr/>
        </p:nvSpPr>
        <p:spPr>
          <a:xfrm>
            <a:off x="6139025" y="5238300"/>
            <a:ext cx="6826500" cy="7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448" name="Google Shape;448;p61"/>
          <p:cNvPicPr preferRelativeResize="0"/>
          <p:nvPr/>
        </p:nvPicPr>
        <p:blipFill>
          <a:blip r:embed="rId3">
            <a:alphaModFix/>
          </a:blip>
          <a:stretch>
            <a:fillRect/>
          </a:stretch>
        </p:blipFill>
        <p:spPr>
          <a:xfrm>
            <a:off x="5926813" y="1619213"/>
            <a:ext cx="2893914" cy="19292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sp>
        <p:nvSpPr>
          <p:cNvPr id="101" name="Google Shape;101;p1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Depressants</a:t>
            </a:r>
            <a:endParaRPr/>
          </a:p>
          <a:p>
            <a:pPr indent="0" lvl="0" marL="0" rtl="0" algn="l">
              <a:spcBef>
                <a:spcPts val="0"/>
              </a:spcBef>
              <a:spcAft>
                <a:spcPts val="0"/>
              </a:spcAft>
              <a:buNone/>
            </a:pPr>
            <a:r>
              <a:t/>
            </a:r>
            <a:endParaRPr/>
          </a:p>
        </p:txBody>
      </p:sp>
      <p:sp>
        <p:nvSpPr>
          <p:cNvPr id="102" name="Google Shape;102;p17"/>
          <p:cNvSpPr txBox="1"/>
          <p:nvPr>
            <p:ph idx="1" type="body"/>
          </p:nvPr>
        </p:nvSpPr>
        <p:spPr>
          <a:xfrm>
            <a:off x="2410100" y="1595775"/>
            <a:ext cx="6321600" cy="2836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Depressants impact the body’s CNS (central nervous system). They slow the user down and are often called “downers.”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Sometimes prescribed for anxiety, insomnia, OCD, and other medical issues that prevent the person from fully relaxing.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These drugs offer a sedative experience, making them a tempting choice for people who wish to escape everyday stress.</a:t>
            </a:r>
            <a:endParaRPr sz="1200">
              <a:solidFill>
                <a:srgbClr val="8F9394"/>
              </a:solidFill>
              <a:latin typeface="Roboto"/>
              <a:ea typeface="Roboto"/>
              <a:cs typeface="Roboto"/>
              <a:sym typeface="Roboto"/>
            </a:endParaRPr>
          </a:p>
          <a:p>
            <a:pPr indent="0" lvl="0" marL="0" rtl="0" algn="l">
              <a:spcBef>
                <a:spcPts val="1700"/>
              </a:spcBef>
              <a:spcAft>
                <a:spcPts val="1600"/>
              </a:spcAft>
              <a:buNone/>
            </a:pPr>
            <a:r>
              <a:t/>
            </a:r>
            <a:endParaRPr/>
          </a:p>
        </p:txBody>
      </p:sp>
      <p:sp>
        <p:nvSpPr>
          <p:cNvPr id="103" name="Google Shape;103;p17"/>
          <p:cNvSpPr/>
          <p:nvPr/>
        </p:nvSpPr>
        <p:spPr>
          <a:xfrm>
            <a:off x="0" y="12100"/>
            <a:ext cx="1816800" cy="5143500"/>
          </a:xfrm>
          <a:prstGeom prst="rect">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sp>
        <p:nvSpPr>
          <p:cNvPr id="453" name="Google Shape;453;p6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Heroin</a:t>
            </a:r>
            <a:endParaRPr/>
          </a:p>
        </p:txBody>
      </p:sp>
      <p:sp>
        <p:nvSpPr>
          <p:cNvPr id="454" name="Google Shape;454;p62"/>
          <p:cNvSpPr txBox="1"/>
          <p:nvPr>
            <p:ph idx="1" type="body"/>
          </p:nvPr>
        </p:nvSpPr>
        <p:spPr>
          <a:xfrm>
            <a:off x="2400250" y="1121750"/>
            <a:ext cx="4402500" cy="3547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Long Term:</a:t>
            </a:r>
            <a:endParaRPr/>
          </a:p>
          <a:p>
            <a:pPr indent="-304800" lvl="0" marL="723900" rtl="0" algn="l">
              <a:lnSpc>
                <a:spcPct val="100000"/>
              </a:lnSpc>
              <a:spcBef>
                <a:spcPts val="1600"/>
              </a:spcBef>
              <a:spcAft>
                <a:spcPts val="0"/>
              </a:spcAft>
              <a:buClr>
                <a:srgbClr val="444444"/>
              </a:buClr>
              <a:buSzPts val="1200"/>
              <a:buFont typeface="Lato"/>
              <a:buChar char="●"/>
            </a:pPr>
            <a:r>
              <a:rPr lang="en" sz="1200">
                <a:solidFill>
                  <a:srgbClr val="444444"/>
                </a:solidFill>
              </a:rPr>
              <a:t>insomnia</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collapsed veins for people who inject the drug</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damaged tissue inside the nose for people who sniff or snort it</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infection of the heart lining and valves</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abscesses (swollen tissue filled with pus)</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constipation and stomach cramping</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liver and kidney disease</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lung complications, including pneumonia</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mental disorders such as depression and antisocial personality disorder</a:t>
            </a:r>
            <a:endParaRPr sz="1200">
              <a:solidFill>
                <a:srgbClr val="444444"/>
              </a:solidFill>
            </a:endParaRPr>
          </a:p>
          <a:p>
            <a:pPr indent="-304800" lvl="0" marL="723900" rtl="0" algn="l">
              <a:lnSpc>
                <a:spcPct val="100000"/>
              </a:lnSpc>
              <a:spcBef>
                <a:spcPts val="0"/>
              </a:spcBef>
              <a:spcAft>
                <a:spcPts val="0"/>
              </a:spcAft>
              <a:buClr>
                <a:srgbClr val="444444"/>
              </a:buClr>
              <a:buSzPts val="1200"/>
              <a:buFont typeface="Lato"/>
              <a:buChar char="●"/>
            </a:pPr>
            <a:r>
              <a:rPr lang="en" sz="1200">
                <a:solidFill>
                  <a:srgbClr val="444444"/>
                </a:solidFill>
              </a:rPr>
              <a:t>irregular menstrual cycles for women</a:t>
            </a:r>
            <a:endParaRPr sz="1200">
              <a:solidFill>
                <a:srgbClr val="444444"/>
              </a:solidFill>
            </a:endParaRPr>
          </a:p>
          <a:p>
            <a:pPr indent="0" lvl="0" marL="0" marR="139700" rtl="0" algn="l">
              <a:lnSpc>
                <a:spcPct val="100000"/>
              </a:lnSpc>
              <a:spcBef>
                <a:spcPts val="3000"/>
              </a:spcBef>
              <a:spcAft>
                <a:spcPts val="0"/>
              </a:spcAft>
              <a:buClr>
                <a:schemeClr val="dk2"/>
              </a:buClr>
              <a:buSzPts val="1100"/>
              <a:buFont typeface="Arial"/>
              <a:buNone/>
            </a:pPr>
            <a:r>
              <a:t/>
            </a:r>
            <a:endParaRPr b="1" sz="1500">
              <a:solidFill>
                <a:srgbClr val="444444"/>
              </a:solidFill>
              <a:latin typeface="Verdana"/>
              <a:ea typeface="Verdana"/>
              <a:cs typeface="Verdana"/>
              <a:sym typeface="Verdana"/>
            </a:endParaRPr>
          </a:p>
          <a:p>
            <a:pPr indent="0" lvl="0" marL="0" rtl="0" algn="l">
              <a:lnSpc>
                <a:spcPct val="100000"/>
              </a:lnSpc>
              <a:spcBef>
                <a:spcPts val="2700"/>
              </a:spcBef>
              <a:spcAft>
                <a:spcPts val="1600"/>
              </a:spcAft>
              <a:buNone/>
            </a:pPr>
            <a:r>
              <a:t/>
            </a:r>
            <a:endParaRPr/>
          </a:p>
        </p:txBody>
      </p:sp>
      <p:sp>
        <p:nvSpPr>
          <p:cNvPr id="455" name="Google Shape;455;p62"/>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56" name="Google Shape;456;p62"/>
          <p:cNvPicPr preferRelativeResize="0"/>
          <p:nvPr/>
        </p:nvPicPr>
        <p:blipFill>
          <a:blip r:embed="rId3">
            <a:alphaModFix/>
          </a:blip>
          <a:stretch>
            <a:fillRect/>
          </a:stretch>
        </p:blipFill>
        <p:spPr>
          <a:xfrm>
            <a:off x="6802750" y="1816400"/>
            <a:ext cx="1968100" cy="19681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0" name="Shape 460"/>
        <p:cNvGrpSpPr/>
        <p:nvPr/>
      </p:nvGrpSpPr>
      <p:grpSpPr>
        <a:xfrm>
          <a:off x="0" y="0"/>
          <a:ext cx="0" cy="0"/>
          <a:chOff x="0" y="0"/>
          <a:chExt cx="0" cy="0"/>
        </a:xfrm>
      </p:grpSpPr>
      <p:pic>
        <p:nvPicPr>
          <p:cNvPr descr="Jason Amaral is a 30-year-old addict living in the Boston area who is determined to get clean. Jason allowed CBS News cameras to follow him as he tries to get his life back on track. DeMarco Morgan reports in part one of a &quot;CBS Evening News&quot; series &quot;In the Shadow of Death: Jason's Journey.&quot;" id="461" name="Google Shape;461;p63" title="A day in the life of a heroin addict">
            <a:hlinkClick r:id="rId3"/>
          </p:cNvPr>
          <p:cNvPicPr preferRelativeResize="0"/>
          <p:nvPr/>
        </p:nvPicPr>
        <p:blipFill>
          <a:blip r:embed="rId4">
            <a:alphaModFix/>
          </a:blip>
          <a:stretch>
            <a:fillRect/>
          </a:stretch>
        </p:blipFill>
        <p:spPr>
          <a:xfrm>
            <a:off x="2286000" y="857250"/>
            <a:ext cx="4572000" cy="3429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sp>
        <p:nvSpPr>
          <p:cNvPr id="466" name="Google Shape;466;p6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Fentanyl</a:t>
            </a:r>
            <a:r>
              <a:rPr lang="en"/>
              <a:t> </a:t>
            </a:r>
            <a:endParaRPr/>
          </a:p>
        </p:txBody>
      </p:sp>
      <p:sp>
        <p:nvSpPr>
          <p:cNvPr id="467" name="Google Shape;467;p64"/>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Powerful synthetic opioid analgesic that is similar to morphine but is 50 to 100 times more potent.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It is a prescription drug, and it is typically used to treat patients with severe pain or to manage pain after surgery.</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It is also sometimes used to treat patients with chronic pain who are physically tolerant to other opioids.</a:t>
            </a:r>
            <a:endParaRPr>
              <a:solidFill>
                <a:srgbClr val="000000"/>
              </a:solidFill>
            </a:endParaRPr>
          </a:p>
        </p:txBody>
      </p:sp>
      <p:sp>
        <p:nvSpPr>
          <p:cNvPr id="468" name="Google Shape;468;p64"/>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sp>
        <p:nvSpPr>
          <p:cNvPr id="473" name="Google Shape;473;p6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Fentanyl</a:t>
            </a:r>
            <a:endParaRPr/>
          </a:p>
        </p:txBody>
      </p:sp>
      <p:sp>
        <p:nvSpPr>
          <p:cNvPr id="474" name="Google Shape;474;p6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Slowed breathing</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Seizures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Headaches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Dizziness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Blurred vision</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Constipation</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Nausea and vomiting</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Itching</a:t>
            </a:r>
            <a:endParaRPr>
              <a:solidFill>
                <a:srgbClr val="000000"/>
              </a:solidFill>
            </a:endParaRPr>
          </a:p>
          <a:p>
            <a:pPr indent="0" lvl="0" marL="0" rtl="0" algn="l">
              <a:spcBef>
                <a:spcPts val="0"/>
              </a:spcBef>
              <a:spcAft>
                <a:spcPts val="1600"/>
              </a:spcAft>
              <a:buNone/>
            </a:pPr>
            <a:r>
              <a:t/>
            </a:r>
            <a:endParaRPr/>
          </a:p>
        </p:txBody>
      </p:sp>
      <p:sp>
        <p:nvSpPr>
          <p:cNvPr id="475" name="Google Shape;475;p65"/>
          <p:cNvSpPr/>
          <p:nvPr/>
        </p:nvSpPr>
        <p:spPr>
          <a:xfrm>
            <a:off x="0" y="12100"/>
            <a:ext cx="1816800" cy="5143500"/>
          </a:xfrm>
          <a:prstGeom prst="rect">
            <a:avLst/>
          </a:prstGeom>
          <a:solidFill>
            <a:srgbClr val="8AEC14">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9" name="Shape 479"/>
        <p:cNvGrpSpPr/>
        <p:nvPr/>
      </p:nvGrpSpPr>
      <p:grpSpPr>
        <a:xfrm>
          <a:off x="0" y="0"/>
          <a:ext cx="0" cy="0"/>
          <a:chOff x="0" y="0"/>
          <a:chExt cx="0" cy="0"/>
        </a:xfrm>
      </p:grpSpPr>
      <p:pic>
        <p:nvPicPr>
          <p:cNvPr id="480" name="Google Shape;480;p66"/>
          <p:cNvPicPr preferRelativeResize="0"/>
          <p:nvPr/>
        </p:nvPicPr>
        <p:blipFill rotWithShape="1">
          <a:blip r:embed="rId3">
            <a:alphaModFix/>
          </a:blip>
          <a:srcRect b="22326" l="32654" r="34020" t="34812"/>
          <a:stretch/>
        </p:blipFill>
        <p:spPr>
          <a:xfrm>
            <a:off x="2097700" y="687400"/>
            <a:ext cx="5048675" cy="3650874"/>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sp>
        <p:nvSpPr>
          <p:cNvPr id="485" name="Google Shape;485;p6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Inhalants</a:t>
            </a:r>
            <a:endParaRPr/>
          </a:p>
        </p:txBody>
      </p:sp>
      <p:sp>
        <p:nvSpPr>
          <p:cNvPr id="486" name="Google Shape;486;p6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highlight>
                  <a:srgbClr val="FFFFFF"/>
                </a:highlight>
              </a:rPr>
              <a:t>Inhalants are substances that produce chemical vapors that can be inhaled to induce a </a:t>
            </a:r>
            <a:r>
              <a:rPr i="1" lang="en">
                <a:solidFill>
                  <a:srgbClr val="000000"/>
                </a:solidFill>
                <a:highlight>
                  <a:srgbClr val="FFFFFF"/>
                </a:highlight>
              </a:rPr>
              <a:t>psychoactive, or mind-altering, effect.</a:t>
            </a:r>
            <a:endParaRPr i="1">
              <a:solidFill>
                <a:srgbClr val="000000"/>
              </a:solidFill>
              <a:highlight>
                <a:srgbClr val="FFFFFF"/>
              </a:highlight>
            </a:endParaRPr>
          </a:p>
          <a:p>
            <a:pPr indent="0" lvl="0" marL="0" rtl="0" algn="l">
              <a:spcBef>
                <a:spcPts val="1600"/>
              </a:spcBef>
              <a:spcAft>
                <a:spcPts val="1600"/>
              </a:spcAft>
              <a:buNone/>
            </a:pPr>
            <a:r>
              <a:rPr lang="en">
                <a:solidFill>
                  <a:srgbClr val="000000"/>
                </a:solidFill>
                <a:highlight>
                  <a:srgbClr val="FFFFFF"/>
                </a:highlight>
              </a:rPr>
              <a:t>Although other abused substances can be inhaled, the term "inhalants" is used to describe a variety of substances whose </a:t>
            </a:r>
            <a:r>
              <a:rPr b="1" lang="en">
                <a:solidFill>
                  <a:schemeClr val="accent5"/>
                </a:solidFill>
                <a:highlight>
                  <a:srgbClr val="FFFFFF"/>
                </a:highlight>
              </a:rPr>
              <a:t>main common characteristic</a:t>
            </a:r>
            <a:r>
              <a:rPr lang="en">
                <a:solidFill>
                  <a:srgbClr val="000000"/>
                </a:solidFill>
                <a:highlight>
                  <a:srgbClr val="FFFFFF"/>
                </a:highlight>
              </a:rPr>
              <a:t> is that they are rarely, if ever, taken by any route other than inhalation.</a:t>
            </a:r>
            <a:endParaRPr>
              <a:solidFill>
                <a:srgbClr val="000000"/>
              </a:solidFill>
            </a:endParaRPr>
          </a:p>
        </p:txBody>
      </p:sp>
      <p:sp>
        <p:nvSpPr>
          <p:cNvPr id="487" name="Google Shape;487;p67"/>
          <p:cNvSpPr/>
          <p:nvPr/>
        </p:nvSpPr>
        <p:spPr>
          <a:xfrm>
            <a:off x="0" y="12100"/>
            <a:ext cx="1816800" cy="5143500"/>
          </a:xfrm>
          <a:prstGeom prst="rect">
            <a:avLst/>
          </a:prstGeom>
          <a:solidFill>
            <a:srgbClr val="ECDF06">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Google Shape;492;p6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Types of Inhalants</a:t>
            </a:r>
            <a:endParaRPr/>
          </a:p>
        </p:txBody>
      </p:sp>
      <p:sp>
        <p:nvSpPr>
          <p:cNvPr id="493" name="Google Shape;493;p68"/>
          <p:cNvSpPr txBox="1"/>
          <p:nvPr>
            <p:ph idx="1" type="body"/>
          </p:nvPr>
        </p:nvSpPr>
        <p:spPr>
          <a:xfrm>
            <a:off x="2400262" y="1211351"/>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Volatile solvents</a:t>
            </a:r>
            <a:endParaRPr/>
          </a:p>
          <a:p>
            <a:pPr indent="-317500" lvl="1" marL="914400" rtl="0" algn="l">
              <a:spcBef>
                <a:spcPts val="0"/>
              </a:spcBef>
              <a:spcAft>
                <a:spcPts val="0"/>
              </a:spcAft>
              <a:buSzPts val="1400"/>
              <a:buChar char="○"/>
            </a:pPr>
            <a:r>
              <a:rPr lang="en"/>
              <a:t>Paint thinner</a:t>
            </a:r>
            <a:endParaRPr/>
          </a:p>
          <a:p>
            <a:pPr indent="-317500" lvl="1" marL="914400" rtl="0" algn="l">
              <a:spcBef>
                <a:spcPts val="0"/>
              </a:spcBef>
              <a:spcAft>
                <a:spcPts val="0"/>
              </a:spcAft>
              <a:buSzPts val="1400"/>
              <a:buChar char="○"/>
            </a:pPr>
            <a:r>
              <a:rPr lang="en"/>
              <a:t>Gasoline</a:t>
            </a:r>
            <a:endParaRPr/>
          </a:p>
          <a:p>
            <a:pPr indent="-317500" lvl="1" marL="914400" rtl="0" algn="l">
              <a:spcBef>
                <a:spcPts val="0"/>
              </a:spcBef>
              <a:spcAft>
                <a:spcPts val="0"/>
              </a:spcAft>
              <a:buSzPts val="1400"/>
              <a:buChar char="○"/>
            </a:pPr>
            <a:r>
              <a:rPr lang="en"/>
              <a:t>Felt tip markers</a:t>
            </a:r>
            <a:endParaRPr/>
          </a:p>
          <a:p>
            <a:pPr indent="-342900" lvl="0" marL="457200" rtl="0" algn="l">
              <a:spcBef>
                <a:spcPts val="0"/>
              </a:spcBef>
              <a:spcAft>
                <a:spcPts val="0"/>
              </a:spcAft>
              <a:buSzPts val="1800"/>
              <a:buChar char="●"/>
            </a:pPr>
            <a:r>
              <a:rPr lang="en"/>
              <a:t>Aerosols</a:t>
            </a:r>
            <a:endParaRPr/>
          </a:p>
          <a:p>
            <a:pPr indent="-317500" lvl="1" marL="914400" rtl="0" algn="l">
              <a:spcBef>
                <a:spcPts val="0"/>
              </a:spcBef>
              <a:spcAft>
                <a:spcPts val="0"/>
              </a:spcAft>
              <a:buSzPts val="1400"/>
              <a:buChar char="○"/>
            </a:pPr>
            <a:r>
              <a:rPr lang="en"/>
              <a:t>Hairspray</a:t>
            </a:r>
            <a:endParaRPr/>
          </a:p>
          <a:p>
            <a:pPr indent="-317500" lvl="1" marL="914400" rtl="0" algn="l">
              <a:spcBef>
                <a:spcPts val="0"/>
              </a:spcBef>
              <a:spcAft>
                <a:spcPts val="0"/>
              </a:spcAft>
              <a:buSzPts val="1400"/>
              <a:buChar char="○"/>
            </a:pPr>
            <a:r>
              <a:rPr lang="en"/>
              <a:t>Spray paint</a:t>
            </a:r>
            <a:endParaRPr/>
          </a:p>
          <a:p>
            <a:pPr indent="-342900" lvl="0" marL="457200" rtl="0" algn="l">
              <a:spcBef>
                <a:spcPts val="0"/>
              </a:spcBef>
              <a:spcAft>
                <a:spcPts val="0"/>
              </a:spcAft>
              <a:buSzPts val="1800"/>
              <a:buChar char="●"/>
            </a:pPr>
            <a:r>
              <a:rPr lang="en"/>
              <a:t>Gases</a:t>
            </a:r>
            <a:endParaRPr/>
          </a:p>
          <a:p>
            <a:pPr indent="-317500" lvl="1" marL="914400" rtl="0" algn="l">
              <a:spcBef>
                <a:spcPts val="0"/>
              </a:spcBef>
              <a:spcAft>
                <a:spcPts val="0"/>
              </a:spcAft>
              <a:buSzPts val="1400"/>
              <a:buChar char="○"/>
            </a:pPr>
            <a:r>
              <a:rPr lang="en"/>
              <a:t>Medical </a:t>
            </a:r>
            <a:r>
              <a:rPr lang="en"/>
              <a:t>aesthetics</a:t>
            </a:r>
            <a:endParaRPr/>
          </a:p>
          <a:p>
            <a:pPr indent="-317500" lvl="1" marL="914400" rtl="0" algn="l">
              <a:spcBef>
                <a:spcPts val="0"/>
              </a:spcBef>
              <a:spcAft>
                <a:spcPts val="0"/>
              </a:spcAft>
              <a:buSzPts val="1400"/>
              <a:buChar char="○"/>
            </a:pPr>
            <a:r>
              <a:rPr lang="en"/>
              <a:t>Household products containing gases</a:t>
            </a:r>
            <a:endParaRPr/>
          </a:p>
          <a:p>
            <a:pPr indent="-342900" lvl="0" marL="457200" rtl="0" algn="l">
              <a:spcBef>
                <a:spcPts val="0"/>
              </a:spcBef>
              <a:spcAft>
                <a:spcPts val="0"/>
              </a:spcAft>
              <a:buSzPts val="1800"/>
              <a:buChar char="●"/>
            </a:pPr>
            <a:r>
              <a:rPr lang="en"/>
              <a:t>Nitrites</a:t>
            </a:r>
            <a:endParaRPr/>
          </a:p>
          <a:p>
            <a:pPr indent="-317500" lvl="1" marL="914400" rtl="0" algn="l">
              <a:spcBef>
                <a:spcPts val="0"/>
              </a:spcBef>
              <a:spcAft>
                <a:spcPts val="0"/>
              </a:spcAft>
              <a:buSzPts val="1400"/>
              <a:buChar char="○"/>
            </a:pPr>
            <a:r>
              <a:rPr lang="en"/>
              <a:t>Room odorizer</a:t>
            </a:r>
            <a:endParaRPr/>
          </a:p>
          <a:p>
            <a:pPr indent="-317500" lvl="1" marL="914400" rtl="0" algn="l">
              <a:spcBef>
                <a:spcPts val="0"/>
              </a:spcBef>
              <a:spcAft>
                <a:spcPts val="0"/>
              </a:spcAft>
              <a:buSzPts val="1400"/>
              <a:buChar char="○"/>
            </a:pPr>
            <a:r>
              <a:rPr lang="en"/>
              <a:t>Leather cleaner</a:t>
            </a:r>
            <a:endParaRPr/>
          </a:p>
        </p:txBody>
      </p:sp>
      <p:sp>
        <p:nvSpPr>
          <p:cNvPr id="494" name="Google Shape;494;p68"/>
          <p:cNvSpPr/>
          <p:nvPr/>
        </p:nvSpPr>
        <p:spPr>
          <a:xfrm>
            <a:off x="0" y="12100"/>
            <a:ext cx="1816800" cy="5143500"/>
          </a:xfrm>
          <a:prstGeom prst="rect">
            <a:avLst/>
          </a:prstGeom>
          <a:solidFill>
            <a:srgbClr val="ECDF06">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8" name="Shape 498"/>
        <p:cNvGrpSpPr/>
        <p:nvPr/>
      </p:nvGrpSpPr>
      <p:grpSpPr>
        <a:xfrm>
          <a:off x="0" y="0"/>
          <a:ext cx="0" cy="0"/>
          <a:chOff x="0" y="0"/>
          <a:chExt cx="0" cy="0"/>
        </a:xfrm>
      </p:grpSpPr>
      <p:sp>
        <p:nvSpPr>
          <p:cNvPr id="499" name="Google Shape;499;p6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Are Inhalants Used?</a:t>
            </a:r>
            <a:endParaRPr/>
          </a:p>
        </p:txBody>
      </p:sp>
      <p:sp>
        <p:nvSpPr>
          <p:cNvPr id="500" name="Google Shape;500;p69"/>
          <p:cNvSpPr txBox="1"/>
          <p:nvPr>
            <p:ph idx="1" type="body"/>
          </p:nvPr>
        </p:nvSpPr>
        <p:spPr>
          <a:xfrm>
            <a:off x="2400262" y="1370601"/>
            <a:ext cx="6321600" cy="3002400"/>
          </a:xfrm>
          <a:prstGeom prst="rect">
            <a:avLst/>
          </a:prstGeom>
        </p:spPr>
        <p:txBody>
          <a:bodyPr anchorCtr="0" anchor="t" bIns="91425" lIns="91425" spcFirstLastPara="1" rIns="91425" wrap="square" tIns="91425">
            <a:noAutofit/>
          </a:bodyPr>
          <a:lstStyle/>
          <a:p>
            <a:pPr indent="-342900" lvl="0" marL="723900" rtl="0" algn="l">
              <a:lnSpc>
                <a:spcPct val="160000"/>
              </a:lnSpc>
              <a:spcBef>
                <a:spcPts val="0"/>
              </a:spcBef>
              <a:spcAft>
                <a:spcPts val="0"/>
              </a:spcAft>
              <a:buClr>
                <a:srgbClr val="000000"/>
              </a:buClr>
              <a:buSzPts val="1800"/>
              <a:buFont typeface="Lato"/>
              <a:buChar char="●"/>
            </a:pPr>
            <a:r>
              <a:rPr i="1" lang="en">
                <a:solidFill>
                  <a:srgbClr val="000000"/>
                </a:solidFill>
              </a:rPr>
              <a:t>"sniffing"</a:t>
            </a:r>
            <a:r>
              <a:rPr lang="en">
                <a:solidFill>
                  <a:srgbClr val="000000"/>
                </a:solidFill>
              </a:rPr>
              <a:t> or "snorting" fumes from containers.</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spraying aerosols directly into the nose or mouth.</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i="1" lang="en">
                <a:solidFill>
                  <a:srgbClr val="000000"/>
                </a:solidFill>
              </a:rPr>
              <a:t>"bagging" </a:t>
            </a:r>
            <a:r>
              <a:rPr lang="en">
                <a:solidFill>
                  <a:srgbClr val="000000"/>
                </a:solidFill>
              </a:rPr>
              <a:t>— sniffing or inhaling fumes from substances sprayed or deposited inside a plastic or paper bag.</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i="1" lang="en">
                <a:solidFill>
                  <a:srgbClr val="000000"/>
                </a:solidFill>
              </a:rPr>
              <a:t>"huffing"</a:t>
            </a:r>
            <a:r>
              <a:rPr lang="en">
                <a:solidFill>
                  <a:srgbClr val="000000"/>
                </a:solidFill>
              </a:rPr>
              <a:t> from an inhalant-soaked rag stuffed in the mouth.</a:t>
            </a:r>
            <a:endParaRPr>
              <a:solidFill>
                <a:srgbClr val="000000"/>
              </a:solidFill>
            </a:endParaRPr>
          </a:p>
          <a:p>
            <a:pPr indent="-342900" lvl="0" marL="723900" rtl="0" algn="l">
              <a:lnSpc>
                <a:spcPct val="160000"/>
              </a:lnSpc>
              <a:spcBef>
                <a:spcPts val="0"/>
              </a:spcBef>
              <a:spcAft>
                <a:spcPts val="0"/>
              </a:spcAft>
              <a:buClr>
                <a:srgbClr val="000000"/>
              </a:buClr>
              <a:buSzPts val="1800"/>
              <a:buFont typeface="Lato"/>
              <a:buChar char="●"/>
            </a:pPr>
            <a:r>
              <a:rPr lang="en">
                <a:solidFill>
                  <a:srgbClr val="000000"/>
                </a:solidFill>
              </a:rPr>
              <a:t>inhaling from balloons filled with nitrous oxide.</a:t>
            </a:r>
            <a:endParaRPr>
              <a:solidFill>
                <a:srgbClr val="000000"/>
              </a:solidFill>
            </a:endParaRPr>
          </a:p>
          <a:p>
            <a:pPr indent="0" lvl="0" marL="0" rtl="0" algn="l">
              <a:spcBef>
                <a:spcPts val="3000"/>
              </a:spcBef>
              <a:spcAft>
                <a:spcPts val="1600"/>
              </a:spcAft>
              <a:buNone/>
            </a:pPr>
            <a:r>
              <a:t/>
            </a:r>
            <a:endParaRPr/>
          </a:p>
        </p:txBody>
      </p:sp>
      <p:sp>
        <p:nvSpPr>
          <p:cNvPr id="501" name="Google Shape;501;p69"/>
          <p:cNvSpPr/>
          <p:nvPr/>
        </p:nvSpPr>
        <p:spPr>
          <a:xfrm>
            <a:off x="0" y="12100"/>
            <a:ext cx="1816800" cy="5143500"/>
          </a:xfrm>
          <a:prstGeom prst="rect">
            <a:avLst/>
          </a:prstGeom>
          <a:solidFill>
            <a:srgbClr val="ECDF06">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Google Shape;506;p7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Inhalants</a:t>
            </a:r>
            <a:endParaRPr/>
          </a:p>
        </p:txBody>
      </p:sp>
      <p:sp>
        <p:nvSpPr>
          <p:cNvPr id="507" name="Google Shape;507;p70"/>
          <p:cNvSpPr txBox="1"/>
          <p:nvPr>
            <p:ph idx="1" type="body"/>
          </p:nvPr>
        </p:nvSpPr>
        <p:spPr>
          <a:xfrm>
            <a:off x="2400262" y="1211351"/>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Inhaled chemicals are </a:t>
            </a:r>
            <a:r>
              <a:rPr b="1" lang="en">
                <a:solidFill>
                  <a:schemeClr val="accent5"/>
                </a:solidFill>
                <a:highlight>
                  <a:srgbClr val="FFFFFF"/>
                </a:highlight>
              </a:rPr>
              <a:t>absorbed rapidly</a:t>
            </a:r>
            <a:r>
              <a:rPr lang="en">
                <a:solidFill>
                  <a:srgbClr val="000000"/>
                </a:solidFill>
                <a:highlight>
                  <a:srgbClr val="FFFFFF"/>
                </a:highlight>
              </a:rPr>
              <a:t> into the bloodstream through the lungs and are quickly distributed to the brain and other organs.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Within seconds of inhalation, the user experiences </a:t>
            </a:r>
            <a:r>
              <a:rPr b="1" lang="en">
                <a:solidFill>
                  <a:schemeClr val="accent5"/>
                </a:solidFill>
                <a:highlight>
                  <a:srgbClr val="FFFFFF"/>
                </a:highlight>
              </a:rPr>
              <a:t>intoxication</a:t>
            </a:r>
            <a:r>
              <a:rPr lang="en">
                <a:solidFill>
                  <a:srgbClr val="000000"/>
                </a:solidFill>
                <a:highlight>
                  <a:srgbClr val="FFFFFF"/>
                </a:highlight>
              </a:rPr>
              <a:t> along with other effects similar to those produced by alcohol.</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Alcohol-like effects may include slurred speech; the inability to coordinate movements; euphoria; and dizziness.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In addition, users may experience lightheadedness, hallucinations, and delusions.</a:t>
            </a:r>
            <a:endParaRPr>
              <a:solidFill>
                <a:srgbClr val="000000"/>
              </a:solidFill>
            </a:endParaRPr>
          </a:p>
        </p:txBody>
      </p:sp>
      <p:sp>
        <p:nvSpPr>
          <p:cNvPr id="508" name="Google Shape;508;p70"/>
          <p:cNvSpPr/>
          <p:nvPr/>
        </p:nvSpPr>
        <p:spPr>
          <a:xfrm>
            <a:off x="0" y="12100"/>
            <a:ext cx="1816800" cy="5143500"/>
          </a:xfrm>
          <a:prstGeom prst="rect">
            <a:avLst/>
          </a:prstGeom>
          <a:solidFill>
            <a:srgbClr val="ECDF06">
              <a:alpha val="75770"/>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2" name="Shape 512"/>
        <p:cNvGrpSpPr/>
        <p:nvPr/>
      </p:nvGrpSpPr>
      <p:grpSpPr>
        <a:xfrm>
          <a:off x="0" y="0"/>
          <a:ext cx="0" cy="0"/>
          <a:chOff x="0" y="0"/>
          <a:chExt cx="0" cy="0"/>
        </a:xfrm>
      </p:grpSpPr>
      <p:sp>
        <p:nvSpPr>
          <p:cNvPr id="513" name="Google Shape;513;p7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Cannabis (THC)</a:t>
            </a:r>
            <a:endParaRPr/>
          </a:p>
        </p:txBody>
      </p:sp>
      <p:sp>
        <p:nvSpPr>
          <p:cNvPr id="514" name="Google Shape;514;p71"/>
          <p:cNvSpPr txBox="1"/>
          <p:nvPr>
            <p:ph idx="1" type="body"/>
          </p:nvPr>
        </p:nvSpPr>
        <p:spPr>
          <a:xfrm>
            <a:off x="2400262" y="1465401"/>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Marijuana refers to the dried leaves, flowers, stems, and seeds from the </a:t>
            </a:r>
            <a:r>
              <a:rPr i="1" lang="en">
                <a:solidFill>
                  <a:srgbClr val="000000"/>
                </a:solidFill>
                <a:highlight>
                  <a:srgbClr val="FFFFFF"/>
                </a:highlight>
              </a:rPr>
              <a:t>Cannabis sativa</a:t>
            </a:r>
            <a:r>
              <a:rPr lang="en">
                <a:solidFill>
                  <a:srgbClr val="000000"/>
                </a:solidFill>
                <a:highlight>
                  <a:srgbClr val="FFFFFF"/>
                </a:highlight>
              </a:rPr>
              <a:t> or </a:t>
            </a:r>
            <a:r>
              <a:rPr i="1" lang="en">
                <a:solidFill>
                  <a:srgbClr val="000000"/>
                </a:solidFill>
                <a:highlight>
                  <a:srgbClr val="FFFFFF"/>
                </a:highlight>
              </a:rPr>
              <a:t>Cannabis indica </a:t>
            </a:r>
            <a:r>
              <a:rPr lang="en">
                <a:solidFill>
                  <a:srgbClr val="000000"/>
                </a:solidFill>
                <a:highlight>
                  <a:srgbClr val="FFFFFF"/>
                </a:highlight>
              </a:rPr>
              <a:t>plant.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 plant contains the mind-altering chemical THC and other similar compounds.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Extracts can also be made from the cannabis plant.</a:t>
            </a:r>
            <a:endParaRPr>
              <a:solidFill>
                <a:srgbClr val="000000"/>
              </a:solidFill>
            </a:endParaRPr>
          </a:p>
        </p:txBody>
      </p:sp>
      <p:sp>
        <p:nvSpPr>
          <p:cNvPr id="515" name="Google Shape;515;p71"/>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16" name="Google Shape;516;p71"/>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17" name="Google Shape;517;p71"/>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18" name="Google Shape;518;p71"/>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18"/>
          <p:cNvSpPr txBox="1"/>
          <p:nvPr>
            <p:ph type="title"/>
          </p:nvPr>
        </p:nvSpPr>
        <p:spPr>
          <a:xfrm>
            <a:off x="241010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Depressants - Effects</a:t>
            </a:r>
            <a:endParaRPr/>
          </a:p>
        </p:txBody>
      </p:sp>
      <p:sp>
        <p:nvSpPr>
          <p:cNvPr id="109" name="Google Shape;109;p1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Higher risk of high blood sugar, diabetes and weight gain</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Increased body temperature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Delirium</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Sluggish thinking</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Low blood pressure</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Impaired memory</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Hallucinations</a:t>
            </a:r>
            <a:endParaRPr>
              <a:solidFill>
                <a:srgbClr val="000000"/>
              </a:solidFill>
            </a:endParaRPr>
          </a:p>
          <a:p>
            <a:pPr indent="-342900" lvl="0" marL="685800" rtl="0" algn="l">
              <a:lnSpc>
                <a:spcPct val="100000"/>
              </a:lnSpc>
              <a:spcBef>
                <a:spcPts val="0"/>
              </a:spcBef>
              <a:spcAft>
                <a:spcPts val="0"/>
              </a:spcAft>
              <a:buClr>
                <a:srgbClr val="000000"/>
              </a:buClr>
              <a:buSzPts val="1800"/>
              <a:buFont typeface="Lato"/>
              <a:buChar char="●"/>
            </a:pPr>
            <a:r>
              <a:rPr lang="en">
                <a:solidFill>
                  <a:srgbClr val="000000"/>
                </a:solidFill>
              </a:rPr>
              <a:t>Death from withdrawal</a:t>
            </a:r>
            <a:endParaRPr>
              <a:solidFill>
                <a:srgbClr val="000000"/>
              </a:solidFill>
            </a:endParaRPr>
          </a:p>
          <a:p>
            <a:pPr indent="0" lvl="0" marL="0" rtl="0" algn="l">
              <a:spcBef>
                <a:spcPts val="1700"/>
              </a:spcBef>
              <a:spcAft>
                <a:spcPts val="1600"/>
              </a:spcAft>
              <a:buNone/>
            </a:pPr>
            <a:r>
              <a:t/>
            </a:r>
            <a:endParaRPr/>
          </a:p>
        </p:txBody>
      </p:sp>
      <p:sp>
        <p:nvSpPr>
          <p:cNvPr id="110" name="Google Shape;110;p18"/>
          <p:cNvSpPr/>
          <p:nvPr/>
        </p:nvSpPr>
        <p:spPr>
          <a:xfrm>
            <a:off x="0" y="12100"/>
            <a:ext cx="1816800" cy="5143500"/>
          </a:xfrm>
          <a:prstGeom prst="rect">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2" name="Shape 522"/>
        <p:cNvGrpSpPr/>
        <p:nvPr/>
      </p:nvGrpSpPr>
      <p:grpSpPr>
        <a:xfrm>
          <a:off x="0" y="0"/>
          <a:ext cx="0" cy="0"/>
          <a:chOff x="0" y="0"/>
          <a:chExt cx="0" cy="0"/>
        </a:xfrm>
      </p:grpSpPr>
      <p:sp>
        <p:nvSpPr>
          <p:cNvPr id="523" name="Google Shape;523;p7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Ways People Use Cannabis</a:t>
            </a:r>
            <a:endParaRPr/>
          </a:p>
        </p:txBody>
      </p:sp>
      <p:sp>
        <p:nvSpPr>
          <p:cNvPr id="524" name="Google Shape;524;p7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lnSpc>
                <a:spcPct val="160000"/>
              </a:lnSpc>
              <a:spcBef>
                <a:spcPts val="0"/>
              </a:spcBef>
              <a:spcAft>
                <a:spcPts val="0"/>
              </a:spcAft>
              <a:buClr>
                <a:srgbClr val="000000"/>
              </a:buClr>
              <a:buSzPts val="1800"/>
              <a:buChar char="●"/>
            </a:pPr>
            <a:r>
              <a:rPr lang="en">
                <a:solidFill>
                  <a:srgbClr val="000000"/>
                </a:solidFill>
              </a:rPr>
              <a:t>Joints (hand rolled cigarettes)</a:t>
            </a:r>
            <a:endParaRPr>
              <a:solidFill>
                <a:srgbClr val="000000"/>
              </a:solidFill>
            </a:endParaRPr>
          </a:p>
          <a:p>
            <a:pPr indent="-342900" lvl="0" marL="457200" rtl="0" algn="l">
              <a:lnSpc>
                <a:spcPct val="160000"/>
              </a:lnSpc>
              <a:spcBef>
                <a:spcPts val="0"/>
              </a:spcBef>
              <a:spcAft>
                <a:spcPts val="0"/>
              </a:spcAft>
              <a:buClr>
                <a:srgbClr val="000000"/>
              </a:buClr>
              <a:buSzPts val="1800"/>
              <a:buChar char="●"/>
            </a:pPr>
            <a:r>
              <a:rPr lang="en">
                <a:solidFill>
                  <a:srgbClr val="000000"/>
                </a:solidFill>
              </a:rPr>
              <a:t>Bowl (small pipe)</a:t>
            </a:r>
            <a:endParaRPr>
              <a:solidFill>
                <a:srgbClr val="000000"/>
              </a:solidFill>
            </a:endParaRPr>
          </a:p>
          <a:p>
            <a:pPr indent="-342900" lvl="0" marL="457200" rtl="0" algn="l">
              <a:lnSpc>
                <a:spcPct val="160000"/>
              </a:lnSpc>
              <a:spcBef>
                <a:spcPts val="0"/>
              </a:spcBef>
              <a:spcAft>
                <a:spcPts val="0"/>
              </a:spcAft>
              <a:buClr>
                <a:srgbClr val="000000"/>
              </a:buClr>
              <a:buSzPts val="1800"/>
              <a:buChar char="●"/>
            </a:pPr>
            <a:r>
              <a:rPr lang="en">
                <a:solidFill>
                  <a:srgbClr val="000000"/>
                </a:solidFill>
              </a:rPr>
              <a:t>Bong (water pipe)</a:t>
            </a:r>
            <a:endParaRPr>
              <a:solidFill>
                <a:srgbClr val="000000"/>
              </a:solidFill>
            </a:endParaRPr>
          </a:p>
          <a:p>
            <a:pPr indent="-342900" lvl="0" marL="457200" rtl="0" algn="l">
              <a:lnSpc>
                <a:spcPct val="160000"/>
              </a:lnSpc>
              <a:spcBef>
                <a:spcPts val="0"/>
              </a:spcBef>
              <a:spcAft>
                <a:spcPts val="0"/>
              </a:spcAft>
              <a:buClr>
                <a:srgbClr val="000000"/>
              </a:buClr>
              <a:buSzPts val="1800"/>
              <a:buChar char="●"/>
            </a:pPr>
            <a:r>
              <a:rPr lang="en">
                <a:solidFill>
                  <a:srgbClr val="000000"/>
                </a:solidFill>
              </a:rPr>
              <a:t>Blunts (emptied cigars)</a:t>
            </a:r>
            <a:endParaRPr>
              <a:solidFill>
                <a:srgbClr val="000000"/>
              </a:solidFill>
            </a:endParaRPr>
          </a:p>
          <a:p>
            <a:pPr indent="-342900" lvl="0" marL="457200" rtl="0" algn="l">
              <a:lnSpc>
                <a:spcPct val="160000"/>
              </a:lnSpc>
              <a:spcBef>
                <a:spcPts val="0"/>
              </a:spcBef>
              <a:spcAft>
                <a:spcPts val="0"/>
              </a:spcAft>
              <a:buClr>
                <a:srgbClr val="000000"/>
              </a:buClr>
              <a:buSzPts val="1800"/>
              <a:buChar char="●"/>
            </a:pPr>
            <a:r>
              <a:rPr lang="en">
                <a:solidFill>
                  <a:srgbClr val="000000"/>
                </a:solidFill>
              </a:rPr>
              <a:t>Vaporizers (avoid inhaling smoke)</a:t>
            </a:r>
            <a:endParaRPr>
              <a:solidFill>
                <a:srgbClr val="000000"/>
              </a:solidFill>
            </a:endParaRPr>
          </a:p>
          <a:p>
            <a:pPr indent="-342900" lvl="0" marL="457200" rtl="0" algn="l">
              <a:lnSpc>
                <a:spcPct val="160000"/>
              </a:lnSpc>
              <a:spcBef>
                <a:spcPts val="0"/>
              </a:spcBef>
              <a:spcAft>
                <a:spcPts val="0"/>
              </a:spcAft>
              <a:buClr>
                <a:srgbClr val="000000"/>
              </a:buClr>
              <a:buSzPts val="1800"/>
              <a:buChar char="●"/>
            </a:pPr>
            <a:r>
              <a:rPr lang="en">
                <a:solidFill>
                  <a:srgbClr val="000000"/>
                </a:solidFill>
              </a:rPr>
              <a:t>Edibles (candy/cookies)</a:t>
            </a:r>
            <a:endParaRPr>
              <a:solidFill>
                <a:srgbClr val="000000"/>
              </a:solidFill>
            </a:endParaRPr>
          </a:p>
          <a:p>
            <a:pPr indent="-342900" lvl="0" marL="457200" rtl="0" algn="l">
              <a:lnSpc>
                <a:spcPct val="160000"/>
              </a:lnSpc>
              <a:spcBef>
                <a:spcPts val="0"/>
              </a:spcBef>
              <a:spcAft>
                <a:spcPts val="0"/>
              </a:spcAft>
              <a:buClr>
                <a:srgbClr val="000000"/>
              </a:buClr>
              <a:buSzPts val="1800"/>
              <a:buChar char="●"/>
            </a:pPr>
            <a:r>
              <a:rPr lang="en">
                <a:solidFill>
                  <a:srgbClr val="000000"/>
                </a:solidFill>
              </a:rPr>
              <a:t>Dabbing (smoking THC resins [oil])</a:t>
            </a:r>
            <a:endParaRPr>
              <a:solidFill>
                <a:srgbClr val="000000"/>
              </a:solidFill>
            </a:endParaRPr>
          </a:p>
        </p:txBody>
      </p:sp>
      <p:sp>
        <p:nvSpPr>
          <p:cNvPr id="525" name="Google Shape;525;p72"/>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6" name="Google Shape;526;p72"/>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27" name="Google Shape;527;p72"/>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28" name="Google Shape;528;p72"/>
          <p:cNvPicPr preferRelativeResize="0"/>
          <p:nvPr/>
        </p:nvPicPr>
        <p:blipFill>
          <a:blip r:embed="rId3">
            <a:alphaModFix/>
          </a:blip>
          <a:stretch>
            <a:fillRect/>
          </a:stretch>
        </p:blipFill>
        <p:spPr>
          <a:xfrm>
            <a:off x="0" y="3338800"/>
            <a:ext cx="1816800" cy="1816800"/>
          </a:xfrm>
          <a:prstGeom prst="rect">
            <a:avLst/>
          </a:prstGeom>
          <a:noFill/>
          <a:ln>
            <a:noFill/>
          </a:ln>
        </p:spPr>
      </p:pic>
      <p:pic>
        <p:nvPicPr>
          <p:cNvPr id="529" name="Google Shape;529;p72"/>
          <p:cNvPicPr preferRelativeResize="0"/>
          <p:nvPr/>
        </p:nvPicPr>
        <p:blipFill>
          <a:blip r:embed="rId4">
            <a:alphaModFix/>
          </a:blip>
          <a:stretch>
            <a:fillRect/>
          </a:stretch>
        </p:blipFill>
        <p:spPr>
          <a:xfrm>
            <a:off x="6335075" y="1760187"/>
            <a:ext cx="2469750" cy="164732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3" name="Shape 533"/>
        <p:cNvGrpSpPr/>
        <p:nvPr/>
      </p:nvGrpSpPr>
      <p:grpSpPr>
        <a:xfrm>
          <a:off x="0" y="0"/>
          <a:ext cx="0" cy="0"/>
          <a:chOff x="0" y="0"/>
          <a:chExt cx="0" cy="0"/>
        </a:xfrm>
      </p:grpSpPr>
      <p:sp>
        <p:nvSpPr>
          <p:cNvPr id="534" name="Google Shape;534;p7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Cannabis</a:t>
            </a:r>
            <a:endParaRPr/>
          </a:p>
        </p:txBody>
      </p:sp>
      <p:sp>
        <p:nvSpPr>
          <p:cNvPr id="535" name="Google Shape;535;p73"/>
          <p:cNvSpPr txBox="1"/>
          <p:nvPr>
            <p:ph idx="1" type="body"/>
          </p:nvPr>
        </p:nvSpPr>
        <p:spPr>
          <a:xfrm>
            <a:off x="2400262" y="1382451"/>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THC quickly passes from the lungs into the bloodstream.</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 blood carries the chemical to the brain and other organs throughout the body.</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 body absorbs THC more slowly when the person eats or drinks it.</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They generally feel the effects after 30 minutes to 1 hour.</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Marijuana overactivates parts of the brain that contain the highest number of these receptors.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This causes the "high" that people feel.</a:t>
            </a:r>
            <a:endParaRPr>
              <a:solidFill>
                <a:srgbClr val="000000"/>
              </a:solidFill>
              <a:highlight>
                <a:srgbClr val="FFFFFF"/>
              </a:highlight>
            </a:endParaRPr>
          </a:p>
          <a:p>
            <a:pPr indent="0" lvl="0" marL="0" rtl="0" algn="l">
              <a:spcBef>
                <a:spcPts val="1600"/>
              </a:spcBef>
              <a:spcAft>
                <a:spcPts val="0"/>
              </a:spcAft>
              <a:buNone/>
            </a:pPr>
            <a:r>
              <a:t/>
            </a:r>
            <a:endParaRPr sz="1050">
              <a:solidFill>
                <a:srgbClr val="444444"/>
              </a:solidFill>
              <a:highlight>
                <a:srgbClr val="FFFFFF"/>
              </a:highlight>
              <a:latin typeface="Verdana"/>
              <a:ea typeface="Verdana"/>
              <a:cs typeface="Verdana"/>
              <a:sym typeface="Verdana"/>
            </a:endParaRPr>
          </a:p>
          <a:p>
            <a:pPr indent="0" lvl="0" marL="0" rtl="0" algn="l">
              <a:spcBef>
                <a:spcPts val="1600"/>
              </a:spcBef>
              <a:spcAft>
                <a:spcPts val="1600"/>
              </a:spcAft>
              <a:buNone/>
            </a:pPr>
            <a:r>
              <a:t/>
            </a:r>
            <a:endParaRPr sz="1050">
              <a:solidFill>
                <a:srgbClr val="444444"/>
              </a:solidFill>
              <a:highlight>
                <a:srgbClr val="FFFFFF"/>
              </a:highlight>
              <a:latin typeface="Verdana"/>
              <a:ea typeface="Verdana"/>
              <a:cs typeface="Verdana"/>
              <a:sym typeface="Verdana"/>
            </a:endParaRPr>
          </a:p>
        </p:txBody>
      </p:sp>
      <p:sp>
        <p:nvSpPr>
          <p:cNvPr id="536" name="Google Shape;536;p73"/>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7" name="Google Shape;537;p73"/>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38" name="Google Shape;538;p73"/>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39" name="Google Shape;539;p73"/>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3" name="Shape 543"/>
        <p:cNvGrpSpPr/>
        <p:nvPr/>
      </p:nvGrpSpPr>
      <p:grpSpPr>
        <a:xfrm>
          <a:off x="0" y="0"/>
          <a:ext cx="0" cy="0"/>
          <a:chOff x="0" y="0"/>
          <a:chExt cx="0" cy="0"/>
        </a:xfrm>
      </p:grpSpPr>
      <p:sp>
        <p:nvSpPr>
          <p:cNvPr id="544" name="Google Shape;544;p7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Other Effects</a:t>
            </a:r>
            <a:endParaRPr/>
          </a:p>
        </p:txBody>
      </p:sp>
      <p:sp>
        <p:nvSpPr>
          <p:cNvPr id="545" name="Google Shape;545;p74"/>
          <p:cNvSpPr txBox="1"/>
          <p:nvPr>
            <p:ph idx="1" type="body"/>
          </p:nvPr>
        </p:nvSpPr>
        <p:spPr>
          <a:xfrm>
            <a:off x="2400262" y="1323176"/>
            <a:ext cx="6321600" cy="3002400"/>
          </a:xfrm>
          <a:prstGeom prst="rect">
            <a:avLst/>
          </a:prstGeom>
        </p:spPr>
        <p:txBody>
          <a:bodyPr anchorCtr="0" anchor="t" bIns="91425" lIns="91425" spcFirstLastPara="1" rIns="91425" wrap="square" tIns="91425">
            <a:noAutofit/>
          </a:bodyPr>
          <a:lstStyle/>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altered senses (seeing brighter colors)</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altered sense of time</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changes in mood</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impaired body movement</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difficulty with thinking and problem-solving</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impaired memory</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hallucinations (when taken in high doses)</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delusions (when taken in high doses)</a:t>
            </a:r>
            <a:endParaRPr sz="1400">
              <a:solidFill>
                <a:srgbClr val="000000"/>
              </a:solidFill>
            </a:endParaRPr>
          </a:p>
          <a:p>
            <a:pPr indent="-317500" lvl="0" marL="723900" rtl="0" algn="l">
              <a:lnSpc>
                <a:spcPct val="160000"/>
              </a:lnSpc>
              <a:spcBef>
                <a:spcPts val="0"/>
              </a:spcBef>
              <a:spcAft>
                <a:spcPts val="0"/>
              </a:spcAft>
              <a:buClr>
                <a:srgbClr val="000000"/>
              </a:buClr>
              <a:buSzPts val="1400"/>
              <a:buFont typeface="Lato"/>
              <a:buChar char="●"/>
            </a:pPr>
            <a:r>
              <a:rPr lang="en" sz="1400">
                <a:solidFill>
                  <a:srgbClr val="000000"/>
                </a:solidFill>
              </a:rPr>
              <a:t>psychosis (when taken in high doses)</a:t>
            </a:r>
            <a:endParaRPr sz="1400">
              <a:solidFill>
                <a:srgbClr val="000000"/>
              </a:solidFill>
            </a:endParaRPr>
          </a:p>
          <a:p>
            <a:pPr indent="0" lvl="0" marL="0" rtl="0" algn="l">
              <a:spcBef>
                <a:spcPts val="3000"/>
              </a:spcBef>
              <a:spcAft>
                <a:spcPts val="1600"/>
              </a:spcAft>
              <a:buNone/>
            </a:pPr>
            <a:r>
              <a:t/>
            </a:r>
            <a:endParaRPr/>
          </a:p>
        </p:txBody>
      </p:sp>
      <p:sp>
        <p:nvSpPr>
          <p:cNvPr id="546" name="Google Shape;546;p74"/>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47" name="Google Shape;547;p74"/>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48" name="Google Shape;548;p74"/>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49" name="Google Shape;549;p74"/>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3" name="Shape 553"/>
        <p:cNvGrpSpPr/>
        <p:nvPr/>
      </p:nvGrpSpPr>
      <p:grpSpPr>
        <a:xfrm>
          <a:off x="0" y="0"/>
          <a:ext cx="0" cy="0"/>
          <a:chOff x="0" y="0"/>
          <a:chExt cx="0" cy="0"/>
        </a:xfrm>
      </p:grpSpPr>
      <p:sp>
        <p:nvSpPr>
          <p:cNvPr id="554" name="Google Shape;554;p7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Long Term Effects</a:t>
            </a:r>
            <a:endParaRPr/>
          </a:p>
        </p:txBody>
      </p:sp>
      <p:sp>
        <p:nvSpPr>
          <p:cNvPr id="555" name="Google Shape;555;p75"/>
          <p:cNvSpPr txBox="1"/>
          <p:nvPr>
            <p:ph idx="1" type="body"/>
          </p:nvPr>
        </p:nvSpPr>
        <p:spPr>
          <a:xfrm>
            <a:off x="2410099" y="1595775"/>
            <a:ext cx="6585000" cy="3014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highlight>
                  <a:srgbClr val="FFFFFF"/>
                </a:highlight>
              </a:rPr>
              <a:t>“Marijuana also affects brain development. When people begin using marijuana as teenagers, the drug may impair thinking, memory, and learning functions and affect how the brain builds connections between the areas necessary for these functions. Researchers are still studying how long marijuana's effects last and whether some changes may be permanent.”</a:t>
            </a:r>
            <a:endParaRPr>
              <a:solidFill>
                <a:srgbClr val="000000"/>
              </a:solidFill>
              <a:highlight>
                <a:srgbClr val="FFFFFF"/>
              </a:highlight>
            </a:endParaRPr>
          </a:p>
          <a:p>
            <a:pPr indent="0" lvl="0" marL="0" rtl="0" algn="l">
              <a:spcBef>
                <a:spcPts val="1600"/>
              </a:spcBef>
              <a:spcAft>
                <a:spcPts val="1600"/>
              </a:spcAft>
              <a:buNone/>
            </a:pPr>
            <a:r>
              <a:rPr lang="en" u="sng">
                <a:solidFill>
                  <a:schemeClr val="hlink"/>
                </a:solidFill>
                <a:highlight>
                  <a:srgbClr val="FFFFFF"/>
                </a:highlight>
                <a:hlinkClick r:id="rId3"/>
              </a:rPr>
              <a:t>https://www.drugabuse.gov/publications/drugfacts/marijuana</a:t>
            </a:r>
            <a:r>
              <a:rPr lang="en">
                <a:solidFill>
                  <a:srgbClr val="000000"/>
                </a:solidFill>
                <a:highlight>
                  <a:srgbClr val="FFFFFF"/>
                </a:highlight>
              </a:rPr>
              <a:t> </a:t>
            </a:r>
            <a:endParaRPr>
              <a:solidFill>
                <a:srgbClr val="000000"/>
              </a:solidFill>
              <a:highlight>
                <a:srgbClr val="FFFFFF"/>
              </a:highlight>
            </a:endParaRPr>
          </a:p>
        </p:txBody>
      </p:sp>
      <p:sp>
        <p:nvSpPr>
          <p:cNvPr id="556" name="Google Shape;556;p75"/>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57" name="Google Shape;557;p75"/>
          <p:cNvPicPr preferRelativeResize="0"/>
          <p:nvPr/>
        </p:nvPicPr>
        <p:blipFill>
          <a:blip r:embed="rId4">
            <a:alphaModFix/>
          </a:blip>
          <a:stretch>
            <a:fillRect/>
          </a:stretch>
        </p:blipFill>
        <p:spPr>
          <a:xfrm>
            <a:off x="0" y="0"/>
            <a:ext cx="1816800" cy="1816800"/>
          </a:xfrm>
          <a:prstGeom prst="rect">
            <a:avLst/>
          </a:prstGeom>
          <a:noFill/>
          <a:ln>
            <a:noFill/>
          </a:ln>
        </p:spPr>
      </p:pic>
      <p:pic>
        <p:nvPicPr>
          <p:cNvPr id="558" name="Google Shape;558;p75"/>
          <p:cNvPicPr preferRelativeResize="0"/>
          <p:nvPr/>
        </p:nvPicPr>
        <p:blipFill>
          <a:blip r:embed="rId4">
            <a:alphaModFix/>
          </a:blip>
          <a:stretch>
            <a:fillRect/>
          </a:stretch>
        </p:blipFill>
        <p:spPr>
          <a:xfrm>
            <a:off x="0" y="1675450"/>
            <a:ext cx="1816800" cy="1816800"/>
          </a:xfrm>
          <a:prstGeom prst="rect">
            <a:avLst/>
          </a:prstGeom>
          <a:noFill/>
          <a:ln>
            <a:noFill/>
          </a:ln>
        </p:spPr>
      </p:pic>
      <p:pic>
        <p:nvPicPr>
          <p:cNvPr id="559" name="Google Shape;559;p75"/>
          <p:cNvPicPr preferRelativeResize="0"/>
          <p:nvPr/>
        </p:nvPicPr>
        <p:blipFill>
          <a:blip r:embed="rId4">
            <a:alphaModFix/>
          </a:blip>
          <a:stretch>
            <a:fillRect/>
          </a:stretch>
        </p:blipFill>
        <p:spPr>
          <a:xfrm>
            <a:off x="0" y="3338800"/>
            <a:ext cx="1816800" cy="18168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3" name="Shape 563"/>
        <p:cNvGrpSpPr/>
        <p:nvPr/>
      </p:nvGrpSpPr>
      <p:grpSpPr>
        <a:xfrm>
          <a:off x="0" y="0"/>
          <a:ext cx="0" cy="0"/>
          <a:chOff x="0" y="0"/>
          <a:chExt cx="0" cy="0"/>
        </a:xfrm>
      </p:grpSpPr>
      <p:sp>
        <p:nvSpPr>
          <p:cNvPr id="564" name="Google Shape;564;p7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Negative Factors</a:t>
            </a:r>
            <a:endParaRPr/>
          </a:p>
        </p:txBody>
      </p:sp>
      <p:sp>
        <p:nvSpPr>
          <p:cNvPr id="565" name="Google Shape;565;p7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In states with legal use, children are more likely to access marijuana.</a:t>
            </a:r>
            <a:endParaRPr/>
          </a:p>
          <a:p>
            <a:pPr indent="-342900" lvl="0" marL="457200" rtl="0" algn="l">
              <a:spcBef>
                <a:spcPts val="0"/>
              </a:spcBef>
              <a:spcAft>
                <a:spcPts val="0"/>
              </a:spcAft>
              <a:buSzPts val="1800"/>
              <a:buChar char="●"/>
            </a:pPr>
            <a:r>
              <a:rPr lang="en"/>
              <a:t>Increases the risk of a driving accident.</a:t>
            </a:r>
            <a:endParaRPr/>
          </a:p>
          <a:p>
            <a:pPr indent="-342900" lvl="0" marL="457200" rtl="0" algn="l">
              <a:spcBef>
                <a:spcPts val="0"/>
              </a:spcBef>
              <a:spcAft>
                <a:spcPts val="0"/>
              </a:spcAft>
              <a:buSzPts val="1800"/>
              <a:buChar char="●"/>
            </a:pPr>
            <a:r>
              <a:rPr lang="en"/>
              <a:t>Increased risk for developing </a:t>
            </a:r>
            <a:r>
              <a:rPr lang="en"/>
              <a:t>schizophrenia</a:t>
            </a:r>
            <a:r>
              <a:rPr lang="en"/>
              <a:t>, anxiety, and depression.</a:t>
            </a:r>
            <a:endParaRPr/>
          </a:p>
          <a:p>
            <a:pPr indent="-342900" lvl="0" marL="457200" rtl="0" algn="l">
              <a:spcBef>
                <a:spcPts val="0"/>
              </a:spcBef>
              <a:spcAft>
                <a:spcPts val="0"/>
              </a:spcAft>
              <a:buSzPts val="1800"/>
              <a:buChar char="●"/>
            </a:pPr>
            <a:r>
              <a:rPr lang="en"/>
              <a:t>Impairs academic </a:t>
            </a:r>
            <a:r>
              <a:rPr lang="en"/>
              <a:t>achievement</a:t>
            </a:r>
            <a:r>
              <a:rPr lang="en"/>
              <a:t>.</a:t>
            </a:r>
            <a:endParaRPr/>
          </a:p>
          <a:p>
            <a:pPr indent="0" lvl="0" marL="0" rtl="0" algn="l">
              <a:spcBef>
                <a:spcPts val="1600"/>
              </a:spcBef>
              <a:spcAft>
                <a:spcPts val="1600"/>
              </a:spcAft>
              <a:buNone/>
            </a:pPr>
            <a:r>
              <a:rPr lang="en"/>
              <a:t>https://www.businessinsider.com/new-national-academies-sciences-report-marijuana-cannabis-health-effects-2017-1</a:t>
            </a:r>
            <a:endParaRPr/>
          </a:p>
        </p:txBody>
      </p:sp>
      <p:sp>
        <p:nvSpPr>
          <p:cNvPr id="566" name="Google Shape;566;p76"/>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67" name="Google Shape;567;p76"/>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68" name="Google Shape;568;p76"/>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69" name="Google Shape;569;p76"/>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3" name="Shape 573"/>
        <p:cNvGrpSpPr/>
        <p:nvPr/>
      </p:nvGrpSpPr>
      <p:grpSpPr>
        <a:xfrm>
          <a:off x="0" y="0"/>
          <a:ext cx="0" cy="0"/>
          <a:chOff x="0" y="0"/>
          <a:chExt cx="0" cy="0"/>
        </a:xfrm>
      </p:grpSpPr>
      <p:sp>
        <p:nvSpPr>
          <p:cNvPr id="574" name="Google Shape;574;p7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Health Benefits</a:t>
            </a:r>
            <a:endParaRPr/>
          </a:p>
        </p:txBody>
      </p:sp>
      <p:sp>
        <p:nvSpPr>
          <p:cNvPr id="575" name="Google Shape;575;p7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Treatment for Chronic Pain</a:t>
            </a:r>
            <a:endParaRPr/>
          </a:p>
          <a:p>
            <a:pPr indent="-342900" lvl="0" marL="457200" rtl="0" algn="l">
              <a:spcBef>
                <a:spcPts val="0"/>
              </a:spcBef>
              <a:spcAft>
                <a:spcPts val="0"/>
              </a:spcAft>
              <a:buSzPts val="1800"/>
              <a:buChar char="●"/>
            </a:pPr>
            <a:r>
              <a:rPr lang="en"/>
              <a:t>Treats Muscle Spasms</a:t>
            </a:r>
            <a:endParaRPr/>
          </a:p>
          <a:p>
            <a:pPr indent="-342900" lvl="0" marL="457200" rtl="0" algn="l">
              <a:spcBef>
                <a:spcPts val="0"/>
              </a:spcBef>
              <a:spcAft>
                <a:spcPts val="0"/>
              </a:spcAft>
              <a:buSzPts val="1800"/>
              <a:buChar char="●"/>
            </a:pPr>
            <a:r>
              <a:rPr lang="en"/>
              <a:t>Relieves Nausea for Cancer Patients</a:t>
            </a:r>
            <a:endParaRPr/>
          </a:p>
          <a:p>
            <a:pPr indent="-342900" lvl="0" marL="457200" rtl="0" algn="l">
              <a:spcBef>
                <a:spcPts val="0"/>
              </a:spcBef>
              <a:spcAft>
                <a:spcPts val="0"/>
              </a:spcAft>
              <a:buSzPts val="1800"/>
              <a:buChar char="●"/>
            </a:pPr>
            <a:r>
              <a:rPr lang="en"/>
              <a:t>Glaucoma - Reduces pressure in the eyes (can lose effectiveness over time)</a:t>
            </a:r>
            <a:endParaRPr/>
          </a:p>
          <a:p>
            <a:pPr indent="-342900" lvl="0" marL="457200" rtl="0" algn="l">
              <a:spcBef>
                <a:spcPts val="0"/>
              </a:spcBef>
              <a:spcAft>
                <a:spcPts val="0"/>
              </a:spcAft>
              <a:buSzPts val="1800"/>
              <a:buChar char="●"/>
            </a:pPr>
            <a:r>
              <a:rPr lang="en"/>
              <a:t>Controls Seizures</a:t>
            </a:r>
            <a:endParaRPr/>
          </a:p>
          <a:p>
            <a:pPr indent="0" lvl="0" marL="0" rtl="0" algn="l">
              <a:spcBef>
                <a:spcPts val="1600"/>
              </a:spcBef>
              <a:spcAft>
                <a:spcPts val="1600"/>
              </a:spcAft>
              <a:buNone/>
            </a:pPr>
            <a:r>
              <a:t/>
            </a:r>
            <a:endParaRPr/>
          </a:p>
        </p:txBody>
      </p:sp>
      <p:sp>
        <p:nvSpPr>
          <p:cNvPr id="576" name="Google Shape;576;p77"/>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7" name="Google Shape;577;p77"/>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78" name="Google Shape;578;p77"/>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79" name="Google Shape;579;p77"/>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sp>
        <p:nvSpPr>
          <p:cNvPr id="584" name="Google Shape;584;p78"/>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85" name="Google Shape;585;p78"/>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86" name="Google Shape;586;p78"/>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87" name="Google Shape;587;p78"/>
          <p:cNvPicPr preferRelativeResize="0"/>
          <p:nvPr/>
        </p:nvPicPr>
        <p:blipFill>
          <a:blip r:embed="rId3">
            <a:alphaModFix/>
          </a:blip>
          <a:stretch>
            <a:fillRect/>
          </a:stretch>
        </p:blipFill>
        <p:spPr>
          <a:xfrm>
            <a:off x="0" y="3338800"/>
            <a:ext cx="1816800" cy="1816800"/>
          </a:xfrm>
          <a:prstGeom prst="rect">
            <a:avLst/>
          </a:prstGeom>
          <a:noFill/>
          <a:ln>
            <a:noFill/>
          </a:ln>
        </p:spPr>
      </p:pic>
      <p:pic>
        <p:nvPicPr>
          <p:cNvPr descr="Larry Smith is a former cop who lives in South Dakota. He’s had Parkinson’s for 20 years, which gives him symptoms including severe dyskinesia (uncontrolled movements), loss of voice and tremors." id="588" name="Google Shape;588;p78" title="Man with Parkinson’s uses marijuana for the first time — and the results are amazing">
            <a:hlinkClick r:id="rId4"/>
          </p:cNvPr>
          <p:cNvPicPr preferRelativeResize="0"/>
          <p:nvPr/>
        </p:nvPicPr>
        <p:blipFill>
          <a:blip r:embed="rId5">
            <a:alphaModFix/>
          </a:blip>
          <a:stretch>
            <a:fillRect/>
          </a:stretch>
        </p:blipFill>
        <p:spPr>
          <a:xfrm>
            <a:off x="3255075" y="857250"/>
            <a:ext cx="4572000" cy="34290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2" name="Shape 592"/>
        <p:cNvGrpSpPr/>
        <p:nvPr/>
      </p:nvGrpSpPr>
      <p:grpSpPr>
        <a:xfrm>
          <a:off x="0" y="0"/>
          <a:ext cx="0" cy="0"/>
          <a:chOff x="0" y="0"/>
          <a:chExt cx="0" cy="0"/>
        </a:xfrm>
      </p:grpSpPr>
      <p:sp>
        <p:nvSpPr>
          <p:cNvPr id="593" name="Google Shape;593;p7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Salvia</a:t>
            </a:r>
            <a:endParaRPr/>
          </a:p>
        </p:txBody>
      </p:sp>
      <p:sp>
        <p:nvSpPr>
          <p:cNvPr id="594" name="Google Shape;594;p79"/>
          <p:cNvSpPr txBox="1"/>
          <p:nvPr>
            <p:ph idx="1" type="body"/>
          </p:nvPr>
        </p:nvSpPr>
        <p:spPr>
          <a:xfrm>
            <a:off x="2410104" y="1595775"/>
            <a:ext cx="4081500" cy="2976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222222"/>
                </a:solidFill>
                <a:highlight>
                  <a:srgbClr val="FFFFFF"/>
                </a:highlight>
              </a:rPr>
              <a:t>Salvia </a:t>
            </a:r>
            <a:r>
              <a:rPr b="1" lang="en">
                <a:solidFill>
                  <a:schemeClr val="accent5"/>
                </a:solidFill>
                <a:highlight>
                  <a:srgbClr val="FFFFFF"/>
                </a:highlight>
              </a:rPr>
              <a:t>(</a:t>
            </a:r>
            <a:r>
              <a:rPr b="1" i="1" lang="en">
                <a:solidFill>
                  <a:schemeClr val="accent5"/>
                </a:solidFill>
                <a:highlight>
                  <a:srgbClr val="FFFFFF"/>
                </a:highlight>
              </a:rPr>
              <a:t>Salvia divinorum</a:t>
            </a:r>
            <a:r>
              <a:rPr b="1" lang="en">
                <a:solidFill>
                  <a:schemeClr val="accent5"/>
                </a:solidFill>
                <a:highlight>
                  <a:srgbClr val="FFFFFF"/>
                </a:highlight>
              </a:rPr>
              <a:t>)</a:t>
            </a:r>
            <a:r>
              <a:rPr lang="en">
                <a:solidFill>
                  <a:srgbClr val="222222"/>
                </a:solidFill>
                <a:highlight>
                  <a:srgbClr val="FFFFFF"/>
                </a:highlight>
              </a:rPr>
              <a:t> is an herb in the mint family found in southern Mexico.</a:t>
            </a:r>
            <a:endParaRPr>
              <a:solidFill>
                <a:srgbClr val="222222"/>
              </a:solidFill>
              <a:highlight>
                <a:srgbClr val="FFFFFF"/>
              </a:highlight>
            </a:endParaRPr>
          </a:p>
          <a:p>
            <a:pPr indent="-342900" lvl="0" marL="457200" rtl="0" algn="l">
              <a:spcBef>
                <a:spcPts val="0"/>
              </a:spcBef>
              <a:spcAft>
                <a:spcPts val="0"/>
              </a:spcAft>
              <a:buClr>
                <a:srgbClr val="222222"/>
              </a:buClr>
              <a:buSzPts val="1800"/>
              <a:buChar char="●"/>
            </a:pPr>
            <a:r>
              <a:rPr lang="en">
                <a:solidFill>
                  <a:srgbClr val="222222"/>
                </a:solidFill>
                <a:highlight>
                  <a:srgbClr val="FFFFFF"/>
                </a:highlight>
              </a:rPr>
              <a:t>The main active ingredient in salvia causes hallucinations.</a:t>
            </a:r>
            <a:endParaRPr>
              <a:solidFill>
                <a:srgbClr val="222222"/>
              </a:solidFill>
              <a:highlight>
                <a:srgbClr val="FFFFFF"/>
              </a:highlight>
            </a:endParaRPr>
          </a:p>
          <a:p>
            <a:pPr indent="-342900" lvl="0" marL="457200" rtl="0" algn="l">
              <a:spcBef>
                <a:spcPts val="0"/>
              </a:spcBef>
              <a:spcAft>
                <a:spcPts val="0"/>
              </a:spcAft>
              <a:buClr>
                <a:srgbClr val="222222"/>
              </a:buClr>
              <a:buSzPts val="1800"/>
              <a:buChar char="●"/>
            </a:pPr>
            <a:r>
              <a:rPr lang="en">
                <a:solidFill>
                  <a:srgbClr val="222222"/>
                </a:solidFill>
                <a:highlight>
                  <a:srgbClr val="FFFFFF"/>
                </a:highlight>
              </a:rPr>
              <a:t>The effects last for a short amount of time, but are very intense and frightening.</a:t>
            </a:r>
            <a:endParaRPr/>
          </a:p>
        </p:txBody>
      </p:sp>
      <p:sp>
        <p:nvSpPr>
          <p:cNvPr id="595" name="Google Shape;595;p79"/>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96" name="Google Shape;596;p79"/>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597" name="Google Shape;597;p79"/>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598" name="Google Shape;598;p79"/>
          <p:cNvPicPr preferRelativeResize="0"/>
          <p:nvPr/>
        </p:nvPicPr>
        <p:blipFill>
          <a:blip r:embed="rId3">
            <a:alphaModFix/>
          </a:blip>
          <a:stretch>
            <a:fillRect/>
          </a:stretch>
        </p:blipFill>
        <p:spPr>
          <a:xfrm>
            <a:off x="0" y="3338800"/>
            <a:ext cx="1816800" cy="1816800"/>
          </a:xfrm>
          <a:prstGeom prst="rect">
            <a:avLst/>
          </a:prstGeom>
          <a:noFill/>
          <a:ln>
            <a:noFill/>
          </a:ln>
        </p:spPr>
      </p:pic>
      <p:sp>
        <p:nvSpPr>
          <p:cNvPr id="599" name="Google Shape;599;p79"/>
          <p:cNvSpPr/>
          <p:nvPr/>
        </p:nvSpPr>
        <p:spPr>
          <a:xfrm>
            <a:off x="6360651" y="1544324"/>
            <a:ext cx="2531250" cy="207905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Chewed, smoked, inhaled, or drank.</a:t>
            </a:r>
            <a:endParaRPr b="1">
              <a:solidFill>
                <a:srgbClr val="FFFFFF"/>
              </a:solidFill>
              <a:latin typeface="Lato"/>
              <a:ea typeface="Lato"/>
              <a:cs typeface="Lato"/>
              <a:sym typeface="Lato"/>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3" name="Shape 603"/>
        <p:cNvGrpSpPr/>
        <p:nvPr/>
      </p:nvGrpSpPr>
      <p:grpSpPr>
        <a:xfrm>
          <a:off x="0" y="0"/>
          <a:ext cx="0" cy="0"/>
          <a:chOff x="0" y="0"/>
          <a:chExt cx="0" cy="0"/>
        </a:xfrm>
      </p:grpSpPr>
      <p:sp>
        <p:nvSpPr>
          <p:cNvPr id="604" name="Google Shape;604;p8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Salvia</a:t>
            </a:r>
            <a:endParaRPr/>
          </a:p>
        </p:txBody>
      </p:sp>
      <p:sp>
        <p:nvSpPr>
          <p:cNvPr id="605" name="Google Shape;605;p80"/>
          <p:cNvSpPr txBox="1"/>
          <p:nvPr>
            <p:ph idx="1" type="body"/>
          </p:nvPr>
        </p:nvSpPr>
        <p:spPr>
          <a:xfrm>
            <a:off x="2400250" y="1211350"/>
            <a:ext cx="6321600" cy="34047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rgbClr val="222222"/>
              </a:buClr>
              <a:buSzPts val="1400"/>
              <a:buChar char="●"/>
            </a:pPr>
            <a:r>
              <a:rPr lang="en" sz="1400">
                <a:solidFill>
                  <a:srgbClr val="222222"/>
                </a:solidFill>
              </a:rPr>
              <a:t>Researchers are studying salvia to learn exactly how it acts in the brain to produce its effects. </a:t>
            </a:r>
            <a:endParaRPr sz="1400">
              <a:solidFill>
                <a:srgbClr val="222222"/>
              </a:solidFill>
            </a:endParaRPr>
          </a:p>
          <a:p>
            <a:pPr indent="-317500" lvl="0" marL="457200" rtl="0" algn="l">
              <a:spcBef>
                <a:spcPts val="0"/>
              </a:spcBef>
              <a:spcAft>
                <a:spcPts val="0"/>
              </a:spcAft>
              <a:buSzPts val="1400"/>
              <a:buChar char="●"/>
            </a:pPr>
            <a:r>
              <a:rPr lang="en" sz="1400">
                <a:solidFill>
                  <a:srgbClr val="222222"/>
                </a:solidFill>
              </a:rPr>
              <a:t>What is currently known is that </a:t>
            </a:r>
            <a:r>
              <a:rPr b="1" lang="en" sz="1400">
                <a:solidFill>
                  <a:schemeClr val="accent5"/>
                </a:solidFill>
              </a:rPr>
              <a:t>salvinorin A</a:t>
            </a:r>
            <a:r>
              <a:rPr lang="en" sz="1400">
                <a:solidFill>
                  <a:srgbClr val="222222"/>
                </a:solidFill>
              </a:rPr>
              <a:t>, the </a:t>
            </a:r>
            <a:r>
              <a:rPr i="1" lang="en" sz="1400">
                <a:solidFill>
                  <a:srgbClr val="222222"/>
                </a:solidFill>
              </a:rPr>
              <a:t>main active ingredient</a:t>
            </a:r>
            <a:r>
              <a:rPr lang="en" sz="1400">
                <a:solidFill>
                  <a:srgbClr val="222222"/>
                </a:solidFill>
              </a:rPr>
              <a:t> in salvia, attaches to parts of nerve cells called kappa opioid receptors. </a:t>
            </a:r>
            <a:r>
              <a:rPr i="1" lang="en" sz="1400">
                <a:solidFill>
                  <a:srgbClr val="222222"/>
                </a:solidFill>
              </a:rPr>
              <a:t>(Note: These receptors are different from the ones involved with opioid drugs, such as heroin and morphine.)</a:t>
            </a:r>
            <a:endParaRPr i="1" sz="1400">
              <a:solidFill>
                <a:srgbClr val="222222"/>
              </a:solidFill>
            </a:endParaRPr>
          </a:p>
          <a:p>
            <a:pPr indent="-317500" lvl="0" marL="457200" rtl="0" algn="l">
              <a:spcBef>
                <a:spcPts val="0"/>
              </a:spcBef>
              <a:spcAft>
                <a:spcPts val="0"/>
              </a:spcAft>
              <a:buClr>
                <a:srgbClr val="222222"/>
              </a:buClr>
              <a:buSzPts val="1400"/>
              <a:buChar char="●"/>
            </a:pPr>
            <a:r>
              <a:rPr lang="en" sz="1400">
                <a:solidFill>
                  <a:srgbClr val="222222"/>
                </a:solidFill>
              </a:rPr>
              <a:t>The effects are described as intense but short lived, generally lasting for </a:t>
            </a:r>
            <a:r>
              <a:rPr b="1" lang="en" sz="1400">
                <a:solidFill>
                  <a:schemeClr val="accent5"/>
                </a:solidFill>
              </a:rPr>
              <a:t>less than 30 minutes</a:t>
            </a:r>
            <a:r>
              <a:rPr lang="en" sz="1400">
                <a:solidFill>
                  <a:srgbClr val="222222"/>
                </a:solidFill>
              </a:rPr>
              <a:t>. </a:t>
            </a:r>
            <a:endParaRPr sz="1400">
              <a:solidFill>
                <a:srgbClr val="222222"/>
              </a:solidFill>
            </a:endParaRPr>
          </a:p>
          <a:p>
            <a:pPr indent="-317500" lvl="0" marL="457200" rtl="0" algn="l">
              <a:spcBef>
                <a:spcPts val="0"/>
              </a:spcBef>
              <a:spcAft>
                <a:spcPts val="0"/>
              </a:spcAft>
              <a:buClr>
                <a:srgbClr val="222222"/>
              </a:buClr>
              <a:buSzPts val="1400"/>
              <a:buChar char="●"/>
            </a:pPr>
            <a:r>
              <a:rPr b="1" lang="en" sz="1400">
                <a:solidFill>
                  <a:schemeClr val="accent5"/>
                </a:solidFill>
              </a:rPr>
              <a:t>Hallucinations</a:t>
            </a:r>
            <a:r>
              <a:rPr lang="en" sz="1400">
                <a:solidFill>
                  <a:srgbClr val="222222"/>
                </a:solidFill>
              </a:rPr>
              <a:t>—they see or feel things that aren’t really there. They also have changes in vision, mood and body sensations, emotional swings, and feelings of detachment.</a:t>
            </a:r>
            <a:endParaRPr sz="1400">
              <a:solidFill>
                <a:srgbClr val="222222"/>
              </a:solidFill>
            </a:endParaRPr>
          </a:p>
          <a:p>
            <a:pPr indent="-317500" lvl="0" marL="457200" rtl="0" algn="l">
              <a:spcBef>
                <a:spcPts val="0"/>
              </a:spcBef>
              <a:spcAft>
                <a:spcPts val="0"/>
              </a:spcAft>
              <a:buClr>
                <a:srgbClr val="222222"/>
              </a:buClr>
              <a:buSzPts val="1400"/>
              <a:buChar char="●"/>
            </a:pPr>
            <a:r>
              <a:rPr lang="en" sz="1400">
                <a:solidFill>
                  <a:srgbClr val="222222"/>
                </a:solidFill>
              </a:rPr>
              <a:t>There are reports of people </a:t>
            </a:r>
            <a:r>
              <a:rPr b="1" lang="en" sz="1400">
                <a:solidFill>
                  <a:schemeClr val="accent5"/>
                </a:solidFill>
              </a:rPr>
              <a:t>losing contact with reality</a:t>
            </a:r>
            <a:r>
              <a:rPr lang="en" sz="1400">
                <a:solidFill>
                  <a:srgbClr val="222222"/>
                </a:solidFill>
              </a:rPr>
              <a:t>—being unable to tell the difference between what’s real and what’s not. </a:t>
            </a:r>
            <a:endParaRPr sz="1400">
              <a:solidFill>
                <a:srgbClr val="222222"/>
              </a:solidFill>
            </a:endParaRPr>
          </a:p>
          <a:p>
            <a:pPr indent="0" lvl="0" marL="0" rtl="0" algn="l">
              <a:spcBef>
                <a:spcPts val="0"/>
              </a:spcBef>
              <a:spcAft>
                <a:spcPts val="0"/>
              </a:spcAft>
              <a:buClr>
                <a:schemeClr val="dk2"/>
              </a:buClr>
              <a:buSzPts val="1100"/>
              <a:buFont typeface="Arial"/>
              <a:buNone/>
            </a:pPr>
            <a:r>
              <a:t/>
            </a:r>
            <a:endParaRPr sz="1300">
              <a:solidFill>
                <a:srgbClr val="222222"/>
              </a:solidFill>
              <a:latin typeface="Arial"/>
              <a:ea typeface="Arial"/>
              <a:cs typeface="Arial"/>
              <a:sym typeface="Arial"/>
            </a:endParaRPr>
          </a:p>
          <a:p>
            <a:pPr indent="0" lvl="0" marL="0" rtl="0" algn="l">
              <a:spcBef>
                <a:spcPts val="0"/>
              </a:spcBef>
              <a:spcAft>
                <a:spcPts val="1600"/>
              </a:spcAft>
              <a:buNone/>
            </a:pPr>
            <a:r>
              <a:t/>
            </a:r>
            <a:endParaRPr/>
          </a:p>
        </p:txBody>
      </p:sp>
      <p:sp>
        <p:nvSpPr>
          <p:cNvPr id="606" name="Google Shape;606;p80"/>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07" name="Google Shape;607;p80"/>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608" name="Google Shape;608;p80"/>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609" name="Google Shape;609;p80"/>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3" name="Shape 613"/>
        <p:cNvGrpSpPr/>
        <p:nvPr/>
      </p:nvGrpSpPr>
      <p:grpSpPr>
        <a:xfrm>
          <a:off x="0" y="0"/>
          <a:ext cx="0" cy="0"/>
          <a:chOff x="0" y="0"/>
          <a:chExt cx="0" cy="0"/>
        </a:xfrm>
      </p:grpSpPr>
      <p:sp>
        <p:nvSpPr>
          <p:cNvPr id="614" name="Google Shape;614;p8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Salvia</a:t>
            </a:r>
            <a:endParaRPr/>
          </a:p>
        </p:txBody>
      </p:sp>
      <p:sp>
        <p:nvSpPr>
          <p:cNvPr id="615" name="Google Shape;615;p81"/>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16" name="Google Shape;616;p81"/>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617" name="Google Shape;617;p81"/>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618" name="Google Shape;618;p81"/>
          <p:cNvPicPr preferRelativeResize="0"/>
          <p:nvPr/>
        </p:nvPicPr>
        <p:blipFill>
          <a:blip r:embed="rId3">
            <a:alphaModFix/>
          </a:blip>
          <a:stretch>
            <a:fillRect/>
          </a:stretch>
        </p:blipFill>
        <p:spPr>
          <a:xfrm>
            <a:off x="0" y="3338800"/>
            <a:ext cx="1816800" cy="1816800"/>
          </a:xfrm>
          <a:prstGeom prst="rect">
            <a:avLst/>
          </a:prstGeom>
          <a:noFill/>
          <a:ln>
            <a:noFill/>
          </a:ln>
        </p:spPr>
      </p:pic>
      <p:pic>
        <p:nvPicPr>
          <p:cNvPr id="619" name="Google Shape;619;p81"/>
          <p:cNvPicPr preferRelativeResize="0"/>
          <p:nvPr/>
        </p:nvPicPr>
        <p:blipFill>
          <a:blip r:embed="rId4">
            <a:alphaModFix/>
          </a:blip>
          <a:stretch>
            <a:fillRect/>
          </a:stretch>
        </p:blipFill>
        <p:spPr>
          <a:xfrm>
            <a:off x="3921450" y="918162"/>
            <a:ext cx="3279200" cy="33313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1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Xanax</a:t>
            </a:r>
            <a:endParaRPr/>
          </a:p>
        </p:txBody>
      </p:sp>
      <p:sp>
        <p:nvSpPr>
          <p:cNvPr id="116" name="Google Shape;116;p19"/>
          <p:cNvSpPr txBox="1"/>
          <p:nvPr>
            <p:ph idx="1" type="body"/>
          </p:nvPr>
        </p:nvSpPr>
        <p:spPr>
          <a:xfrm>
            <a:off x="2400250" y="1211350"/>
            <a:ext cx="3224100" cy="3534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Treats anxiety and panic disorders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Benzodiazepine</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Produces a calming effect by enhancing the effects of GABA (natural chemical in the brain).</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Causes dizziness, increased saliva production.</a:t>
            </a:r>
            <a:endParaRPr>
              <a:solidFill>
                <a:srgbClr val="000000"/>
              </a:solidFill>
              <a:highlight>
                <a:srgbClr val="FFFFFF"/>
              </a:highlight>
            </a:endParaRPr>
          </a:p>
        </p:txBody>
      </p:sp>
      <p:sp>
        <p:nvSpPr>
          <p:cNvPr id="117" name="Google Shape;117;p19"/>
          <p:cNvSpPr/>
          <p:nvPr/>
        </p:nvSpPr>
        <p:spPr>
          <a:xfrm>
            <a:off x="0" y="12100"/>
            <a:ext cx="1816800" cy="5143500"/>
          </a:xfrm>
          <a:prstGeom prst="rect">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 name="Google Shape;118;p19"/>
          <p:cNvPicPr preferRelativeResize="0"/>
          <p:nvPr/>
        </p:nvPicPr>
        <p:blipFill>
          <a:blip r:embed="rId3">
            <a:alphaModFix/>
          </a:blip>
          <a:stretch>
            <a:fillRect/>
          </a:stretch>
        </p:blipFill>
        <p:spPr>
          <a:xfrm>
            <a:off x="6022250" y="2571750"/>
            <a:ext cx="2699601" cy="2024700"/>
          </a:xfrm>
          <a:prstGeom prst="rect">
            <a:avLst/>
          </a:prstGeom>
          <a:noFill/>
          <a:ln>
            <a:noFill/>
          </a:ln>
        </p:spPr>
      </p:pic>
      <p:sp>
        <p:nvSpPr>
          <p:cNvPr id="119" name="Google Shape;119;p19"/>
          <p:cNvSpPr/>
          <p:nvPr/>
        </p:nvSpPr>
        <p:spPr>
          <a:xfrm>
            <a:off x="6309951" y="435999"/>
            <a:ext cx="2531250" cy="2079054"/>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Lato"/>
                <a:ea typeface="Lato"/>
                <a:cs typeface="Lato"/>
                <a:sym typeface="Lato"/>
              </a:rPr>
              <a:t>Taken orally or snorted</a:t>
            </a:r>
            <a:endParaRPr b="1">
              <a:solidFill>
                <a:srgbClr val="FFFFFF"/>
              </a:solidFill>
              <a:latin typeface="Lato"/>
              <a:ea typeface="Lato"/>
              <a:cs typeface="Lato"/>
              <a:sym typeface="Lato"/>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3" name="Shape 623"/>
        <p:cNvGrpSpPr/>
        <p:nvPr/>
      </p:nvGrpSpPr>
      <p:grpSpPr>
        <a:xfrm>
          <a:off x="0" y="0"/>
          <a:ext cx="0" cy="0"/>
          <a:chOff x="0" y="0"/>
          <a:chExt cx="0" cy="0"/>
        </a:xfrm>
      </p:grpSpPr>
      <p:sp>
        <p:nvSpPr>
          <p:cNvPr id="624" name="Google Shape;624;p8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CBD (Cannabidiol)</a:t>
            </a:r>
            <a:endParaRPr/>
          </a:p>
        </p:txBody>
      </p:sp>
      <p:sp>
        <p:nvSpPr>
          <p:cNvPr id="625" name="Google Shape;625;p8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Cannabidiol—CBD—is a cannabis compound that does not make people feel “stoned” and can actually counteract the psychoactivity of THC. </a:t>
            </a:r>
            <a:endParaRPr>
              <a:solidFill>
                <a:srgbClr val="000000"/>
              </a:solidFill>
              <a:highlight>
                <a:srgbClr val="FFFFFF"/>
              </a:highlight>
            </a:endParaRPr>
          </a:p>
          <a:p>
            <a:pPr indent="-342900" lvl="0" marL="457200" rtl="0" algn="l">
              <a:spcBef>
                <a:spcPts val="0"/>
              </a:spcBef>
              <a:spcAft>
                <a:spcPts val="0"/>
              </a:spcAft>
              <a:buSzPts val="1800"/>
              <a:buChar char="●"/>
            </a:pPr>
            <a:r>
              <a:rPr lang="en">
                <a:solidFill>
                  <a:srgbClr val="000000"/>
                </a:solidFill>
                <a:highlight>
                  <a:srgbClr val="FFFFFF"/>
                </a:highlight>
              </a:rPr>
              <a:t>The fact that CBD-rich cannabis is </a:t>
            </a:r>
            <a:r>
              <a:rPr i="1" lang="en">
                <a:solidFill>
                  <a:srgbClr val="000000"/>
                </a:solidFill>
                <a:highlight>
                  <a:srgbClr val="FFFFFF"/>
                </a:highlight>
              </a:rPr>
              <a:t>non-psychoactive </a:t>
            </a:r>
            <a:r>
              <a:rPr lang="en">
                <a:solidFill>
                  <a:srgbClr val="000000"/>
                </a:solidFill>
                <a:highlight>
                  <a:srgbClr val="FFFFFF"/>
                </a:highlight>
              </a:rPr>
              <a:t>or less psychoactive than THC-dominant strains makes it an appealing option for patients looking for relief from </a:t>
            </a:r>
            <a:r>
              <a:rPr b="1" lang="en">
                <a:solidFill>
                  <a:schemeClr val="accent5"/>
                </a:solidFill>
                <a:highlight>
                  <a:srgbClr val="FFFFFF"/>
                </a:highlight>
              </a:rPr>
              <a:t>inflammation, pain, anxiety, psychosis, seizures, spasms</a:t>
            </a:r>
            <a:r>
              <a:rPr lang="en">
                <a:solidFill>
                  <a:srgbClr val="000000"/>
                </a:solidFill>
                <a:highlight>
                  <a:srgbClr val="FFFFFF"/>
                </a:highlight>
              </a:rPr>
              <a:t>, and other conditions without disconcerting feelings of lethargy or dysphoria.</a:t>
            </a:r>
            <a:endParaRPr>
              <a:solidFill>
                <a:srgbClr val="000000"/>
              </a:solidFill>
            </a:endParaRPr>
          </a:p>
        </p:txBody>
      </p:sp>
      <p:sp>
        <p:nvSpPr>
          <p:cNvPr id="626" name="Google Shape;626;p82"/>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27" name="Google Shape;627;p82"/>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628" name="Google Shape;628;p82"/>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629" name="Google Shape;629;p82"/>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3" name="Shape 633"/>
        <p:cNvGrpSpPr/>
        <p:nvPr/>
      </p:nvGrpSpPr>
      <p:grpSpPr>
        <a:xfrm>
          <a:off x="0" y="0"/>
          <a:ext cx="0" cy="0"/>
          <a:chOff x="0" y="0"/>
          <a:chExt cx="0" cy="0"/>
        </a:xfrm>
      </p:grpSpPr>
      <p:sp>
        <p:nvSpPr>
          <p:cNvPr id="634" name="Google Shape;634;p8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CBD</a:t>
            </a:r>
            <a:endParaRPr/>
          </a:p>
        </p:txBody>
      </p:sp>
      <p:sp>
        <p:nvSpPr>
          <p:cNvPr id="635" name="Google Shape;635;p83"/>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 purity and dosage of some CBD consumer products may not reliable.</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A CBD coffee may only have 5 mg in it, but you need about 300 mg to treat something like anxiety.</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Could have negative interactions with other medications.</a:t>
            </a:r>
            <a:endParaRPr>
              <a:solidFill>
                <a:srgbClr val="000000"/>
              </a:solidFill>
              <a:highlight>
                <a:srgbClr val="FFFFFF"/>
              </a:highlight>
            </a:endParaRPr>
          </a:p>
        </p:txBody>
      </p:sp>
      <p:sp>
        <p:nvSpPr>
          <p:cNvPr id="636" name="Google Shape;636;p83"/>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37" name="Google Shape;637;p83"/>
          <p:cNvPicPr preferRelativeResize="0"/>
          <p:nvPr/>
        </p:nvPicPr>
        <p:blipFill>
          <a:blip r:embed="rId3">
            <a:alphaModFix/>
          </a:blip>
          <a:stretch>
            <a:fillRect/>
          </a:stretch>
        </p:blipFill>
        <p:spPr>
          <a:xfrm>
            <a:off x="0" y="0"/>
            <a:ext cx="1816800" cy="1816800"/>
          </a:xfrm>
          <a:prstGeom prst="rect">
            <a:avLst/>
          </a:prstGeom>
          <a:noFill/>
          <a:ln>
            <a:noFill/>
          </a:ln>
        </p:spPr>
      </p:pic>
      <p:pic>
        <p:nvPicPr>
          <p:cNvPr id="638" name="Google Shape;638;p83"/>
          <p:cNvPicPr preferRelativeResize="0"/>
          <p:nvPr/>
        </p:nvPicPr>
        <p:blipFill>
          <a:blip r:embed="rId3">
            <a:alphaModFix/>
          </a:blip>
          <a:stretch>
            <a:fillRect/>
          </a:stretch>
        </p:blipFill>
        <p:spPr>
          <a:xfrm>
            <a:off x="0" y="1675450"/>
            <a:ext cx="1816800" cy="1816800"/>
          </a:xfrm>
          <a:prstGeom prst="rect">
            <a:avLst/>
          </a:prstGeom>
          <a:noFill/>
          <a:ln>
            <a:noFill/>
          </a:ln>
        </p:spPr>
      </p:pic>
      <p:pic>
        <p:nvPicPr>
          <p:cNvPr id="639" name="Google Shape;639;p83"/>
          <p:cNvPicPr preferRelativeResize="0"/>
          <p:nvPr/>
        </p:nvPicPr>
        <p:blipFill>
          <a:blip r:embed="rId3">
            <a:alphaModFix/>
          </a:blip>
          <a:stretch>
            <a:fillRect/>
          </a:stretch>
        </p:blipFill>
        <p:spPr>
          <a:xfrm>
            <a:off x="0" y="3338800"/>
            <a:ext cx="1816800" cy="181680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3" name="Shape 643"/>
        <p:cNvGrpSpPr/>
        <p:nvPr/>
      </p:nvGrpSpPr>
      <p:grpSpPr>
        <a:xfrm>
          <a:off x="0" y="0"/>
          <a:ext cx="0" cy="0"/>
          <a:chOff x="0" y="0"/>
          <a:chExt cx="0" cy="0"/>
        </a:xfrm>
      </p:grpSpPr>
      <p:pic>
        <p:nvPicPr>
          <p:cNvPr id="644" name="Google Shape;644;p84"/>
          <p:cNvPicPr preferRelativeResize="0"/>
          <p:nvPr/>
        </p:nvPicPr>
        <p:blipFill>
          <a:blip r:embed="rId3">
            <a:alphaModFix/>
          </a:blip>
          <a:stretch>
            <a:fillRect/>
          </a:stretch>
        </p:blipFill>
        <p:spPr>
          <a:xfrm>
            <a:off x="1476375" y="514350"/>
            <a:ext cx="6191250" cy="411480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8" name="Shape 648"/>
        <p:cNvGrpSpPr/>
        <p:nvPr/>
      </p:nvGrpSpPr>
      <p:grpSpPr>
        <a:xfrm>
          <a:off x="0" y="0"/>
          <a:ext cx="0" cy="0"/>
          <a:chOff x="0" y="0"/>
          <a:chExt cx="0" cy="0"/>
        </a:xfrm>
      </p:grpSpPr>
      <p:sp>
        <p:nvSpPr>
          <p:cNvPr id="649" name="Google Shape;649;p8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3"/>
              </a:rPr>
              <a:t>https://www.webmd.com/pain-management/news/20180507/cbd-oil-all-the-rage-but-is-it-safe-effective#1</a:t>
            </a:r>
            <a:endParaRPr/>
          </a:p>
          <a:p>
            <a:pPr indent="0" lvl="0" marL="0" rtl="0" algn="l">
              <a:spcBef>
                <a:spcPts val="1600"/>
              </a:spcBef>
              <a:spcAft>
                <a:spcPts val="0"/>
              </a:spcAft>
              <a:buNone/>
            </a:pPr>
            <a:r>
              <a:t/>
            </a:r>
            <a:endParaRPr/>
          </a:p>
          <a:p>
            <a:pPr indent="0" lvl="0" marL="0" rtl="0" algn="l">
              <a:spcBef>
                <a:spcPts val="1600"/>
              </a:spcBef>
              <a:spcAft>
                <a:spcPts val="1600"/>
              </a:spcAft>
              <a:buNone/>
            </a:pPr>
            <a:r>
              <a:rPr lang="en" u="sng">
                <a:solidFill>
                  <a:schemeClr val="hlink"/>
                </a:solidFill>
                <a:hlinkClick r:id="rId4"/>
              </a:rPr>
              <a:t>https://www.nytimes.com/2018/10/27/style/cbd-benefits.html</a:t>
            </a:r>
            <a:r>
              <a:rPr lang="en"/>
              <a:t> </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3" name="Shape 653"/>
        <p:cNvGrpSpPr/>
        <p:nvPr/>
      </p:nvGrpSpPr>
      <p:grpSpPr>
        <a:xfrm>
          <a:off x="0" y="0"/>
          <a:ext cx="0" cy="0"/>
          <a:chOff x="0" y="0"/>
          <a:chExt cx="0" cy="0"/>
        </a:xfrm>
      </p:grpSpPr>
      <p:sp>
        <p:nvSpPr>
          <p:cNvPr id="654" name="Google Shape;654;p8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Nicotine</a:t>
            </a:r>
            <a:endParaRPr/>
          </a:p>
        </p:txBody>
      </p:sp>
      <p:sp>
        <p:nvSpPr>
          <p:cNvPr id="655" name="Google Shape;655;p86"/>
          <p:cNvSpPr txBox="1"/>
          <p:nvPr>
            <p:ph idx="1" type="body"/>
          </p:nvPr>
        </p:nvSpPr>
        <p:spPr>
          <a:xfrm>
            <a:off x="2400248" y="1082650"/>
            <a:ext cx="6148500" cy="3525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Highly addictive.</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Nicotine is a chemical that contains nitrogen, which is made by several types of plants, including the tobacco plant. It is also produced synthetically.</a:t>
            </a:r>
            <a:endParaRPr>
              <a:solidFill>
                <a:srgbClr val="000000"/>
              </a:solidFill>
              <a:highlight>
                <a:srgbClr val="FFFFFF"/>
              </a:highlight>
            </a:endParaRPr>
          </a:p>
          <a:p>
            <a:pPr indent="-342900" lvl="0" marL="457200" rtl="0" algn="l">
              <a:lnSpc>
                <a:spcPct val="144444"/>
              </a:lnSpc>
              <a:spcBef>
                <a:spcPts val="0"/>
              </a:spcBef>
              <a:spcAft>
                <a:spcPts val="0"/>
              </a:spcAft>
              <a:buClr>
                <a:srgbClr val="000000"/>
              </a:buClr>
              <a:buSzPts val="1800"/>
              <a:buChar char="●"/>
            </a:pPr>
            <a:r>
              <a:rPr lang="en">
                <a:solidFill>
                  <a:srgbClr val="000000"/>
                </a:solidFill>
              </a:rPr>
              <a:t>While not cancer-causing or excessively harmful on its own, nicotine is </a:t>
            </a:r>
            <a:r>
              <a:rPr b="1" lang="en">
                <a:solidFill>
                  <a:schemeClr val="accent5"/>
                </a:solidFill>
              </a:rPr>
              <a:t>heavily addictive</a:t>
            </a:r>
            <a:r>
              <a:rPr lang="en">
                <a:solidFill>
                  <a:srgbClr val="000000"/>
                </a:solidFill>
              </a:rPr>
              <a:t> and exposes people to the extremely harmful effects of tobacco dependency. (tar in tobacco smoke causes cancer)</a:t>
            </a:r>
            <a:endParaRPr>
              <a:solidFill>
                <a:srgbClr val="000000"/>
              </a:solidFill>
            </a:endParaRPr>
          </a:p>
          <a:p>
            <a:pPr indent="-342900" lvl="0" marL="457200" rtl="0" algn="l">
              <a:lnSpc>
                <a:spcPct val="144444"/>
              </a:lnSpc>
              <a:spcBef>
                <a:spcPts val="0"/>
              </a:spcBef>
              <a:spcAft>
                <a:spcPts val="0"/>
              </a:spcAft>
              <a:buClr>
                <a:srgbClr val="000000"/>
              </a:buClr>
              <a:buSzPts val="1800"/>
              <a:buChar char="●"/>
            </a:pPr>
            <a:r>
              <a:rPr lang="en">
                <a:solidFill>
                  <a:srgbClr val="000000"/>
                </a:solidFill>
              </a:rPr>
              <a:t>Smoking is the </a:t>
            </a:r>
            <a:r>
              <a:rPr i="1" lang="en">
                <a:solidFill>
                  <a:srgbClr val="000000"/>
                </a:solidFill>
              </a:rPr>
              <a:t>most common preventable cause of death</a:t>
            </a:r>
            <a:r>
              <a:rPr lang="en">
                <a:solidFill>
                  <a:srgbClr val="000000"/>
                </a:solidFill>
              </a:rPr>
              <a:t> in the United States.</a:t>
            </a:r>
            <a:endParaRPr>
              <a:solidFill>
                <a:srgbClr val="000000"/>
              </a:solidFill>
            </a:endParaRPr>
          </a:p>
        </p:txBody>
      </p:sp>
      <p:sp>
        <p:nvSpPr>
          <p:cNvPr id="656" name="Google Shape;656;p86"/>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0" name="Shape 660"/>
        <p:cNvGrpSpPr/>
        <p:nvPr/>
      </p:nvGrpSpPr>
      <p:grpSpPr>
        <a:xfrm>
          <a:off x="0" y="0"/>
          <a:ext cx="0" cy="0"/>
          <a:chOff x="0" y="0"/>
          <a:chExt cx="0" cy="0"/>
        </a:xfrm>
      </p:grpSpPr>
      <p:sp>
        <p:nvSpPr>
          <p:cNvPr id="661" name="Google Shape;661;p8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Facts about Nicotine</a:t>
            </a:r>
            <a:endParaRPr/>
          </a:p>
        </p:txBody>
      </p:sp>
      <p:sp>
        <p:nvSpPr>
          <p:cNvPr id="662" name="Google Shape;662;p87"/>
          <p:cNvSpPr txBox="1"/>
          <p:nvPr>
            <p:ph idx="1" type="body"/>
          </p:nvPr>
        </p:nvSpPr>
        <p:spPr>
          <a:xfrm>
            <a:off x="2400250" y="951675"/>
            <a:ext cx="6321600" cy="3679800"/>
          </a:xfrm>
          <a:prstGeom prst="rect">
            <a:avLst/>
          </a:prstGeom>
        </p:spPr>
        <p:txBody>
          <a:bodyPr anchorCtr="0" anchor="t" bIns="91425" lIns="91425" spcFirstLastPara="1" rIns="91425" wrap="square" tIns="91425">
            <a:noAutofit/>
          </a:bodyPr>
          <a:lstStyle/>
          <a:p>
            <a:pPr indent="-342900" lvl="0" marL="457200" marR="330200" rtl="0" algn="l">
              <a:lnSpc>
                <a:spcPct val="144444"/>
              </a:lnSpc>
              <a:spcBef>
                <a:spcPts val="1500"/>
              </a:spcBef>
              <a:spcAft>
                <a:spcPts val="0"/>
              </a:spcAft>
              <a:buClr>
                <a:srgbClr val="000000"/>
              </a:buClr>
              <a:buSzPts val="1800"/>
              <a:buFont typeface="Lato"/>
              <a:buChar char="●"/>
            </a:pPr>
            <a:r>
              <a:rPr lang="en">
                <a:solidFill>
                  <a:srgbClr val="000000"/>
                </a:solidFill>
              </a:rPr>
              <a:t>Chewing or snorting tobacco products usually releases more nicotine into the body than smoking.</a:t>
            </a:r>
            <a:endParaRPr>
              <a:solidFill>
                <a:srgbClr val="000000"/>
              </a:solidFill>
            </a:endParaRPr>
          </a:p>
          <a:p>
            <a:pPr indent="-342900" lvl="0" marL="457200" marR="330200" rtl="0" algn="l">
              <a:lnSpc>
                <a:spcPct val="144444"/>
              </a:lnSpc>
              <a:spcBef>
                <a:spcPts val="0"/>
              </a:spcBef>
              <a:spcAft>
                <a:spcPts val="0"/>
              </a:spcAft>
              <a:buClr>
                <a:srgbClr val="000000"/>
              </a:buClr>
              <a:buSzPts val="1800"/>
              <a:buFont typeface="Lato"/>
              <a:buChar char="●"/>
            </a:pPr>
            <a:r>
              <a:rPr lang="en">
                <a:solidFill>
                  <a:srgbClr val="000000"/>
                </a:solidFill>
              </a:rPr>
              <a:t>Nicotine is as difficult to give up as heroin.</a:t>
            </a:r>
            <a:endParaRPr>
              <a:solidFill>
                <a:srgbClr val="000000"/>
              </a:solidFill>
            </a:endParaRPr>
          </a:p>
          <a:p>
            <a:pPr indent="-342900" lvl="0" marL="457200" marR="330200" rtl="0" algn="l">
              <a:lnSpc>
                <a:spcPct val="144444"/>
              </a:lnSpc>
              <a:spcBef>
                <a:spcPts val="0"/>
              </a:spcBef>
              <a:spcAft>
                <a:spcPts val="0"/>
              </a:spcAft>
              <a:buClr>
                <a:srgbClr val="000000"/>
              </a:buClr>
              <a:buSzPts val="1800"/>
              <a:buFont typeface="Lato"/>
              <a:buChar char="●"/>
            </a:pPr>
            <a:r>
              <a:rPr lang="en">
                <a:solidFill>
                  <a:srgbClr val="000000"/>
                </a:solidFill>
              </a:rPr>
              <a:t>The side effects of nicotine can affect the heart, hormones, and gastrointestinal system.</a:t>
            </a:r>
            <a:endParaRPr>
              <a:solidFill>
                <a:srgbClr val="000000"/>
              </a:solidFill>
            </a:endParaRPr>
          </a:p>
          <a:p>
            <a:pPr indent="-342900" lvl="0" marL="457200" marR="330200" rtl="0" algn="l">
              <a:lnSpc>
                <a:spcPct val="144444"/>
              </a:lnSpc>
              <a:spcBef>
                <a:spcPts val="0"/>
              </a:spcBef>
              <a:spcAft>
                <a:spcPts val="0"/>
              </a:spcAft>
              <a:buClr>
                <a:srgbClr val="000000"/>
              </a:buClr>
              <a:buSzPts val="1800"/>
              <a:buFont typeface="Lato"/>
              <a:buChar char="●"/>
            </a:pPr>
            <a:r>
              <a:rPr lang="en">
                <a:solidFill>
                  <a:srgbClr val="000000"/>
                </a:solidFill>
              </a:rPr>
              <a:t>Some studies suggest that nicotine may improve memory and concentration.</a:t>
            </a:r>
            <a:endParaRPr>
              <a:solidFill>
                <a:srgbClr val="000000"/>
              </a:solidFill>
            </a:endParaRPr>
          </a:p>
          <a:p>
            <a:pPr indent="-342900" lvl="0" marL="457200" marR="330200" rtl="0" algn="l">
              <a:lnSpc>
                <a:spcPct val="144444"/>
              </a:lnSpc>
              <a:spcBef>
                <a:spcPts val="0"/>
              </a:spcBef>
              <a:spcAft>
                <a:spcPts val="0"/>
              </a:spcAft>
              <a:buClr>
                <a:srgbClr val="000000"/>
              </a:buClr>
              <a:buSzPts val="1800"/>
              <a:buFont typeface="Lato"/>
              <a:buChar char="●"/>
            </a:pPr>
            <a:r>
              <a:rPr lang="en">
                <a:solidFill>
                  <a:srgbClr val="000000"/>
                </a:solidFill>
              </a:rPr>
              <a:t>There are more than one billion tobacco smokers worldwide.</a:t>
            </a:r>
            <a:endParaRPr>
              <a:solidFill>
                <a:srgbClr val="000000"/>
              </a:solidFill>
            </a:endParaRPr>
          </a:p>
          <a:p>
            <a:pPr indent="0" lvl="0" marL="0" rtl="0" algn="l">
              <a:spcBef>
                <a:spcPts val="2100"/>
              </a:spcBef>
              <a:spcAft>
                <a:spcPts val="1600"/>
              </a:spcAft>
              <a:buNone/>
            </a:pPr>
            <a:r>
              <a:t/>
            </a:r>
            <a:endParaRPr/>
          </a:p>
        </p:txBody>
      </p:sp>
      <p:sp>
        <p:nvSpPr>
          <p:cNvPr id="663" name="Google Shape;663;p87"/>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 name="Shape 667"/>
        <p:cNvGrpSpPr/>
        <p:nvPr/>
      </p:nvGrpSpPr>
      <p:grpSpPr>
        <a:xfrm>
          <a:off x="0" y="0"/>
          <a:ext cx="0" cy="0"/>
          <a:chOff x="0" y="0"/>
          <a:chExt cx="0" cy="0"/>
        </a:xfrm>
      </p:grpSpPr>
      <p:sp>
        <p:nvSpPr>
          <p:cNvPr id="668" name="Google Shape;668;p88"/>
          <p:cNvSpPr txBox="1"/>
          <p:nvPr>
            <p:ph type="title"/>
          </p:nvPr>
        </p:nvSpPr>
        <p:spPr>
          <a:xfrm>
            <a:off x="2400250" y="575950"/>
            <a:ext cx="6321600" cy="972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What Happens to Your Body When You Use Nicotine </a:t>
            </a:r>
            <a:endParaRPr/>
          </a:p>
        </p:txBody>
      </p:sp>
      <p:sp>
        <p:nvSpPr>
          <p:cNvPr id="669" name="Google Shape;669;p8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17500" lvl="0" marL="457200" rtl="0" algn="l">
              <a:lnSpc>
                <a:spcPct val="144444"/>
              </a:lnSpc>
              <a:spcBef>
                <a:spcPts val="0"/>
              </a:spcBef>
              <a:spcAft>
                <a:spcPts val="0"/>
              </a:spcAft>
              <a:buClr>
                <a:srgbClr val="231F20"/>
              </a:buClr>
              <a:buSzPts val="1400"/>
              <a:buChar char="●"/>
            </a:pPr>
            <a:r>
              <a:rPr lang="en" sz="1400">
                <a:solidFill>
                  <a:srgbClr val="231F20"/>
                </a:solidFill>
              </a:rPr>
              <a:t>The user experiences a "kick" partly caused by nicotine stimulating the adrenal glands, which results in the </a:t>
            </a:r>
            <a:r>
              <a:rPr b="1" lang="en" sz="1400">
                <a:solidFill>
                  <a:schemeClr val="accent5"/>
                </a:solidFill>
              </a:rPr>
              <a:t>release of adrenaline.</a:t>
            </a:r>
            <a:endParaRPr b="1" sz="1400">
              <a:solidFill>
                <a:schemeClr val="accent5"/>
              </a:solidFill>
            </a:endParaRPr>
          </a:p>
          <a:p>
            <a:pPr indent="-317500" lvl="0" marL="457200" rtl="0" algn="l">
              <a:lnSpc>
                <a:spcPct val="144444"/>
              </a:lnSpc>
              <a:spcBef>
                <a:spcPts val="0"/>
              </a:spcBef>
              <a:spcAft>
                <a:spcPts val="0"/>
              </a:spcAft>
              <a:buSzPts val="1400"/>
              <a:buChar char="●"/>
            </a:pPr>
            <a:r>
              <a:rPr lang="en" sz="1400">
                <a:solidFill>
                  <a:srgbClr val="231F20"/>
                </a:solidFill>
              </a:rPr>
              <a:t>This release of adrenaline stimulates the body. There is an immediate release of glucose, as well as an increase in </a:t>
            </a:r>
            <a:r>
              <a:rPr b="1" lang="en" sz="1400">
                <a:solidFill>
                  <a:schemeClr val="accent5"/>
                </a:solidFill>
              </a:rPr>
              <a:t>heart rate, breathing activity, and blood pressure</a:t>
            </a:r>
            <a:r>
              <a:rPr lang="en" sz="1400">
                <a:solidFill>
                  <a:srgbClr val="231F20"/>
                </a:solidFill>
              </a:rPr>
              <a:t>.</a:t>
            </a:r>
            <a:endParaRPr sz="1400">
              <a:solidFill>
                <a:srgbClr val="231F20"/>
              </a:solidFill>
            </a:endParaRPr>
          </a:p>
          <a:p>
            <a:pPr indent="-317500" lvl="0" marL="457200" rtl="0" algn="l">
              <a:lnSpc>
                <a:spcPct val="144444"/>
              </a:lnSpc>
              <a:spcBef>
                <a:spcPts val="0"/>
              </a:spcBef>
              <a:spcAft>
                <a:spcPts val="0"/>
              </a:spcAft>
              <a:buClr>
                <a:srgbClr val="231F20"/>
              </a:buClr>
              <a:buSzPts val="1400"/>
              <a:buChar char="●"/>
            </a:pPr>
            <a:r>
              <a:rPr lang="en" sz="1400">
                <a:solidFill>
                  <a:srgbClr val="231F20"/>
                </a:solidFill>
                <a:highlight>
                  <a:srgbClr val="FFFFFF"/>
                </a:highlight>
              </a:rPr>
              <a:t>Indirectly, nicotine causes the </a:t>
            </a:r>
            <a:r>
              <a:rPr b="1" lang="en" sz="1400">
                <a:solidFill>
                  <a:schemeClr val="accent5"/>
                </a:solidFill>
                <a:highlight>
                  <a:srgbClr val="FFFFFF"/>
                </a:highlight>
              </a:rPr>
              <a:t>release of dopamine</a:t>
            </a:r>
            <a:r>
              <a:rPr lang="en" sz="1400">
                <a:solidFill>
                  <a:srgbClr val="231F20"/>
                </a:solidFill>
                <a:highlight>
                  <a:srgbClr val="FFFFFF"/>
                </a:highlight>
              </a:rPr>
              <a:t> in the pleasure and motivation areas of the brain. A similar effect occurs when people take heroin or cocaine. The drug user experiences a pleasurable sensation.</a:t>
            </a:r>
            <a:endParaRPr sz="1400">
              <a:solidFill>
                <a:srgbClr val="231F20"/>
              </a:solidFill>
              <a:highlight>
                <a:srgbClr val="FFFFFF"/>
              </a:highlight>
            </a:endParaRPr>
          </a:p>
          <a:p>
            <a:pPr indent="-317500" lvl="0" marL="457200" rtl="0" algn="l">
              <a:lnSpc>
                <a:spcPct val="144444"/>
              </a:lnSpc>
              <a:spcBef>
                <a:spcPts val="0"/>
              </a:spcBef>
              <a:spcAft>
                <a:spcPts val="0"/>
              </a:spcAft>
              <a:buClr>
                <a:srgbClr val="231F20"/>
              </a:buClr>
              <a:buSzPts val="1400"/>
              <a:buChar char="●"/>
            </a:pPr>
            <a:r>
              <a:rPr lang="en" sz="1400">
                <a:solidFill>
                  <a:srgbClr val="231F20"/>
                </a:solidFill>
                <a:highlight>
                  <a:srgbClr val="FFFFFF"/>
                </a:highlight>
              </a:rPr>
              <a:t>Users experience increased concentration and release of anxiety.</a:t>
            </a:r>
            <a:endParaRPr sz="1400">
              <a:solidFill>
                <a:srgbClr val="231F20"/>
              </a:solidFill>
              <a:highlight>
                <a:srgbClr val="FFFFFF"/>
              </a:highlight>
            </a:endParaRPr>
          </a:p>
          <a:p>
            <a:pPr indent="0" lvl="0" marL="0" rtl="0" algn="l">
              <a:spcBef>
                <a:spcPts val="1900"/>
              </a:spcBef>
              <a:spcAft>
                <a:spcPts val="1600"/>
              </a:spcAft>
              <a:buNone/>
            </a:pPr>
            <a:r>
              <a:t/>
            </a:r>
            <a:endParaRPr/>
          </a:p>
        </p:txBody>
      </p:sp>
      <p:sp>
        <p:nvSpPr>
          <p:cNvPr id="670" name="Google Shape;670;p88"/>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4" name="Shape 674"/>
        <p:cNvGrpSpPr/>
        <p:nvPr/>
      </p:nvGrpSpPr>
      <p:grpSpPr>
        <a:xfrm>
          <a:off x="0" y="0"/>
          <a:ext cx="0" cy="0"/>
          <a:chOff x="0" y="0"/>
          <a:chExt cx="0" cy="0"/>
        </a:xfrm>
      </p:grpSpPr>
      <p:sp>
        <p:nvSpPr>
          <p:cNvPr id="675" name="Google Shape;675;p8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Ways to Use Nicotine</a:t>
            </a:r>
            <a:endParaRPr/>
          </a:p>
        </p:txBody>
      </p:sp>
      <p:sp>
        <p:nvSpPr>
          <p:cNvPr id="676" name="Google Shape;676;p89"/>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Electronic cigarette</a:t>
            </a:r>
            <a:endParaRPr/>
          </a:p>
          <a:p>
            <a:pPr indent="-342900" lvl="0" marL="457200" rtl="0" algn="l">
              <a:spcBef>
                <a:spcPts val="0"/>
              </a:spcBef>
              <a:spcAft>
                <a:spcPts val="0"/>
              </a:spcAft>
              <a:buSzPts val="1800"/>
              <a:buChar char="●"/>
            </a:pPr>
            <a:r>
              <a:rPr lang="en"/>
              <a:t>JUUL</a:t>
            </a:r>
            <a:endParaRPr/>
          </a:p>
          <a:p>
            <a:pPr indent="-342900" lvl="0" marL="457200" rtl="0" algn="l">
              <a:spcBef>
                <a:spcPts val="0"/>
              </a:spcBef>
              <a:spcAft>
                <a:spcPts val="0"/>
              </a:spcAft>
              <a:buSzPts val="1800"/>
              <a:buChar char="●"/>
            </a:pPr>
            <a:r>
              <a:rPr lang="en"/>
              <a:t>Cigarette</a:t>
            </a:r>
            <a:endParaRPr/>
          </a:p>
          <a:p>
            <a:pPr indent="-342900" lvl="0" marL="457200" rtl="0" algn="l">
              <a:spcBef>
                <a:spcPts val="0"/>
              </a:spcBef>
              <a:spcAft>
                <a:spcPts val="0"/>
              </a:spcAft>
              <a:buSzPts val="1800"/>
              <a:buChar char="●"/>
            </a:pPr>
            <a:r>
              <a:rPr lang="en"/>
              <a:t>Chewing tobacco</a:t>
            </a:r>
            <a:endParaRPr/>
          </a:p>
        </p:txBody>
      </p:sp>
      <p:sp>
        <p:nvSpPr>
          <p:cNvPr id="677" name="Google Shape;677;p89"/>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1" name="Shape 681"/>
        <p:cNvGrpSpPr/>
        <p:nvPr/>
      </p:nvGrpSpPr>
      <p:grpSpPr>
        <a:xfrm>
          <a:off x="0" y="0"/>
          <a:ext cx="0" cy="0"/>
          <a:chOff x="0" y="0"/>
          <a:chExt cx="0" cy="0"/>
        </a:xfrm>
      </p:grpSpPr>
      <p:sp>
        <p:nvSpPr>
          <p:cNvPr id="682" name="Google Shape;682;p9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Teens &amp; Nicotine Addiction</a:t>
            </a:r>
            <a:endParaRPr/>
          </a:p>
        </p:txBody>
      </p:sp>
      <p:sp>
        <p:nvSpPr>
          <p:cNvPr id="683" name="Google Shape;683;p90"/>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Clr>
                <a:schemeClr val="dk2"/>
              </a:buClr>
              <a:buSzPts val="1100"/>
              <a:buFont typeface="Arial"/>
              <a:buNone/>
            </a:pPr>
            <a:r>
              <a:rPr lang="en">
                <a:solidFill>
                  <a:srgbClr val="000000"/>
                </a:solidFill>
                <a:highlight>
                  <a:srgbClr val="FFFFFF"/>
                </a:highlight>
              </a:rPr>
              <a:t>The teen years are critical for brain development, which continues into young adulthood. Young people who use nicotine products in any form, including e-cigarettes, are uniquely at risk for long-lasting effects. Because nicotine affects the development of the brain's reward system, continued e-cigarette use can not only lead to nicotine addiction, but it also can make other drugs such as cocaine and methamphetamine more pleasurable to a teen's developing brain.</a:t>
            </a:r>
            <a:endParaRPr>
              <a:solidFill>
                <a:srgbClr val="000000"/>
              </a:solidFill>
            </a:endParaRPr>
          </a:p>
        </p:txBody>
      </p:sp>
      <p:sp>
        <p:nvSpPr>
          <p:cNvPr id="684" name="Google Shape;684;p90"/>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8" name="Shape 688"/>
        <p:cNvGrpSpPr/>
        <p:nvPr/>
      </p:nvGrpSpPr>
      <p:grpSpPr>
        <a:xfrm>
          <a:off x="0" y="0"/>
          <a:ext cx="0" cy="0"/>
          <a:chOff x="0" y="0"/>
          <a:chExt cx="0" cy="0"/>
        </a:xfrm>
      </p:grpSpPr>
      <p:sp>
        <p:nvSpPr>
          <p:cNvPr id="689" name="Google Shape;689;p9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Electronic Cigarette</a:t>
            </a:r>
            <a:endParaRPr/>
          </a:p>
        </p:txBody>
      </p:sp>
      <p:sp>
        <p:nvSpPr>
          <p:cNvPr id="690" name="Google Shape;690;p91"/>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400">
                <a:solidFill>
                  <a:srgbClr val="000000"/>
                </a:solidFill>
                <a:highlight>
                  <a:srgbClr val="FFFFFF"/>
                </a:highlight>
              </a:rPr>
              <a:t>Electronic cigarettes are battery-operated devices that people use to inhale an aerosol, which typically contains nicotine (though not always), flavorings, and other chemicals.</a:t>
            </a:r>
            <a:endParaRPr sz="1400">
              <a:solidFill>
                <a:srgbClr val="000000"/>
              </a:solidFill>
              <a:highlight>
                <a:srgbClr val="FFFFFF"/>
              </a:highlight>
            </a:endParaRPr>
          </a:p>
          <a:p>
            <a:pPr indent="0" lvl="0" marL="0" rtl="0" algn="l">
              <a:lnSpc>
                <a:spcPct val="100000"/>
              </a:lnSpc>
              <a:spcBef>
                <a:spcPts val="1600"/>
              </a:spcBef>
              <a:spcAft>
                <a:spcPts val="0"/>
              </a:spcAft>
              <a:buNone/>
            </a:pPr>
            <a:r>
              <a:rPr lang="en" sz="1400">
                <a:solidFill>
                  <a:srgbClr val="000000"/>
                </a:solidFill>
              </a:rPr>
              <a:t>Most e-cigarettes consist of four different components, including:</a:t>
            </a:r>
            <a:endParaRPr sz="1400">
              <a:solidFill>
                <a:srgbClr val="000000"/>
              </a:solidFill>
            </a:endParaRPr>
          </a:p>
          <a:p>
            <a:pPr indent="-317500" lvl="0" marL="457200" rtl="0" algn="l">
              <a:lnSpc>
                <a:spcPct val="100000"/>
              </a:lnSpc>
              <a:spcBef>
                <a:spcPts val="2400"/>
              </a:spcBef>
              <a:spcAft>
                <a:spcPts val="0"/>
              </a:spcAft>
              <a:buClr>
                <a:srgbClr val="000000"/>
              </a:buClr>
              <a:buSzPts val="1400"/>
              <a:buAutoNum type="arabicPeriod"/>
            </a:pPr>
            <a:r>
              <a:rPr lang="en" sz="1400">
                <a:solidFill>
                  <a:srgbClr val="000000"/>
                </a:solidFill>
              </a:rPr>
              <a:t>a cartridge or reservoir, which holds a liquid solution (</a:t>
            </a:r>
            <a:r>
              <a:rPr i="1" lang="en" sz="1400">
                <a:solidFill>
                  <a:srgbClr val="000000"/>
                </a:solidFill>
              </a:rPr>
              <a:t>e-liquid</a:t>
            </a:r>
            <a:r>
              <a:rPr lang="en" sz="1400">
                <a:solidFill>
                  <a:srgbClr val="000000"/>
                </a:solidFill>
              </a:rPr>
              <a:t> or </a:t>
            </a:r>
            <a:r>
              <a:rPr i="1" lang="en" sz="1400">
                <a:solidFill>
                  <a:srgbClr val="000000"/>
                </a:solidFill>
              </a:rPr>
              <a:t>e-juice</a:t>
            </a:r>
            <a:r>
              <a:rPr lang="en" sz="1400">
                <a:solidFill>
                  <a:srgbClr val="000000"/>
                </a:solidFill>
              </a:rPr>
              <a:t>) containing varying amounts of nicotine, flavorings, and other chemicals</a:t>
            </a:r>
            <a:endParaRPr sz="1400">
              <a:solidFill>
                <a:srgbClr val="000000"/>
              </a:solidFill>
            </a:endParaRPr>
          </a:p>
          <a:p>
            <a:pPr indent="-317500" lvl="0" marL="457200" rtl="0" algn="l">
              <a:lnSpc>
                <a:spcPct val="100000"/>
              </a:lnSpc>
              <a:spcBef>
                <a:spcPts val="0"/>
              </a:spcBef>
              <a:spcAft>
                <a:spcPts val="0"/>
              </a:spcAft>
              <a:buClr>
                <a:srgbClr val="000000"/>
              </a:buClr>
              <a:buSzPts val="1400"/>
              <a:buAutoNum type="arabicPeriod"/>
            </a:pPr>
            <a:r>
              <a:rPr lang="en" sz="1400">
                <a:solidFill>
                  <a:srgbClr val="000000"/>
                </a:solidFill>
              </a:rPr>
              <a:t>a heating element (atomizer)</a:t>
            </a:r>
            <a:endParaRPr sz="1400">
              <a:solidFill>
                <a:srgbClr val="000000"/>
              </a:solidFill>
            </a:endParaRPr>
          </a:p>
          <a:p>
            <a:pPr indent="-317500" lvl="0" marL="457200" rtl="0" algn="l">
              <a:lnSpc>
                <a:spcPct val="100000"/>
              </a:lnSpc>
              <a:spcBef>
                <a:spcPts val="0"/>
              </a:spcBef>
              <a:spcAft>
                <a:spcPts val="0"/>
              </a:spcAft>
              <a:buClr>
                <a:srgbClr val="000000"/>
              </a:buClr>
              <a:buSzPts val="1400"/>
              <a:buAutoNum type="arabicPeriod"/>
            </a:pPr>
            <a:r>
              <a:rPr lang="en" sz="1400">
                <a:solidFill>
                  <a:srgbClr val="000000"/>
                </a:solidFill>
              </a:rPr>
              <a:t>a power source (usually a battery)</a:t>
            </a:r>
            <a:endParaRPr sz="1400">
              <a:solidFill>
                <a:srgbClr val="000000"/>
              </a:solidFill>
            </a:endParaRPr>
          </a:p>
          <a:p>
            <a:pPr indent="-317500" lvl="0" marL="457200" rtl="0" algn="l">
              <a:lnSpc>
                <a:spcPct val="100000"/>
              </a:lnSpc>
              <a:spcBef>
                <a:spcPts val="0"/>
              </a:spcBef>
              <a:spcAft>
                <a:spcPts val="0"/>
              </a:spcAft>
              <a:buClr>
                <a:srgbClr val="000000"/>
              </a:buClr>
              <a:buSzPts val="1400"/>
              <a:buAutoNum type="arabicPeriod"/>
            </a:pPr>
            <a:r>
              <a:rPr lang="en" sz="1400">
                <a:solidFill>
                  <a:srgbClr val="000000"/>
                </a:solidFill>
              </a:rPr>
              <a:t>a mouthpiece that the person uses to inhale</a:t>
            </a:r>
            <a:endParaRPr sz="1400">
              <a:solidFill>
                <a:srgbClr val="000000"/>
              </a:solidFill>
            </a:endParaRPr>
          </a:p>
          <a:p>
            <a:pPr indent="0" lvl="0" marL="0" rtl="0" algn="l">
              <a:lnSpc>
                <a:spcPct val="100000"/>
              </a:lnSpc>
              <a:spcBef>
                <a:spcPts val="3000"/>
              </a:spcBef>
              <a:spcAft>
                <a:spcPts val="1600"/>
              </a:spcAft>
              <a:buNone/>
            </a:pPr>
            <a:r>
              <a:t/>
            </a:r>
            <a:endParaRPr sz="1400">
              <a:solidFill>
                <a:srgbClr val="000000"/>
              </a:solidFill>
              <a:highlight>
                <a:srgbClr val="FFFFFF"/>
              </a:highlight>
            </a:endParaRPr>
          </a:p>
        </p:txBody>
      </p:sp>
      <p:sp>
        <p:nvSpPr>
          <p:cNvPr id="691" name="Google Shape;691;p91"/>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Rohypnol</a:t>
            </a:r>
            <a:endParaRPr/>
          </a:p>
        </p:txBody>
      </p:sp>
      <p:sp>
        <p:nvSpPr>
          <p:cNvPr id="125" name="Google Shape;125;p20"/>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Also known as liquid ecstasy</a:t>
            </a:r>
            <a:endParaRPr/>
          </a:p>
          <a:p>
            <a:pPr indent="-342900" lvl="0" marL="457200" rtl="0" algn="l">
              <a:spcBef>
                <a:spcPts val="0"/>
              </a:spcBef>
              <a:spcAft>
                <a:spcPts val="0"/>
              </a:spcAft>
              <a:buSzPts val="1800"/>
              <a:buChar char="●"/>
            </a:pPr>
            <a:r>
              <a:rPr lang="en"/>
              <a:t>“Date rape” drug</a:t>
            </a:r>
            <a:endParaRPr/>
          </a:p>
          <a:p>
            <a:pPr indent="-342900" lvl="0" marL="457200" rtl="0" algn="l">
              <a:spcBef>
                <a:spcPts val="0"/>
              </a:spcBef>
              <a:spcAft>
                <a:spcPts val="0"/>
              </a:spcAft>
              <a:buSzPts val="1800"/>
              <a:buChar char="●"/>
            </a:pPr>
            <a:r>
              <a:rPr lang="en"/>
              <a:t>Liquid form that can be mixed with other liquids</a:t>
            </a:r>
            <a:endParaRPr/>
          </a:p>
          <a:p>
            <a:pPr indent="-342900" lvl="0" marL="457200" rtl="0" algn="l">
              <a:spcBef>
                <a:spcPts val="0"/>
              </a:spcBef>
              <a:spcAft>
                <a:spcPts val="0"/>
              </a:spcAft>
              <a:buSzPts val="1800"/>
              <a:buChar char="●"/>
            </a:pPr>
            <a:r>
              <a:rPr lang="en"/>
              <a:t>Used by </a:t>
            </a:r>
            <a:r>
              <a:rPr lang="en"/>
              <a:t>bodybuilders</a:t>
            </a:r>
            <a:r>
              <a:rPr lang="en"/>
              <a:t> for muscle building &amp; fat burning</a:t>
            </a:r>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Drowsiness, forgetfulness,  loss of muscle tone, seizure-like activity, slowed heartbeat and breathing, and coma</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Coma lasts one to two hours, with full recovery usually occurring by eight hours</a:t>
            </a:r>
            <a:endParaRPr>
              <a:solidFill>
                <a:srgbClr val="000000"/>
              </a:solidFill>
            </a:endParaRPr>
          </a:p>
        </p:txBody>
      </p:sp>
      <p:sp>
        <p:nvSpPr>
          <p:cNvPr id="126" name="Google Shape;126;p20"/>
          <p:cNvSpPr/>
          <p:nvPr/>
        </p:nvSpPr>
        <p:spPr>
          <a:xfrm>
            <a:off x="0" y="12100"/>
            <a:ext cx="1816800" cy="5143500"/>
          </a:xfrm>
          <a:prstGeom prst="rect">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7" name="Google Shape;127;p20"/>
          <p:cNvPicPr preferRelativeResize="0"/>
          <p:nvPr/>
        </p:nvPicPr>
        <p:blipFill rotWithShape="1">
          <a:blip r:embed="rId3">
            <a:alphaModFix/>
          </a:blip>
          <a:srcRect b="31950" l="3741" r="2026" t="32258"/>
          <a:stretch/>
        </p:blipFill>
        <p:spPr>
          <a:xfrm>
            <a:off x="5910300" y="678775"/>
            <a:ext cx="2811550" cy="1525475"/>
          </a:xfrm>
          <a:prstGeom prst="rect">
            <a:avLst/>
          </a:prstGeom>
          <a:noFill/>
          <a:ln>
            <a:noFill/>
          </a:ln>
        </p:spPr>
      </p:pic>
      <p:pic>
        <p:nvPicPr>
          <p:cNvPr id="128" name="Google Shape;128;p20"/>
          <p:cNvPicPr preferRelativeResize="0"/>
          <p:nvPr/>
        </p:nvPicPr>
        <p:blipFill rotWithShape="1">
          <a:blip r:embed="rId4">
            <a:alphaModFix/>
          </a:blip>
          <a:srcRect b="0" l="8468" r="62470" t="0"/>
          <a:stretch/>
        </p:blipFill>
        <p:spPr>
          <a:xfrm>
            <a:off x="945800" y="1595775"/>
            <a:ext cx="1137324" cy="2401349"/>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5" name="Shape 695"/>
        <p:cNvGrpSpPr/>
        <p:nvPr/>
      </p:nvGrpSpPr>
      <p:grpSpPr>
        <a:xfrm>
          <a:off x="0" y="0"/>
          <a:ext cx="0" cy="0"/>
          <a:chOff x="0" y="0"/>
          <a:chExt cx="0" cy="0"/>
        </a:xfrm>
      </p:grpSpPr>
      <p:sp>
        <p:nvSpPr>
          <p:cNvPr id="696" name="Google Shape;696;p9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Electronic Cigarette</a:t>
            </a:r>
            <a:endParaRPr/>
          </a:p>
        </p:txBody>
      </p:sp>
      <p:sp>
        <p:nvSpPr>
          <p:cNvPr id="697" name="Google Shape;697;p92"/>
          <p:cNvSpPr txBox="1"/>
          <p:nvPr>
            <p:ph idx="1" type="body"/>
          </p:nvPr>
        </p:nvSpPr>
        <p:spPr>
          <a:xfrm>
            <a:off x="2400262" y="1357651"/>
            <a:ext cx="6321600" cy="3002400"/>
          </a:xfrm>
          <a:prstGeom prst="rect">
            <a:avLst/>
          </a:prstGeom>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rgbClr val="444444"/>
              </a:buClr>
              <a:buSzPts val="1400"/>
              <a:buChar char="●"/>
            </a:pPr>
            <a:r>
              <a:rPr lang="en" sz="1400">
                <a:solidFill>
                  <a:srgbClr val="444444"/>
                </a:solidFill>
              </a:rPr>
              <a:t>Research suggests that e-cigarettes might be less harmful than cigarettes when people who regularly smoke switch to them as a complete replacement. </a:t>
            </a:r>
            <a:endParaRPr sz="1400">
              <a:solidFill>
                <a:srgbClr val="444444"/>
              </a:solidFill>
            </a:endParaRPr>
          </a:p>
          <a:p>
            <a:pPr indent="-317500" lvl="0" marL="457200" rtl="0" algn="l">
              <a:lnSpc>
                <a:spcPct val="100000"/>
              </a:lnSpc>
              <a:spcBef>
                <a:spcPts val="0"/>
              </a:spcBef>
              <a:spcAft>
                <a:spcPts val="0"/>
              </a:spcAft>
              <a:buClr>
                <a:srgbClr val="444444"/>
              </a:buClr>
              <a:buSzPts val="1400"/>
              <a:buChar char="●"/>
            </a:pPr>
            <a:r>
              <a:rPr lang="en" sz="1400">
                <a:solidFill>
                  <a:srgbClr val="444444"/>
                </a:solidFill>
              </a:rPr>
              <a:t>But nicotine in any form is a highly addictive drug. </a:t>
            </a:r>
            <a:endParaRPr sz="1400">
              <a:solidFill>
                <a:srgbClr val="444444"/>
              </a:solidFill>
            </a:endParaRPr>
          </a:p>
          <a:p>
            <a:pPr indent="-317500" lvl="0" marL="457200" rtl="0" algn="l">
              <a:lnSpc>
                <a:spcPct val="100000"/>
              </a:lnSpc>
              <a:spcBef>
                <a:spcPts val="0"/>
              </a:spcBef>
              <a:spcAft>
                <a:spcPts val="0"/>
              </a:spcAft>
              <a:buClr>
                <a:srgbClr val="444444"/>
              </a:buClr>
              <a:buSzPts val="1400"/>
              <a:buChar char="●"/>
            </a:pPr>
            <a:r>
              <a:rPr lang="en" sz="1400">
                <a:solidFill>
                  <a:srgbClr val="444444"/>
                </a:solidFill>
              </a:rPr>
              <a:t>Research suggests it can even prime the brain’s reward system, putting users at risk for addiction to other drugs.</a:t>
            </a:r>
            <a:endParaRPr sz="1400">
              <a:solidFill>
                <a:srgbClr val="444444"/>
              </a:solidFill>
            </a:endParaRPr>
          </a:p>
          <a:p>
            <a:pPr indent="-317500" lvl="0" marL="457200" rtl="0" algn="l">
              <a:lnSpc>
                <a:spcPct val="100000"/>
              </a:lnSpc>
              <a:spcBef>
                <a:spcPts val="0"/>
              </a:spcBef>
              <a:spcAft>
                <a:spcPts val="0"/>
              </a:spcAft>
              <a:buClr>
                <a:srgbClr val="444444"/>
              </a:buClr>
              <a:buSzPts val="1400"/>
              <a:buChar char="●"/>
            </a:pPr>
            <a:r>
              <a:rPr lang="en" sz="1400">
                <a:solidFill>
                  <a:srgbClr val="444444"/>
                </a:solidFill>
              </a:rPr>
              <a:t>Also, e-cigarette use exposes the lungs to a variety of chemicals, including those added to e-liquids, and other chemicals produced during the heating/vaporizing process. </a:t>
            </a:r>
            <a:endParaRPr sz="1400">
              <a:solidFill>
                <a:srgbClr val="444444"/>
              </a:solidFill>
            </a:endParaRPr>
          </a:p>
          <a:p>
            <a:pPr indent="-317500" lvl="0" marL="457200" rtl="0" algn="l">
              <a:lnSpc>
                <a:spcPct val="100000"/>
              </a:lnSpc>
              <a:spcBef>
                <a:spcPts val="0"/>
              </a:spcBef>
              <a:spcAft>
                <a:spcPts val="0"/>
              </a:spcAft>
              <a:buClr>
                <a:srgbClr val="444444"/>
              </a:buClr>
              <a:buSzPts val="1400"/>
              <a:buChar char="●"/>
            </a:pPr>
            <a:r>
              <a:rPr lang="en" sz="1400">
                <a:solidFill>
                  <a:srgbClr val="444444"/>
                </a:solidFill>
              </a:rPr>
              <a:t>A study of some e-cigarette products found the vapor contains known carcinogens and toxic chemicals, as well as potentially toxic metal nanoparticles from the device itself.</a:t>
            </a:r>
            <a:endParaRPr/>
          </a:p>
        </p:txBody>
      </p:sp>
      <p:sp>
        <p:nvSpPr>
          <p:cNvPr id="698" name="Google Shape;698;p92"/>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2" name="Shape 702"/>
        <p:cNvGrpSpPr/>
        <p:nvPr/>
      </p:nvGrpSpPr>
      <p:grpSpPr>
        <a:xfrm>
          <a:off x="0" y="0"/>
          <a:ext cx="0" cy="0"/>
          <a:chOff x="0" y="0"/>
          <a:chExt cx="0" cy="0"/>
        </a:xfrm>
      </p:grpSpPr>
      <p:sp>
        <p:nvSpPr>
          <p:cNvPr id="703" name="Google Shape;703;p9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Nicotine Effects</a:t>
            </a:r>
            <a:endParaRPr/>
          </a:p>
        </p:txBody>
      </p:sp>
      <p:sp>
        <p:nvSpPr>
          <p:cNvPr id="704" name="Google Shape;704;p93"/>
          <p:cNvSpPr txBox="1"/>
          <p:nvPr>
            <p:ph idx="1" type="body"/>
          </p:nvPr>
        </p:nvSpPr>
        <p:spPr>
          <a:xfrm>
            <a:off x="2410100" y="1595775"/>
            <a:ext cx="6321600" cy="9965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2"/>
              </a:buClr>
              <a:buSzPts val="1100"/>
              <a:buFont typeface="Arial"/>
              <a:buNone/>
            </a:pPr>
            <a:r>
              <a:rPr lang="en" sz="1200">
                <a:solidFill>
                  <a:srgbClr val="000000"/>
                </a:solidFill>
              </a:rPr>
              <a:t>Nicotine causes a wide range of side effects in most organs and systems.</a:t>
            </a:r>
            <a:endParaRPr sz="1200">
              <a:solidFill>
                <a:srgbClr val="000000"/>
              </a:solidFill>
            </a:endParaRPr>
          </a:p>
          <a:p>
            <a:pPr indent="0" lvl="0" marL="0" rtl="0" algn="l">
              <a:lnSpc>
                <a:spcPct val="100000"/>
              </a:lnSpc>
              <a:spcBef>
                <a:spcPts val="1900"/>
              </a:spcBef>
              <a:spcAft>
                <a:spcPts val="0"/>
              </a:spcAft>
              <a:buClr>
                <a:schemeClr val="dk2"/>
              </a:buClr>
              <a:buSzPts val="1100"/>
              <a:buFont typeface="Arial"/>
              <a:buNone/>
            </a:pPr>
            <a:r>
              <a:rPr b="1" lang="en" sz="1400">
                <a:solidFill>
                  <a:srgbClr val="000000"/>
                </a:solidFill>
              </a:rPr>
              <a:t>The circulation of the blood can be affected in the following ways:</a:t>
            </a:r>
            <a:endParaRPr b="1" sz="1400">
              <a:solidFill>
                <a:srgbClr val="000000"/>
              </a:solidFill>
            </a:endParaRPr>
          </a:p>
          <a:p>
            <a:pPr indent="-304800" lvl="0" marL="520700" rtl="0" algn="l">
              <a:lnSpc>
                <a:spcPct val="100000"/>
              </a:lnSpc>
              <a:spcBef>
                <a:spcPts val="1900"/>
              </a:spcBef>
              <a:spcAft>
                <a:spcPts val="0"/>
              </a:spcAft>
              <a:buClr>
                <a:srgbClr val="000000"/>
              </a:buClr>
              <a:buSzPts val="1200"/>
              <a:buFont typeface="Lato"/>
              <a:buChar char="●"/>
            </a:pPr>
            <a:r>
              <a:rPr lang="en" sz="1200">
                <a:solidFill>
                  <a:srgbClr val="000000"/>
                </a:solidFill>
              </a:rPr>
              <a:t>an increased clotting tendency, leading to a risk of harmful blood clots</a:t>
            </a:r>
            <a:endParaRPr sz="1200">
              <a:solidFill>
                <a:srgbClr val="000000"/>
              </a:solidFill>
            </a:endParaRPr>
          </a:p>
          <a:p>
            <a:pPr indent="-304800" lvl="0" marL="520700" rtl="0" algn="l">
              <a:lnSpc>
                <a:spcPct val="100000"/>
              </a:lnSpc>
              <a:spcBef>
                <a:spcPts val="0"/>
              </a:spcBef>
              <a:spcAft>
                <a:spcPts val="0"/>
              </a:spcAft>
              <a:buClr>
                <a:srgbClr val="000000"/>
              </a:buClr>
              <a:buSzPts val="1200"/>
              <a:buFont typeface="Lato"/>
              <a:buChar char="●"/>
            </a:pPr>
            <a:r>
              <a:rPr lang="en" sz="1200">
                <a:solidFill>
                  <a:srgbClr val="000000"/>
                </a:solidFill>
              </a:rPr>
              <a:t>atherosclerosis, in which plaque forms on the artery wall</a:t>
            </a:r>
            <a:endParaRPr sz="1200">
              <a:solidFill>
                <a:srgbClr val="000000"/>
              </a:solidFill>
            </a:endParaRPr>
          </a:p>
          <a:p>
            <a:pPr indent="-304800" lvl="0" marL="520700" rtl="0" algn="l">
              <a:lnSpc>
                <a:spcPct val="100000"/>
              </a:lnSpc>
              <a:spcBef>
                <a:spcPts val="0"/>
              </a:spcBef>
              <a:spcAft>
                <a:spcPts val="0"/>
              </a:spcAft>
              <a:buClr>
                <a:srgbClr val="000000"/>
              </a:buClr>
              <a:buSzPts val="1200"/>
              <a:buFont typeface="Lato"/>
              <a:buChar char="●"/>
            </a:pPr>
            <a:r>
              <a:rPr lang="en" sz="1200">
                <a:solidFill>
                  <a:srgbClr val="000000"/>
                </a:solidFill>
              </a:rPr>
              <a:t>enlargement of the aorta</a:t>
            </a:r>
            <a:endParaRPr sz="1200">
              <a:solidFill>
                <a:srgbClr val="000000"/>
              </a:solidFill>
            </a:endParaRPr>
          </a:p>
          <a:p>
            <a:pPr indent="0" lvl="0" marL="0" rtl="0" algn="l">
              <a:lnSpc>
                <a:spcPct val="100000"/>
              </a:lnSpc>
              <a:spcBef>
                <a:spcPts val="1900"/>
              </a:spcBef>
              <a:spcAft>
                <a:spcPts val="0"/>
              </a:spcAft>
              <a:buClr>
                <a:schemeClr val="dk2"/>
              </a:buClr>
              <a:buSzPts val="1100"/>
              <a:buFont typeface="Arial"/>
              <a:buNone/>
            </a:pPr>
            <a:r>
              <a:rPr b="1" lang="en" sz="1400">
                <a:solidFill>
                  <a:srgbClr val="000000"/>
                </a:solidFill>
              </a:rPr>
              <a:t>Side effects in the brain include:</a:t>
            </a:r>
            <a:endParaRPr b="1" sz="1400">
              <a:solidFill>
                <a:srgbClr val="000000"/>
              </a:solidFill>
            </a:endParaRPr>
          </a:p>
          <a:p>
            <a:pPr indent="-304800" lvl="0" marL="520700" rtl="0" algn="l">
              <a:lnSpc>
                <a:spcPct val="100000"/>
              </a:lnSpc>
              <a:spcBef>
                <a:spcPts val="1900"/>
              </a:spcBef>
              <a:spcAft>
                <a:spcPts val="0"/>
              </a:spcAft>
              <a:buClr>
                <a:srgbClr val="000000"/>
              </a:buClr>
              <a:buSzPts val="1200"/>
              <a:buFont typeface="Lato"/>
              <a:buChar char="●"/>
            </a:pPr>
            <a:r>
              <a:rPr lang="en" sz="1200">
                <a:solidFill>
                  <a:srgbClr val="000000"/>
                </a:solidFill>
              </a:rPr>
              <a:t>dizziness and lightheadedness</a:t>
            </a:r>
            <a:endParaRPr sz="1200">
              <a:solidFill>
                <a:srgbClr val="000000"/>
              </a:solidFill>
            </a:endParaRPr>
          </a:p>
          <a:p>
            <a:pPr indent="-304800" lvl="0" marL="520700" rtl="0" algn="l">
              <a:lnSpc>
                <a:spcPct val="100000"/>
              </a:lnSpc>
              <a:spcBef>
                <a:spcPts val="0"/>
              </a:spcBef>
              <a:spcAft>
                <a:spcPts val="0"/>
              </a:spcAft>
              <a:buClr>
                <a:srgbClr val="000000"/>
              </a:buClr>
              <a:buSzPts val="1200"/>
              <a:buFont typeface="Lato"/>
              <a:buChar char="●"/>
            </a:pPr>
            <a:r>
              <a:rPr lang="en" sz="1200">
                <a:solidFill>
                  <a:srgbClr val="000000"/>
                </a:solidFill>
              </a:rPr>
              <a:t>irregular and disturbed sleep</a:t>
            </a:r>
            <a:endParaRPr sz="1200">
              <a:solidFill>
                <a:srgbClr val="000000"/>
              </a:solidFill>
            </a:endParaRPr>
          </a:p>
          <a:p>
            <a:pPr indent="-304800" lvl="0" marL="520700" rtl="0" algn="l">
              <a:lnSpc>
                <a:spcPct val="100000"/>
              </a:lnSpc>
              <a:spcBef>
                <a:spcPts val="0"/>
              </a:spcBef>
              <a:spcAft>
                <a:spcPts val="0"/>
              </a:spcAft>
              <a:buClr>
                <a:srgbClr val="000000"/>
              </a:buClr>
              <a:buSzPts val="1200"/>
              <a:buFont typeface="Lato"/>
              <a:buChar char="●"/>
            </a:pPr>
            <a:r>
              <a:rPr lang="en" sz="1200">
                <a:solidFill>
                  <a:srgbClr val="000000"/>
                </a:solidFill>
              </a:rPr>
              <a:t>bad dreams and nightmares</a:t>
            </a:r>
            <a:endParaRPr sz="1200">
              <a:solidFill>
                <a:srgbClr val="000000"/>
              </a:solidFill>
            </a:endParaRPr>
          </a:p>
          <a:p>
            <a:pPr indent="-304800" lvl="0" marL="520700" rtl="0" algn="l">
              <a:lnSpc>
                <a:spcPct val="100000"/>
              </a:lnSpc>
              <a:spcBef>
                <a:spcPts val="0"/>
              </a:spcBef>
              <a:spcAft>
                <a:spcPts val="0"/>
              </a:spcAft>
              <a:buClr>
                <a:srgbClr val="000000"/>
              </a:buClr>
              <a:buSzPts val="1200"/>
              <a:buFont typeface="Lato"/>
              <a:buChar char="●"/>
            </a:pPr>
            <a:r>
              <a:rPr lang="en" sz="1200">
                <a:solidFill>
                  <a:srgbClr val="000000"/>
                </a:solidFill>
              </a:rPr>
              <a:t>possible blood restriction</a:t>
            </a:r>
            <a:endParaRPr sz="1200"/>
          </a:p>
        </p:txBody>
      </p:sp>
      <p:sp>
        <p:nvSpPr>
          <p:cNvPr id="705" name="Google Shape;705;p93"/>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9" name="Shape 709"/>
        <p:cNvGrpSpPr/>
        <p:nvPr/>
      </p:nvGrpSpPr>
      <p:grpSpPr>
        <a:xfrm>
          <a:off x="0" y="0"/>
          <a:ext cx="0" cy="0"/>
          <a:chOff x="0" y="0"/>
          <a:chExt cx="0" cy="0"/>
        </a:xfrm>
      </p:grpSpPr>
      <p:sp>
        <p:nvSpPr>
          <p:cNvPr id="710" name="Google Shape;710;p94"/>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94"/>
          <p:cNvSpPr txBox="1"/>
          <p:nvPr/>
        </p:nvSpPr>
        <p:spPr>
          <a:xfrm>
            <a:off x="2333625" y="833450"/>
            <a:ext cx="6500700" cy="3476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Lato"/>
                <a:ea typeface="Lato"/>
                <a:cs typeface="Lato"/>
                <a:sym typeface="Lato"/>
              </a:rPr>
              <a:t>In the gastrointestinal system, nicotine can have the following effects:</a:t>
            </a:r>
            <a:endParaRPr b="1">
              <a:latin typeface="Lato"/>
              <a:ea typeface="Lato"/>
              <a:cs typeface="Lato"/>
              <a:sym typeface="Lato"/>
            </a:endParaRPr>
          </a:p>
          <a:p>
            <a:pPr indent="-304800" lvl="0" marL="520700" rtl="0" algn="l">
              <a:spcBef>
                <a:spcPts val="1900"/>
              </a:spcBef>
              <a:spcAft>
                <a:spcPts val="0"/>
              </a:spcAft>
              <a:buClr>
                <a:srgbClr val="000000"/>
              </a:buClr>
              <a:buSzPts val="1200"/>
              <a:buFont typeface="Lato"/>
              <a:buChar char="●"/>
            </a:pPr>
            <a:r>
              <a:rPr lang="en" sz="1200">
                <a:latin typeface="Lato"/>
                <a:ea typeface="Lato"/>
                <a:cs typeface="Lato"/>
                <a:sym typeface="Lato"/>
              </a:rPr>
              <a:t>nausea and vomiting</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dry mouth, or xerostomia</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indigestion</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peptic ulcers</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diarrhea</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heartburn</a:t>
            </a:r>
            <a:endParaRPr sz="1200">
              <a:latin typeface="Lato"/>
              <a:ea typeface="Lato"/>
              <a:cs typeface="Lato"/>
              <a:sym typeface="Lato"/>
            </a:endParaRPr>
          </a:p>
          <a:p>
            <a:pPr indent="0" lvl="0" marL="0" rtl="0" algn="l">
              <a:spcBef>
                <a:spcPts val="1900"/>
              </a:spcBef>
              <a:spcAft>
                <a:spcPts val="0"/>
              </a:spcAft>
              <a:buNone/>
            </a:pPr>
            <a:r>
              <a:rPr b="1" lang="en">
                <a:latin typeface="Lato"/>
                <a:ea typeface="Lato"/>
                <a:cs typeface="Lato"/>
                <a:sym typeface="Lato"/>
              </a:rPr>
              <a:t>The heart can experience the following after taking in nicotine:</a:t>
            </a:r>
            <a:endParaRPr b="1">
              <a:latin typeface="Lato"/>
              <a:ea typeface="Lato"/>
              <a:cs typeface="Lato"/>
              <a:sym typeface="Lato"/>
            </a:endParaRPr>
          </a:p>
          <a:p>
            <a:pPr indent="-304800" lvl="0" marL="520700" rtl="0" algn="l">
              <a:spcBef>
                <a:spcPts val="1900"/>
              </a:spcBef>
              <a:spcAft>
                <a:spcPts val="0"/>
              </a:spcAft>
              <a:buClr>
                <a:srgbClr val="000000"/>
              </a:buClr>
              <a:buSzPts val="1200"/>
              <a:buFont typeface="Lato"/>
              <a:buChar char="●"/>
            </a:pPr>
            <a:r>
              <a:rPr lang="en" sz="1200">
                <a:latin typeface="Lato"/>
                <a:ea typeface="Lato"/>
                <a:cs typeface="Lato"/>
                <a:sym typeface="Lato"/>
              </a:rPr>
              <a:t>changes in heart rate and rhythm</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an increase in blood pressure</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constrictions and diseases of the coronary artery</a:t>
            </a:r>
            <a:endParaRPr sz="1200">
              <a:latin typeface="Lato"/>
              <a:ea typeface="Lato"/>
              <a:cs typeface="Lato"/>
              <a:sym typeface="Lato"/>
            </a:endParaRPr>
          </a:p>
          <a:p>
            <a:pPr indent="-304800" lvl="0" marL="520700" rtl="0" algn="l">
              <a:spcBef>
                <a:spcPts val="0"/>
              </a:spcBef>
              <a:spcAft>
                <a:spcPts val="0"/>
              </a:spcAft>
              <a:buClr>
                <a:srgbClr val="000000"/>
              </a:buClr>
              <a:buSzPts val="1200"/>
              <a:buFont typeface="Lato"/>
              <a:buChar char="●"/>
            </a:pPr>
            <a:r>
              <a:rPr lang="en" sz="1200">
                <a:latin typeface="Lato"/>
                <a:ea typeface="Lato"/>
                <a:cs typeface="Lato"/>
                <a:sym typeface="Lato"/>
              </a:rPr>
              <a:t>an increased risk of stroke</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5" name="Shape 715"/>
        <p:cNvGrpSpPr/>
        <p:nvPr/>
      </p:nvGrpSpPr>
      <p:grpSpPr>
        <a:xfrm>
          <a:off x="0" y="0"/>
          <a:ext cx="0" cy="0"/>
          <a:chOff x="0" y="0"/>
          <a:chExt cx="0" cy="0"/>
        </a:xfrm>
      </p:grpSpPr>
      <p:sp>
        <p:nvSpPr>
          <p:cNvPr id="716" name="Google Shape;716;p95"/>
          <p:cNvSpPr txBox="1"/>
          <p:nvPr>
            <p:ph idx="1" type="body"/>
          </p:nvPr>
        </p:nvSpPr>
        <p:spPr>
          <a:xfrm>
            <a:off x="2243400" y="702825"/>
            <a:ext cx="6321600" cy="40119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2"/>
              </a:buClr>
              <a:buSzPts val="1100"/>
              <a:buFont typeface="Arial"/>
              <a:buNone/>
            </a:pPr>
            <a:r>
              <a:rPr b="1" lang="en" sz="1400">
                <a:solidFill>
                  <a:srgbClr val="231F20"/>
                </a:solidFill>
              </a:rPr>
              <a:t>If a woman smokes while pregnant, the following risks are likely in the development of the child:</a:t>
            </a:r>
            <a:endParaRPr b="1" sz="1400">
              <a:solidFill>
                <a:srgbClr val="231F20"/>
              </a:solidFill>
            </a:endParaRPr>
          </a:p>
          <a:p>
            <a:pPr indent="-304800" lvl="0" marL="520700" rtl="0" algn="l">
              <a:lnSpc>
                <a:spcPct val="100000"/>
              </a:lnSpc>
              <a:spcBef>
                <a:spcPts val="1900"/>
              </a:spcBef>
              <a:spcAft>
                <a:spcPts val="0"/>
              </a:spcAft>
              <a:buClr>
                <a:srgbClr val="231F20"/>
              </a:buClr>
              <a:buSzPts val="1200"/>
              <a:buFont typeface="Lato"/>
              <a:buChar char="●"/>
            </a:pPr>
            <a:r>
              <a:rPr lang="en" sz="1200">
                <a:solidFill>
                  <a:srgbClr val="231F20"/>
                </a:solidFill>
              </a:rPr>
              <a:t>obesity</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high blood pressure</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t>type 2 diabetes</a:t>
            </a:r>
            <a:endParaRPr sz="1200"/>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respiratory difficulties</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infertility</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problems with brain development</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behavioral issues</a:t>
            </a:r>
            <a:endParaRPr sz="1200">
              <a:solidFill>
                <a:srgbClr val="231F20"/>
              </a:solidFill>
            </a:endParaRPr>
          </a:p>
          <a:p>
            <a:pPr indent="0" lvl="0" marL="0" rtl="0" algn="l">
              <a:lnSpc>
                <a:spcPct val="100000"/>
              </a:lnSpc>
              <a:spcBef>
                <a:spcPts val="1900"/>
              </a:spcBef>
              <a:spcAft>
                <a:spcPts val="0"/>
              </a:spcAft>
              <a:buClr>
                <a:schemeClr val="dk2"/>
              </a:buClr>
              <a:buSzPts val="1100"/>
              <a:buFont typeface="Arial"/>
              <a:buNone/>
            </a:pPr>
            <a:r>
              <a:rPr b="1" lang="en" sz="1400">
                <a:solidFill>
                  <a:srgbClr val="231F20"/>
                </a:solidFill>
              </a:rPr>
              <a:t>Other effects include:</a:t>
            </a:r>
            <a:endParaRPr b="1" sz="1400">
              <a:solidFill>
                <a:srgbClr val="231F20"/>
              </a:solidFill>
            </a:endParaRPr>
          </a:p>
          <a:p>
            <a:pPr indent="-304800" lvl="0" marL="520700" rtl="0" algn="l">
              <a:lnSpc>
                <a:spcPct val="100000"/>
              </a:lnSpc>
              <a:spcBef>
                <a:spcPts val="1900"/>
              </a:spcBef>
              <a:spcAft>
                <a:spcPts val="0"/>
              </a:spcAft>
              <a:buClr>
                <a:srgbClr val="231F20"/>
              </a:buClr>
              <a:buSzPts val="1200"/>
              <a:buFont typeface="Lato"/>
              <a:buChar char="●"/>
            </a:pPr>
            <a:r>
              <a:rPr lang="en" sz="1200">
                <a:solidFill>
                  <a:srgbClr val="231F20"/>
                </a:solidFill>
              </a:rPr>
              <a:t>spasms in the lungs</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pneumonia</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tremors and pain in the muscles</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increase levels of insulin and insulin resistance, contributing to the risk of diabetes</a:t>
            </a:r>
            <a:endParaRPr sz="1200">
              <a:solidFill>
                <a:srgbClr val="231F20"/>
              </a:solidFill>
            </a:endParaRPr>
          </a:p>
          <a:p>
            <a:pPr indent="-304800" lvl="0" marL="520700" rtl="0" algn="l">
              <a:lnSpc>
                <a:spcPct val="100000"/>
              </a:lnSpc>
              <a:spcBef>
                <a:spcPts val="0"/>
              </a:spcBef>
              <a:spcAft>
                <a:spcPts val="0"/>
              </a:spcAft>
              <a:buClr>
                <a:srgbClr val="231F20"/>
              </a:buClr>
              <a:buSzPts val="1200"/>
              <a:buFont typeface="Lato"/>
              <a:buChar char="●"/>
            </a:pPr>
            <a:r>
              <a:rPr lang="en" sz="1200">
                <a:solidFill>
                  <a:srgbClr val="231F20"/>
                </a:solidFill>
              </a:rPr>
              <a:t>joint pain</a:t>
            </a:r>
            <a:endParaRPr sz="1200">
              <a:solidFill>
                <a:srgbClr val="231F20"/>
              </a:solidFill>
            </a:endParaRPr>
          </a:p>
          <a:p>
            <a:pPr indent="0" lvl="0" marL="0" rtl="0" algn="l">
              <a:lnSpc>
                <a:spcPct val="100000"/>
              </a:lnSpc>
              <a:spcBef>
                <a:spcPts val="1900"/>
              </a:spcBef>
              <a:spcAft>
                <a:spcPts val="0"/>
              </a:spcAft>
              <a:buClr>
                <a:schemeClr val="dk2"/>
              </a:buClr>
              <a:buSzPts val="1100"/>
              <a:buFont typeface="Arial"/>
              <a:buNone/>
            </a:pPr>
            <a:r>
              <a:t/>
            </a:r>
            <a:endParaRPr sz="1200"/>
          </a:p>
          <a:p>
            <a:pPr indent="0" lvl="0" marL="0" rtl="0" algn="l">
              <a:spcBef>
                <a:spcPts val="1600"/>
              </a:spcBef>
              <a:spcAft>
                <a:spcPts val="1600"/>
              </a:spcAft>
              <a:buNone/>
            </a:pPr>
            <a:r>
              <a:t/>
            </a:r>
            <a:endParaRPr/>
          </a:p>
        </p:txBody>
      </p:sp>
      <p:sp>
        <p:nvSpPr>
          <p:cNvPr id="717" name="Google Shape;717;p95"/>
          <p:cNvSpPr/>
          <p:nvPr/>
        </p:nvSpPr>
        <p:spPr>
          <a:xfrm>
            <a:off x="0" y="12100"/>
            <a:ext cx="1816800" cy="5143500"/>
          </a:xfrm>
          <a:prstGeom prst="rect">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1" name="Shape 721"/>
        <p:cNvGrpSpPr/>
        <p:nvPr/>
      </p:nvGrpSpPr>
      <p:grpSpPr>
        <a:xfrm>
          <a:off x="0" y="0"/>
          <a:ext cx="0" cy="0"/>
          <a:chOff x="0" y="0"/>
          <a:chExt cx="0" cy="0"/>
        </a:xfrm>
      </p:grpSpPr>
      <p:pic>
        <p:nvPicPr>
          <p:cNvPr id="722" name="Google Shape;722;p96"/>
          <p:cNvPicPr preferRelativeResize="0"/>
          <p:nvPr/>
        </p:nvPicPr>
        <p:blipFill>
          <a:blip r:embed="rId3">
            <a:alphaModFix/>
          </a:blip>
          <a:stretch>
            <a:fillRect/>
          </a:stretch>
        </p:blipFill>
        <p:spPr>
          <a:xfrm>
            <a:off x="403163" y="542788"/>
            <a:ext cx="4718176" cy="3915024"/>
          </a:xfrm>
          <a:prstGeom prst="rect">
            <a:avLst/>
          </a:prstGeom>
          <a:noFill/>
          <a:ln>
            <a:noFill/>
          </a:ln>
        </p:spPr>
      </p:pic>
      <p:pic>
        <p:nvPicPr>
          <p:cNvPr id="723" name="Google Shape;723;p96"/>
          <p:cNvPicPr preferRelativeResize="0"/>
          <p:nvPr/>
        </p:nvPicPr>
        <p:blipFill rotWithShape="1">
          <a:blip r:embed="rId4">
            <a:alphaModFix/>
          </a:blip>
          <a:srcRect b="0" l="20052" r="18359" t="0"/>
          <a:stretch/>
        </p:blipFill>
        <p:spPr>
          <a:xfrm>
            <a:off x="5759975" y="1499338"/>
            <a:ext cx="2657752" cy="2001951"/>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7" name="Shape 727"/>
        <p:cNvGrpSpPr/>
        <p:nvPr/>
      </p:nvGrpSpPr>
      <p:grpSpPr>
        <a:xfrm>
          <a:off x="0" y="0"/>
          <a:ext cx="0" cy="0"/>
          <a:chOff x="0" y="0"/>
          <a:chExt cx="0" cy="0"/>
        </a:xfrm>
      </p:grpSpPr>
      <p:pic>
        <p:nvPicPr>
          <p:cNvPr descr="This shows smoking a pack a day for 30 days! That's 600 cigarettes!  Same experiment VAPING for a month  https://youtu.be/zFyUlBpy5gU &#10;Same experiment with WEED for a month   https://youtu.be/D1U4tkxIfG4&#10;&#10;● My Amazon Store.......https://www.amazon.com/shop/chrisnotap&#10;&#10;                   ::::::::::::: EXPLANATION of the test ::::::::::::::::&#10;&#10;* same experiment how much healthier VAPING for a month is  &#10;https://youtu.be/zFyUlBpy5gU    &#10;   same experiment how bad it is SMOKING 1 pack of Cigarettes is&#10;https://youtu.be/AQwIDiL8gOM&#10;   same experiment how bad SMOKING only one Cigarette is &#10;https://youtu.be/YS02MCx9f2c&#10;   same experiment how bad smoking WEED for a month is &#10;https://youtu.be/D1U4tkxIfG4&#10;&#10;* This is not a scientific test. Visually shows what is going in your body&#10;&#10;* The average smoker smokes one pack a day. 30 packs a month (Google)&#10;&#10;* The smoke was not held in the glass chamber which many commenters have suggested. Exhale hose clearly shown at 0:15&#10;&#10;* It doesn't matter if the machine smoked all the cigarettes in a day, week, month or year, it's the same amount of smoke out of 600 cigarettes, the results would be the same.&#10;&#10;* if all the smoke had been blown back through the cotton, the results would have been even worse!&#10;&#10;* The smoke was drawn through and around the cotton, catching some, not all, of the chemicals and tar (evident by the accumulation in the hoses) and into the pump and exhaled.&#10;&#10;* The machine was set to smoke each cigarette at the same pace each time.  &#10;&#10;* 30 packs x 20 per pack = 600 cigarettes were smoked&#10;&#10;* Each cigarette was smoked 3/4 of the way to reflect real world smoking allowing a quarter of it to just burn away while talking or thinking.&#10;&#10;* It took 3 days for the machine to smoke all of the cigarettes.&#10; &#10;* The chamber was cleared of smoke between each and every cigarette allowing air to enter. &#10;&#10;* Scenes were sped up and time lapsed to be able to see the visual change in colour occur.&#10; &#10;* The black stuff is called tar. Heavy accumulation of tar in the hoses showed up after only 10 packs. Tar from the next 20 packs overflowed and got sucked into the pump. It eventually ruined the pump.&#10;&#10;* With actual smoking, you also blow the smoke out past all of the same organs twice.&#10;&#10;* Lungs do self clean to take care of dust and debris from normal breathing in the environment.  They weren't meant to be overwhelmed on an hourly basis by smoke from a burning object for life.&#10;&#10;* The smell of the tar and cotton balls at the end was vile. I felt quite ill afterwards. Can't imagine how a smoker feels on a daily basis. &#10;&#10;* To all parents and adults. Do your part to give kids a healthy life and prevent youngsters from taking up these bad habits. Never let kids see you smoke, vape or have a joint. Remember, out of sight, out of mind&#10;&#10; MUSIC BY&#10;Joakim Karud, Luvly  http://youtube.com/joakimkarud" id="728" name="Google Shape;728;p97" title="How Smoking 30 PACKS of Cigarettes Wrecks Your Lungs ● You Must See This !">
            <a:hlinkClick r:id="rId3"/>
          </p:cNvPr>
          <p:cNvPicPr preferRelativeResize="0"/>
          <p:nvPr/>
        </p:nvPicPr>
        <p:blipFill>
          <a:blip r:embed="rId4">
            <a:alphaModFix/>
          </a:blip>
          <a:stretch>
            <a:fillRect/>
          </a:stretch>
        </p:blipFill>
        <p:spPr>
          <a:xfrm>
            <a:off x="2286000" y="857250"/>
            <a:ext cx="4572000" cy="342900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2" name="Shape 732"/>
        <p:cNvGrpSpPr/>
        <p:nvPr/>
      </p:nvGrpSpPr>
      <p:grpSpPr>
        <a:xfrm>
          <a:off x="0" y="0"/>
          <a:ext cx="0" cy="0"/>
          <a:chOff x="0" y="0"/>
          <a:chExt cx="0" cy="0"/>
        </a:xfrm>
      </p:grpSpPr>
      <p:sp>
        <p:nvSpPr>
          <p:cNvPr id="733" name="Google Shape;733;p9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Alcohol</a:t>
            </a:r>
            <a:endParaRPr/>
          </a:p>
        </p:txBody>
      </p:sp>
      <p:sp>
        <p:nvSpPr>
          <p:cNvPr id="734" name="Google Shape;734;p9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2"/>
              </a:buClr>
              <a:buSzPts val="1100"/>
              <a:buFont typeface="Arial"/>
              <a:buNone/>
            </a:pPr>
            <a:r>
              <a:rPr lang="en">
                <a:solidFill>
                  <a:srgbClr val="000000"/>
                </a:solidFill>
              </a:rPr>
              <a:t>What Does Alcohol Abuse Look Like?</a:t>
            </a:r>
            <a:endParaRPr>
              <a:solidFill>
                <a:srgbClr val="000000"/>
              </a:solidFill>
            </a:endParaRPr>
          </a:p>
          <a:p>
            <a:pPr indent="-342900" lvl="0" marL="457200" marR="381000" rtl="0" algn="l">
              <a:lnSpc>
                <a:spcPct val="150000"/>
              </a:lnSpc>
              <a:spcBef>
                <a:spcPts val="1500"/>
              </a:spcBef>
              <a:spcAft>
                <a:spcPts val="0"/>
              </a:spcAft>
              <a:buClr>
                <a:srgbClr val="000000"/>
              </a:buClr>
              <a:buSzPts val="1800"/>
              <a:buChar char="●"/>
            </a:pPr>
            <a:r>
              <a:rPr lang="en">
                <a:solidFill>
                  <a:srgbClr val="000000"/>
                </a:solidFill>
                <a:highlight>
                  <a:srgbClr val="FFFFFF"/>
                </a:highlight>
              </a:rPr>
              <a:t>Abusers are typically heavy drinkers who continue drinking regardless of the results.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rPr>
              <a:t>Alcohol can be an addictive substance.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Not everyone who consumes alcohol will become addicted. However, certain people may be more susceptible to addiction.</a:t>
            </a:r>
            <a:endParaRPr>
              <a:solidFill>
                <a:srgbClr val="000000"/>
              </a:solidFill>
            </a:endParaRPr>
          </a:p>
          <a:p>
            <a:pPr indent="0" lvl="0" marL="0" rtl="0" algn="l">
              <a:spcBef>
                <a:spcPts val="1500"/>
              </a:spcBef>
              <a:spcAft>
                <a:spcPts val="1600"/>
              </a:spcAft>
              <a:buNone/>
            </a:pPr>
            <a:r>
              <a:t/>
            </a:r>
            <a:endParaRPr/>
          </a:p>
        </p:txBody>
      </p:sp>
      <p:sp>
        <p:nvSpPr>
          <p:cNvPr id="735" name="Google Shape;735;p98"/>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9" name="Shape 739"/>
        <p:cNvGrpSpPr/>
        <p:nvPr/>
      </p:nvGrpSpPr>
      <p:grpSpPr>
        <a:xfrm>
          <a:off x="0" y="0"/>
          <a:ext cx="0" cy="0"/>
          <a:chOff x="0" y="0"/>
          <a:chExt cx="0" cy="0"/>
        </a:xfrm>
      </p:grpSpPr>
      <p:sp>
        <p:nvSpPr>
          <p:cNvPr id="740" name="Google Shape;740;p9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Signs and Symptoms of Abuse</a:t>
            </a:r>
            <a:endParaRPr/>
          </a:p>
        </p:txBody>
      </p:sp>
      <p:sp>
        <p:nvSpPr>
          <p:cNvPr id="741" name="Google Shape;741;p99"/>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17500" lvl="0" marL="596900" rtl="0" algn="l">
              <a:spcBef>
                <a:spcPts val="0"/>
              </a:spcBef>
              <a:spcAft>
                <a:spcPts val="0"/>
              </a:spcAft>
              <a:buClr>
                <a:srgbClr val="000000"/>
              </a:buClr>
              <a:buSzPts val="1400"/>
              <a:buChar char="●"/>
            </a:pPr>
            <a:r>
              <a:rPr lang="en" sz="1400">
                <a:solidFill>
                  <a:srgbClr val="000000"/>
                </a:solidFill>
              </a:rPr>
              <a:t>Neglecting personal/family responsibilities.</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Declining academic or professional performance.</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Depression.</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Conflicts with loved ones.</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Preoccupation with drinking and cravings.</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Inability to control drinking.</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Failing in attempts to stop drinking.</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Needing increasing amounts of alcohol to feel its effects.</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Getting drunk when it could be hazardous, such as before driving.</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Going through withdrawal when not drinking.</a:t>
            </a:r>
            <a:endParaRPr sz="1400">
              <a:solidFill>
                <a:srgbClr val="000000"/>
              </a:solidFill>
            </a:endParaRPr>
          </a:p>
          <a:p>
            <a:pPr indent="0" lvl="0" marL="0" rtl="0" algn="l">
              <a:spcBef>
                <a:spcPts val="1900"/>
              </a:spcBef>
              <a:spcAft>
                <a:spcPts val="1600"/>
              </a:spcAft>
              <a:buNone/>
            </a:pPr>
            <a:r>
              <a:t/>
            </a:r>
            <a:endParaRPr/>
          </a:p>
        </p:txBody>
      </p:sp>
      <p:sp>
        <p:nvSpPr>
          <p:cNvPr id="742" name="Google Shape;742;p99"/>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6" name="Shape 746"/>
        <p:cNvGrpSpPr/>
        <p:nvPr/>
      </p:nvGrpSpPr>
      <p:grpSpPr>
        <a:xfrm>
          <a:off x="0" y="0"/>
          <a:ext cx="0" cy="0"/>
          <a:chOff x="0" y="0"/>
          <a:chExt cx="0" cy="0"/>
        </a:xfrm>
      </p:grpSpPr>
      <p:sp>
        <p:nvSpPr>
          <p:cNvPr id="747" name="Google Shape;747;p10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Alcohol Abuse</a:t>
            </a:r>
            <a:endParaRPr/>
          </a:p>
        </p:txBody>
      </p:sp>
      <p:sp>
        <p:nvSpPr>
          <p:cNvPr id="748" name="Google Shape;748;p100"/>
          <p:cNvSpPr txBox="1"/>
          <p:nvPr>
            <p:ph idx="1" type="body"/>
          </p:nvPr>
        </p:nvSpPr>
        <p:spPr>
          <a:xfrm>
            <a:off x="2400250" y="1306600"/>
            <a:ext cx="6321600" cy="3538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chemeClr val="accent5"/>
                </a:solidFill>
              </a:rPr>
              <a:t>Short Term Effects</a:t>
            </a:r>
            <a:endParaRPr b="1">
              <a:solidFill>
                <a:schemeClr val="accent5"/>
              </a:solidFill>
            </a:endParaRPr>
          </a:p>
          <a:p>
            <a:pPr indent="-317500" lvl="0" marL="596900" rtl="0" algn="l">
              <a:lnSpc>
                <a:spcPct val="100000"/>
              </a:lnSpc>
              <a:spcBef>
                <a:spcPts val="1900"/>
              </a:spcBef>
              <a:spcAft>
                <a:spcPts val="0"/>
              </a:spcAft>
              <a:buClr>
                <a:srgbClr val="000000"/>
              </a:buClr>
              <a:buSzPts val="1400"/>
              <a:buChar char="●"/>
            </a:pPr>
            <a:r>
              <a:rPr lang="en" sz="1400">
                <a:solidFill>
                  <a:srgbClr val="000000"/>
                </a:solidFill>
              </a:rPr>
              <a:t>Nausea.</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Vomiting.</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Headaches.</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Slurred speech.</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Impaired judgment.</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Anxiety.</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Insomnia.</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Trouble concentrating.</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Memory loss.</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Problems breathing.</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Coma.</a:t>
            </a:r>
            <a:endParaRPr sz="1400">
              <a:solidFill>
                <a:srgbClr val="000000"/>
              </a:solidFill>
            </a:endParaRPr>
          </a:p>
          <a:p>
            <a:pPr indent="-317500" lvl="0" marL="596900" rtl="0" algn="l">
              <a:lnSpc>
                <a:spcPct val="100000"/>
              </a:lnSpc>
              <a:spcBef>
                <a:spcPts val="0"/>
              </a:spcBef>
              <a:spcAft>
                <a:spcPts val="0"/>
              </a:spcAft>
              <a:buClr>
                <a:srgbClr val="000000"/>
              </a:buClr>
              <a:buSzPts val="1400"/>
              <a:buChar char="●"/>
            </a:pPr>
            <a:r>
              <a:rPr lang="en" sz="1400">
                <a:solidFill>
                  <a:srgbClr val="000000"/>
                </a:solidFill>
              </a:rPr>
              <a:t>Death.</a:t>
            </a:r>
            <a:endParaRPr sz="1400">
              <a:solidFill>
                <a:srgbClr val="000000"/>
              </a:solidFill>
            </a:endParaRPr>
          </a:p>
          <a:p>
            <a:pPr indent="0" lvl="0" marL="0" rtl="0" algn="l">
              <a:spcBef>
                <a:spcPts val="1900"/>
              </a:spcBef>
              <a:spcAft>
                <a:spcPts val="1600"/>
              </a:spcAft>
              <a:buNone/>
            </a:pPr>
            <a:r>
              <a:t/>
            </a:r>
            <a:endParaRPr/>
          </a:p>
        </p:txBody>
      </p:sp>
      <p:sp>
        <p:nvSpPr>
          <p:cNvPr id="749" name="Google Shape;749;p100"/>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3" name="Shape 753"/>
        <p:cNvGrpSpPr/>
        <p:nvPr/>
      </p:nvGrpSpPr>
      <p:grpSpPr>
        <a:xfrm>
          <a:off x="0" y="0"/>
          <a:ext cx="0" cy="0"/>
          <a:chOff x="0" y="0"/>
          <a:chExt cx="0" cy="0"/>
        </a:xfrm>
      </p:grpSpPr>
      <p:sp>
        <p:nvSpPr>
          <p:cNvPr id="754" name="Google Shape;754;p10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Effects of Alcohol Abuse</a:t>
            </a:r>
            <a:endParaRPr/>
          </a:p>
        </p:txBody>
      </p:sp>
      <p:sp>
        <p:nvSpPr>
          <p:cNvPr id="755" name="Google Shape;755;p101"/>
          <p:cNvSpPr txBox="1"/>
          <p:nvPr>
            <p:ph idx="1" type="body"/>
          </p:nvPr>
        </p:nvSpPr>
        <p:spPr>
          <a:xfrm>
            <a:off x="2400250" y="1417175"/>
            <a:ext cx="6321600" cy="325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accent5"/>
                </a:solidFill>
              </a:rPr>
              <a:t>Long Term Consequences:</a:t>
            </a:r>
            <a:endParaRPr b="1">
              <a:solidFill>
                <a:schemeClr val="accent5"/>
              </a:solidFill>
            </a:endParaRPr>
          </a:p>
          <a:p>
            <a:pPr indent="-317500" lvl="0" marL="596900" rtl="0" algn="l">
              <a:spcBef>
                <a:spcPts val="1600"/>
              </a:spcBef>
              <a:spcAft>
                <a:spcPts val="0"/>
              </a:spcAft>
              <a:buClr>
                <a:srgbClr val="000000"/>
              </a:buClr>
              <a:buSzPts val="1400"/>
              <a:buChar char="●"/>
            </a:pPr>
            <a:r>
              <a:rPr lang="en" sz="1400">
                <a:solidFill>
                  <a:srgbClr val="000000"/>
                </a:solidFill>
              </a:rPr>
              <a:t>Mouth, esophageal, throat, liver, and breast cancer.</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Raised risk of heart problems, such as cardiomyopathy.</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Brain damage.</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Weakened immune system.</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Liver disease.</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Ulcers.</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Violence or self-harm.</a:t>
            </a:r>
            <a:endParaRPr sz="1400">
              <a:solidFill>
                <a:srgbClr val="000000"/>
              </a:solidFill>
            </a:endParaRPr>
          </a:p>
          <a:p>
            <a:pPr indent="-317500" lvl="0" marL="596900" rtl="0" algn="l">
              <a:spcBef>
                <a:spcPts val="0"/>
              </a:spcBef>
              <a:spcAft>
                <a:spcPts val="0"/>
              </a:spcAft>
              <a:buClr>
                <a:srgbClr val="000000"/>
              </a:buClr>
              <a:buSzPts val="1400"/>
              <a:buChar char="●"/>
            </a:pPr>
            <a:r>
              <a:rPr lang="en" sz="1400">
                <a:solidFill>
                  <a:srgbClr val="000000"/>
                </a:solidFill>
              </a:rPr>
              <a:t>Accidents, such as vehicle collisions.</a:t>
            </a:r>
            <a:endParaRPr sz="1400">
              <a:solidFill>
                <a:srgbClr val="000000"/>
              </a:solidFill>
            </a:endParaRPr>
          </a:p>
          <a:p>
            <a:pPr indent="0" lvl="0" marL="0" rtl="0" algn="l">
              <a:spcBef>
                <a:spcPts val="1900"/>
              </a:spcBef>
              <a:spcAft>
                <a:spcPts val="1600"/>
              </a:spcAft>
              <a:buNone/>
            </a:pPr>
            <a:r>
              <a:t/>
            </a:r>
            <a:endParaRPr>
              <a:solidFill>
                <a:srgbClr val="000000"/>
              </a:solidFill>
            </a:endParaRPr>
          </a:p>
        </p:txBody>
      </p:sp>
      <p:sp>
        <p:nvSpPr>
          <p:cNvPr id="756" name="Google Shape;756;p101"/>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1"/>
          <p:cNvSpPr txBox="1"/>
          <p:nvPr>
            <p:ph type="title"/>
          </p:nvPr>
        </p:nvSpPr>
        <p:spPr>
          <a:xfrm>
            <a:off x="2144041"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Stimulants</a:t>
            </a:r>
            <a:endParaRPr/>
          </a:p>
        </p:txBody>
      </p:sp>
      <p:sp>
        <p:nvSpPr>
          <p:cNvPr id="134" name="Google Shape;134;p21"/>
          <p:cNvSpPr txBox="1"/>
          <p:nvPr>
            <p:ph idx="1" type="body"/>
          </p:nvPr>
        </p:nvSpPr>
        <p:spPr>
          <a:xfrm>
            <a:off x="2337425" y="1211350"/>
            <a:ext cx="6321600" cy="3645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Stimulants are referred to as uppers.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They impact the CNS, causing the user to feel like they are “speeding up.”</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Increase alertness, heart rate, blood pressure, breathing, and blood sugar.</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Usually </a:t>
            </a:r>
            <a:r>
              <a:rPr lang="en">
                <a:solidFill>
                  <a:srgbClr val="000000"/>
                </a:solidFill>
              </a:rPr>
              <a:t>prescribed</a:t>
            </a:r>
            <a:r>
              <a:rPr lang="en">
                <a:solidFill>
                  <a:srgbClr val="000000"/>
                </a:solidFill>
              </a:rPr>
              <a:t> for ADHD, narcolepsy, and asthma (open up breathing passages).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Aid in weight loss because they decrease appetite. The drugs can also help aid weight loss, as they can decrease appetite in users. </a:t>
            </a:r>
            <a:endParaRPr>
              <a:solidFill>
                <a:srgbClr val="000000"/>
              </a:solidFill>
            </a:endParaRPr>
          </a:p>
          <a:p>
            <a:pPr indent="0" lvl="0" marL="0" rtl="0" algn="l">
              <a:spcBef>
                <a:spcPts val="1700"/>
              </a:spcBef>
              <a:spcAft>
                <a:spcPts val="1600"/>
              </a:spcAft>
              <a:buNone/>
            </a:pPr>
            <a:r>
              <a:t/>
            </a:r>
            <a:endParaRPr/>
          </a:p>
        </p:txBody>
      </p:sp>
      <p:sp>
        <p:nvSpPr>
          <p:cNvPr id="135" name="Google Shape;135;p21"/>
          <p:cNvSpPr/>
          <p:nvPr/>
        </p:nvSpPr>
        <p:spPr>
          <a:xfrm>
            <a:off x="0" y="12100"/>
            <a:ext cx="1816800" cy="5143500"/>
          </a:xfrm>
          <a:prstGeom prst="rect">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0" name="Shape 760"/>
        <p:cNvGrpSpPr/>
        <p:nvPr/>
      </p:nvGrpSpPr>
      <p:grpSpPr>
        <a:xfrm>
          <a:off x="0" y="0"/>
          <a:ext cx="0" cy="0"/>
          <a:chOff x="0" y="0"/>
          <a:chExt cx="0" cy="0"/>
        </a:xfrm>
      </p:grpSpPr>
      <p:sp>
        <p:nvSpPr>
          <p:cNvPr id="761" name="Google Shape;761;p102"/>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Statistics</a:t>
            </a:r>
            <a:endParaRPr/>
          </a:p>
        </p:txBody>
      </p:sp>
      <p:sp>
        <p:nvSpPr>
          <p:cNvPr id="762" name="Google Shape;762;p102"/>
          <p:cNvSpPr txBox="1"/>
          <p:nvPr>
            <p:ph idx="1" type="body"/>
          </p:nvPr>
        </p:nvSpPr>
        <p:spPr>
          <a:xfrm>
            <a:off x="2400250" y="1279325"/>
            <a:ext cx="6321600" cy="34797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Font typeface="Lato"/>
              <a:buChar char="●"/>
            </a:pPr>
            <a:r>
              <a:rPr lang="en" sz="1600">
                <a:solidFill>
                  <a:srgbClr val="000000"/>
                </a:solidFill>
              </a:rPr>
              <a:t>Each day, people drive drunk more than 300,000 times but only about 3200 are arrested.</a:t>
            </a:r>
            <a:endParaRPr sz="1600">
              <a:solidFill>
                <a:srgbClr val="000000"/>
              </a:solidFill>
            </a:endParaRPr>
          </a:p>
          <a:p>
            <a:pPr indent="-330200" lvl="0" marL="457200" rtl="0" algn="l">
              <a:spcBef>
                <a:spcPts val="0"/>
              </a:spcBef>
              <a:spcAft>
                <a:spcPts val="0"/>
              </a:spcAft>
              <a:buClr>
                <a:srgbClr val="000000"/>
              </a:buClr>
              <a:buSzPts val="1600"/>
              <a:buFont typeface="Verdana"/>
              <a:buChar char="●"/>
            </a:pPr>
            <a:r>
              <a:rPr lang="en" sz="1600">
                <a:solidFill>
                  <a:srgbClr val="000000"/>
                </a:solidFill>
              </a:rPr>
              <a:t>Kids who start drinking at a young age are seven times more likely to be in an alcohol related crash.</a:t>
            </a:r>
            <a:endParaRPr sz="1600">
              <a:solidFill>
                <a:srgbClr val="000000"/>
              </a:solidFill>
            </a:endParaRPr>
          </a:p>
          <a:p>
            <a:pPr indent="-330200" lvl="0" marL="457200" rtl="0" algn="l">
              <a:spcBef>
                <a:spcPts val="0"/>
              </a:spcBef>
              <a:spcAft>
                <a:spcPts val="0"/>
              </a:spcAft>
              <a:buClr>
                <a:srgbClr val="000000"/>
              </a:buClr>
              <a:buSzPts val="1600"/>
              <a:buFont typeface="Verdana"/>
              <a:buChar char="●"/>
            </a:pPr>
            <a:r>
              <a:rPr lang="en" sz="1600">
                <a:solidFill>
                  <a:srgbClr val="000000"/>
                </a:solidFill>
              </a:rPr>
              <a:t>50-75% of convicted drunk drivers continue to drive under a suspended license. </a:t>
            </a:r>
            <a:endParaRPr sz="1600">
              <a:solidFill>
                <a:srgbClr val="000000"/>
              </a:solidFill>
            </a:endParaRPr>
          </a:p>
          <a:p>
            <a:pPr indent="-330200" lvl="0" marL="457200" rtl="0" algn="l">
              <a:spcBef>
                <a:spcPts val="0"/>
              </a:spcBef>
              <a:spcAft>
                <a:spcPts val="0"/>
              </a:spcAft>
              <a:buClr>
                <a:srgbClr val="000000"/>
              </a:buClr>
              <a:buSzPts val="1600"/>
              <a:buFont typeface="Verdana"/>
              <a:buChar char="●"/>
            </a:pPr>
            <a:r>
              <a:rPr lang="en" sz="1600">
                <a:solidFill>
                  <a:srgbClr val="000000"/>
                </a:solidFill>
              </a:rPr>
              <a:t>The average person metabolizes alcohol at the rate of about one drink per hour. </a:t>
            </a:r>
            <a:endParaRPr sz="1600">
              <a:solidFill>
                <a:srgbClr val="000000"/>
              </a:solidFill>
            </a:endParaRPr>
          </a:p>
          <a:p>
            <a:pPr indent="-330200" lvl="0" marL="457200" rtl="0" algn="l">
              <a:spcBef>
                <a:spcPts val="0"/>
              </a:spcBef>
              <a:spcAft>
                <a:spcPts val="0"/>
              </a:spcAft>
              <a:buClr>
                <a:srgbClr val="000000"/>
              </a:buClr>
              <a:buSzPts val="1600"/>
              <a:buFont typeface="Lato"/>
              <a:buChar char="●"/>
            </a:pPr>
            <a:r>
              <a:rPr lang="en" sz="1600">
                <a:solidFill>
                  <a:srgbClr val="000000"/>
                </a:solidFill>
              </a:rPr>
              <a:t>About a quarter of car crashes with teens involve an underage drinking driver. Ninety-five percent of the 14 million people who are alcohol dependent began drinking before the legal age of 21.</a:t>
            </a:r>
            <a:endParaRPr sz="1600">
              <a:solidFill>
                <a:srgbClr val="000000"/>
              </a:solidFill>
            </a:endParaRPr>
          </a:p>
          <a:p>
            <a:pPr indent="0" lvl="0" marL="0" rtl="0" algn="l">
              <a:spcBef>
                <a:spcPts val="800"/>
              </a:spcBef>
              <a:spcAft>
                <a:spcPts val="0"/>
              </a:spcAft>
              <a:buNone/>
            </a:pPr>
            <a:r>
              <a:t/>
            </a:r>
            <a:endParaRPr sz="1600">
              <a:solidFill>
                <a:srgbClr val="444444"/>
              </a:solidFill>
            </a:endParaRPr>
          </a:p>
          <a:p>
            <a:pPr indent="0" lvl="0" marL="0" rtl="0" algn="l">
              <a:spcBef>
                <a:spcPts val="0"/>
              </a:spcBef>
              <a:spcAft>
                <a:spcPts val="1600"/>
              </a:spcAft>
              <a:buNone/>
            </a:pPr>
            <a:r>
              <a:t/>
            </a:r>
            <a:endParaRPr/>
          </a:p>
        </p:txBody>
      </p:sp>
      <p:sp>
        <p:nvSpPr>
          <p:cNvPr id="763" name="Google Shape;763;p102"/>
          <p:cNvSpPr/>
          <p:nvPr/>
        </p:nvSpPr>
        <p:spPr>
          <a:xfrm>
            <a:off x="0" y="12100"/>
            <a:ext cx="1816800" cy="51435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7" name="Shape 767"/>
        <p:cNvGrpSpPr/>
        <p:nvPr/>
      </p:nvGrpSpPr>
      <p:grpSpPr>
        <a:xfrm>
          <a:off x="0" y="0"/>
          <a:ext cx="0" cy="0"/>
          <a:chOff x="0" y="0"/>
          <a:chExt cx="0" cy="0"/>
        </a:xfrm>
      </p:grpSpPr>
      <p:pic>
        <p:nvPicPr>
          <p:cNvPr descr="While conducting a traffic stop, Johnson encounters a gifted dancer.&#10;&#10;Watch full episodes of RENO 911! now: http://www.cc.com/shows/reno-911-/full-episodes" id="768" name="Google Shape;768;p103" title="RENO 911! - Drunk Catwalk">
            <a:hlinkClick r:id="rId3"/>
          </p:cNvPr>
          <p:cNvPicPr preferRelativeResize="0"/>
          <p:nvPr/>
        </p:nvPicPr>
        <p:blipFill>
          <a:blip r:embed="rId4">
            <a:alphaModFix/>
          </a:blip>
          <a:stretch>
            <a:fillRect/>
          </a:stretch>
        </p:blipFill>
        <p:spPr>
          <a:xfrm>
            <a:off x="2286000" y="857250"/>
            <a:ext cx="4572000" cy="342900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2" name="Shape 772"/>
        <p:cNvGrpSpPr/>
        <p:nvPr/>
      </p:nvGrpSpPr>
      <p:grpSpPr>
        <a:xfrm>
          <a:off x="0" y="0"/>
          <a:ext cx="0" cy="0"/>
          <a:chOff x="0" y="0"/>
          <a:chExt cx="0" cy="0"/>
        </a:xfrm>
      </p:grpSpPr>
      <p:sp>
        <p:nvSpPr>
          <p:cNvPr id="773" name="Google Shape;773;p10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Drug Schedules</a:t>
            </a:r>
            <a:endParaRPr/>
          </a:p>
        </p:txBody>
      </p:sp>
      <p:sp>
        <p:nvSpPr>
          <p:cNvPr id="774" name="Google Shape;774;p104"/>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solidFill>
                  <a:srgbClr val="000000"/>
                </a:solidFill>
              </a:rPr>
              <a:t>The Drug E</a:t>
            </a:r>
            <a:r>
              <a:rPr lang="en">
                <a:solidFill>
                  <a:srgbClr val="000000"/>
                </a:solidFill>
              </a:rPr>
              <a:t>nforcement Agency </a:t>
            </a:r>
            <a:r>
              <a:rPr lang="en">
                <a:solidFill>
                  <a:srgbClr val="000000"/>
                </a:solidFill>
                <a:highlight>
                  <a:srgbClr val="FFFFFF"/>
                </a:highlight>
              </a:rPr>
              <a:t> has divided substances into five categories, called “schedules,” based on each drug’s potential for abuse, safety, addictive potential and whether or not it has any legitimate medical applications.</a:t>
            </a:r>
            <a:endParaRPr>
              <a:solidFill>
                <a:srgbClr val="000000"/>
              </a:solidFill>
            </a:endParaRPr>
          </a:p>
        </p:txBody>
      </p:sp>
      <p:sp>
        <p:nvSpPr>
          <p:cNvPr id="775" name="Google Shape;775;p104"/>
          <p:cNvSpPr/>
          <p:nvPr/>
        </p:nvSpPr>
        <p:spPr>
          <a:xfrm>
            <a:off x="0" y="12100"/>
            <a:ext cx="1816800" cy="5143500"/>
          </a:xfrm>
          <a:prstGeom prst="rect">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76" name="Google Shape;776;p104"/>
          <p:cNvPicPr preferRelativeResize="0"/>
          <p:nvPr/>
        </p:nvPicPr>
        <p:blipFill>
          <a:blip r:embed="rId3">
            <a:alphaModFix/>
          </a:blip>
          <a:stretch>
            <a:fillRect/>
          </a:stretch>
        </p:blipFill>
        <p:spPr>
          <a:xfrm>
            <a:off x="3839988" y="3125104"/>
            <a:ext cx="3461827" cy="1473076"/>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0" name="Shape 780"/>
        <p:cNvGrpSpPr/>
        <p:nvPr/>
      </p:nvGrpSpPr>
      <p:grpSpPr>
        <a:xfrm>
          <a:off x="0" y="0"/>
          <a:ext cx="0" cy="0"/>
          <a:chOff x="0" y="0"/>
          <a:chExt cx="0" cy="0"/>
        </a:xfrm>
      </p:grpSpPr>
      <p:sp>
        <p:nvSpPr>
          <p:cNvPr id="781" name="Google Shape;781;p10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Schedule 1 Drugs (The Worst)</a:t>
            </a:r>
            <a:endParaRPr/>
          </a:p>
        </p:txBody>
      </p:sp>
      <p:sp>
        <p:nvSpPr>
          <p:cNvPr id="782" name="Google Shape;782;p105"/>
          <p:cNvSpPr txBox="1"/>
          <p:nvPr>
            <p:ph idx="1" type="body"/>
          </p:nvPr>
        </p:nvSpPr>
        <p:spPr>
          <a:xfrm>
            <a:off x="2400262" y="126722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No currently accepted medical use</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High potential for abuse.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Schedule 1 drugs are the most dangerous drugs of all the drug schedules with potentially severe psychological or physical dependence.</a:t>
            </a:r>
            <a:endParaRPr b="1" sz="1200">
              <a:solidFill>
                <a:schemeClr val="accent5"/>
              </a:solidFill>
            </a:endParaRPr>
          </a:p>
          <a:p>
            <a:pPr indent="0" lvl="0" marL="0" rtl="0" algn="ctr">
              <a:lnSpc>
                <a:spcPct val="100000"/>
              </a:lnSpc>
              <a:spcBef>
                <a:spcPts val="1600"/>
              </a:spcBef>
              <a:spcAft>
                <a:spcPts val="0"/>
              </a:spcAft>
              <a:buNone/>
            </a:pPr>
            <a:r>
              <a:rPr b="1" lang="en">
                <a:solidFill>
                  <a:schemeClr val="accent5"/>
                </a:solidFill>
              </a:rPr>
              <a:t>Heroin</a:t>
            </a:r>
            <a:endParaRPr b="1">
              <a:solidFill>
                <a:schemeClr val="accent5"/>
              </a:solidFill>
            </a:endParaRPr>
          </a:p>
          <a:p>
            <a:pPr indent="0" lvl="0" marL="0" rtl="0" algn="ctr">
              <a:lnSpc>
                <a:spcPct val="100000"/>
              </a:lnSpc>
              <a:spcBef>
                <a:spcPts val="0"/>
              </a:spcBef>
              <a:spcAft>
                <a:spcPts val="0"/>
              </a:spcAft>
              <a:buNone/>
            </a:pPr>
            <a:r>
              <a:rPr b="1" lang="en">
                <a:solidFill>
                  <a:schemeClr val="accent5"/>
                </a:solidFill>
              </a:rPr>
              <a:t>LSD</a:t>
            </a:r>
            <a:endParaRPr b="1">
              <a:solidFill>
                <a:schemeClr val="accent5"/>
              </a:solidFill>
            </a:endParaRPr>
          </a:p>
          <a:p>
            <a:pPr indent="0" lvl="0" marL="0" rtl="0" algn="ctr">
              <a:lnSpc>
                <a:spcPct val="100000"/>
              </a:lnSpc>
              <a:spcBef>
                <a:spcPts val="0"/>
              </a:spcBef>
              <a:spcAft>
                <a:spcPts val="0"/>
              </a:spcAft>
              <a:buNone/>
            </a:pPr>
            <a:r>
              <a:rPr b="1" lang="en">
                <a:solidFill>
                  <a:schemeClr val="accent5"/>
                </a:solidFill>
              </a:rPr>
              <a:t>Marijuana</a:t>
            </a:r>
            <a:endParaRPr b="1">
              <a:solidFill>
                <a:schemeClr val="accent5"/>
              </a:solidFill>
            </a:endParaRPr>
          </a:p>
          <a:p>
            <a:pPr indent="0" lvl="0" marL="0" rtl="0" algn="ctr">
              <a:lnSpc>
                <a:spcPct val="100000"/>
              </a:lnSpc>
              <a:spcBef>
                <a:spcPts val="0"/>
              </a:spcBef>
              <a:spcAft>
                <a:spcPts val="0"/>
              </a:spcAft>
              <a:buNone/>
            </a:pPr>
            <a:r>
              <a:rPr b="1" lang="en">
                <a:solidFill>
                  <a:schemeClr val="accent5"/>
                </a:solidFill>
              </a:rPr>
              <a:t>Ecstasy</a:t>
            </a:r>
            <a:endParaRPr b="1">
              <a:solidFill>
                <a:schemeClr val="accent5"/>
              </a:solidFill>
            </a:endParaRPr>
          </a:p>
          <a:p>
            <a:pPr indent="0" lvl="0" marL="0" rtl="0" algn="ctr">
              <a:lnSpc>
                <a:spcPct val="100000"/>
              </a:lnSpc>
              <a:spcBef>
                <a:spcPts val="0"/>
              </a:spcBef>
              <a:spcAft>
                <a:spcPts val="0"/>
              </a:spcAft>
              <a:buNone/>
            </a:pPr>
            <a:r>
              <a:rPr b="1" lang="en">
                <a:solidFill>
                  <a:schemeClr val="accent5"/>
                </a:solidFill>
              </a:rPr>
              <a:t>Peyote</a:t>
            </a:r>
            <a:endParaRPr b="1">
              <a:solidFill>
                <a:schemeClr val="accent5"/>
              </a:solidFill>
            </a:endParaRPr>
          </a:p>
          <a:p>
            <a:pPr indent="0" lvl="0" marL="0" rtl="0" algn="l">
              <a:lnSpc>
                <a:spcPct val="100000"/>
              </a:lnSpc>
              <a:spcBef>
                <a:spcPts val="0"/>
              </a:spcBef>
              <a:spcAft>
                <a:spcPts val="1600"/>
              </a:spcAft>
              <a:buNone/>
            </a:pPr>
            <a:r>
              <a:t/>
            </a:r>
            <a:endParaRPr b="1">
              <a:solidFill>
                <a:srgbClr val="000000"/>
              </a:solidFill>
              <a:highlight>
                <a:srgbClr val="FFFFFF"/>
              </a:highlight>
            </a:endParaRPr>
          </a:p>
        </p:txBody>
      </p:sp>
      <p:sp>
        <p:nvSpPr>
          <p:cNvPr id="783" name="Google Shape;783;p105"/>
          <p:cNvSpPr/>
          <p:nvPr/>
        </p:nvSpPr>
        <p:spPr>
          <a:xfrm>
            <a:off x="0" y="12100"/>
            <a:ext cx="1816800" cy="5143500"/>
          </a:xfrm>
          <a:prstGeom prst="rect">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7" name="Shape 787"/>
        <p:cNvGrpSpPr/>
        <p:nvPr/>
      </p:nvGrpSpPr>
      <p:grpSpPr>
        <a:xfrm>
          <a:off x="0" y="0"/>
          <a:ext cx="0" cy="0"/>
          <a:chOff x="0" y="0"/>
          <a:chExt cx="0" cy="0"/>
        </a:xfrm>
      </p:grpSpPr>
      <p:sp>
        <p:nvSpPr>
          <p:cNvPr id="788" name="Google Shape;788;p10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Schedule 2 Drugs (Really bad)</a:t>
            </a:r>
            <a:endParaRPr/>
          </a:p>
        </p:txBody>
      </p:sp>
      <p:sp>
        <p:nvSpPr>
          <p:cNvPr id="789" name="Google Shape;789;p10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000000"/>
                </a:solidFill>
                <a:highlight>
                  <a:srgbClr val="FFFFFF"/>
                </a:highlight>
              </a:rPr>
              <a:t>High potential for abuse, </a:t>
            </a:r>
            <a:r>
              <a:rPr lang="en">
                <a:solidFill>
                  <a:schemeClr val="accent5"/>
                </a:solidFill>
                <a:highlight>
                  <a:srgbClr val="FFFFFF"/>
                </a:highlight>
              </a:rPr>
              <a:t>less abuse potential than Schedule 1</a:t>
            </a:r>
            <a:r>
              <a:rPr lang="en">
                <a:solidFill>
                  <a:srgbClr val="000000"/>
                </a:solidFill>
                <a:highlight>
                  <a:srgbClr val="FFFFFF"/>
                </a:highlight>
              </a:rPr>
              <a:t>  drugs.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Use potentially leading to severe psychological or physical dependence.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These drugs are also considered dangerous.</a:t>
            </a:r>
            <a:endParaRPr>
              <a:solidFill>
                <a:srgbClr val="000000"/>
              </a:solidFill>
              <a:highlight>
                <a:srgbClr val="FFFFFF"/>
              </a:highlight>
            </a:endParaRPr>
          </a:p>
          <a:p>
            <a:pPr indent="0" lvl="0" marL="0" rtl="0" algn="ctr">
              <a:lnSpc>
                <a:spcPct val="122000"/>
              </a:lnSpc>
              <a:spcBef>
                <a:spcPts val="1600"/>
              </a:spcBef>
              <a:spcAft>
                <a:spcPts val="0"/>
              </a:spcAft>
              <a:buNone/>
            </a:pPr>
            <a:r>
              <a:rPr b="1" lang="en" sz="1400">
                <a:solidFill>
                  <a:schemeClr val="accent5"/>
                </a:solidFill>
              </a:rPr>
              <a:t>Cocaine, Methamphetamine, Oxycodone (OxyContin), Fentanyl, </a:t>
            </a:r>
            <a:endParaRPr b="1" sz="1400">
              <a:solidFill>
                <a:schemeClr val="accent5"/>
              </a:solidFill>
            </a:endParaRPr>
          </a:p>
          <a:p>
            <a:pPr indent="0" lvl="0" marL="0" rtl="0" algn="ctr">
              <a:lnSpc>
                <a:spcPct val="122000"/>
              </a:lnSpc>
              <a:spcBef>
                <a:spcPts val="0"/>
              </a:spcBef>
              <a:spcAft>
                <a:spcPts val="0"/>
              </a:spcAft>
              <a:buNone/>
            </a:pPr>
            <a:r>
              <a:rPr b="1" lang="en" sz="1400">
                <a:solidFill>
                  <a:schemeClr val="accent5"/>
                </a:solidFill>
              </a:rPr>
              <a:t>Adderall, Ritalin</a:t>
            </a:r>
            <a:endParaRPr b="1" sz="1400">
              <a:solidFill>
                <a:schemeClr val="accent5"/>
              </a:solidFill>
            </a:endParaRPr>
          </a:p>
          <a:p>
            <a:pPr indent="0" lvl="0" marL="0" rtl="0" algn="l">
              <a:spcBef>
                <a:spcPts val="0"/>
              </a:spcBef>
              <a:spcAft>
                <a:spcPts val="1600"/>
              </a:spcAft>
              <a:buNone/>
            </a:pPr>
            <a:r>
              <a:t/>
            </a:r>
            <a:endParaRPr sz="1100">
              <a:solidFill>
                <a:srgbClr val="000000"/>
              </a:solidFill>
              <a:highlight>
                <a:srgbClr val="FFFFFF"/>
              </a:highlight>
            </a:endParaRPr>
          </a:p>
        </p:txBody>
      </p:sp>
      <p:sp>
        <p:nvSpPr>
          <p:cNvPr id="790" name="Google Shape;790;p106"/>
          <p:cNvSpPr/>
          <p:nvPr/>
        </p:nvSpPr>
        <p:spPr>
          <a:xfrm>
            <a:off x="0" y="12100"/>
            <a:ext cx="1816800" cy="5143500"/>
          </a:xfrm>
          <a:prstGeom prst="rect">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4" name="Shape 794"/>
        <p:cNvGrpSpPr/>
        <p:nvPr/>
      </p:nvGrpSpPr>
      <p:grpSpPr>
        <a:xfrm>
          <a:off x="0" y="0"/>
          <a:ext cx="0" cy="0"/>
          <a:chOff x="0" y="0"/>
          <a:chExt cx="0" cy="0"/>
        </a:xfrm>
      </p:grpSpPr>
      <p:sp>
        <p:nvSpPr>
          <p:cNvPr id="795" name="Google Shape;795;p107"/>
          <p:cNvSpPr txBox="1"/>
          <p:nvPr>
            <p:ph type="title"/>
          </p:nvPr>
        </p:nvSpPr>
        <p:spPr>
          <a:xfrm>
            <a:off x="2155025" y="575950"/>
            <a:ext cx="65667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Schedule 3 Drugs (Still Pretty Bad)</a:t>
            </a:r>
            <a:endParaRPr/>
          </a:p>
        </p:txBody>
      </p:sp>
      <p:sp>
        <p:nvSpPr>
          <p:cNvPr id="796" name="Google Shape;796;p107"/>
          <p:cNvSpPr txBox="1"/>
          <p:nvPr>
            <p:ph idx="1" type="body"/>
          </p:nvPr>
        </p:nvSpPr>
        <p:spPr>
          <a:xfrm>
            <a:off x="2400250" y="1321925"/>
            <a:ext cx="6321600" cy="3393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000000"/>
                </a:solidFill>
                <a:highlight>
                  <a:srgbClr val="FFFFFF"/>
                </a:highlight>
              </a:rPr>
              <a:t>Schedule 3 drugs, substances, or chemicals are defined as drugs with a </a:t>
            </a:r>
            <a:r>
              <a:rPr b="1" lang="en">
                <a:solidFill>
                  <a:schemeClr val="accent5"/>
                </a:solidFill>
                <a:highlight>
                  <a:srgbClr val="FFFFFF"/>
                </a:highlight>
              </a:rPr>
              <a:t>moderate to low potential for physical and psychological dependence</a:t>
            </a:r>
            <a:r>
              <a:rPr lang="en">
                <a:solidFill>
                  <a:srgbClr val="000000"/>
                </a:solidFill>
                <a:highlight>
                  <a:srgbClr val="FFFFFF"/>
                </a:highlight>
              </a:rPr>
              <a:t>.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Schedule 3 drugs abuse potential is less than Schedule 1 and Schedule 2 drugs but more than Schedule 4.</a:t>
            </a:r>
            <a:endParaRPr>
              <a:solidFill>
                <a:srgbClr val="000000"/>
              </a:solidFill>
              <a:highlight>
                <a:srgbClr val="FFFFFF"/>
              </a:highlight>
            </a:endParaRPr>
          </a:p>
          <a:p>
            <a:pPr indent="0" lvl="0" marL="0" rtl="0" algn="ctr">
              <a:lnSpc>
                <a:spcPct val="122000"/>
              </a:lnSpc>
              <a:spcBef>
                <a:spcPts val="1600"/>
              </a:spcBef>
              <a:spcAft>
                <a:spcPts val="0"/>
              </a:spcAft>
              <a:buNone/>
            </a:pPr>
            <a:r>
              <a:rPr b="1" lang="en" sz="1200">
                <a:solidFill>
                  <a:schemeClr val="accent5"/>
                </a:solidFill>
              </a:rPr>
              <a:t>Combination products with less than 15 milligrams of hydrocodone per dosage unit (Vicodin)</a:t>
            </a:r>
            <a:endParaRPr b="1" sz="1200">
              <a:solidFill>
                <a:schemeClr val="accent5"/>
              </a:solidFill>
            </a:endParaRPr>
          </a:p>
          <a:p>
            <a:pPr indent="0" lvl="0" marL="0" rtl="0" algn="ctr">
              <a:lnSpc>
                <a:spcPct val="122000"/>
              </a:lnSpc>
              <a:spcBef>
                <a:spcPts val="0"/>
              </a:spcBef>
              <a:spcAft>
                <a:spcPts val="0"/>
              </a:spcAft>
              <a:buNone/>
            </a:pPr>
            <a:r>
              <a:rPr b="1" lang="en" sz="1200">
                <a:solidFill>
                  <a:schemeClr val="accent5"/>
                </a:solidFill>
              </a:rPr>
              <a:t>Products containing less than 90 milligrams of codeine per dosage unit (Tylenol with codeine)</a:t>
            </a:r>
            <a:endParaRPr b="1" sz="1200">
              <a:solidFill>
                <a:schemeClr val="accent5"/>
              </a:solidFill>
            </a:endParaRPr>
          </a:p>
          <a:p>
            <a:pPr indent="0" lvl="0" marL="0" rtl="0" algn="ctr">
              <a:lnSpc>
                <a:spcPct val="122000"/>
              </a:lnSpc>
              <a:spcBef>
                <a:spcPts val="0"/>
              </a:spcBef>
              <a:spcAft>
                <a:spcPts val="0"/>
              </a:spcAft>
              <a:buNone/>
            </a:pPr>
            <a:r>
              <a:rPr b="1" lang="en" sz="1200">
                <a:solidFill>
                  <a:schemeClr val="accent5"/>
                </a:solidFill>
              </a:rPr>
              <a:t>Ketamine</a:t>
            </a:r>
            <a:endParaRPr b="1" sz="1200">
              <a:solidFill>
                <a:schemeClr val="accent5"/>
              </a:solidFill>
            </a:endParaRPr>
          </a:p>
          <a:p>
            <a:pPr indent="0" lvl="0" marL="0" rtl="0" algn="ctr">
              <a:lnSpc>
                <a:spcPct val="122000"/>
              </a:lnSpc>
              <a:spcBef>
                <a:spcPts val="0"/>
              </a:spcBef>
              <a:spcAft>
                <a:spcPts val="0"/>
              </a:spcAft>
              <a:buNone/>
            </a:pPr>
            <a:r>
              <a:rPr b="1" lang="en" sz="1200">
                <a:solidFill>
                  <a:schemeClr val="accent5"/>
                </a:solidFill>
              </a:rPr>
              <a:t>Anabolic steroids (Testosterone)</a:t>
            </a:r>
            <a:endParaRPr b="1" sz="1200">
              <a:solidFill>
                <a:schemeClr val="accent5"/>
              </a:solidFill>
            </a:endParaRPr>
          </a:p>
          <a:p>
            <a:pPr indent="0" lvl="0" marL="0" rtl="0" algn="l">
              <a:spcBef>
                <a:spcPts val="0"/>
              </a:spcBef>
              <a:spcAft>
                <a:spcPts val="1600"/>
              </a:spcAft>
              <a:buNone/>
            </a:pPr>
            <a:r>
              <a:t/>
            </a:r>
            <a:endParaRPr>
              <a:solidFill>
                <a:srgbClr val="000000"/>
              </a:solidFill>
              <a:highlight>
                <a:srgbClr val="FFFFFF"/>
              </a:highlight>
            </a:endParaRPr>
          </a:p>
        </p:txBody>
      </p:sp>
      <p:sp>
        <p:nvSpPr>
          <p:cNvPr id="797" name="Google Shape;797;p107"/>
          <p:cNvSpPr/>
          <p:nvPr/>
        </p:nvSpPr>
        <p:spPr>
          <a:xfrm>
            <a:off x="0" y="12100"/>
            <a:ext cx="1816800" cy="5143500"/>
          </a:xfrm>
          <a:prstGeom prst="rect">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1" name="Shape 801"/>
        <p:cNvGrpSpPr/>
        <p:nvPr/>
      </p:nvGrpSpPr>
      <p:grpSpPr>
        <a:xfrm>
          <a:off x="0" y="0"/>
          <a:ext cx="0" cy="0"/>
          <a:chOff x="0" y="0"/>
          <a:chExt cx="0" cy="0"/>
        </a:xfrm>
      </p:grpSpPr>
      <p:sp>
        <p:nvSpPr>
          <p:cNvPr id="802" name="Google Shape;802;p108"/>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Schedule 4 Drugs (Less Bad)</a:t>
            </a:r>
            <a:endParaRPr/>
          </a:p>
        </p:txBody>
      </p:sp>
      <p:sp>
        <p:nvSpPr>
          <p:cNvPr id="803" name="Google Shape;803;p10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000000"/>
                </a:solidFill>
                <a:highlight>
                  <a:srgbClr val="FFFFFF"/>
                </a:highlight>
              </a:rPr>
              <a:t>Schedule 4 drugs, substances, or chemicals are defined as drugs with a </a:t>
            </a:r>
            <a:r>
              <a:rPr lang="en">
                <a:solidFill>
                  <a:schemeClr val="accent5"/>
                </a:solidFill>
                <a:highlight>
                  <a:srgbClr val="FFFFFF"/>
                </a:highlight>
              </a:rPr>
              <a:t>low potential for abuse.</a:t>
            </a:r>
            <a:endParaRPr>
              <a:solidFill>
                <a:srgbClr val="000000"/>
              </a:solidFill>
              <a:highlight>
                <a:srgbClr val="FFFFFF"/>
              </a:highlight>
            </a:endParaRPr>
          </a:p>
          <a:p>
            <a:pPr indent="-342900" lvl="0" marL="457200" rtl="0" algn="l">
              <a:spcBef>
                <a:spcPts val="0"/>
              </a:spcBef>
              <a:spcAft>
                <a:spcPts val="0"/>
              </a:spcAft>
              <a:buSzPts val="1800"/>
              <a:buChar char="●"/>
            </a:pPr>
            <a:r>
              <a:rPr lang="en">
                <a:solidFill>
                  <a:srgbClr val="000000"/>
                </a:solidFill>
                <a:highlight>
                  <a:srgbClr val="FFFFFF"/>
                </a:highlight>
              </a:rPr>
              <a:t>Low risk of dependence.</a:t>
            </a:r>
            <a:endParaRPr>
              <a:solidFill>
                <a:srgbClr val="000000"/>
              </a:solidFill>
              <a:highlight>
                <a:srgbClr val="FFFFFF"/>
              </a:highlight>
            </a:endParaRPr>
          </a:p>
          <a:p>
            <a:pPr indent="0" lvl="0" marL="0" rtl="0" algn="ctr">
              <a:lnSpc>
                <a:spcPct val="122000"/>
              </a:lnSpc>
              <a:spcBef>
                <a:spcPts val="1600"/>
              </a:spcBef>
              <a:spcAft>
                <a:spcPts val="0"/>
              </a:spcAft>
              <a:buNone/>
            </a:pPr>
            <a:r>
              <a:rPr lang="en">
                <a:solidFill>
                  <a:schemeClr val="accent5"/>
                </a:solidFill>
              </a:rPr>
              <a:t>Xanax, Valium, Ativan, Ambien</a:t>
            </a:r>
            <a:endParaRPr>
              <a:solidFill>
                <a:schemeClr val="accent5"/>
              </a:solidFill>
            </a:endParaRPr>
          </a:p>
          <a:p>
            <a:pPr indent="0" lvl="0" marL="0" rtl="0" algn="l">
              <a:spcBef>
                <a:spcPts val="0"/>
              </a:spcBef>
              <a:spcAft>
                <a:spcPts val="1600"/>
              </a:spcAft>
              <a:buNone/>
            </a:pPr>
            <a:r>
              <a:t/>
            </a:r>
            <a:endParaRPr>
              <a:solidFill>
                <a:srgbClr val="000000"/>
              </a:solidFill>
              <a:highlight>
                <a:srgbClr val="FFFFFF"/>
              </a:highlight>
            </a:endParaRPr>
          </a:p>
        </p:txBody>
      </p:sp>
      <p:sp>
        <p:nvSpPr>
          <p:cNvPr id="804" name="Google Shape;804;p108"/>
          <p:cNvSpPr/>
          <p:nvPr/>
        </p:nvSpPr>
        <p:spPr>
          <a:xfrm>
            <a:off x="0" y="12100"/>
            <a:ext cx="1816800" cy="5143500"/>
          </a:xfrm>
          <a:prstGeom prst="rect">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8" name="Shape 808"/>
        <p:cNvGrpSpPr/>
        <p:nvPr/>
      </p:nvGrpSpPr>
      <p:grpSpPr>
        <a:xfrm>
          <a:off x="0" y="0"/>
          <a:ext cx="0" cy="0"/>
          <a:chOff x="0" y="0"/>
          <a:chExt cx="0" cy="0"/>
        </a:xfrm>
      </p:grpSpPr>
      <p:sp>
        <p:nvSpPr>
          <p:cNvPr id="809" name="Google Shape;809;p109"/>
          <p:cNvSpPr txBox="1"/>
          <p:nvPr>
            <p:ph type="title"/>
          </p:nvPr>
        </p:nvSpPr>
        <p:spPr>
          <a:xfrm>
            <a:off x="2131225" y="575950"/>
            <a:ext cx="65907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Schedule 5 Drugs (The Least Bad)</a:t>
            </a:r>
            <a:endParaRPr/>
          </a:p>
        </p:txBody>
      </p:sp>
      <p:sp>
        <p:nvSpPr>
          <p:cNvPr id="810" name="Google Shape;810;p109"/>
          <p:cNvSpPr txBox="1"/>
          <p:nvPr>
            <p:ph idx="1" type="body"/>
          </p:nvPr>
        </p:nvSpPr>
        <p:spPr>
          <a:xfrm>
            <a:off x="2410100" y="1595775"/>
            <a:ext cx="6321600" cy="32976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000000"/>
                </a:solidFill>
                <a:highlight>
                  <a:srgbClr val="FFFFFF"/>
                </a:highlight>
              </a:rPr>
              <a:t>Schedule 5 drugs, substances, or chemicals are defined as drugs with </a:t>
            </a:r>
            <a:r>
              <a:rPr b="1" lang="en">
                <a:solidFill>
                  <a:schemeClr val="accent5"/>
                </a:solidFill>
                <a:highlight>
                  <a:srgbClr val="FFFFFF"/>
                </a:highlight>
              </a:rPr>
              <a:t>lower potential for abuse than Schedule 4</a:t>
            </a:r>
            <a:r>
              <a:rPr lang="en">
                <a:solidFill>
                  <a:srgbClr val="000000"/>
                </a:solidFill>
                <a:highlight>
                  <a:srgbClr val="FFFFFF"/>
                </a:highlight>
              </a:rPr>
              <a:t>.</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Consist of preparations containing limited quantities of certain narcotics. </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Schedule 5 drugs are generally used for antidiarrheal, antitussive, and analgesic purposes.</a:t>
            </a:r>
            <a:endParaRPr>
              <a:solidFill>
                <a:srgbClr val="000000"/>
              </a:solidFill>
              <a:highlight>
                <a:srgbClr val="FFFFFF"/>
              </a:highlight>
            </a:endParaRPr>
          </a:p>
          <a:p>
            <a:pPr indent="0" lvl="0" marL="0" rtl="0" algn="ctr">
              <a:lnSpc>
                <a:spcPct val="122000"/>
              </a:lnSpc>
              <a:spcBef>
                <a:spcPts val="1600"/>
              </a:spcBef>
              <a:spcAft>
                <a:spcPts val="0"/>
              </a:spcAft>
              <a:buNone/>
            </a:pPr>
            <a:r>
              <a:rPr b="1" lang="en" sz="1400">
                <a:solidFill>
                  <a:schemeClr val="accent5"/>
                </a:solidFill>
              </a:rPr>
              <a:t>Cough preparations with less than 200 milligrams of codeine or per 100 milliliters (Robitussin AC)</a:t>
            </a:r>
            <a:endParaRPr b="1" sz="1400">
              <a:solidFill>
                <a:schemeClr val="accent5"/>
              </a:solidFill>
            </a:endParaRPr>
          </a:p>
          <a:p>
            <a:pPr indent="0" lvl="0" marL="0" rtl="0" algn="ctr">
              <a:lnSpc>
                <a:spcPct val="122000"/>
              </a:lnSpc>
              <a:spcBef>
                <a:spcPts val="0"/>
              </a:spcBef>
              <a:spcAft>
                <a:spcPts val="0"/>
              </a:spcAft>
              <a:buNone/>
            </a:pPr>
            <a:r>
              <a:rPr b="1" lang="en" sz="1400">
                <a:solidFill>
                  <a:schemeClr val="accent5"/>
                </a:solidFill>
              </a:rPr>
              <a:t>Lyrica - treats nerve and muscle pain</a:t>
            </a:r>
            <a:endParaRPr b="1" sz="1400">
              <a:solidFill>
                <a:schemeClr val="accent5"/>
              </a:solidFill>
            </a:endParaRPr>
          </a:p>
          <a:p>
            <a:pPr indent="0" lvl="0" marL="0" rtl="0" algn="ctr">
              <a:lnSpc>
                <a:spcPct val="122000"/>
              </a:lnSpc>
              <a:spcBef>
                <a:spcPts val="0"/>
              </a:spcBef>
              <a:spcAft>
                <a:spcPts val="0"/>
              </a:spcAft>
              <a:buNone/>
            </a:pPr>
            <a:r>
              <a:t/>
            </a:r>
            <a:endParaRPr b="1" sz="1400">
              <a:solidFill>
                <a:schemeClr val="accent5"/>
              </a:solidFill>
            </a:endParaRPr>
          </a:p>
          <a:p>
            <a:pPr indent="0" lvl="0" marL="0" rtl="0" algn="l">
              <a:spcBef>
                <a:spcPts val="0"/>
              </a:spcBef>
              <a:spcAft>
                <a:spcPts val="1600"/>
              </a:spcAft>
              <a:buNone/>
            </a:pPr>
            <a:r>
              <a:t/>
            </a:r>
            <a:endParaRPr>
              <a:solidFill>
                <a:srgbClr val="000000"/>
              </a:solidFill>
              <a:highlight>
                <a:srgbClr val="FFFFFF"/>
              </a:highlight>
            </a:endParaRPr>
          </a:p>
        </p:txBody>
      </p:sp>
      <p:sp>
        <p:nvSpPr>
          <p:cNvPr id="811" name="Google Shape;811;p109"/>
          <p:cNvSpPr/>
          <p:nvPr/>
        </p:nvSpPr>
        <p:spPr>
          <a:xfrm>
            <a:off x="0" y="12100"/>
            <a:ext cx="1816800" cy="5143500"/>
          </a:xfrm>
          <a:prstGeom prst="rect">
            <a:avLst/>
          </a:prstGeom>
          <a:solidFill>
            <a:srgbClr val="A4C2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5" name="Shape 815"/>
        <p:cNvGrpSpPr/>
        <p:nvPr/>
      </p:nvGrpSpPr>
      <p:grpSpPr>
        <a:xfrm>
          <a:off x="0" y="0"/>
          <a:ext cx="0" cy="0"/>
          <a:chOff x="0" y="0"/>
          <a:chExt cx="0" cy="0"/>
        </a:xfrm>
      </p:grpSpPr>
      <p:pic>
        <p:nvPicPr>
          <p:cNvPr id="816" name="Google Shape;816;p110"/>
          <p:cNvPicPr preferRelativeResize="0"/>
          <p:nvPr/>
        </p:nvPicPr>
        <p:blipFill>
          <a:blip r:embed="rId3">
            <a:alphaModFix/>
          </a:blip>
          <a:stretch>
            <a:fillRect/>
          </a:stretch>
        </p:blipFill>
        <p:spPr>
          <a:xfrm>
            <a:off x="152400" y="152400"/>
            <a:ext cx="8651570" cy="4838699"/>
          </a:xfrm>
          <a:prstGeom prst="rect">
            <a:avLst/>
          </a:prstGeom>
          <a:noFill/>
          <a:ln>
            <a:noFill/>
          </a:ln>
        </p:spPr>
      </p:pic>
      <p:sp>
        <p:nvSpPr>
          <p:cNvPr id="817" name="Google Shape;817;p110"/>
          <p:cNvSpPr txBox="1"/>
          <p:nvPr/>
        </p:nvSpPr>
        <p:spPr>
          <a:xfrm>
            <a:off x="1971688" y="0"/>
            <a:ext cx="5013000" cy="355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https://www.theguardian.com/society/2017/may/23/study-hallucinogenic-mushrooms-safest-recreational-drug-lsd</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1" name="Shape 821"/>
        <p:cNvGrpSpPr/>
        <p:nvPr/>
      </p:nvGrpSpPr>
      <p:grpSpPr>
        <a:xfrm>
          <a:off x="0" y="0"/>
          <a:ext cx="0" cy="0"/>
          <a:chOff x="0" y="0"/>
          <a:chExt cx="0" cy="0"/>
        </a:xfrm>
      </p:grpSpPr>
      <p:sp>
        <p:nvSpPr>
          <p:cNvPr id="822" name="Google Shape;822;p11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Tolerance</a:t>
            </a:r>
            <a:endParaRPr/>
          </a:p>
        </p:txBody>
      </p:sp>
      <p:sp>
        <p:nvSpPr>
          <p:cNvPr id="823" name="Google Shape;823;p111"/>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Tolerance happens when a person no longer responds to a drug in the way they did at first.</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It takes a higher dose of the drug to achieve the same effect as when the person first used it.</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This is why people with substance use disorders use more and more of a drug to get the “high” they seek.</a:t>
            </a:r>
            <a:endParaRPr>
              <a:solidFill>
                <a:srgbClr val="000000"/>
              </a:solidFill>
            </a:endParaRPr>
          </a:p>
        </p:txBody>
      </p:sp>
      <p:sp>
        <p:nvSpPr>
          <p:cNvPr id="824" name="Google Shape;824;p111"/>
          <p:cNvSpPr/>
          <p:nvPr/>
        </p:nvSpPr>
        <p:spPr>
          <a:xfrm>
            <a:off x="0" y="12100"/>
            <a:ext cx="1816800" cy="514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