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</p:sldIdLst>
  <p:sldSz cy="6858000" cx="12192000"/>
  <p:notesSz cx="6858000" cy="9144000"/>
  <p:embeddedFontLst>
    <p:embeddedFont>
      <p:font typeface="Corbel"/>
      <p:regular r:id="rId30"/>
      <p:bold r:id="rId31"/>
      <p:italic r:id="rId32"/>
      <p:boldItalic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Corbel-bold.fntdata"/><Relationship Id="rId30" Type="http://schemas.openxmlformats.org/officeDocument/2006/relationships/font" Target="fonts/Corbel-regular.fntdata"/><Relationship Id="rId11" Type="http://schemas.openxmlformats.org/officeDocument/2006/relationships/slide" Target="slides/slide7.xml"/><Relationship Id="rId33" Type="http://schemas.openxmlformats.org/officeDocument/2006/relationships/font" Target="fonts/Corbel-boldItalic.fntdata"/><Relationship Id="rId10" Type="http://schemas.openxmlformats.org/officeDocument/2006/relationships/slide" Target="slides/slide6.xml"/><Relationship Id="rId32" Type="http://schemas.openxmlformats.org/officeDocument/2006/relationships/font" Target="fonts/Corbel-italic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3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3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3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3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p3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p3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"/>
          <p:cNvSpPr/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2"/>
          <p:cNvSpPr txBox="1"/>
          <p:nvPr>
            <p:ph type="ctrTitle"/>
          </p:nvPr>
        </p:nvSpPr>
        <p:spPr>
          <a:xfrm>
            <a:off x="1109980" y="882376"/>
            <a:ext cx="9966960" cy="29260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Font typeface="Corbel"/>
              <a:buNone/>
              <a:defRPr b="1" sz="7200" cap="none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1709530" y="3869634"/>
            <a:ext cx="8767860" cy="13881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rgbClr val="FFFFFF"/>
                </a:solidFill>
              </a:defRPr>
            </a:lvl1pPr>
            <a:lvl2pPr lvl="1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760"/>
              <a:buNone/>
              <a:defRPr sz="22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760"/>
              <a:buNone/>
              <a:defRPr sz="22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sz="2000"/>
            </a:lvl9pPr>
          </a:lstStyle>
          <a:p/>
        </p:txBody>
      </p:sp>
      <p:sp>
        <p:nvSpPr>
          <p:cNvPr id="16" name="Google Shape;16;p2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9" name="Google Shape;19;p2"/>
          <p:cNvCxnSpPr/>
          <p:nvPr/>
        </p:nvCxnSpPr>
        <p:spPr>
          <a:xfrm>
            <a:off x="1978660" y="3733800"/>
            <a:ext cx="8229601" cy="0"/>
          </a:xfrm>
          <a:prstGeom prst="straightConnector1">
            <a:avLst/>
          </a:prstGeom>
          <a:noFill/>
          <a:ln cap="flat" cmpd="sng" w="100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4060136" y="-859735"/>
            <a:ext cx="4038600" cy="98728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004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200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indent="-32004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indent="-32004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indent="-32004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4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181850" y="2305050"/>
            <a:ext cx="5410200" cy="232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2152650" y="-247650"/>
            <a:ext cx="5410200" cy="74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004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200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indent="-32004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indent="-32004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indent="-32004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4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  <a:defRPr>
                <a:solidFill>
                  <a:srgbClr val="6600CC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  <a:defRPr>
                <a:solidFill>
                  <a:schemeClr val="dk1"/>
                </a:solidFill>
              </a:defRPr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6600CC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>
                <a:solidFill>
                  <a:schemeClr val="dk1"/>
                </a:solidFill>
              </a:defRPr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>
                <a:solidFill>
                  <a:schemeClr val="dk1"/>
                </a:solidFill>
              </a:defRPr>
            </a:lvl5pPr>
            <a:lvl6pPr indent="-32004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4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" type="body"/>
          </p:nvPr>
        </p:nvSpPr>
        <p:spPr>
          <a:xfrm>
            <a:off x="1143000" y="2057399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8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8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8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8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29" name="Google Shape;29;p4"/>
          <p:cNvSpPr txBox="1"/>
          <p:nvPr>
            <p:ph idx="2" type="body"/>
          </p:nvPr>
        </p:nvSpPr>
        <p:spPr>
          <a:xfrm>
            <a:off x="6267612" y="2057400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8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8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8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8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30" name="Google Shape;30;p4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>
            <a:off x="1106424" y="1173575"/>
            <a:ext cx="9966960" cy="29260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Corbel"/>
              <a:buNone/>
              <a:defRPr b="0" sz="72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1709928" y="4154520"/>
            <a:ext cx="8769096" cy="13638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6" name="Google Shape;36;p5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39" name="Google Shape;39;p5"/>
          <p:cNvCxnSpPr/>
          <p:nvPr/>
        </p:nvCxnSpPr>
        <p:spPr>
          <a:xfrm>
            <a:off x="1981200" y="4020408"/>
            <a:ext cx="8229601" cy="0"/>
          </a:xfrm>
          <a:prstGeom prst="straightConnector1">
            <a:avLst/>
          </a:prstGeom>
          <a:noFill/>
          <a:ln cap="flat" cmpd="sng" w="100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1143000" y="2001511"/>
            <a:ext cx="4754880" cy="77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43" name="Google Shape;43;p6"/>
          <p:cNvSpPr txBox="1"/>
          <p:nvPr>
            <p:ph idx="2" type="body"/>
          </p:nvPr>
        </p:nvSpPr>
        <p:spPr>
          <a:xfrm>
            <a:off x="1143000" y="2721483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8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8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8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8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44" name="Google Shape;44;p6"/>
          <p:cNvSpPr txBox="1"/>
          <p:nvPr>
            <p:ph idx="3" type="body"/>
          </p:nvPr>
        </p:nvSpPr>
        <p:spPr>
          <a:xfrm>
            <a:off x="6269173" y="1999032"/>
            <a:ext cx="4754880" cy="77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45" name="Google Shape;45;p6"/>
          <p:cNvSpPr txBox="1"/>
          <p:nvPr>
            <p:ph idx="4" type="body"/>
          </p:nvPr>
        </p:nvSpPr>
        <p:spPr>
          <a:xfrm>
            <a:off x="6269173" y="2719322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8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8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8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8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46" name="Google Shape;46;p6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1143000" y="1097280"/>
            <a:ext cx="3931920" cy="17373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orbel"/>
              <a:buNone/>
              <a:defRPr b="0"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5852159" y="1097280"/>
            <a:ext cx="5212080" cy="46634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911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560"/>
              <a:buChar char="•"/>
              <a:defRPr sz="3200"/>
            </a:lvl1pPr>
            <a:lvl2pPr indent="-3708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240"/>
              <a:buChar char="•"/>
              <a:defRPr sz="2800"/>
            </a:lvl2pPr>
            <a:lvl3pPr indent="-35052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920"/>
              <a:buChar char="•"/>
              <a:defRPr sz="2400"/>
            </a:lvl3pPr>
            <a:lvl4pPr indent="-3302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4pPr>
            <a:lvl5pPr indent="-3302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5pPr>
            <a:lvl6pPr indent="-3302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6pPr>
            <a:lvl7pPr indent="-3302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7pPr>
            <a:lvl8pPr indent="-3302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8pPr>
            <a:lvl9pPr indent="-3302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1143000" y="2834640"/>
            <a:ext cx="3931920" cy="30175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60"/>
              <a:buNone/>
              <a:defRPr sz="17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1143000" y="1097280"/>
            <a:ext cx="3931920" cy="17373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orbel"/>
              <a:buNone/>
              <a:defRPr b="0"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5413248" y="1069847"/>
            <a:ext cx="6099048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274300" spcFirstLastPara="1" rIns="91425" wrap="square" tIns="1828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Corbel"/>
              <a:buNone/>
              <a:defRPr b="0" i="0" sz="2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Corbel"/>
              <a:buNone/>
              <a:defRPr b="0" i="0" sz="2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Corbel"/>
              <a:buNone/>
              <a:defRPr b="0" i="0" sz="2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1143000" y="2834640"/>
            <a:ext cx="3931920" cy="2880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60"/>
              <a:buNone/>
              <a:defRPr sz="17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Corbel"/>
              <a:buNone/>
              <a:defRPr b="0" i="0" sz="4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1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Char char="•"/>
              <a:defRPr b="0" i="0" sz="2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-330200" lvl="1" marL="9144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Char char="•"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-32004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Corbel"/>
              <a:buChar char="•"/>
              <a:defRPr b="0" i="0" sz="1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-30988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-30988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-30988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-30988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-30988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-30988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noFill/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/>
          <p:nvPr>
            <p:ph idx="1" type="subTitle"/>
          </p:nvPr>
        </p:nvSpPr>
        <p:spPr>
          <a:xfrm>
            <a:off x="381001" y="4019551"/>
            <a:ext cx="7239000" cy="19908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20"/>
              <a:buNone/>
            </a:pPr>
            <a:r>
              <a:rPr lang="en-US" sz="4400">
                <a:solidFill>
                  <a:srgbClr val="000000"/>
                </a:solidFill>
              </a:rPr>
              <a:t>Unit 9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3520"/>
              <a:buNone/>
            </a:pPr>
            <a:r>
              <a:rPr lang="en-US" sz="4400">
                <a:solidFill>
                  <a:srgbClr val="000000"/>
                </a:solidFill>
              </a:rPr>
              <a:t>Promoting Good Health</a:t>
            </a:r>
            <a:endParaRPr sz="4400">
              <a:solidFill>
                <a:srgbClr val="000000"/>
              </a:solidFill>
            </a:endParaRPr>
          </a:p>
        </p:txBody>
      </p:sp>
      <p:sp>
        <p:nvSpPr>
          <p:cNvPr id="89" name="Google Shape;89;p13"/>
          <p:cNvSpPr txBox="1"/>
          <p:nvPr/>
        </p:nvSpPr>
        <p:spPr>
          <a:xfrm>
            <a:off x="381000" y="428625"/>
            <a:ext cx="11515800" cy="172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600" u="none" cap="none" strike="noStrike">
                <a:latin typeface="Corbel"/>
                <a:ea typeface="Corbel"/>
                <a:cs typeface="Corbel"/>
                <a:sym typeface="Corbel"/>
              </a:rPr>
              <a:t>FACS Basics: NOTES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latin typeface="Corbel"/>
                <a:ea typeface="Corbel"/>
                <a:cs typeface="Corbel"/>
                <a:sym typeface="Corbel"/>
              </a:rPr>
              <a:t>Building Skills to Last a Lifetime</a:t>
            </a:r>
            <a:endParaRPr sz="4000"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Eating Disorders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44" name="Google Shape;144;p22"/>
          <p:cNvSpPr txBox="1"/>
          <p:nvPr>
            <p:ph idx="1" type="body"/>
          </p:nvPr>
        </p:nvSpPr>
        <p:spPr>
          <a:xfrm>
            <a:off x="1143000" y="2057400"/>
            <a:ext cx="987552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Bulimia nervosa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Bulimics eat large amounts of food within a short period of time, then force themselves to vomit and/or take laxatives or diuretics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A minimum of two binge-eating episodes a week for at least three months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Bulimics may be overachievers or perfectionists who need to show self-control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Bulimics may be at a normal weight, or even overweight, as vomiting and laxatives are ineffective methods for weight loss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Eating Disorders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50" name="Google Shape;150;p23"/>
          <p:cNvSpPr txBox="1"/>
          <p:nvPr>
            <p:ph idx="1" type="body"/>
          </p:nvPr>
        </p:nvSpPr>
        <p:spPr>
          <a:xfrm>
            <a:off x="1143000" y="2057400"/>
            <a:ext cx="987552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_________________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Characteristics of bulimics include: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Eating large quantities of food and forcing themselves to vomit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Obsessing about food and losing weight, even if they are already underweight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Erosion of dental enamel and discolored teeth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___________________________________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Use of diuretics can damage the kidneys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Repeated _____________ can cause a ruptured stomach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Other problems can be internal bleeding from the stress of vomiting, dehydration, and problems swallowing and keeping food in the stomach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Eating Disorders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56" name="Google Shape;156;p24"/>
          <p:cNvSpPr txBox="1"/>
          <p:nvPr>
            <p:ph idx="1" type="body"/>
          </p:nvPr>
        </p:nvSpPr>
        <p:spPr>
          <a:xfrm>
            <a:off x="1143000" y="2057400"/>
            <a:ext cx="987552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Binge eating disorder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People with a _________________eat large amounts of food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They eat more calories than their bodies can use, and may become obese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___________ can lead to respiratory, circulatory, and digestive problems, as well as early death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Characteristics of binge eating include: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Eating large amounts of food in a short amount of time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Secrecy surrounding their eating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Disappearance of food and presence of many empty wrappers or food containers in the trash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___________________________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Alternating between overeating and fasting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Fad Diets and Diet Aids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7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62" name="Google Shape;162;p25"/>
          <p:cNvSpPr txBox="1"/>
          <p:nvPr>
            <p:ph idx="1" type="body"/>
          </p:nvPr>
        </p:nvSpPr>
        <p:spPr>
          <a:xfrm>
            <a:off x="1143000" y="2057400"/>
            <a:ext cx="560402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Some diets may be dangerous to both your physical and mental well-being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Check the nutritional soundness of any diet plan with a physician or other qualified health professional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Fad Diets and Diet Aids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7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68" name="Google Shape;168;p26"/>
          <p:cNvSpPr txBox="1"/>
          <p:nvPr>
            <p:ph idx="1" type="body"/>
          </p:nvPr>
        </p:nvSpPr>
        <p:spPr>
          <a:xfrm>
            <a:off x="1143000" y="2057399"/>
            <a:ext cx="9875520" cy="43611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Keeps the weight off long-term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_____________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Any weight loss may be from fluids, not fat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Actual fat loss can come back when you return to your normal way of eating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_____________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Weight loss comes from nutritious foods and appropriate portions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A way of life, not a temporary fix, so the weight loss is more likely to be ____________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Includes healthy eating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Fad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Often has you eliminating at least one of the food groups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Healthy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Includes all of the food groups, especially fresh fruits and vegetables, as well as plenty of water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Fad Diets and Diet Aids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7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74" name="Google Shape;174;p27"/>
          <p:cNvSpPr txBox="1"/>
          <p:nvPr>
            <p:ph idx="1" type="body"/>
          </p:nvPr>
        </p:nvSpPr>
        <p:spPr>
          <a:xfrm>
            <a:off x="1143000" y="2057400"/>
            <a:ext cx="98754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Incorporates physical activity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Fad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Often states that no physical exercise is necessary and that “the pounds will just melt away"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Healthy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Will encourage you to take part in some type of physical activity or exercise each day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Exercise  will increase weight loss and strengthen muscles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Fad Diets and Diet Aids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7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80" name="Google Shape;180;p28"/>
          <p:cNvSpPr txBox="1"/>
          <p:nvPr>
            <p:ph idx="1" type="body"/>
          </p:nvPr>
        </p:nvSpPr>
        <p:spPr>
          <a:xfrm>
            <a:off x="1143000" y="2057400"/>
            <a:ext cx="987552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_______________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Fad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May require you to buy extra supplements, videos, equipment and materials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Long-term effect of the diet on health issues can be an additional cost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Healthy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Healthy foods may cost _____________, but this cost can easily be offset by the health benefits that come from eating a healthy diet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Fad Diets and Diet Aids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7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86" name="Google Shape;186;p29"/>
          <p:cNvSpPr txBox="1"/>
          <p:nvPr>
            <p:ph idx="1" type="body"/>
          </p:nvPr>
        </p:nvSpPr>
        <p:spPr>
          <a:xfrm>
            <a:off x="1143000" y="2057400"/>
            <a:ext cx="987552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Provides support while dieting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Fad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Extra support is not usually a component of a fad diet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Healthy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Support for dieters can be found in the form of mentors as well as support groups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Support will help keep you accountable and on track to weight loss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Fad Diets and Diet Aids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7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92" name="Google Shape;192;p30"/>
          <p:cNvSpPr txBox="1"/>
          <p:nvPr>
            <p:ph idx="1" type="body"/>
          </p:nvPr>
        </p:nvSpPr>
        <p:spPr>
          <a:xfrm>
            <a:off x="1143000" y="2057399"/>
            <a:ext cx="9875520" cy="45031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______________ slow and steady weight loss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Fad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Many fad diets say you can lose a large amount of weight very quickly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Healthy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Will recommend a weight loss of ______________________ maximum per week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Fast weight loss can cause you to lose muscle instead of fat, and can also lead to saggy skin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Diet is ______________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Fad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May follow a structured schedule with only specific foods for specifics days and meals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Healthy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Allows you to make your own ________________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Leaves room to occasionally eat unhealthy foods in small amounts rather than eliminating them entirely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Fad Diets and Diet Aids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7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98" name="Google Shape;198;p31"/>
          <p:cNvSpPr txBox="1"/>
          <p:nvPr>
            <p:ph idx="1" type="body"/>
          </p:nvPr>
        </p:nvSpPr>
        <p:spPr>
          <a:xfrm>
            <a:off x="1143000" y="2057400"/>
            <a:ext cx="987552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No risks involved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Fad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May cause _________________, ___________, and ____________, as well as low vitamin and mineral intake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Healthy diet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Should improve your health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Will help reduce or eliminate health issues you might have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4"/>
          <p:cNvSpPr txBox="1"/>
          <p:nvPr>
            <p:ph type="title"/>
          </p:nvPr>
        </p:nvSpPr>
        <p:spPr>
          <a:xfrm>
            <a:off x="1143000" y="329175"/>
            <a:ext cx="9875400" cy="58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95" name="Google Shape;95;p14"/>
          <p:cNvSpPr txBox="1"/>
          <p:nvPr>
            <p:ph idx="1" type="body"/>
          </p:nvPr>
        </p:nvSpPr>
        <p:spPr>
          <a:xfrm>
            <a:off x="438900" y="1426475"/>
            <a:ext cx="11283600" cy="54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9558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960"/>
              <a:buChar char="•"/>
            </a:pPr>
            <a:r>
              <a:rPr b="1" lang="en-US" sz="2400"/>
              <a:t>diabetes: </a:t>
            </a:r>
            <a:r>
              <a:rPr lang="en-US" sz="2400"/>
              <a:t>a disease that is caused by a decreased production of insulin or a decreased ability of the body to ________________</a:t>
            </a:r>
            <a:endParaRPr sz="2400"/>
          </a:p>
          <a:p>
            <a:pPr indent="-1955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960"/>
              <a:buChar char="•"/>
            </a:pPr>
            <a:r>
              <a:rPr b="1" lang="en-US" sz="2400"/>
              <a:t>__________________</a:t>
            </a:r>
            <a:r>
              <a:rPr b="1" lang="en-US" sz="2400"/>
              <a:t>: </a:t>
            </a:r>
            <a:r>
              <a:rPr lang="en-US" sz="2400"/>
              <a:t>a substance that increases urination</a:t>
            </a:r>
            <a:endParaRPr sz="2400"/>
          </a:p>
          <a:p>
            <a:pPr indent="-1955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960"/>
              <a:buChar char="•"/>
            </a:pPr>
            <a:r>
              <a:rPr b="1" lang="en-US" sz="2400"/>
              <a:t>high blood pressure: </a:t>
            </a:r>
            <a:r>
              <a:rPr lang="en-US" sz="2400"/>
              <a:t>excessive force exerted by the blood on the walls of the blood vessels, especially the arteries</a:t>
            </a:r>
            <a:endParaRPr sz="2400"/>
          </a:p>
          <a:p>
            <a:pPr indent="-1955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960"/>
              <a:buChar char="•"/>
            </a:pPr>
            <a:r>
              <a:rPr b="1" lang="en-US" sz="2400"/>
              <a:t>__________________</a:t>
            </a:r>
            <a:r>
              <a:rPr b="1" lang="en-US" sz="2400"/>
              <a:t>: </a:t>
            </a:r>
            <a:r>
              <a:rPr lang="en-US" sz="2400"/>
              <a:t>a drug or food that is taken to help empty the bowels</a:t>
            </a:r>
            <a:endParaRPr sz="2400"/>
          </a:p>
          <a:p>
            <a:pPr indent="-1955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960"/>
              <a:buChar char="•"/>
            </a:pPr>
            <a:r>
              <a:rPr b="1" lang="en-US" sz="2400"/>
              <a:t>purging: </a:t>
            </a:r>
            <a:r>
              <a:rPr lang="en-US" sz="2400"/>
              <a:t>removing food from the body by vomiting or taking laxatives</a:t>
            </a:r>
            <a:endParaRPr sz="2400"/>
          </a:p>
          <a:p>
            <a:pPr indent="-1955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960"/>
              <a:buChar char="•"/>
            </a:pPr>
            <a:r>
              <a:rPr b="1" lang="en-US" sz="2400"/>
              <a:t>stamina: </a:t>
            </a:r>
            <a:r>
              <a:rPr lang="en-US" sz="2400"/>
              <a:t>_________________________________</a:t>
            </a:r>
            <a:endParaRPr sz="2400"/>
          </a:p>
          <a:p>
            <a:pPr indent="-1955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960"/>
              <a:buChar char="•"/>
            </a:pPr>
            <a:r>
              <a:rPr b="1" lang="en-US" sz="2400"/>
              <a:t>vitality: </a:t>
            </a:r>
            <a:r>
              <a:rPr lang="en-US" sz="2400"/>
              <a:t>physical or mental vigor; distinguishes the living from the non-living</a:t>
            </a:r>
            <a:endParaRPr sz="2400"/>
          </a:p>
          <a:p>
            <a:pPr indent="-1955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960"/>
              <a:buChar char="•"/>
            </a:pPr>
            <a:r>
              <a:rPr b="1" lang="en-US" sz="2400"/>
              <a:t>weight loss drug: </a:t>
            </a:r>
            <a:r>
              <a:rPr lang="en-US" sz="2400"/>
              <a:t>drug that claims to help you lose weight, may also be called a “diet pill”</a:t>
            </a:r>
            <a:endParaRPr sz="240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Gaining and Losing Weight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9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04" name="Google Shape;204;p32"/>
          <p:cNvSpPr txBox="1"/>
          <p:nvPr>
            <p:ph idx="1" type="body"/>
          </p:nvPr>
        </p:nvSpPr>
        <p:spPr>
          <a:xfrm>
            <a:off x="1143000" y="2057400"/>
            <a:ext cx="561290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To gain weight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Avoid _________ that cause nervousness or irritation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Eat calorie-rich foods that also have needed ______________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Eat __________ portions of high-calorie food (snacks) more often during the day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Reduce calorie requirements by reducing your physical activity each day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Drink milk or juice instead of water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Gaining and Losing Weight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9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10" name="Google Shape;210;p33"/>
          <p:cNvSpPr txBox="1"/>
          <p:nvPr>
            <p:ph idx="1" type="body"/>
          </p:nvPr>
        </p:nvSpPr>
        <p:spPr>
          <a:xfrm>
            <a:off x="1143000" y="2057400"/>
            <a:ext cx="987552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To lose weight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Begin lunch and dinner with foods that contain fiber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Decrease calorie intake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Eat only enough food at each meal to satisfy hunger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Eat preferably only at mealtime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Switch from whole milk to skim or lowfat milk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If you must snack, eat low-calorie foods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Gaining and Losing Weight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9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16" name="Google Shape;216;p34"/>
          <p:cNvSpPr txBox="1"/>
          <p:nvPr>
            <p:ph idx="1" type="body"/>
          </p:nvPr>
        </p:nvSpPr>
        <p:spPr>
          <a:xfrm>
            <a:off x="1143000" y="2057400"/>
            <a:ext cx="987552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To lose weight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Eat slowly and chew food well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Do not finish eating so far ahead of others that you are tempted to take second helpings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Increase daily exercise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Drink plenty of water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Get plenty of sleep at night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Reduce the serving size and reduce the size of your plate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Finding Information About Calories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10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22" name="Google Shape;222;p35"/>
          <p:cNvSpPr txBox="1"/>
          <p:nvPr>
            <p:ph idx="1" type="body"/>
          </p:nvPr>
        </p:nvSpPr>
        <p:spPr>
          <a:xfrm>
            <a:off x="1143000" y="2057399"/>
            <a:ext cx="7228643" cy="43167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Calorie counter books and </a:t>
            </a:r>
            <a:r>
              <a:rPr lang="en-US"/>
              <a:t>nutrition books</a:t>
            </a:r>
            <a:r>
              <a:rPr lang="en-US"/>
              <a:t> are readily available and contain additional nutritional information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Computer programs list calories per serving and can be used for recording daily calorie intake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Many cookbooks list the number of calories per serving with the recipes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The Internet is a good resource for information on the calorie content of foods, especially foods from restaurants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Package labels list the number of calories per serving, as well as other nutritional information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Calorie content apps can be used on a phone or tablet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Purposes of Exercise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12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28" name="Google Shape;228;p36"/>
          <p:cNvSpPr txBox="1"/>
          <p:nvPr>
            <p:ph idx="1" type="body"/>
          </p:nvPr>
        </p:nvSpPr>
        <p:spPr>
          <a:xfrm>
            <a:off x="1143000" y="2057399"/>
            <a:ext cx="5825971" cy="43167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Exercise is more than just help in losing weight, it also: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________________________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Helps maintain a good appetite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Improves general appearance and posture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___________________________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Stimulates body organs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Helps you _______________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Helps you cope with stress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Improves 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Parts of an Exercise Program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13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34" name="Google Shape;234;p37"/>
          <p:cNvSpPr txBox="1"/>
          <p:nvPr>
            <p:ph idx="1" type="body"/>
          </p:nvPr>
        </p:nvSpPr>
        <p:spPr>
          <a:xfrm>
            <a:off x="1143000" y="2057399"/>
            <a:ext cx="6385264" cy="43167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Warm-up period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▪"/>
            </a:pPr>
            <a:r>
              <a:rPr lang="en-US" sz="2000"/>
              <a:t>Stretches the muscles and prepares them for exercising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▪"/>
            </a:pPr>
            <a:r>
              <a:rPr lang="en-US" sz="2000"/>
              <a:t>Lessens the chances for an _____________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______________________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▪"/>
            </a:pPr>
            <a:r>
              <a:rPr lang="en-US" sz="2000"/>
              <a:t>Increases the heart rate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▪"/>
            </a:pPr>
            <a:r>
              <a:rPr lang="en-US" sz="2000"/>
              <a:t>Should last 15 to 30 minutes without stopping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______________________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▪"/>
            </a:pPr>
            <a:r>
              <a:rPr lang="en-US" sz="2000"/>
              <a:t>Allows the body to slow down </a:t>
            </a:r>
            <a:endParaRPr sz="200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Factors that Influence Eating Habits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01" name="Google Shape;101;p15"/>
          <p:cNvSpPr txBox="1"/>
          <p:nvPr>
            <p:ph idx="1" type="body"/>
          </p:nvPr>
        </p:nvSpPr>
        <p:spPr>
          <a:xfrm>
            <a:off x="1143000" y="2057399"/>
            <a:ext cx="3757474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Advertising 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Attitudes and values 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Emotions 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_________________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Geographic location 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________________</a:t>
            </a:r>
            <a:endParaRPr/>
          </a:p>
        </p:txBody>
      </p:sp>
      <p:sp>
        <p:nvSpPr>
          <p:cNvPr id="102" name="Google Shape;102;p15"/>
          <p:cNvSpPr txBox="1"/>
          <p:nvPr>
            <p:ph idx="2" type="body"/>
          </p:nvPr>
        </p:nvSpPr>
        <p:spPr>
          <a:xfrm>
            <a:off x="7359588" y="2057400"/>
            <a:ext cx="3662904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Personal choices 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_______________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Religious beliefs 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_______________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Special diets </a:t>
            </a:r>
            <a:endParaRPr/>
          </a:p>
          <a:p>
            <a:pPr indent="-7112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/>
              <a:t>Personal Characteristics Affected by Eating Habits</a:t>
            </a:r>
            <a:br>
              <a:rPr lang="en-US" sz="3960"/>
            </a:br>
            <a:r>
              <a:rPr lang="en-US" sz="1620">
                <a:solidFill>
                  <a:srgbClr val="6600CC"/>
                </a:solidFill>
              </a:rPr>
              <a:t>Objective </a:t>
            </a:r>
            <a:r>
              <a:rPr lang="en-US" sz="1620"/>
              <a:t>2</a:t>
            </a:r>
            <a:endParaRPr sz="1620">
              <a:solidFill>
                <a:srgbClr val="6600CC"/>
              </a:solidFill>
            </a:endParaRPr>
          </a:p>
        </p:txBody>
      </p:sp>
      <p:sp>
        <p:nvSpPr>
          <p:cNvPr id="108" name="Google Shape;108;p16"/>
          <p:cNvSpPr txBox="1"/>
          <p:nvPr>
            <p:ph idx="1" type="body"/>
          </p:nvPr>
        </p:nvSpPr>
        <p:spPr>
          <a:xfrm>
            <a:off x="1143000" y="1965950"/>
            <a:ext cx="7598700" cy="413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1463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260"/>
              <a:buChar char="•"/>
            </a:pPr>
            <a:r>
              <a:rPr lang="en-US" sz="2700"/>
              <a:t>____________________ </a:t>
            </a:r>
            <a:endParaRPr sz="2700"/>
          </a:p>
          <a:p>
            <a:pPr indent="-21463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100"/>
              <a:buChar char="o"/>
            </a:pPr>
            <a:r>
              <a:rPr lang="en-US" sz="2500"/>
              <a:t>Your hair, skin, and teeth are healthier when you eat the right foods</a:t>
            </a:r>
            <a:endParaRPr sz="2500"/>
          </a:p>
          <a:p>
            <a:pPr indent="-2146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100"/>
              <a:buChar char="o"/>
            </a:pPr>
            <a:r>
              <a:rPr lang="en-US" sz="2500"/>
              <a:t>When you eat ___________ ___________in moderate portions, it is  easier to maintain a healthy weight</a:t>
            </a:r>
            <a:endParaRPr sz="2500"/>
          </a:p>
          <a:p>
            <a:pPr indent="-21463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2260"/>
              <a:buChar char="•"/>
            </a:pPr>
            <a:r>
              <a:rPr lang="en-US" sz="2700"/>
              <a:t>______________</a:t>
            </a:r>
            <a:r>
              <a:rPr lang="en-US" sz="2700"/>
              <a:t> </a:t>
            </a:r>
            <a:endParaRPr sz="2700"/>
          </a:p>
          <a:p>
            <a:pPr indent="-21463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100"/>
              <a:buChar char="o"/>
            </a:pPr>
            <a:r>
              <a:rPr lang="en-US" sz="2500"/>
              <a:t>If you practice good eating habits, you will likely ______________ your energy </a:t>
            </a:r>
            <a:endParaRPr sz="25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/>
              <a:t>Personal Characteristics Affected by Eating Habits</a:t>
            </a:r>
            <a:br>
              <a:rPr lang="en-US" sz="3960"/>
            </a:br>
            <a:r>
              <a:rPr lang="en-US" sz="1620">
                <a:solidFill>
                  <a:srgbClr val="6600CC"/>
                </a:solidFill>
              </a:rPr>
              <a:t>Objective </a:t>
            </a:r>
            <a:r>
              <a:rPr lang="en-US" sz="1620"/>
              <a:t>2</a:t>
            </a:r>
            <a:endParaRPr sz="1620">
              <a:solidFill>
                <a:srgbClr val="6600CC"/>
              </a:solidFill>
            </a:endParaRPr>
          </a:p>
        </p:txBody>
      </p:sp>
      <p:sp>
        <p:nvSpPr>
          <p:cNvPr id="114" name="Google Shape;114;p17"/>
          <p:cNvSpPr txBox="1"/>
          <p:nvPr>
            <p:ph idx="1" type="body"/>
          </p:nvPr>
        </p:nvSpPr>
        <p:spPr>
          <a:xfrm>
            <a:off x="1143000" y="2057400"/>
            <a:ext cx="987552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Health and ________________________</a:t>
            </a:r>
            <a:endParaRPr/>
          </a:p>
          <a:p>
            <a:pPr indent="-182880" lvl="1" marL="457200" rtl="0" algn="l">
              <a:lnSpc>
                <a:spcPct val="8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The more physically active you are, the more food your body needs</a:t>
            </a:r>
            <a:endParaRPr/>
          </a:p>
          <a:p>
            <a:pPr indent="-182880" lvl="1" marL="4572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Exercise will also help you ___________________________________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_______________ and emotions </a:t>
            </a:r>
            <a:endParaRPr/>
          </a:p>
          <a:p>
            <a:pPr indent="-182880" lvl="1" marL="457200" rtl="0" algn="l">
              <a:lnSpc>
                <a:spcPct val="8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A proper diet and ___________________ makes you feel and look good</a:t>
            </a:r>
            <a:endParaRPr/>
          </a:p>
          <a:p>
            <a:pPr indent="-182880" lvl="1" marL="4572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It also affects your personality and emotional well-being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Physical and mental performance </a:t>
            </a:r>
            <a:endParaRPr/>
          </a:p>
          <a:p>
            <a:pPr indent="-182880" lvl="1" marL="457200" rtl="0" algn="l">
              <a:lnSpc>
                <a:spcPct val="8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A _________________________ diet helps you keep physically and mentally alert</a:t>
            </a:r>
            <a:endParaRPr/>
          </a:p>
          <a:p>
            <a:pPr indent="-182880" lvl="1" marL="4572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It is challenging to keep your mind on schoolwork when you are hungry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__________________</a:t>
            </a:r>
            <a:endParaRPr/>
          </a:p>
          <a:p>
            <a:pPr indent="-182880" lvl="1" marL="457200" rtl="0" algn="l">
              <a:lnSpc>
                <a:spcPct val="8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How you feel about yourself depends on your general physical and mental health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/>
              <a:t>How to Tell if You are Overweight or Underweight</a:t>
            </a:r>
            <a:br>
              <a:rPr lang="en-US" sz="3960"/>
            </a:br>
            <a:r>
              <a:rPr lang="en-US" sz="1620">
                <a:solidFill>
                  <a:srgbClr val="6600CC"/>
                </a:solidFill>
              </a:rPr>
              <a:t>Objective </a:t>
            </a:r>
            <a:r>
              <a:rPr lang="en-US" sz="1620"/>
              <a:t>3</a:t>
            </a:r>
            <a:endParaRPr sz="1620">
              <a:solidFill>
                <a:srgbClr val="6600CC"/>
              </a:solidFill>
            </a:endParaRPr>
          </a:p>
        </p:txBody>
      </p:sp>
      <p:sp>
        <p:nvSpPr>
          <p:cNvPr id="120" name="Google Shape;120;p18"/>
          <p:cNvSpPr txBox="1"/>
          <p:nvPr>
            <p:ph idx="1" type="body"/>
          </p:nvPr>
        </p:nvSpPr>
        <p:spPr>
          <a:xfrm>
            <a:off x="1143000" y="2057400"/>
            <a:ext cx="7095478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____________________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Standardized charts list desirable weight ranges according to age, height, and sometimes, bone structure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The weight in relation to height is also called _______________ (BMI)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You can determine your BMI by using a BMI calculator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Body _______ measurement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A body fat measurement is more accurate than a chart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Squeeze the skin and tissue together on the back of the arm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If the layer of fold between your fingers is more than one inch, you have excess body fat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/>
              <a:t>Effects of Being Overweight or Underweight</a:t>
            </a:r>
            <a:br>
              <a:rPr lang="en-US" sz="3960"/>
            </a:br>
            <a:r>
              <a:rPr lang="en-US" sz="1620">
                <a:solidFill>
                  <a:srgbClr val="6600CC"/>
                </a:solidFill>
              </a:rPr>
              <a:t>Objective </a:t>
            </a:r>
            <a:r>
              <a:rPr lang="en-US" sz="1620"/>
              <a:t>5</a:t>
            </a:r>
            <a:endParaRPr sz="1620">
              <a:solidFill>
                <a:srgbClr val="6600CC"/>
              </a:solidFill>
            </a:endParaRPr>
          </a:p>
        </p:txBody>
      </p:sp>
      <p:sp>
        <p:nvSpPr>
          <p:cNvPr id="126" name="Google Shape;126;p19"/>
          <p:cNvSpPr txBox="1"/>
          <p:nvPr>
            <p:ph idx="1" type="body"/>
          </p:nvPr>
        </p:nvSpPr>
        <p:spPr>
          <a:xfrm>
            <a:off x="1143000" y="2057400"/>
            <a:ext cx="6074546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Increased risk of disease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Lack of stamina and vitality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_____________________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Increased health care costs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Eating disorders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Eating Disorders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32" name="Google Shape;132;p20"/>
          <p:cNvSpPr txBox="1"/>
          <p:nvPr>
            <p:ph idx="1" type="body"/>
          </p:nvPr>
        </p:nvSpPr>
        <p:spPr>
          <a:xfrm>
            <a:off x="1143000" y="2057400"/>
            <a:ext cx="5275555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t/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Refusal to maintain body weight within 15 percent of normal weight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People with __________ see themselves as overweight even when they are very thin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Often anorexics need security, acceptance, and/or attention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__________________________________________________________________________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Eating Disorders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38" name="Google Shape;138;p21"/>
          <p:cNvSpPr txBox="1"/>
          <p:nvPr>
            <p:ph idx="1" type="body"/>
          </p:nvPr>
        </p:nvSpPr>
        <p:spPr>
          <a:xfrm>
            <a:off x="1143000" y="2057400"/>
            <a:ext cx="987552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Anorexia nervosa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Characteristics of anorexics include: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_________________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Exercising excessively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Obsessing about their weight and seeing themselves as fat when they are very underweight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__________________________</a:t>
            </a:r>
            <a:endParaRPr/>
          </a:p>
          <a:p>
            <a:pPr indent="-182880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Absence of normal menstrual cycles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Can lead to severe malnutrition, bone loss, damaged body organs, and eventually to starvation and death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The deadliest of all eating disorders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