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</p:sldIdLst>
  <p:sldSz cy="6858000" cx="12192000"/>
  <p:notesSz cx="7102475" cy="93884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0B576DE-0D24-457F-AFF7-67990E30A247}">
  <a:tblStyle styleId="{70B576DE-0D24-457F-AFF7-67990E30A247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C776FAE4-5E1D-44B2-960F-47CEB0DDE505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42" Type="http://schemas.openxmlformats.org/officeDocument/2006/relationships/slide" Target="slides/slide37.xml"/><Relationship Id="rId86" Type="http://schemas.openxmlformats.org/officeDocument/2006/relationships/slide" Target="slides/slide81.xml"/><Relationship Id="rId41" Type="http://schemas.openxmlformats.org/officeDocument/2006/relationships/slide" Target="slides/slide36.xml"/><Relationship Id="rId85" Type="http://schemas.openxmlformats.org/officeDocument/2006/relationships/slide" Target="slides/slide80.xml"/><Relationship Id="rId44" Type="http://schemas.openxmlformats.org/officeDocument/2006/relationships/slide" Target="slides/slide39.xml"/><Relationship Id="rId88" Type="http://schemas.openxmlformats.org/officeDocument/2006/relationships/slide" Target="slides/slide83.xml"/><Relationship Id="rId43" Type="http://schemas.openxmlformats.org/officeDocument/2006/relationships/slide" Target="slides/slide38.xml"/><Relationship Id="rId87" Type="http://schemas.openxmlformats.org/officeDocument/2006/relationships/slide" Target="slides/slide8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2" Type="http://schemas.openxmlformats.org/officeDocument/2006/relationships/slide" Target="slides/slide87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2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2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3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3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3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3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3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3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3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4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4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4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4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4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4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4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4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4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4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5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5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5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5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5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5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5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5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5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5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5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6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6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6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6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6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6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6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6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6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p6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6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6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6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6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7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7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7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7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7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7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7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7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7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7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7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7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7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7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7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7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8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8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8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8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8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p8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8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8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8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8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8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8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8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8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8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8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.pn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Unit 10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Nutrition</a:t>
            </a:r>
            <a:endParaRPr sz="4400"/>
          </a:p>
        </p:txBody>
      </p:sp>
      <p:sp>
        <p:nvSpPr>
          <p:cNvPr id="86" name="Google Shape;86;p13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Building Skills to Last a Lifetime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88062" y="3488925"/>
            <a:ext cx="4471640" cy="336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Why the Body Needs Food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2" name="Google Shape;142;p22"/>
          <p:cNvSpPr txBox="1"/>
          <p:nvPr>
            <p:ph idx="1" type="body"/>
          </p:nvPr>
        </p:nvSpPr>
        <p:spPr>
          <a:xfrm>
            <a:off x="1143001" y="2057400"/>
            <a:ext cx="59768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Furnish energy and warmth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Stimulate growth and development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Regulate body processes (such as digestion, blood circulation, elimination, breathing, heartbeat)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Repair and maintain all tissues, cells, and bones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3" name="Google Shape;14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0855" y="1640794"/>
            <a:ext cx="2993015" cy="4491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1143001" y="2057400"/>
            <a:ext cx="59768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Carbohydrates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Supply the main source of energy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Warm the body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Help the body utilize fat for energy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 cellulose and fiber</a:t>
            </a:r>
            <a:endParaRPr/>
          </a:p>
        </p:txBody>
      </p:sp>
      <p:pic>
        <p:nvPicPr>
          <p:cNvPr id="150" name="Google Shape;15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33460" y="1965960"/>
            <a:ext cx="3735259" cy="407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1143001" y="2057400"/>
            <a:ext cx="59768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Carbohydrates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Complex carbohydrates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Slower to digest, so they help keep blood sugar levels stable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More likely to contain nutrients and fiber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Examples: dried beans, whole wheat pasta, oatmeal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Simple carbohydrates 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Rapidly digested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Quickest source of energy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Tend to contain few nutrients and little fiber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Examples: table sugar, honey, corn syrup, soft drinks, candy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6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2" name="Google Shape;162;p25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Fat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Provides concentrated energy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Supplies essential fatty acids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Promotes the absorption of fat-soluble vitamins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Many proteins, especially bacon, fatty beef, sausage, poultry with skin, cheese, butter, and cream, are high in fat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8" name="Google Shape;168;p26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Minerals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Calcium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milk, fish,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build bones and teeth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Phosphorus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meat, poultry, and milk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Also builds bones and teeth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Iron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liver, egg yolk,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Makes hemoglobin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4" name="Google Shape;174;p27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Minerals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Iodine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seafood and iodized salt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Iodine helps the thyroid to function and prevents some disorders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 thyroid can not make enough thyroid hormone without sufficient iodine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Zinc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liver, and whole grains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heal wounds and protects against disease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0" name="Google Shape;180;p28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Minerals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Magnesium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whole grains, nuts, and meats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the body use other nutrients and helps the muscles and nervous system work correctly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Sodium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table salt, canned food products, processed foods, sauces, and dairy products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Works to control the flow and balance of body fluids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6" name="Google Shape;186;p29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Protein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Provides the body with energy and builds and repairs body tissues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Aids in growth and fights infection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Complete proteins have all nine of the essential amino acids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Examples of complete proteins: beef, pork, chicken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Incomplete proteins have some essential amino acids, but not all nine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People who do not eat animal need to eat a variety of different plant proteins, such as a combination of grains, legumes, and nuts, to get their complete proteins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2" name="Google Shape;192;p30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Fat-soluble vitamins </a:t>
            </a:r>
            <a:endParaRPr sz="2590"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Stored in the body for long periods of time; excessive amounts from overuse of supplements can harm the body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Vitamin A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Found in egg yolk and as dark yellow or dark green fruits and vegetables such as sweet potatoes, kale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Helps the eyes adjust to light changes and plays a role in preventing night blindness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Promotes clean, smooth skin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Vitamin D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Found in liver, tuna, and fortified milk products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The body makes Vitamin D when exposed to sunlight; this is not generally considered sufficient.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/>
              <a:t>Helps the body use calcium and phosphorus and is good for bone health </a:t>
            </a:r>
            <a:endParaRPr sz="185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8" name="Google Shape;198;p31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Vitamin 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Found in vegetable oils and egg yolks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Boosts the immune system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Vitamin 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Found in green leafy vegetables and cauliflower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Helps the blood clot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Identify factors that contribute to good health.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Discuss reasons why the body needs food.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Differentiate in the major classes of nutrients with their functions and food sources.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Define food labeling terms. (Assignment Sheet 1)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Interpret a food label.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Analyze reasons for following dietary guidelines.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Analyze the results of poor nutrition on health.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Categorize common food sources with their food groups.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4" name="Google Shape;204;p32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Water-soluble vitamins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Not stored in the body and must be replaced every day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C (ascorbic acid)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citrus fruits and juices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heal wounds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B-1 (thiamine)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wheat germ and whole grain cereals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Aids in normal appetite and digestion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Maintains a healthy nervous system and prevents irritability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0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0" name="Google Shape;210;p33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Water-soluble vitamins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B-2 (riboflavin)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milk products,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to release energy from food and promotes healthy eyes, skin, tongue, and lips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B-6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nerve tissue function and builds red blood cells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Sources include liver and muscle meats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B-12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organ meats, fish, and poultry, milk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build red blood cells and aids in nerve function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6" name="Google Shape;216;p34"/>
          <p:cNvSpPr txBox="1"/>
          <p:nvPr>
            <p:ph idx="1" type="body"/>
          </p:nvPr>
        </p:nvSpPr>
        <p:spPr>
          <a:xfrm>
            <a:off x="1143000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colorless, odorless liquid compound of hydrogen and oxygen that is necessary to sustain life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Transports nutrients, carries waste to the intestines, regulates body temperature, aids digestion, and lubricates the joints and body cells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 addition to drinking water, water intake comes from beverages, soups, and fruits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Start on Wednesday (11/20)</a:t>
            </a:r>
            <a:endParaRPr/>
          </a:p>
        </p:txBody>
      </p:sp>
      <p:sp>
        <p:nvSpPr>
          <p:cNvPr id="222" name="Google Shape;222;p3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6"/>
          <p:cNvSpPr txBox="1"/>
          <p:nvPr>
            <p:ph type="title"/>
          </p:nvPr>
        </p:nvSpPr>
        <p:spPr>
          <a:xfrm>
            <a:off x="931333" y="35457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Why Follow Dietary Guidelines?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8" name="Google Shape;228;p36"/>
          <p:cNvSpPr txBox="1"/>
          <p:nvPr>
            <p:ph idx="1" type="body"/>
          </p:nvPr>
        </p:nvSpPr>
        <p:spPr>
          <a:xfrm>
            <a:off x="1143001" y="2057400"/>
            <a:ext cx="6394142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will keep you within your calorie needs and help you get the most out of your calories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will help you make smart choices from each of the food groups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provide you with healthy recommendations, such as: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Choose a diet low in fat and cholesterol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Eat plenty of vegetables, fruits, and whole-grain products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Use moderation when it comes to sugar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Use salt and sodium in moderation</a:t>
            </a:r>
            <a:endParaRPr sz="2220">
              <a:solidFill>
                <a:schemeClr val="dk1"/>
              </a:solidFill>
            </a:endParaRPr>
          </a:p>
        </p:txBody>
      </p:sp>
      <p:pic>
        <p:nvPicPr>
          <p:cNvPr id="229" name="Google Shape;22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0549" y="1017354"/>
            <a:ext cx="2954535" cy="5321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Does Poor Nutrition Affect Your Health?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7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35" name="Google Shape;235;p37"/>
          <p:cNvSpPr txBox="1"/>
          <p:nvPr>
            <p:ph idx="1" type="body"/>
          </p:nvPr>
        </p:nvSpPr>
        <p:spPr>
          <a:xfrm>
            <a:off x="1143001" y="2057400"/>
            <a:ext cx="6394142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Decreased immunity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Colon disorders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Fatigue, depression, skin problems, and tooth decay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Undesirable body weight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Growth pains, such as leg aches or cramps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Increased risk of chronic diseases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36" name="Google Shape;23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68007" y="1656600"/>
            <a:ext cx="3118366" cy="4682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Nutrients and Their Food Sources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graphicFrame>
        <p:nvGraphicFramePr>
          <p:cNvPr id="242" name="Google Shape;242;p38"/>
          <p:cNvGraphicFramePr/>
          <p:nvPr/>
        </p:nvGraphicFramePr>
        <p:xfrm>
          <a:off x="321733" y="213729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{70B576DE-0D24-457F-AFF7-67990E30A247}</a:tableStyleId>
              </a:tblPr>
              <a:tblGrid>
                <a:gridCol w="3292950"/>
                <a:gridCol w="8060850"/>
              </a:tblGrid>
              <a:tr h="646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lt1"/>
                          </a:solidFill>
                        </a:rPr>
                        <a:t>Food Group 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>
                          <a:solidFill>
                            <a:schemeClr val="lt1"/>
                          </a:solidFill>
                        </a:rPr>
                        <a:t>Common Food Sources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</a:tr>
              <a:tr h="64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Grains 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EF9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Bread, cereals, crackers, flour, pasta, rice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EF9E8"/>
                    </a:solidFill>
                  </a:tcPr>
                </a:tc>
              </a:tr>
              <a:tr h="11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Vegetables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BCCE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Green and yellow vegetables, leafy vegetables, other vegetables, potatoes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BCCE2"/>
                    </a:solidFill>
                  </a:tcPr>
                </a:tc>
              </a:tr>
              <a:tr h="64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Fruits 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Bananas, berries, citrus fruits, tomatoes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4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Dairy 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Cheese, ice cream, milk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4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Proteins 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Eggs, fish, legumes, meat, nuts, poultry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48" name="Google Shape;248;p39"/>
          <p:cNvSpPr txBox="1"/>
          <p:nvPr>
            <p:ph idx="1" type="body"/>
          </p:nvPr>
        </p:nvSpPr>
        <p:spPr>
          <a:xfrm>
            <a:off x="1143001" y="2057400"/>
            <a:ext cx="5772704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Body-Mass Index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Your body-mass index (BMI) measures your height/weight ratio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It is a valid measure of weight in relation to height but should not be used as the only measure of fitness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Recommended for healthy adults ages 20 to 65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Does not apply to young children, adolescents, pregnant or breastfeeding women, or adults over 65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Ranges give an approximate weight status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Health risks are associated with low and high BMIs</a:t>
            </a:r>
            <a:endParaRPr sz="2220"/>
          </a:p>
        </p:txBody>
      </p:sp>
      <p:pic>
        <p:nvPicPr>
          <p:cNvPr id="249" name="Google Shape;249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68466" y="2057399"/>
            <a:ext cx="4295068" cy="34840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55" name="Google Shape;255;p40"/>
          <p:cNvSpPr txBox="1"/>
          <p:nvPr>
            <p:ph idx="1" type="body"/>
          </p:nvPr>
        </p:nvSpPr>
        <p:spPr>
          <a:xfrm>
            <a:off x="1143000" y="2057400"/>
            <a:ext cx="9875519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Body-Mass Index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less than 18.5 = underweight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18.5 - 25 = desirable 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25 or higher = overweight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30 or more = obese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= Weight (lbs) x 703 ÷ Height (inches)</a:t>
            </a:r>
            <a:r>
              <a:rPr baseline="30000" lang="en-US"/>
              <a:t>2</a:t>
            </a:r>
            <a:r>
              <a:rPr lang="en-US"/>
              <a:t>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EXAMPLE: A 5’ (60 in) woman weighing 100 lbs has a BMI of 19.5</a:t>
            </a:r>
            <a:br>
              <a:rPr lang="en-US"/>
            </a:br>
            <a:r>
              <a:rPr lang="en-US"/>
              <a:t>100 x 703 = 70300 ÷ 3600 = 19.5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61" name="Google Shape;261;p41"/>
          <p:cNvSpPr txBox="1"/>
          <p:nvPr>
            <p:ph idx="1" type="body"/>
          </p:nvPr>
        </p:nvSpPr>
        <p:spPr>
          <a:xfrm>
            <a:off x="1143000" y="2057400"/>
            <a:ext cx="9875519" cy="4405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Basal Metabolic Rate (BMR)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least number of calories you need at your existing weight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Represents the number of calories you would burn if you slept constantly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Rate varies by individual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Affected by age, height, growth rate, body composition, stress, environmental temperatures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Fasting and starving lower the BMR because the body uses its energy more efficiently in order to live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BMR = Weight (lbs) x 10 calories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EXAMPLE: A man weighing 175 lbs has a BMR of 1,750 calories</a:t>
            </a:r>
            <a:br>
              <a:rPr lang="en-US"/>
            </a:br>
            <a:r>
              <a:rPr lang="en-US"/>
              <a:t>175 lbs x 10 calories = 1,750 calories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9" name="Google Shape;99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Classify food groups with their suggested daily servings. (Assignment Sheet 3)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Analyze how to use information concerning requirements for total calorie intake.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Identify facts concerning sports nutrition.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Determine practices to follow when eating out.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Predict your average daily calorie intake and expenditure. (Assignment Sheet 4)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Create a personal calorie guide. (Assignment Sheet 5)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Plan a day’s menu based on current USDA nutritional guidelines and your calorie needs. (Assignment Sheet 6)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Formulate nutritionally appropriate meals from restaurant menus. (Assignment Sheet 7)</a:t>
            </a:r>
            <a:endParaRPr sz="238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67" name="Google Shape;267;p42"/>
          <p:cNvSpPr txBox="1"/>
          <p:nvPr>
            <p:ph idx="1" type="body"/>
          </p:nvPr>
        </p:nvSpPr>
        <p:spPr>
          <a:xfrm>
            <a:off x="1143000" y="2057400"/>
            <a:ext cx="9875519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Activity Levels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Your level and type of activity influence the number of calories you need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Activities can range from sedentary, such as reading and watching television, to very active, such as playing tennis and dancing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Individuals will burn different amounts of calories performing the same activity due to differences in body size, environmental temperature, the intensity of the activity, and individual BMI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Specific Dynamic Effect (SDE)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Food eaten increases heat production in the body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Scientists estimate that 6-10% of calories needed for basal metabolism and physical activity must be added to cover SDE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Sports Nutrition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73" name="Google Shape;273;p43"/>
          <p:cNvSpPr txBox="1"/>
          <p:nvPr>
            <p:ph idx="1" type="body"/>
          </p:nvPr>
        </p:nvSpPr>
        <p:spPr>
          <a:xfrm>
            <a:off x="1143000" y="1904450"/>
            <a:ext cx="7829700" cy="44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Water is vital for your body’s growth, repair, and physical activity</a:t>
            </a:r>
            <a:endParaRPr sz="2590"/>
          </a:p>
          <a:p>
            <a:pPr indent="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590"/>
              <a:buChar char="•"/>
            </a:pPr>
            <a:r>
              <a:rPr lang="en-US" sz="2590"/>
              <a:t>Teenagers </a:t>
            </a:r>
            <a:r>
              <a:rPr lang="en-US" sz="2590"/>
              <a:t>should</a:t>
            </a:r>
            <a:r>
              <a:rPr lang="en-US" sz="2590"/>
              <a:t> work out 60 minutes a day </a:t>
            </a:r>
            <a:endParaRPr sz="2590"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Athletes should drink plenty of water before, during, and after exercise or activity to help replace the fluid lost through sweat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There is no substitute for water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Don’t wait until you feel thirsty — thirst is a sign that you have waited too long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Stick to caffeine-free drinks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Eating breakfast helps even out the muscles’ ability to grow and prevent an energy shortage</a:t>
            </a:r>
            <a:endParaRPr sz="2590"/>
          </a:p>
        </p:txBody>
      </p:sp>
      <p:pic>
        <p:nvPicPr>
          <p:cNvPr id="274" name="Google Shape;27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72621" y="2057400"/>
            <a:ext cx="2467210" cy="3668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Sports Nutrition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80" name="Google Shape;280;p44"/>
          <p:cNvSpPr txBox="1"/>
          <p:nvPr>
            <p:ph idx="1" type="body"/>
          </p:nvPr>
        </p:nvSpPr>
        <p:spPr>
          <a:xfrm>
            <a:off x="1143000" y="2057400"/>
            <a:ext cx="9875519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High school student athletes should eat starchy carbohydrates and avoid sugary carbohydrates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Reduce exercise 24-48 hours before the sports event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Your muscles can store only a limited amount of energy; excess will be converted to fat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Female athletes can eat 2800-3200 calories per day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Male athletes can eat 3,000-4,000 calories per day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Avoid performance-enhancing supplements unless they are recommended by a physician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Some supplements can be very harmful; others haven’t been shown to provide any benefit to teenage athletes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Eat Smart When You’re Eating Out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86" name="Google Shape;286;p45"/>
          <p:cNvSpPr txBox="1"/>
          <p:nvPr>
            <p:ph idx="1" type="body"/>
          </p:nvPr>
        </p:nvSpPr>
        <p:spPr>
          <a:xfrm>
            <a:off x="1143001" y="2057400"/>
            <a:ext cx="6181077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Ask for a take-home box at the beginning of the meal and put half of your food aside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Request an extra plate and share a meal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Typical restaurant portions can be 2-3 times larger than a single serving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Some restaurants offer a mini-plate at a reduced price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Avoid super-sizing a meal unless you are sharing or taking it home for a later meal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Avoid high-calorie foods such as French fries, desserts, fried foods, full-calorie salad dressings, malts, and pasta salads</a:t>
            </a:r>
            <a:endParaRPr sz="2590"/>
          </a:p>
        </p:txBody>
      </p:sp>
      <p:pic>
        <p:nvPicPr>
          <p:cNvPr id="287" name="Google Shape;287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2652" y="2057401"/>
            <a:ext cx="4150750" cy="2761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Eat Smart When You’re Eating Out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93" name="Google Shape;293;p46"/>
          <p:cNvSpPr txBox="1"/>
          <p:nvPr>
            <p:ph idx="1" type="body"/>
          </p:nvPr>
        </p:nvSpPr>
        <p:spPr>
          <a:xfrm>
            <a:off x="1143000" y="2057400"/>
            <a:ext cx="9875519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Have water instead of a soft drink.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Ask for substitutions for high-calorie foods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Don't assume everything on the salad bar is healthy </a:t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Choose cooking methods that use little or no fat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Limit extras such as gravies, sauces, and butter or margarine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Choose restaurants that offer a variety of food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Try to eat from each of the basic food groups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Salads, low-oil salad dressing, vegetable plates, whole-grain bread, and milk are all considered good choices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Many eateries have menus with special symbols to indicate healthy choices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7"/>
          <p:cNvSpPr txBox="1"/>
          <p:nvPr>
            <p:ph type="title"/>
          </p:nvPr>
        </p:nvSpPr>
        <p:spPr>
          <a:xfrm>
            <a:off x="838200" y="258339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Calibri"/>
              <a:buNone/>
            </a:pPr>
            <a:r>
              <a:rPr lang="en-US" sz="6600">
                <a:solidFill>
                  <a:srgbClr val="FF0000"/>
                </a:solidFill>
              </a:rPr>
              <a:t>STOP</a:t>
            </a:r>
            <a:endParaRPr sz="6600">
              <a:solidFill>
                <a:srgbClr val="FF0000"/>
              </a:solidFill>
            </a:endParaRPr>
          </a:p>
        </p:txBody>
      </p:sp>
      <p:sp>
        <p:nvSpPr>
          <p:cNvPr id="299" name="Google Shape;299;p4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4400"/>
              <a:buFont typeface="Calibri"/>
              <a:buNone/>
            </a:pPr>
            <a:r>
              <a:rPr b="1" lang="en-US" u="sng">
                <a:solidFill>
                  <a:srgbClr val="00B0F0"/>
                </a:solidFill>
              </a:rPr>
              <a:t>Start:</a:t>
            </a:r>
            <a:r>
              <a:rPr lang="en-US"/>
              <a:t>	</a:t>
            </a:r>
            <a:endParaRPr/>
          </a:p>
        </p:txBody>
      </p:sp>
      <p:sp>
        <p:nvSpPr>
          <p:cNvPr id="305" name="Google Shape;305;p48"/>
          <p:cNvSpPr txBox="1"/>
          <p:nvPr>
            <p:ph idx="1" type="body"/>
          </p:nvPr>
        </p:nvSpPr>
        <p:spPr>
          <a:xfrm>
            <a:off x="838200" y="1825625"/>
            <a:ext cx="10515600" cy="48630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Today we will: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Finish Notes (Sports Nutrition/Eat Smart When Eating Out) – 4 Slides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Finish the video “Food, Inc.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Complete the Review for the test on Monday (23 Questions/No iCEV on Test)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iCEV: “Impact of Nutrition on Health &amp; Wellness”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Wellness Student Notes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Components of a Nutritious Diet Student Notes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Vocabulary</a:t>
            </a:r>
            <a:endParaRPr sz="24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Assessment One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Assessment Three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/>
              <a:t>Assessment Four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b="1" sz="1600">
              <a:solidFill>
                <a:srgbClr val="FF0000"/>
              </a:solidFill>
            </a:endParaRPr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rPr b="1" lang="en-US" sz="1600">
                <a:solidFill>
                  <a:srgbClr val="FF0000"/>
                </a:solidFill>
              </a:rPr>
              <a:t>**IF ON AN IEP – VOCAB. AND ASSESSMENTS ONLY**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B050"/>
              </a:buClr>
              <a:buSzPts val="1600"/>
              <a:buNone/>
            </a:pPr>
            <a:r>
              <a:rPr b="1" lang="en-US" sz="1600">
                <a:solidFill>
                  <a:srgbClr val="00B050"/>
                </a:solidFill>
              </a:rPr>
              <a:t>**You will have time on Monday after the test to finish iCEV – all due at end of tutorial on Tuesday (04/23)**</a:t>
            </a:r>
            <a:endParaRPr b="1" sz="1600">
              <a:solidFill>
                <a:srgbClr val="00B050"/>
              </a:solidFill>
            </a:endParaRPr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Calibri"/>
              <a:buNone/>
            </a:pPr>
            <a:r>
              <a:rPr b="1" lang="en-US" u="sng">
                <a:solidFill>
                  <a:srgbClr val="7030A0"/>
                </a:solidFill>
              </a:rPr>
              <a:t>Video – Food Inc.</a:t>
            </a:r>
            <a:endParaRPr b="1" u="sng">
              <a:solidFill>
                <a:srgbClr val="7030A0"/>
              </a:solidFill>
            </a:endParaRPr>
          </a:p>
        </p:txBody>
      </p:sp>
      <p:sp>
        <p:nvSpPr>
          <p:cNvPr id="311" name="Google Shape;311;p4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Worksheet to complete with video that is 90 minutes. We will view this video tomorrow.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Thursday:</a:t>
            </a:r>
            <a:endParaRPr/>
          </a:p>
        </p:txBody>
      </p:sp>
      <p:sp>
        <p:nvSpPr>
          <p:cNvPr id="317" name="Google Shape;317;p50"/>
          <p:cNvSpPr txBox="1"/>
          <p:nvPr>
            <p:ph idx="1" type="body"/>
          </p:nvPr>
        </p:nvSpPr>
        <p:spPr>
          <a:xfrm>
            <a:off x="838199" y="1825625"/>
            <a:ext cx="1116753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Finish Video (Approx. 18 Minutes)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Finish Notes (4 Slides)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Review (Test on Monday)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iCEV Assignments (Due by End of Class on Monday – Can be worked 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                                                       After the test Monday)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br>
              <a:rPr lang="en-US" sz="3960"/>
            </a:br>
            <a:r>
              <a:rPr b="1" lang="en-US" sz="3960" u="sng">
                <a:solidFill>
                  <a:srgbClr val="00B050"/>
                </a:solidFill>
              </a:rPr>
              <a:t>Impact of Nutrition on Health &amp; Wellness</a:t>
            </a:r>
            <a:br>
              <a:rPr lang="en-US" sz="3960">
                <a:solidFill>
                  <a:srgbClr val="00B050"/>
                </a:solidFill>
              </a:rPr>
            </a:br>
            <a:endParaRPr sz="3960">
              <a:solidFill>
                <a:srgbClr val="00B050"/>
              </a:solidFill>
            </a:endParaRPr>
          </a:p>
        </p:txBody>
      </p:sp>
      <p:sp>
        <p:nvSpPr>
          <p:cNvPr id="323" name="Google Shape;323;p51"/>
          <p:cNvSpPr txBox="1"/>
          <p:nvPr>
            <p:ph idx="1" type="body"/>
          </p:nvPr>
        </p:nvSpPr>
        <p:spPr>
          <a:xfrm>
            <a:off x="347133" y="1825625"/>
            <a:ext cx="11582400" cy="46852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Wellness Student Notes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Components of a Nutritious Diet Student Notes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Vocabulary</a:t>
            </a:r>
            <a:endParaRPr/>
          </a:p>
          <a:p>
            <a:pPr indent="-9080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Assessment One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Assessment Three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Assessment Four</a:t>
            </a:r>
            <a:endParaRPr/>
          </a:p>
          <a:p>
            <a:pPr indent="-9080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Review questions at the end of the notes - #1-12</a:t>
            </a:r>
            <a:endParaRPr/>
          </a:p>
          <a:p>
            <a:pPr indent="-9080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170"/>
              <a:buChar char="•"/>
            </a:pPr>
            <a:r>
              <a:rPr b="1" lang="en-US" sz="2170">
                <a:solidFill>
                  <a:srgbClr val="FF0000"/>
                </a:solidFill>
              </a:rPr>
              <a:t>WE WILL TEST ON FRIDAY (11/30) – COMPLETE THE REVIEW AND STUDY PLEASE!</a:t>
            </a:r>
            <a:endParaRPr/>
          </a:p>
          <a:p>
            <a:pPr indent="-9080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b="1" sz="2170">
              <a:solidFill>
                <a:srgbClr val="FF0000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2E75B5"/>
              </a:buClr>
              <a:buSzPts val="2170"/>
              <a:buChar char="•"/>
            </a:pPr>
            <a:r>
              <a:rPr b="1" lang="en-US" sz="2170">
                <a:solidFill>
                  <a:srgbClr val="2E75B5"/>
                </a:solidFill>
              </a:rPr>
              <a:t>We will dismiss for CHAT at 9:03 AM via an announcement…..</a:t>
            </a:r>
            <a:endParaRPr b="1" sz="2170">
              <a:solidFill>
                <a:srgbClr val="2E75B5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5" name="Google Shape;105;p16"/>
          <p:cNvSpPr txBox="1"/>
          <p:nvPr>
            <p:ph idx="1" type="body"/>
          </p:nvPr>
        </p:nvSpPr>
        <p:spPr>
          <a:xfrm>
            <a:off x="1143000" y="2057399"/>
            <a:ext cx="9872871" cy="4423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balanced diet: </a:t>
            </a:r>
            <a:r>
              <a:rPr lang="en-US" sz="2590"/>
              <a:t>variety of foods eaten daily in sufficient amounts to meet the body’s nutritional needs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basal metabolism: </a:t>
            </a:r>
            <a:r>
              <a:rPr lang="en-US" sz="2590"/>
              <a:t>energy required for the body to maintain basic life processes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basal metabolic rate (BMR): </a:t>
            </a:r>
            <a:r>
              <a:rPr lang="en-US" sz="2590"/>
              <a:t>the speed at which the body uses energy to maintain its processes; varies by individual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body-mass index (BMI): </a:t>
            </a:r>
            <a:r>
              <a:rPr lang="en-US" sz="2590"/>
              <a:t>ratio of weight to height as a method of measuring body fat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caffeine: </a:t>
            </a:r>
            <a:r>
              <a:rPr lang="en-US" sz="2590"/>
              <a:t>stimulant and diuretic that affects the nervous system, heart and kidneys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calorie: </a:t>
            </a:r>
            <a:r>
              <a:rPr lang="en-US" sz="2590"/>
              <a:t>unit used to measure the energy value of food or amount of energy used by a person’s body</a:t>
            </a:r>
            <a:endParaRPr sz="2590"/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29" name="Google Shape;329;p52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What are the factors that contribute to good health?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Why do you need to eat food?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List at least one source of each of the following: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Water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Fat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Carbohydrates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Protein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Vitamins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Minerals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Why should you follow the dietary guidelines?</a:t>
            </a:r>
            <a:endParaRPr/>
          </a:p>
        </p:txBody>
      </p:sp>
      <p:pic>
        <p:nvPicPr>
          <p:cNvPr id="330" name="Google Shape;330;p5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36" name="Google Shape;336;p53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Why should you follow the dietary guidelines?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List five examples of how poor nutrition affects one’s health.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Name the food categories and two food sources of each category.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Explain the difference in the Basal Metabolic Rate and Body Mass Index.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are some facts to remember that relate to sports nutrition?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can you do to eat less at a restaurant?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can you do to cut down or eliminate high calorie foods when eating at a restaurant?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When eating at a restaurant, what should you use as your guide for food selection?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37" name="Google Shape;337;p5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343" name="Google Shape;343;p5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4" name="Google Shape;344;p54"/>
          <p:cNvGraphicFramePr/>
          <p:nvPr/>
        </p:nvGraphicFramePr>
        <p:xfrm>
          <a:off x="877456" y="178054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{C776FAE4-5E1D-44B2-960F-47CEB0DDE505}</a:tableStyleId>
              </a:tblPr>
              <a:tblGrid>
                <a:gridCol w="3288150"/>
                <a:gridCol w="3186550"/>
                <a:gridCol w="44149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balanced diet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basal metabolism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basal metabolic rate (BMR)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body-mass index (BMI)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caffeine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calorie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cholesterol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chronic disease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complete protein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/>
                        <a:t>diet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/>
                        <a:t>edema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empty calories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fat-soluble vitamins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hemoglobin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food groups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legumes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incomplete proteins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nutrient-dense food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/>
                        <a:t>nutrients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nutrition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Recommended Daily Allowances (RDA)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saturated fats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serving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specific dynamic effect (SDE)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unsaturated fats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water-soluble vitamins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5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End of Unit 10</a:t>
            </a:r>
            <a:endParaRPr/>
          </a:p>
        </p:txBody>
      </p:sp>
      <p:pic>
        <p:nvPicPr>
          <p:cNvPr id="351" name="Google Shape;351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88062" y="3488925"/>
            <a:ext cx="4471640" cy="336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en-US" u="sng">
                <a:solidFill>
                  <a:srgbClr val="FF0000"/>
                </a:solidFill>
              </a:rPr>
              <a:t>STUDY GUIDE</a:t>
            </a:r>
            <a:endParaRPr b="1" u="sng">
              <a:solidFill>
                <a:srgbClr val="FF0000"/>
              </a:solidFill>
            </a:endParaRPr>
          </a:p>
        </p:txBody>
      </p:sp>
      <p:sp>
        <p:nvSpPr>
          <p:cNvPr id="357" name="Google Shape;357;p5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7"/>
          <p:cNvSpPr txBox="1"/>
          <p:nvPr>
            <p:ph idx="1" type="subTitle"/>
          </p:nvPr>
        </p:nvSpPr>
        <p:spPr>
          <a:xfrm>
            <a:off x="1439333" y="1824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None/>
            </a:pPr>
            <a:r>
              <a:rPr lang="en-US" sz="6600"/>
              <a:t>UNIT 10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</a:pPr>
            <a:r>
              <a:rPr lang="en-US" sz="8000"/>
              <a:t>Nutrition</a:t>
            </a:r>
            <a:endParaRPr sz="80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Identify factors that contribute to good health.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Discuss reasons why the body needs food.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Differentiate in the major classes of nutrients with their functions and food sources.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Define food labeling terms. (Assignment Sheet 1)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Interpret a food label.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Analyze reasons for following dietary guidelines.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Analyze the results of poor nutrition on health.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Categorize common food sources with their food groups.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74" name="Google Shape;374;p5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Classify food groups with their suggested daily servings. (Assignment Sheet 3)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Analyze how to use information concerning requirements for total calorie intake.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Identify facts concerning sports nutrition.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Determine practices to follow when eating out.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Predict your average daily calorie intake and expenditure. (Assignment Sheet 4)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Create a personal calorie guide. (Assignment Sheet 5)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Plan a day’s menu based on current USDA nutritional guidelines and your calorie needs. (Assignment Sheet 6)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Calibri"/>
              <a:buAutoNum type="arabicPeriod" startAt="9"/>
            </a:pPr>
            <a:r>
              <a:rPr lang="en-US" sz="2380"/>
              <a:t>Formulate nutritionally appropriate meals from restaurant menus. (Assignment Sheet 7)</a:t>
            </a:r>
            <a:endParaRPr sz="238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80" name="Google Shape;380;p60"/>
          <p:cNvSpPr txBox="1"/>
          <p:nvPr>
            <p:ph idx="1" type="body"/>
          </p:nvPr>
        </p:nvSpPr>
        <p:spPr>
          <a:xfrm>
            <a:off x="0" y="2057399"/>
            <a:ext cx="12192000" cy="4423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variety of foods eaten daily in sufficient amounts to meet the body’s nutritional needs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energy required for the body to maintain basic life processes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speed at which the body uses energy to maintain its processes; varies by individual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86" name="Google Shape;386;p61"/>
          <p:cNvSpPr txBox="1"/>
          <p:nvPr>
            <p:ph idx="1" type="body"/>
          </p:nvPr>
        </p:nvSpPr>
        <p:spPr>
          <a:xfrm>
            <a:off x="0" y="2057399"/>
            <a:ext cx="12192000" cy="4423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ratio of weight to height as a method of measuring body fat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stimulant and diuretic that affects the nervous system, heart and kidneys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unit used to measure the energy value of food or amount of energy used by a person’s body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1" name="Google Shape;111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cholesterol: </a:t>
            </a:r>
            <a:r>
              <a:rPr lang="en-US" sz="2590"/>
              <a:t>wax-like substance that helps transport and digest fat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chronic disease: </a:t>
            </a:r>
            <a:r>
              <a:rPr lang="en-US" sz="2590"/>
              <a:t>illness that lasts for a long time, such as diabetes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complete protein: </a:t>
            </a:r>
            <a:r>
              <a:rPr lang="en-US" sz="2590"/>
              <a:t>proteins that contain the nine essential amino acids and can build and repair body tissue; found mostly in animal products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diet: </a:t>
            </a:r>
            <a:r>
              <a:rPr lang="en-US" sz="2590"/>
              <a:t>daily nutritional intake of food and supplements that helps maintain body processes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edema: </a:t>
            </a:r>
            <a:r>
              <a:rPr lang="en-US" sz="2590"/>
              <a:t>when the body collects excess water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empty calories: </a:t>
            </a:r>
            <a:r>
              <a:rPr lang="en-US" sz="2590"/>
              <a:t>food that is high in calories but provides few nutrients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fat-soluble vitamins: </a:t>
            </a:r>
            <a:r>
              <a:rPr lang="en-US" sz="2590"/>
              <a:t>vitamins that move through the bloodstream in droplets of fat and are stored in body cells for long periods of time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92" name="Google Shape;392;p62"/>
          <p:cNvSpPr txBox="1"/>
          <p:nvPr>
            <p:ph idx="1" type="body"/>
          </p:nvPr>
        </p:nvSpPr>
        <p:spPr>
          <a:xfrm>
            <a:off x="0" y="1817159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_____________________________________________________________________: </a:t>
            </a:r>
            <a:r>
              <a:rPr lang="en-US" sz="2590"/>
              <a:t>wax-like substance that helps transport and digest fat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_____________________________________________________________________: </a:t>
            </a:r>
            <a:r>
              <a:rPr lang="en-US" sz="2590"/>
              <a:t>illness that lasts for a long time, such as diabetes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_____________________________________________________________________: </a:t>
            </a:r>
            <a:r>
              <a:rPr lang="en-US" sz="2590"/>
              <a:t>proteins that contain the nine essential amino acids and can build and repair body tissue; found mostly in animal products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_____________________________________________________________________: </a:t>
            </a:r>
            <a:r>
              <a:rPr lang="en-US" sz="2590"/>
              <a:t>daily nutritional intake of food and supplements that helps maintain body processes</a:t>
            </a:r>
            <a:endParaRPr sz="259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98" name="Google Shape;398;p63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when the body collects excess water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food that is high in calories but provides few nutrients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vitamins that move through the bloodstream in droplets of fat and are stored in body cells for long periods of time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04" name="Google Shape;404;p64"/>
          <p:cNvSpPr txBox="1"/>
          <p:nvPr>
            <p:ph idx="1" type="body"/>
          </p:nvPr>
        </p:nvSpPr>
        <p:spPr>
          <a:xfrm>
            <a:off x="59266" y="1825625"/>
            <a:ext cx="12132734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food categorized according to their similarity in nutritive content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the red substance in the blood that carries oxygen to the cells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“pod fruits” such as beans, peas, lentils, and peanuts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10" name="Google Shape;410;p65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proteins that lack some essential amino acids and cannot maintain life alone but can be combined with other incomplete proteins to form a complete protein (for example, rice and beans or peanut butter on whole wheat bread); found mostly in foods from plants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food that is low in calories and has large amounts of nutrients such as vitamins and minerals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16" name="Google Shape;416;p66"/>
          <p:cNvSpPr txBox="1"/>
          <p:nvPr>
            <p:ph idx="1" type="body"/>
          </p:nvPr>
        </p:nvSpPr>
        <p:spPr>
          <a:xfrm>
            <a:off x="0" y="2057400"/>
            <a:ext cx="12192000" cy="42901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substances that the body must have to furnish energy and warmth, to grow, to regulate body processes, and to assist with repair and maintenance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the study of food and the way the body uses it for growth and maintenance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daily nutrient allowances recommended for healthy persons set by the Food and Nutrition Board of the National Research Council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6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22" name="Google Shape;422;p67"/>
          <p:cNvSpPr txBox="1"/>
          <p:nvPr>
            <p:ph idx="1" type="body"/>
          </p:nvPr>
        </p:nvSpPr>
        <p:spPr>
          <a:xfrm>
            <a:off x="0" y="2057400"/>
            <a:ext cx="12192000" cy="42901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fats, usually from animals, that are associated with increased cholesterol levels; solid at room temperature (such as lard, butter, and cheese)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portion of food taken at one time to satisfy appetite and provide necessary nutrients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28" name="Google Shape;428;p68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increased expenditure of energy needed to digest food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_________________________________________________________________: </a:t>
            </a:r>
            <a:r>
              <a:rPr lang="en-US"/>
              <a:t>fats, usually from plants, that can lower cholesterol levels; liquid at room temperature (such as vegetable oils)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34" name="Google Shape;434;p6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________________________________________________________: </a:t>
            </a:r>
            <a:r>
              <a:rPr lang="en-US"/>
              <a:t>vitamins that move through the bloodstream dissolved in water; easily absorbed and are not stored in body cells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Factors that Contribute to Good Health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40" name="Google Shape;440;p70"/>
          <p:cNvSpPr txBox="1"/>
          <p:nvPr>
            <p:ph idx="1" type="body"/>
          </p:nvPr>
        </p:nvSpPr>
        <p:spPr>
          <a:xfrm>
            <a:off x="203200" y="2057399"/>
            <a:ext cx="11810999" cy="47328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Adequate _______________________________________, rest, and __________________________________________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Attention to cleanliness and good ____________________________________________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Correct body mechanics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 and entertainment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Good medical and _____________________________________________ care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Good personal eating habits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Personal __________________________________________ and achievement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Regular exercise and ________________________________________ activity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7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Why the Body Needs Food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46" name="Google Shape;446;p71"/>
          <p:cNvSpPr txBox="1"/>
          <p:nvPr>
            <p:ph idx="1" type="body"/>
          </p:nvPr>
        </p:nvSpPr>
        <p:spPr>
          <a:xfrm>
            <a:off x="119110" y="2015067"/>
            <a:ext cx="119204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Furnish _____________________________________________________ and _________________________________________________________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Stimulate __________________________________________________ and ___________________________________________________________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Regulate body processes (such as digestion, ____________________________ circulation, elimination, ____________________________________________, heartbeat)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 and ___________________________________________ all tissues, cells, and bones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7" name="Google Shape;117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food groups: </a:t>
            </a:r>
            <a:r>
              <a:rPr lang="en-US" sz="2590"/>
              <a:t>food categorized according to their similarity in nutritive content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hemoglobin: </a:t>
            </a:r>
            <a:r>
              <a:rPr lang="en-US" sz="2590"/>
              <a:t>the red substance in the blood that carries oxygen to the cells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legumes: </a:t>
            </a:r>
            <a:r>
              <a:rPr lang="en-US" sz="2590"/>
              <a:t>“pod fruits” such as beans, peas, lentils, and peanuts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incomplete proteins: </a:t>
            </a:r>
            <a:r>
              <a:rPr lang="en-US" sz="2590"/>
              <a:t>proteins that lack some essential amino acids and cannot maintain life alone but can be combined with other incomplete proteins to form a complete protein (for example, rice and beans or peanut butter on whole wheat bread); found mostly in foods from plants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nutrient-dense food: </a:t>
            </a:r>
            <a:r>
              <a:rPr lang="en-US" sz="2590"/>
              <a:t>food that is low in calories and has large amounts of nutrients such as vitamins and minerals</a:t>
            </a:r>
            <a:endParaRPr sz="259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52" name="Google Shape;452;p72"/>
          <p:cNvSpPr txBox="1"/>
          <p:nvPr>
            <p:ph idx="1" type="body"/>
          </p:nvPr>
        </p:nvSpPr>
        <p:spPr>
          <a:xfrm>
            <a:off x="88900" y="2091267"/>
            <a:ext cx="1201420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Supply the main source of 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 the body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Help the body utilize _____________________________________________ for energy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 _________________________________________________________ and fiber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7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58" name="Google Shape;458;p73"/>
          <p:cNvSpPr txBox="1"/>
          <p:nvPr>
            <p:ph idx="1" type="body"/>
          </p:nvPr>
        </p:nvSpPr>
        <p:spPr>
          <a:xfrm>
            <a:off x="211667" y="2057400"/>
            <a:ext cx="1187026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 carbohydrates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Slower to digest, so they help keep blood ______________________________________ levels stable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More likely to contain ______________________________________________________ and fiber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Examples: dried beans, whole wheat pasta, oatmeal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64" name="Google Shape;464;p74"/>
          <p:cNvSpPr txBox="1"/>
          <p:nvPr>
            <p:ph idx="1" type="body"/>
          </p:nvPr>
        </p:nvSpPr>
        <p:spPr>
          <a:xfrm>
            <a:off x="211667" y="2057400"/>
            <a:ext cx="1187026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 carbohydrates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___________________________________________________________________________ digested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Quickest source of ______________________________________________________________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Tend to contain ____________________________________________ nutrients and little fiber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Examples: table sugar, honey, corn syrup, soft drinks, candy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70" name="Google Shape;470;p75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Provides ___________________________________________________________ energy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Supplies essential __________________________________________________________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Promotes the absorption of __________________________________________________ vitamins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Many proteins, especially bacon, fatty beef, sausage, poultry with skin, cheese, butter, and cream, are ___________________________________ in fat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76" name="Google Shape;476;p76"/>
          <p:cNvSpPr txBox="1"/>
          <p:nvPr>
            <p:ph idx="1" type="body"/>
          </p:nvPr>
        </p:nvSpPr>
        <p:spPr>
          <a:xfrm>
            <a:off x="84667" y="2057399"/>
            <a:ext cx="12014199" cy="4707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______________________________________________________________________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milk, fish,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build ______________________________________________________________ and teeth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meat, poultry, and milk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Also builds bones and ______________________________________________________________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liver, egg yolk,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Makes _____________________________________________________________________________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82" name="Google Shape;482;p77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_________________________________________________________________________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_______________________________________________________________ and iodized salt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Iodine helps the _____________________________________ to function and prevents some disorders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 thyroid can not make enough thyroid hormone without sufficient iodine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_________________________________________________________________________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liver, and whole grains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heal ______________________________________________________ and protects against ___________________________________________________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88" name="Google Shape;488;p78"/>
          <p:cNvSpPr txBox="1"/>
          <p:nvPr>
            <p:ph idx="1" type="body"/>
          </p:nvPr>
        </p:nvSpPr>
        <p:spPr>
          <a:xfrm>
            <a:off x="76200" y="2057400"/>
            <a:ext cx="120565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whole grains, nuts, and meats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the body use other nutrients and helps the ____________________________________________ and nervous system work correctly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_____________________________________________________________________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table salt, canned food products, processed foods, _______________________________________________________________, and dairy products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Works to control the ____________________________________________________________ and ___________________________________________________________________ of body fluids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94" name="Google Shape;494;p79"/>
          <p:cNvSpPr txBox="1"/>
          <p:nvPr>
            <p:ph idx="1" type="body"/>
          </p:nvPr>
        </p:nvSpPr>
        <p:spPr>
          <a:xfrm>
            <a:off x="67733" y="2057400"/>
            <a:ext cx="119887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_________________________________________________________________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Provides the body with _____________________________________________________ and builds and repairs body tissues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Aids in growth and fights infection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Complete proteins have all ______________________ of the essential amino acids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Examples of complete proteins: beef, pork, chicken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Incomplete proteins have some essential amino acids, but not all nine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People who do not eat animal need to eat a variety of different plant proteins, such as a combination of grains, legumes, and nuts, to get their complete proteins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00" name="Google Shape;500;p80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_____________________________-soluble vitamins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Stored in the body for _____________________________________ periods of time; excessive amounts from overuse of supplements can harm the body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____________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egg yolk and as dark yellow or dark green fruits and vegetables such as sweet potatoes, kale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the ________________________________ adjust to light changes and plays a role in preventing night blindness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Promotes clean, smooth __________________________________________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____________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liver, tuna, and fortified milk products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The body makes Vitamin D when exposed to sunlight; this is not generally considered sufficient.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the body use calcium and phosphorus and is good for ______________________________ health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06" name="Google Shape;506;p81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Vitamin 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Found in vegetable oils and __________________________________________________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Boosts the __________________________________________________________ system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Vitamin 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Found in green leafy vegetables and cauliflower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Helps the blood ______________________________________________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23" name="Google Shape;123;p19"/>
          <p:cNvSpPr txBox="1"/>
          <p:nvPr>
            <p:ph idx="1" type="body"/>
          </p:nvPr>
        </p:nvSpPr>
        <p:spPr>
          <a:xfrm>
            <a:off x="1143000" y="2057400"/>
            <a:ext cx="9872871" cy="42901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nutrients: </a:t>
            </a:r>
            <a:r>
              <a:rPr lang="en-US" sz="2590"/>
              <a:t>substances that the body must have to furnish energy and warmth, to grow, to regulate body processes, and to assist with repair and maintenance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nutrition: </a:t>
            </a:r>
            <a:r>
              <a:rPr lang="en-US" sz="2590"/>
              <a:t>the study of food and the way the body uses it for growth and maintenance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Recommended Daily Allowances (RDA): </a:t>
            </a:r>
            <a:r>
              <a:rPr lang="en-US" sz="2590"/>
              <a:t>daily nutrient allowances recommended for healthy persons set by the Food and Nutrition Board of the National Research Council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saturated fats: </a:t>
            </a:r>
            <a:r>
              <a:rPr lang="en-US" sz="2590"/>
              <a:t>fats, usually from animals, that are associated with increased cholesterol levels; solid at room temperature (such as lard, butter, and cheese)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b="1" lang="en-US" sz="2590"/>
              <a:t>serving: </a:t>
            </a:r>
            <a:r>
              <a:rPr lang="en-US" sz="2590"/>
              <a:t>portion of food taken at one time to satisfy appetite and provide necessary nutrients</a:t>
            </a:r>
            <a:endParaRPr sz="259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8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12" name="Google Shape;512;p82"/>
          <p:cNvSpPr txBox="1"/>
          <p:nvPr>
            <p:ph idx="1" type="body"/>
          </p:nvPr>
        </p:nvSpPr>
        <p:spPr>
          <a:xfrm>
            <a:off x="0" y="2057400"/>
            <a:ext cx="1213273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____________________________________________________-soluble vitamins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Not stored in the body and must be ________________________________________ every day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 (ascorbic acid) 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citrus fruits and juices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heal wounds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 (thiamine) 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wheat germ and whole grain cereals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Aids in normal ____________________________________________________ and _________________________________________________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Maintains a healthy nervous system and prevents _____________________________________________________________________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18" name="Google Shape;518;p83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____________________________________________________-soluble vitamins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__________ (riboflavin)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milk products, and leafy green vegetables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to release energy from food and promotes healthy eyes, skin, tongue, and lips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__________________________________________ tissue function and builds red blood cells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Sources include liver and muscle meats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Vitamin ___________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Found in meats, organ meats, fish, and poultry, milk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Helps build ___________________________________ blood cells and aids in nerve function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Food is Helping My Body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24" name="Google Shape;524;p84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 colorless, odorless liquid compound of hydrogen and oxygen that is necessary to sustain life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_________________________________________________________ nutrients, ______________________________________________waste to the intestines, ________________________________________________________ body temperature, aids digestion, and _________________________________________________________ the joints and body cells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 addition to drinking water, water intake comes from beverages, soups, and fruits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Why Follow Dietary Guidelines?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30" name="Google Shape;530;p85"/>
          <p:cNvSpPr txBox="1"/>
          <p:nvPr>
            <p:ph idx="1" type="body"/>
          </p:nvPr>
        </p:nvSpPr>
        <p:spPr>
          <a:xfrm>
            <a:off x="0" y="2057400"/>
            <a:ext cx="12048067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will keep you within your calorie needs and help you get the most out of your calories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will help you make ____________________________________________ choices from each of the food groups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The guidelines provide you with healthy recommendations, such as: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Choose a diet ________________________________________________ in fat and cholesterol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Eat plenty of vegetables, fruits, and whole-grain products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Use moderation when it comes to ____________________________________________________</a:t>
            </a:r>
            <a:endParaRPr sz="2220"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20"/>
              <a:buChar char="•"/>
            </a:pPr>
            <a:r>
              <a:rPr lang="en-US" sz="2220"/>
              <a:t>Use ______________________________________________ and sodium in moderation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Does Poor Nutrition Affect Your Health?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7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36" name="Google Shape;536;p86"/>
          <p:cNvSpPr txBox="1"/>
          <p:nvPr>
            <p:ph idx="1" type="body"/>
          </p:nvPr>
        </p:nvSpPr>
        <p:spPr>
          <a:xfrm>
            <a:off x="0" y="2057400"/>
            <a:ext cx="12192000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Decreased ___________________________________________________________________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____________________________________________________________________ disorders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Fatigue, depression, skin problems, and _______________________________________ decay </a:t>
            </a:r>
            <a:endParaRPr sz="238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Undesirable body ______________________________________________________________ 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Growth _______________________________________________, such as leg aches or cramps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Increased risk of _______________________________________________________ diseases</a:t>
            </a:r>
            <a:endParaRPr sz="238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8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Nutrients and Their Food Sources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graphicFrame>
        <p:nvGraphicFramePr>
          <p:cNvPr id="542" name="Google Shape;542;p87"/>
          <p:cNvGraphicFramePr/>
          <p:nvPr/>
        </p:nvGraphicFramePr>
        <p:xfrm>
          <a:off x="414867" y="177800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{70B576DE-0D24-457F-AFF7-67990E30A247}</a:tableStyleId>
              </a:tblPr>
              <a:tblGrid>
                <a:gridCol w="3285575"/>
                <a:gridCol w="8042825"/>
              </a:tblGrid>
              <a:tr h="704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Food Group </a:t>
                      </a:r>
                      <a:endParaRPr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Common Food Sources</a:t>
                      </a:r>
                      <a:endParaRPr sz="1800"/>
                    </a:p>
                  </a:txBody>
                  <a:tcPr marT="45725" marB="45725" marR="91450" marL="91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4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________________________</a:t>
                      </a:r>
                      <a:endParaRPr sz="1800"/>
                    </a:p>
                  </a:txBody>
                  <a:tcPr marT="45725" marB="45725" marR="91450" marL="91450"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Bread, cereals, crackers, flour, pasta, rice</a:t>
                      </a:r>
                      <a:endParaRPr sz="1800"/>
                    </a:p>
                  </a:txBody>
                  <a:tcPr marT="45725" marB="45725" marR="91450" marL="91450"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216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________________________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Green and yellow vegetables, leafy vegetables, other vegetables, potatoes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704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________________________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Bananas, berries, citrus fruits, tomatoes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704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________________________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Cheese, ice cream, milk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704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_______________________</a:t>
                      </a:r>
                      <a:r>
                        <a:rPr lang="en-US" sz="1800"/>
                        <a:t>_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Eggs, fish, legumes, meat, nuts, poultry</a:t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48" name="Google Shape;548;p88"/>
          <p:cNvSpPr txBox="1"/>
          <p:nvPr>
            <p:ph idx="1" type="body"/>
          </p:nvPr>
        </p:nvSpPr>
        <p:spPr>
          <a:xfrm>
            <a:off x="118533" y="2057400"/>
            <a:ext cx="11938000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Your body-mass index (BMI) measures your ____________________________________/__________________________________ ratio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It is a valid measure of weight in relation to height but should not be used as the only measure of fitness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Recommended for healthy adults ages _____________ to 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Does not apply to young children, adolescents, pregnant or breastfeeding women, or adults over 65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Ranges give an approximate weight status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Health risks are associated with low and high BMIs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8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54" name="Google Shape;554;p89"/>
          <p:cNvSpPr txBox="1"/>
          <p:nvPr>
            <p:ph idx="1" type="body"/>
          </p:nvPr>
        </p:nvSpPr>
        <p:spPr>
          <a:xfrm>
            <a:off x="0" y="2057400"/>
            <a:ext cx="12192000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Body-Mass Index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less than ____________________ = underweight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18.5 - ___________________ = desirable 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25 or higher = overweight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30 or more = ___________________________________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BMI = Weight (lbs) x 703 ÷ Height (inches)</a:t>
            </a:r>
            <a:r>
              <a:rPr baseline="30000" lang="en-US"/>
              <a:t>2</a:t>
            </a:r>
            <a:r>
              <a:rPr lang="en-US"/>
              <a:t>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EXAMPLE: A 5’ (60 in) woman weighing 100 lbs has a BMI of 19.5</a:t>
            </a:r>
            <a:br>
              <a:rPr lang="en-US"/>
            </a:br>
            <a:r>
              <a:rPr lang="en-US"/>
              <a:t>100 x 703 = 70300 ÷ 3600 = 19.5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60" name="Google Shape;560;p90"/>
          <p:cNvSpPr txBox="1"/>
          <p:nvPr>
            <p:ph idx="1" type="body"/>
          </p:nvPr>
        </p:nvSpPr>
        <p:spPr>
          <a:xfrm>
            <a:off x="0" y="2057400"/>
            <a:ext cx="12192000" cy="4405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Basal Metabolic Rate (BMR)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The ______________________________________________________________ number of calories you need at your existing weight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Represents the number of calories you would burn if you ______________________________________________________________ constantly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Rate varies by individual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Affected by age, height, growth rate, body composition, ______________________________________________, environmental temperatures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Fasting and starving lower the BMR because the body uses its energy more efficiently in order to live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BMR = Weight (lbs) x 10 calories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EXAMPLE: A man weighing 175 lbs has a BMR of 1,750 calories</a:t>
            </a:r>
            <a:br>
              <a:rPr lang="en-US"/>
            </a:br>
            <a:r>
              <a:rPr lang="en-US"/>
              <a:t>175 lbs x 10 calories = 1,750 calories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66" name="Google Shape;566;p91"/>
          <p:cNvSpPr txBox="1"/>
          <p:nvPr>
            <p:ph idx="1" type="body"/>
          </p:nvPr>
        </p:nvSpPr>
        <p:spPr>
          <a:xfrm>
            <a:off x="0" y="2057400"/>
            <a:ext cx="12192000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 Levels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Your level and _______________________________________ of activity influence the number of calories you need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Activities can range from sedentary, such as reading and watching television, to very active, such as playing tennis and dancing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Individuals will burn different amounts of calories performing the same activity due to differences in ________________________________________ size, environmental ______________________________________________________, the intensity of the activity, and individual ____________________________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29" name="Google Shape;129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specific dynamic effect (SDE): </a:t>
            </a:r>
            <a:r>
              <a:rPr lang="en-US"/>
              <a:t>increased expenditure of energy needed to digest food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unsaturated fats: </a:t>
            </a:r>
            <a:r>
              <a:rPr lang="en-US"/>
              <a:t>fats, usually from plants, that can lower cholesterol levels; liquid at room temperature (such as vegetable oils)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water-soluble vitamins: </a:t>
            </a:r>
            <a:r>
              <a:rPr lang="en-US"/>
              <a:t>vitamins that move through the bloodstream dissolved in water; easily absorbed and are not stored in body cells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FIFO</a:t>
            </a:r>
            <a:r>
              <a:rPr lang="en-US">
                <a:solidFill>
                  <a:schemeClr val="dk1"/>
                </a:solidFill>
              </a:rPr>
              <a:t>: First </a:t>
            </a:r>
            <a:r>
              <a:rPr lang="en-US"/>
              <a:t>In/First Out (Add this to your notes please)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9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Many Calories Do You Need?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72" name="Google Shape;572;p92"/>
          <p:cNvSpPr txBox="1"/>
          <p:nvPr>
            <p:ph idx="1" type="body"/>
          </p:nvPr>
        </p:nvSpPr>
        <p:spPr>
          <a:xfrm>
            <a:off x="0" y="2057400"/>
            <a:ext cx="12192000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_____________________________________________________________(SDE)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Food eaten _________________________________________________________ heat production in the body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Scientists estimate that _____ - ______% of calories needed for ______________________________ metabolism and physical activity must be ___________________________________________ to cover SDE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9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Sports Nutrition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78" name="Google Shape;578;p93"/>
          <p:cNvSpPr txBox="1"/>
          <p:nvPr>
            <p:ph idx="1" type="body"/>
          </p:nvPr>
        </p:nvSpPr>
        <p:spPr>
          <a:xfrm>
            <a:off x="0" y="1690687"/>
            <a:ext cx="12192000" cy="5057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___________________________________________________________ is vital for your body’s growth, repair, and physical activity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Athletes should drink plenty of water before, during, and after exercise or activity to help replace the fluid lost through ________________________________________________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There is no substitute for water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Don’t wait until you feel thirsty — _________________________________________ is a sign that you have waited too long </a:t>
            </a:r>
            <a:endParaRPr sz="217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Stick to ________________________________________________________________ drinks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sz="217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70"/>
              <a:buChar char="•"/>
            </a:pPr>
            <a:r>
              <a:rPr lang="en-US" sz="2170"/>
              <a:t>Eating _________________________________________________________________________ helps even out the muscles’ ability to grow and prevent an energy shortage</a:t>
            </a:r>
            <a:endParaRPr sz="217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9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Sports Nutrition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84" name="Google Shape;584;p94"/>
          <p:cNvSpPr txBox="1"/>
          <p:nvPr>
            <p:ph idx="1" type="body"/>
          </p:nvPr>
        </p:nvSpPr>
        <p:spPr>
          <a:xfrm>
            <a:off x="0" y="1761067"/>
            <a:ext cx="12098867" cy="49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High school student athletes should eat __________________________________________________ carbohydrates and avoid ___________________________________________________ carbohydrates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Reduce exercise _____________________________________________ hours before the sports event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Your muscles can store only a limited amount of energy; excess will be converted to 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Female athletes can eat ___________________________________________________ calories per day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Male athletes can eat ___________________________________________________________ calories per day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Avoid performance-enhancing supplements unless they are recommended by a physician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Some supplements can be very harmful; others haven’t been shown to provide any benefit to teenage athletes</a:t>
            </a:r>
            <a:endParaRPr sz="196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Eat Smart When You’re Eating Out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90" name="Google Shape;590;p95"/>
          <p:cNvSpPr txBox="1"/>
          <p:nvPr>
            <p:ph idx="1" type="body"/>
          </p:nvPr>
        </p:nvSpPr>
        <p:spPr>
          <a:xfrm>
            <a:off x="0" y="2057400"/>
            <a:ext cx="12192000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Ask for a ___________________________________________________________________________________  at the beginning of the meal and put half of your food aside </a:t>
            </a:r>
            <a:endParaRPr sz="1960"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Request an extra plate and _______________________________________________________________ a meal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Typical restaurant portions can be _____________________________________ times larger than a single serving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Some restaurants offer a mini-plate at a reduced price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Avoid super-sizing a meal unless you are sharing or taking it home for a later meal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</a:pPr>
            <a:r>
              <a:t/>
            </a:r>
            <a:endParaRPr sz="196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60"/>
              <a:buChar char="•"/>
            </a:pPr>
            <a:r>
              <a:rPr lang="en-US" sz="1960"/>
              <a:t>Avoid high-calorie foods such as French fries, desserts, fried foods, full-calorie salad dressings, malts, and pasta salads</a:t>
            </a:r>
            <a:endParaRPr sz="196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Eat Smart When You’re Eating Out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96" name="Google Shape;596;p96"/>
          <p:cNvSpPr txBox="1"/>
          <p:nvPr>
            <p:ph idx="1" type="body"/>
          </p:nvPr>
        </p:nvSpPr>
        <p:spPr>
          <a:xfrm>
            <a:off x="0" y="2057400"/>
            <a:ext cx="12192000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Have water instead of a soft drink.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Ask for ______________________________________________________________ for high-calorie foods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Don't assume everything on the salad bar is ___________________________________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Choose cooking methods that use little or no fat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____________________________________________________ extras such as gravies, sauces, and butter or margarine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9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Eat Smart When You’re Eating Out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602" name="Google Shape;602;p97"/>
          <p:cNvSpPr txBox="1"/>
          <p:nvPr>
            <p:ph idx="1" type="body"/>
          </p:nvPr>
        </p:nvSpPr>
        <p:spPr>
          <a:xfrm>
            <a:off x="0" y="2057400"/>
            <a:ext cx="12192000" cy="4387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Choose restaurants that offer a _____________________________________________________ of food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Try to eat from each of the basic food groups </a:t>
            </a:r>
            <a:endParaRPr sz="2590"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Salads, low-oil salad dressing, vegetable plates, whole-grain bread, and milk are all considered good choices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Many eateries have menus with special ________________________________________________ to indicate healthy choices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8"/>
          <p:cNvSpPr txBox="1"/>
          <p:nvPr>
            <p:ph type="title"/>
          </p:nvPr>
        </p:nvSpPr>
        <p:spPr>
          <a:xfrm>
            <a:off x="838200" y="4018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608" name="Google Shape;608;p98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What are the factors that contribute to good health?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Why do you need to eat food?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List at least one source of each of the following: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Water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Fat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Carbohydrates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Protein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Vitamins</a:t>
            </a:r>
            <a:endParaRPr/>
          </a:p>
          <a:p>
            <a:pPr indent="-396875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lang="en-US"/>
              <a:t>Minerals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/>
              <a:t>Why should you follow the dietary guidelines?</a:t>
            </a:r>
            <a:endParaRPr/>
          </a:p>
        </p:txBody>
      </p:sp>
      <p:pic>
        <p:nvPicPr>
          <p:cNvPr id="609" name="Google Shape;609;p9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9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615" name="Google Shape;615;p99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Why should you follow the dietary guidelines?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List five examples of how poor nutrition affects one’s health.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Name the food categories and two food sources of each category.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Explain the difference in the Basal Metabolic Rate and Body Mass Index.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are some facts to remember that relate to sports nutrition?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can you do to eat less at a restaurant?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What can you do to cut down or eliminate high calorie foods when eating at a restaurant?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 startAt="5"/>
            </a:pPr>
            <a:r>
              <a:rPr lang="en-US"/>
              <a:t>When eating at a restaurant, what should you use as your guide for food selection?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16" name="Google Shape;616;p99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Factors that Contribute to Good Health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1143001" y="2057400"/>
            <a:ext cx="597689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Adequate sleep, rest, and relaxation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Attention to cleanliness and good grooming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Correct body mechanics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Fun and entertainment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Good medical and dental care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Good personal eating habits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Personal challenge and achievement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Char char="•"/>
            </a:pPr>
            <a:r>
              <a:rPr lang="en-US" sz="2590"/>
              <a:t>Regular exercise and physical activity</a:t>
            </a:r>
            <a:endParaRPr sz="2590">
              <a:solidFill>
                <a:schemeClr val="dk1"/>
              </a:solidFill>
            </a:endParaRPr>
          </a:p>
        </p:txBody>
      </p:sp>
      <p:pic>
        <p:nvPicPr>
          <p:cNvPr id="136" name="Google Shape;13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9195" y="1965960"/>
            <a:ext cx="2627405" cy="3923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