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83" roundtripDataSignature="AMtx7mhtMUS4R1Z4GuoqAGD723sWgVVp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3" Type="http://customschemas.google.com/relationships/presentationmetadata" Target="metadata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schemas.openxmlformats.org/officeDocument/2006/relationships/slide" Target="slides/slide74.xml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7" name="Google Shape;8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1" name="Google Shape;14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" name="Google Shape;99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45" name="Google Shape;345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6" name="Google Shape;346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51" name="Google Shape;351;p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2" name="Google Shape;352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58" name="Google Shape;358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9" name="Google Shape;359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64" name="Google Shape;364;p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5" name="Google Shape;365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70" name="Google Shape;370;p4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1" name="Google Shape;371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76" name="Google Shape;376;p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7" name="Google Shape;377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82" name="Google Shape;382;p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83" name="Google Shape;383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88" name="Google Shape;388;p4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89" name="Google Shape;389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4" name="Google Shape;394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4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4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5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p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5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5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5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7" name="Google Shape;11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6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6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6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6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6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8" name="Google Shape;568;p6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p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p6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3" name="Google Shape;12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7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598" name="Google Shape;598;p7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9" name="Google Shape;599;p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7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04" name="Google Shape;604;p7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05" name="Google Shape;605;p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7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11" name="Google Shape;611;p7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12" name="Google Shape;612;p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7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17" name="Google Shape;617;p7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18" name="Google Shape;618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7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23" name="Google Shape;623;p7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24" name="Google Shape;624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7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29" name="Google Shape;629;p7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0" name="Google Shape;630;p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7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35" name="Google Shape;635;p7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36" name="Google Shape;636;p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7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641" name="Google Shape;641;p7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2" name="Google Shape;642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9" name="Google Shape;12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7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7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88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8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8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8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89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89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8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8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8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8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8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8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8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8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8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8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8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83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83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8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8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4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8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84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84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8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8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8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8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8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8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8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8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8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8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8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7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Relationship Id="rId4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2.png"/><Relationship Id="rId4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5.png"/><Relationship Id="rId4" Type="http://schemas.openxmlformats.org/officeDocument/2006/relationships/image" Target="../media/image4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4.png"/><Relationship Id="rId4" Type="http://schemas.openxmlformats.org/officeDocument/2006/relationships/image" Target="../media/image3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6.png"/><Relationship Id="rId4" Type="http://schemas.openxmlformats.org/officeDocument/2006/relationships/image" Target="../media/image4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7.png"/><Relationship Id="rId4" Type="http://schemas.openxmlformats.org/officeDocument/2006/relationships/image" Target="../media/image3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1.png"/><Relationship Id="rId4" Type="http://schemas.openxmlformats.org/officeDocument/2006/relationships/image" Target="../media/image4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5.png"/><Relationship Id="rId4" Type="http://schemas.openxmlformats.org/officeDocument/2006/relationships/image" Target="../media/image4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7.png"/><Relationship Id="rId4" Type="http://schemas.openxmlformats.org/officeDocument/2006/relationships/image" Target="../media/image3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6.png"/><Relationship Id="rId4" Type="http://schemas.openxmlformats.org/officeDocument/2006/relationships/image" Target="../media/image18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33.png"/><Relationship Id="rId4" Type="http://schemas.openxmlformats.org/officeDocument/2006/relationships/image" Target="../media/image16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2.png"/><Relationship Id="rId4" Type="http://schemas.openxmlformats.org/officeDocument/2006/relationships/image" Target="../media/image39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35.png"/><Relationship Id="rId4" Type="http://schemas.openxmlformats.org/officeDocument/2006/relationships/image" Target="../media/image42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44.png"/><Relationship Id="rId4" Type="http://schemas.openxmlformats.org/officeDocument/2006/relationships/image" Target="../media/image30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36.png"/><Relationship Id="rId4" Type="http://schemas.openxmlformats.org/officeDocument/2006/relationships/image" Target="../media/image43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27.png"/><Relationship Id="rId4" Type="http://schemas.openxmlformats.org/officeDocument/2006/relationships/image" Target="../media/image38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31.png"/><Relationship Id="rId4" Type="http://schemas.openxmlformats.org/officeDocument/2006/relationships/image" Target="../media/image46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45.png"/><Relationship Id="rId4" Type="http://schemas.openxmlformats.org/officeDocument/2006/relationships/image" Target="../media/image41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47.png"/><Relationship Id="rId4" Type="http://schemas.openxmlformats.org/officeDocument/2006/relationships/image" Target="../media/image37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>
            <p:ph idx="1" type="subTitle"/>
          </p:nvPr>
        </p:nvSpPr>
        <p:spPr>
          <a:xfrm>
            <a:off x="457200" y="1828800"/>
            <a:ext cx="83058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0"/>
              <a:buNone/>
            </a:pPr>
            <a:r>
              <a:rPr b="1" lang="en-US" sz="6000"/>
              <a:t>Food Preparation: 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ts val="6000"/>
              <a:buNone/>
            </a:pPr>
            <a:r>
              <a:rPr b="1" lang="en-US" sz="6000">
                <a:solidFill>
                  <a:srgbClr val="FF0000"/>
                </a:solidFill>
              </a:rPr>
              <a:t>Cooking Terms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45" name="Google Shape;145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oto Sans Symbols"/>
              <a:buNone/>
            </a:pPr>
            <a:r>
              <a:rPr lang="en-US" sz="6000">
                <a:solidFill>
                  <a:schemeClr val="dk2"/>
                </a:solidFill>
              </a:rPr>
              <a:t>Kitchen</a:t>
            </a:r>
            <a:endParaRPr/>
          </a:p>
          <a:p>
            <a:pPr indent="-342900" lvl="0" marL="342900" rtl="0" algn="ctr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oto Sans Symbols"/>
              <a:buNone/>
            </a:pPr>
            <a:r>
              <a:rPr lang="en-US" sz="6000">
                <a:solidFill>
                  <a:schemeClr val="dk2"/>
                </a:solidFill>
              </a:rPr>
              <a:t>Utensils….</a:t>
            </a:r>
            <a:endParaRPr/>
          </a:p>
          <a:p>
            <a:pPr indent="-342900" lvl="0" marL="34290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oto Sans Symbols"/>
              <a:buNone/>
            </a:pPr>
            <a:r>
              <a:t/>
            </a:r>
            <a:endParaRPr sz="6000">
              <a:solidFill>
                <a:schemeClr val="dk2"/>
              </a:solidFill>
            </a:endParaRPr>
          </a:p>
          <a:p>
            <a:pPr indent="-342900" lvl="0" marL="342900" rtl="0" algn="ctr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oto Sans Symbols"/>
              <a:buNone/>
            </a:pPr>
            <a:r>
              <a:rPr lang="en-US" sz="6000">
                <a:solidFill>
                  <a:schemeClr val="dk2"/>
                </a:solidFill>
              </a:rPr>
              <a:t>☺</a:t>
            </a:r>
            <a:endParaRPr sz="6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Using Kitchen Utensils &amp; Tools</a:t>
            </a:r>
            <a:endParaRPr/>
          </a:p>
        </p:txBody>
      </p:sp>
      <p:sp>
        <p:nvSpPr>
          <p:cNvPr id="151" name="Google Shape;151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Ladle</a:t>
            </a:r>
            <a:r>
              <a:rPr lang="en-US"/>
              <a:t> – Used to serve soups, gravies, and sauces.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Rotary Beater </a:t>
            </a:r>
            <a:r>
              <a:rPr lang="en-US"/>
              <a:t>– Used to beat eggs, egg whites, or batter.</a:t>
            </a:r>
            <a:endParaRPr/>
          </a:p>
        </p:txBody>
      </p:sp>
      <p:pic>
        <p:nvPicPr>
          <p:cNvPr descr="MCj03334240000[1]" id="152" name="Google Shape;15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6600" y="2438400"/>
            <a:ext cx="1290638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3200" y="4476750"/>
            <a:ext cx="190500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9" name="Google Shape;159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Slotted Spoon </a:t>
            </a:r>
            <a:r>
              <a:rPr lang="en-US"/>
              <a:t>– Used to lift food from the liquid in which food was cooked.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Tongs</a:t>
            </a:r>
            <a:r>
              <a:rPr lang="en-US"/>
              <a:t> – Used to turn steaks, bacon, or chops while broiling and to remove food from hot liquid.</a:t>
            </a:r>
            <a:endParaRPr/>
          </a:p>
        </p:txBody>
      </p:sp>
      <p:pic>
        <p:nvPicPr>
          <p:cNvPr id="160" name="Google Shape;16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2362200"/>
            <a:ext cx="1143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20000" y="5429250"/>
            <a:ext cx="114300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7" name="Google Shape;167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Spatula/Turner </a:t>
            </a:r>
            <a:r>
              <a:rPr lang="en-US"/>
              <a:t>– Used to turn meats, pancakes, vegetables, and fruits while browning.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Two-tined fork </a:t>
            </a:r>
            <a:r>
              <a:rPr lang="en-US"/>
              <a:t>– Used to hold meats while slicing and to turn solid pieces of meat while browning.</a:t>
            </a:r>
            <a:endParaRPr/>
          </a:p>
        </p:txBody>
      </p:sp>
      <p:pic>
        <p:nvPicPr>
          <p:cNvPr id="168" name="Google Shape;16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2209800"/>
            <a:ext cx="1143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7600" y="5429250"/>
            <a:ext cx="114300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5" name="Google Shape;175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Wire Whisk </a:t>
            </a:r>
            <a:r>
              <a:rPr lang="en-US"/>
              <a:t>– Used to whip eggs or batter and to blend gravies, sauces, and soups.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Wooden Spoon </a:t>
            </a:r>
            <a:r>
              <a:rPr lang="en-US"/>
              <a:t>– Used to cream, stir, and mix.</a:t>
            </a:r>
            <a:endParaRPr/>
          </a:p>
        </p:txBody>
      </p:sp>
      <p:pic>
        <p:nvPicPr>
          <p:cNvPr id="176" name="Google Shape;17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5105400"/>
            <a:ext cx="2190750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82" name="Google Shape;182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Bread Knife </a:t>
            </a:r>
            <a:r>
              <a:rPr lang="en-US"/>
              <a:t>– Used to slice bread.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Butcher Knife </a:t>
            </a:r>
            <a:r>
              <a:rPr lang="en-US"/>
              <a:t>– Used to section raw meat, poultry, or fish.</a:t>
            </a:r>
            <a:endParaRPr/>
          </a:p>
        </p:txBody>
      </p:sp>
      <p:pic>
        <p:nvPicPr>
          <p:cNvPr id="183" name="Google Shape;18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1676400"/>
            <a:ext cx="18288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94525" y="4495800"/>
            <a:ext cx="1692275" cy="21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0" name="Google Shape;190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French/Chef’s Knife </a:t>
            </a:r>
            <a:r>
              <a:rPr lang="en-US"/>
              <a:t>– Used to chop, dice, and mince food.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Paring Knife </a:t>
            </a:r>
            <a:r>
              <a:rPr lang="en-US"/>
              <a:t>– Used to core, peel, and section fruits and vegetables.</a:t>
            </a:r>
            <a:endParaRPr/>
          </a:p>
        </p:txBody>
      </p:sp>
      <p:pic>
        <p:nvPicPr>
          <p:cNvPr id="191" name="Google Shape;19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9000" y="2438400"/>
            <a:ext cx="1524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5200" y="5029200"/>
            <a:ext cx="18288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8" name="Google Shape;198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Kitchen Shears </a:t>
            </a:r>
            <a:r>
              <a:rPr lang="en-US"/>
              <a:t>– Used for various kitchen cutting tasks.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Cutting Board </a:t>
            </a:r>
            <a:r>
              <a:rPr lang="en-US"/>
              <a:t>– Used to protect table top or counter when cutting food.</a:t>
            </a:r>
            <a:endParaRPr/>
          </a:p>
        </p:txBody>
      </p:sp>
      <p:pic>
        <p:nvPicPr>
          <p:cNvPr id="199" name="Google Shape;19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34200" y="2362200"/>
            <a:ext cx="1143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3200" y="4800600"/>
            <a:ext cx="2133600" cy="165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06" name="Google Shape;206;p1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Grater</a:t>
            </a:r>
            <a:r>
              <a:rPr lang="en-US"/>
              <a:t> – Used to grate, shred, slice, and serrate foods, such as cabbage and cheese.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Peeler</a:t>
            </a:r>
            <a:r>
              <a:rPr lang="en-US"/>
              <a:t> – Used to prepare vegetables and fruits, such as carrots, potatoes, and apples.</a:t>
            </a:r>
            <a:endParaRPr/>
          </a:p>
        </p:txBody>
      </p:sp>
      <p:pic>
        <p:nvPicPr>
          <p:cNvPr id="207" name="Google Shape;20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0" y="1981200"/>
            <a:ext cx="1016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4200" y="5105400"/>
            <a:ext cx="1905000" cy="1452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14" name="Google Shape;214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Potato Masher</a:t>
            </a:r>
            <a:r>
              <a:rPr lang="en-US"/>
              <a:t> – Used to mash potatoes and other foods.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Colander</a:t>
            </a:r>
            <a:r>
              <a:rPr lang="en-US"/>
              <a:t> – Used to rinse and drain salad greens and berries and to drain many cooked foods.</a:t>
            </a:r>
            <a:endParaRPr/>
          </a:p>
        </p:txBody>
      </p:sp>
      <p:pic>
        <p:nvPicPr>
          <p:cNvPr id="215" name="Google Shape;21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2590800"/>
            <a:ext cx="1676400" cy="121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00800" y="5410200"/>
            <a:ext cx="2057400" cy="12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>
            <p:ph type="title"/>
          </p:nvPr>
        </p:nvSpPr>
        <p:spPr>
          <a:xfrm>
            <a:off x="457200" y="277813"/>
            <a:ext cx="8229600" cy="258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60"/>
              <a:buFont typeface="Calibri"/>
              <a:buNone/>
            </a:pPr>
            <a:r>
              <a:rPr b="0" lang="en-US" sz="2160" u="sng"/>
              <a:t>Define terms related to food and preparation</a:t>
            </a:r>
            <a:endParaRPr/>
          </a:p>
        </p:txBody>
      </p:sp>
      <p:sp>
        <p:nvSpPr>
          <p:cNvPr id="96" name="Google Shape;96;p2"/>
          <p:cNvSpPr txBox="1"/>
          <p:nvPr>
            <p:ph idx="1" type="body"/>
          </p:nvPr>
        </p:nvSpPr>
        <p:spPr>
          <a:xfrm>
            <a:off x="304800" y="762000"/>
            <a:ext cx="838200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609600" lvl="0" marL="609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1" i="1" sz="2000">
              <a:solidFill>
                <a:srgbClr val="FFFF00"/>
              </a:solidFill>
            </a:endParaRPr>
          </a:p>
          <a:p>
            <a:pPr indent="-609600" lvl="0" marL="609600" rtl="0" algn="l">
              <a:lnSpc>
                <a:spcPct val="7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1" i="1" sz="2000">
              <a:solidFill>
                <a:srgbClr val="FFFF00"/>
              </a:solidFill>
            </a:endParaRPr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bake</a:t>
            </a:r>
            <a:r>
              <a:rPr lang="en-US" sz="2400">
                <a:solidFill>
                  <a:srgbClr val="FFFF00"/>
                </a:solidFill>
              </a:rPr>
              <a:t> </a:t>
            </a:r>
            <a:r>
              <a:rPr lang="en-US" sz="2400"/>
              <a:t>- cook in the oven in dry heat without a cover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barbecue</a:t>
            </a:r>
            <a:r>
              <a:rPr lang="en-US" sz="2400"/>
              <a:t> - to cook by broiling, grilling, roasting, or baking. Traditionally to cook meat on a spit rack over hot coals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beat</a:t>
            </a:r>
            <a:r>
              <a:rPr lang="en-US" sz="2400"/>
              <a:t> - mix or stir quickly, bringing the contents of bowl to the top and down again, to incorporate air into a mixture.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blend</a:t>
            </a:r>
            <a:r>
              <a:rPr lang="en-US" sz="2400">
                <a:solidFill>
                  <a:srgbClr val="FFFF00"/>
                </a:solidFill>
              </a:rPr>
              <a:t> </a:t>
            </a:r>
            <a:r>
              <a:rPr lang="en-US" sz="2400"/>
              <a:t>- to mix ingredients until thoroughly combined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boil</a:t>
            </a:r>
            <a:r>
              <a:rPr lang="en-US" sz="2400"/>
              <a:t> - to heat a liquid until bubbles rise to the surface, a method of cooking food in a boiling liquid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broil</a:t>
            </a:r>
            <a:r>
              <a:rPr lang="en-US" sz="2400"/>
              <a:t> - a dry cooking method in which food is cooked directly under a primary heat source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lang="en-US" sz="2000"/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22" name="Google Shape;222;p2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Flour Sifter </a:t>
            </a:r>
            <a:r>
              <a:rPr lang="en-US"/>
              <a:t>– Used to sift, aerate, and blend dry ingredients.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Strainer or Sieve </a:t>
            </a:r>
            <a:r>
              <a:rPr lang="en-US"/>
              <a:t>– Used to strain food which is too fine for colander.</a:t>
            </a:r>
            <a:endParaRPr/>
          </a:p>
        </p:txBody>
      </p:sp>
      <p:pic>
        <p:nvPicPr>
          <p:cNvPr id="223" name="Google Shape;22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2438400"/>
            <a:ext cx="1574800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4200" y="5181600"/>
            <a:ext cx="1752600" cy="131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30" name="Google Shape;230;p2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Liquid Measuring Cups </a:t>
            </a:r>
            <a:r>
              <a:rPr lang="en-US"/>
              <a:t>– Used to measure liquids.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Measuring Spoons </a:t>
            </a:r>
            <a:r>
              <a:rPr lang="en-US"/>
              <a:t>– Used to measure small amounts of liquid or dry ingredients.</a:t>
            </a:r>
            <a:endParaRPr/>
          </a:p>
        </p:txBody>
      </p:sp>
      <p:pic>
        <p:nvPicPr>
          <p:cNvPr id="231" name="Google Shape;23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1200" y="2362200"/>
            <a:ext cx="1862138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6600" y="5597525"/>
            <a:ext cx="1600200" cy="126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38" name="Google Shape;238;p2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Spatulas</a:t>
            </a:r>
            <a:r>
              <a:rPr lang="en-US"/>
              <a:t> – Used to level off ingredients when measuring and to spread frostings and fillings.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Cookie Cutters </a:t>
            </a:r>
            <a:r>
              <a:rPr lang="en-US"/>
              <a:t>– Used to cut dough into various shapes and sizes.</a:t>
            </a:r>
            <a:endParaRPr/>
          </a:p>
        </p:txBody>
      </p:sp>
      <p:pic>
        <p:nvPicPr>
          <p:cNvPr id="239" name="Google Shape;23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2667000"/>
            <a:ext cx="1246188" cy="1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800" y="5464175"/>
            <a:ext cx="1447800" cy="139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46" name="Google Shape;246;p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Mixing Bowls </a:t>
            </a:r>
            <a:r>
              <a:rPr lang="en-US"/>
              <a:t>– Used to mix and combine ingredients for many foods.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Pastry Blender</a:t>
            </a:r>
            <a:r>
              <a:rPr lang="en-US"/>
              <a:t> – Used to cut shortening into flour for pastries and biscuits.</a:t>
            </a:r>
            <a:endParaRPr/>
          </a:p>
        </p:txBody>
      </p:sp>
      <p:pic>
        <p:nvPicPr>
          <p:cNvPr id="247" name="Google Shape;24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2286000"/>
            <a:ext cx="152400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800" y="5078413"/>
            <a:ext cx="1600200" cy="1360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54" name="Google Shape;254;p2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Pastry Brush </a:t>
            </a:r>
            <a:r>
              <a:rPr lang="en-US"/>
              <a:t>– Used to brush melted shortening or butter on pastry and dough.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Rolling Pin and Cover </a:t>
            </a:r>
            <a:r>
              <a:rPr lang="en-US"/>
              <a:t>– Used to roll out cookies, rolls, and pastries.</a:t>
            </a:r>
            <a:endParaRPr/>
          </a:p>
        </p:txBody>
      </p:sp>
      <p:pic>
        <p:nvPicPr>
          <p:cNvPr id="255" name="Google Shape;25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2720975"/>
            <a:ext cx="1981200" cy="15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5600" y="5059363"/>
            <a:ext cx="2438400" cy="179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62" name="Google Shape;262;p2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Rubber Spatulas </a:t>
            </a:r>
            <a:r>
              <a:rPr lang="en-US"/>
              <a:t>– Used to scrape sides of utensils.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Angel Food Cake Pan </a:t>
            </a:r>
            <a:r>
              <a:rPr lang="en-US"/>
              <a:t>– Used to bake angel food, sponge, and other cakes.</a:t>
            </a:r>
            <a:endParaRPr/>
          </a:p>
        </p:txBody>
      </p:sp>
      <p:pic>
        <p:nvPicPr>
          <p:cNvPr id="263" name="Google Shape;26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0" y="2286000"/>
            <a:ext cx="1579563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5600" y="5181600"/>
            <a:ext cx="1828800" cy="134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70" name="Google Shape;270;p2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Bundt Pan </a:t>
            </a:r>
            <a:r>
              <a:rPr lang="en-US"/>
              <a:t>– Used to bake bundt, streusel, and pound 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Cookie Sheet </a:t>
            </a:r>
            <a:r>
              <a:rPr lang="en-US"/>
              <a:t>– Used to bake cookies, rolls, and biscuits.</a:t>
            </a:r>
            <a:endParaRPr/>
          </a:p>
        </p:txBody>
      </p:sp>
      <p:pic>
        <p:nvPicPr>
          <p:cNvPr id="271" name="Google Shape;27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0" y="2743200"/>
            <a:ext cx="19812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81800" y="5303838"/>
            <a:ext cx="1600200" cy="1220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78" name="Google Shape;278;p2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Jelly Roll Pan </a:t>
            </a:r>
            <a:r>
              <a:rPr lang="en-US"/>
              <a:t>– Used to bake thin sheet 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Loaf  Pan </a:t>
            </a:r>
            <a:r>
              <a:rPr lang="en-US"/>
              <a:t>– Used to bake bread, meat loaf, and pound cakes.</a:t>
            </a:r>
            <a:endParaRPr/>
          </a:p>
        </p:txBody>
      </p:sp>
      <p:pic>
        <p:nvPicPr>
          <p:cNvPr id="279" name="Google Shape;27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5600" y="2667000"/>
            <a:ext cx="1752600" cy="1008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77000" y="5029200"/>
            <a:ext cx="1981200" cy="14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86" name="Google Shape;286;p2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Muffin Pan </a:t>
            </a:r>
            <a:r>
              <a:rPr lang="en-US"/>
              <a:t>– Used to bake muffins, rolls, and cupcakes.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Pie Pan </a:t>
            </a:r>
            <a:r>
              <a:rPr lang="en-US"/>
              <a:t>– Used to bake pies.</a:t>
            </a:r>
            <a:endParaRPr/>
          </a:p>
        </p:txBody>
      </p:sp>
      <p:pic>
        <p:nvPicPr>
          <p:cNvPr id="287" name="Google Shape;28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2327275"/>
            <a:ext cx="1600200" cy="152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000" y="5029200"/>
            <a:ext cx="2438400" cy="131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94" name="Google Shape;294;p2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Round Cake Pan </a:t>
            </a:r>
            <a:r>
              <a:rPr lang="en-US"/>
              <a:t>– Used to bake layered 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Spring form Pan </a:t>
            </a:r>
            <a:r>
              <a:rPr lang="en-US"/>
              <a:t>– Used to bake cakes and other items that cannot be turned upside down for removal, such as cheesecakes.</a:t>
            </a:r>
            <a:endParaRPr/>
          </a:p>
        </p:txBody>
      </p:sp>
      <p:pic>
        <p:nvPicPr>
          <p:cNvPr id="295" name="Google Shape;29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5600" y="2514600"/>
            <a:ext cx="1676400" cy="1236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1400" y="5351463"/>
            <a:ext cx="1447800" cy="1249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/>
          <p:nvPr>
            <p:ph idx="4294967295" type="body"/>
          </p:nvPr>
        </p:nvSpPr>
        <p:spPr>
          <a:xfrm>
            <a:off x="381000" y="228600"/>
            <a:ext cx="8382000" cy="64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brown</a:t>
            </a:r>
            <a:r>
              <a:rPr lang="en-US" sz="2400"/>
              <a:t> - to turn the surface of a food brown by quickly cooking it in hot fat or placing it under a broiler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brush</a:t>
            </a:r>
            <a:r>
              <a:rPr lang="en-US" sz="2400"/>
              <a:t> - to apply sauce, melted fat, or other liquid with a basting or pastry brush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b="1" i="1"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cook</a:t>
            </a:r>
            <a:r>
              <a:rPr b="1" i="1" lang="en-US" sz="2400"/>
              <a:t> – </a:t>
            </a:r>
            <a:r>
              <a:rPr lang="en-US" sz="2400"/>
              <a:t>To prepare food by applying heat in any form.</a:t>
            </a:r>
            <a:r>
              <a:rPr b="1" i="1" lang="en-US" sz="240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b="1" i="1"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cream</a:t>
            </a:r>
            <a:r>
              <a:rPr lang="en-US" sz="2400"/>
              <a:t> - to blend until smooth and fluffy (sugar &amp; fat)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cut in</a:t>
            </a:r>
            <a:r>
              <a:rPr lang="en-US" sz="2400"/>
              <a:t> - to combine solid fat with dry ingredients until lumps of the desired size remain.  May be done using a pastry blender, two knives, or a fork.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chop</a:t>
            </a:r>
            <a:r>
              <a:rPr b="1" i="1" lang="en-US" sz="2400"/>
              <a:t> – </a:t>
            </a:r>
            <a:r>
              <a:rPr lang="en-US" sz="2400"/>
              <a:t>to cut into small pieces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b="1" i="1"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2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02" name="Google Shape;302;p3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Wire Cooling Rack </a:t>
            </a:r>
            <a:r>
              <a:rPr lang="en-US"/>
              <a:t>– Used to cool cakes and cookies.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Bottle Brush </a:t>
            </a:r>
            <a:r>
              <a:rPr lang="en-US"/>
              <a:t>– Used to clean bottles.</a:t>
            </a:r>
            <a:endParaRPr/>
          </a:p>
        </p:txBody>
      </p:sp>
      <p:pic>
        <p:nvPicPr>
          <p:cNvPr id="303" name="Google Shape;30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24600" y="2743200"/>
            <a:ext cx="1676400" cy="113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6600" y="4572000"/>
            <a:ext cx="1433513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10" name="Google Shape;310;p3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Scouring Pad </a:t>
            </a:r>
            <a:r>
              <a:rPr lang="en-US"/>
              <a:t>– Used to clean stubborn food from pans.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Vegetable Brush </a:t>
            </a:r>
            <a:r>
              <a:rPr lang="en-US"/>
              <a:t>– Used to clean vegetables and fruits.</a:t>
            </a:r>
            <a:endParaRPr/>
          </a:p>
        </p:txBody>
      </p:sp>
      <p:pic>
        <p:nvPicPr>
          <p:cNvPr id="311" name="Google Shape;31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6600" y="2286000"/>
            <a:ext cx="1422400" cy="147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0400" y="4743450"/>
            <a:ext cx="1800225" cy="21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18" name="Google Shape;318;p3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Bottle Opener </a:t>
            </a:r>
            <a:r>
              <a:rPr lang="en-US"/>
              <a:t>– Used to open bottles.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Can Opener </a:t>
            </a:r>
            <a:r>
              <a:rPr lang="en-US"/>
              <a:t>– Used to open canned foods.</a:t>
            </a:r>
            <a:endParaRPr/>
          </a:p>
        </p:txBody>
      </p:sp>
      <p:pic>
        <p:nvPicPr>
          <p:cNvPr id="319" name="Google Shape;319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3200" y="5087938"/>
            <a:ext cx="2057400" cy="1208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800" y="2057400"/>
            <a:ext cx="1406525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26" name="Google Shape;326;p3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Funnel</a:t>
            </a:r>
            <a:r>
              <a:rPr lang="en-US"/>
              <a:t> – Used to fill bottles and jars.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Garnishing Tools </a:t>
            </a:r>
            <a:r>
              <a:rPr lang="en-US"/>
              <a:t>– Used to cut, shape, and garnish.</a:t>
            </a:r>
            <a:endParaRPr/>
          </a:p>
        </p:txBody>
      </p:sp>
      <p:pic>
        <p:nvPicPr>
          <p:cNvPr id="327" name="Google Shape;327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2286000"/>
            <a:ext cx="2057400" cy="151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5200" y="4724400"/>
            <a:ext cx="1458913" cy="191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34" name="Google Shape;334;p3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960"/>
              <a:buChar char="•"/>
            </a:pPr>
            <a:r>
              <a:rPr lang="en-US" sz="2960">
                <a:solidFill>
                  <a:srgbClr val="FFFF00"/>
                </a:solidFill>
              </a:rPr>
              <a:t>Meat Thermometer </a:t>
            </a:r>
            <a:r>
              <a:rPr lang="en-US" sz="2960"/>
              <a:t>– Used to determine doneness of meats and poultry while cooking.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FFFF00"/>
              </a:buClr>
              <a:buSzPts val="2960"/>
              <a:buChar char="•"/>
            </a:pPr>
            <a:r>
              <a:rPr lang="en-US" sz="2960">
                <a:solidFill>
                  <a:srgbClr val="FFFF00"/>
                </a:solidFill>
              </a:rPr>
              <a:t>Melon-ball Cutter </a:t>
            </a:r>
            <a:r>
              <a:rPr lang="en-US" sz="2960"/>
              <a:t>– Used to divide or shape soft foods, such as cantaloupe or watermelon.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ctr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E90196"/>
              </a:buClr>
              <a:buSzPts val="2960"/>
              <a:buFont typeface="Noto Sans Symbols"/>
              <a:buNone/>
            </a:pPr>
            <a:r>
              <a:rPr lang="en-US" sz="2960">
                <a:solidFill>
                  <a:srgbClr val="E90196"/>
                </a:solidFill>
              </a:rPr>
              <a:t>THE END ☺</a:t>
            </a:r>
            <a:endParaRPr sz="2960">
              <a:solidFill>
                <a:srgbClr val="E90196"/>
              </a:solidFill>
            </a:endParaRPr>
          </a:p>
        </p:txBody>
      </p:sp>
      <p:pic>
        <p:nvPicPr>
          <p:cNvPr id="335" name="Google Shape;335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15200" y="5486400"/>
            <a:ext cx="1371600" cy="107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3200" y="2819400"/>
            <a:ext cx="1371600" cy="133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Study Guide</a:t>
            </a:r>
            <a:endParaRPr/>
          </a:p>
        </p:txBody>
      </p:sp>
      <p:sp>
        <p:nvSpPr>
          <p:cNvPr id="342" name="Google Shape;342;p3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6"/>
          <p:cNvSpPr txBox="1"/>
          <p:nvPr>
            <p:ph idx="1" type="subTitle"/>
          </p:nvPr>
        </p:nvSpPr>
        <p:spPr>
          <a:xfrm>
            <a:off x="457200" y="1828800"/>
            <a:ext cx="83058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0"/>
              <a:buNone/>
            </a:pPr>
            <a:r>
              <a:rPr b="1" lang="en-US" sz="6000"/>
              <a:t>Food Preparation: 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ts val="6000"/>
              <a:buNone/>
            </a:pPr>
            <a:r>
              <a:rPr b="1" lang="en-US" sz="6000">
                <a:solidFill>
                  <a:srgbClr val="FF0000"/>
                </a:solidFill>
              </a:rPr>
              <a:t>Cooking Terms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7"/>
          <p:cNvSpPr txBox="1"/>
          <p:nvPr>
            <p:ph type="title"/>
          </p:nvPr>
        </p:nvSpPr>
        <p:spPr>
          <a:xfrm>
            <a:off x="457200" y="277813"/>
            <a:ext cx="8229600" cy="258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60"/>
              <a:buFont typeface="Calibri"/>
              <a:buNone/>
            </a:pPr>
            <a:r>
              <a:rPr b="0" lang="en-US" sz="2160" u="sng"/>
              <a:t>Define terms related to food and preparation</a:t>
            </a:r>
            <a:endParaRPr/>
          </a:p>
        </p:txBody>
      </p:sp>
      <p:sp>
        <p:nvSpPr>
          <p:cNvPr id="355" name="Google Shape;355;p37"/>
          <p:cNvSpPr txBox="1"/>
          <p:nvPr>
            <p:ph idx="1" type="body"/>
          </p:nvPr>
        </p:nvSpPr>
        <p:spPr>
          <a:xfrm>
            <a:off x="304800" y="762000"/>
            <a:ext cx="838200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609600" lvl="0" marL="609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1" i="1" sz="2000">
              <a:solidFill>
                <a:srgbClr val="FFFF00"/>
              </a:solidFill>
            </a:endParaRPr>
          </a:p>
          <a:p>
            <a:pPr indent="-609600" lvl="0" marL="609600" rtl="0" algn="l">
              <a:lnSpc>
                <a:spcPct val="7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1" i="1" sz="2000">
              <a:solidFill>
                <a:srgbClr val="FFFF00"/>
              </a:solidFill>
            </a:endParaRPr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bake</a:t>
            </a:r>
            <a:r>
              <a:rPr lang="en-US" sz="2400">
                <a:solidFill>
                  <a:srgbClr val="FFFF00"/>
                </a:solidFill>
              </a:rPr>
              <a:t> </a:t>
            </a:r>
            <a:r>
              <a:rPr lang="en-US" sz="2400"/>
              <a:t>- cook in the oven in dry heat without a cover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barbecue</a:t>
            </a:r>
            <a:r>
              <a:rPr lang="en-US" sz="2400"/>
              <a:t> - to cook by broiling, grilling, roasting, or baking. Traditionally to cook meat on a spit rack over hot coals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beat</a:t>
            </a:r>
            <a:r>
              <a:rPr lang="en-US" sz="2400"/>
              <a:t> - mix or stir quickly, bringing the contents of bowl to the top and down again, to incorporate air into a mixture.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blend</a:t>
            </a:r>
            <a:r>
              <a:rPr lang="en-US" sz="2400">
                <a:solidFill>
                  <a:srgbClr val="FFFF00"/>
                </a:solidFill>
              </a:rPr>
              <a:t> </a:t>
            </a:r>
            <a:r>
              <a:rPr lang="en-US" sz="2400"/>
              <a:t>- to mix ingredients until thoroughly combined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boil</a:t>
            </a:r>
            <a:r>
              <a:rPr lang="en-US" sz="2400"/>
              <a:t> - to heat a liquid until bubbles rise to the surface, a method of cooking food in a boiling liquid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609600" lvl="0" marL="609600" rtl="0" algn="l">
              <a:lnSpc>
                <a:spcPct val="7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broil</a:t>
            </a:r>
            <a:r>
              <a:rPr lang="en-US" sz="2400"/>
              <a:t> - a dry cooking method in which food is cooked directly under a primary heat source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rPr lang="en-US" sz="2000"/>
              <a:t> 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8"/>
          <p:cNvSpPr txBox="1"/>
          <p:nvPr>
            <p:ph idx="4294967295" type="body"/>
          </p:nvPr>
        </p:nvSpPr>
        <p:spPr>
          <a:xfrm>
            <a:off x="381000" y="228600"/>
            <a:ext cx="8382000" cy="64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lang="en-US" sz="240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brown</a:t>
            </a:r>
            <a:r>
              <a:rPr lang="en-US" sz="2400"/>
              <a:t> - to turn the surface of a food brown by quickly cooking it in hot fat or placing it under a broiler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brush</a:t>
            </a:r>
            <a:r>
              <a:rPr lang="en-US" sz="2400"/>
              <a:t> - to apply sauce, melted fat, or other liquid with a basting or pastry brush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rPr b="1" i="1" lang="en-US" sz="2400"/>
              <a:t> </a:t>
            </a:r>
            <a:r>
              <a:rPr b="1" i="1" lang="en-US" sz="2400">
                <a:solidFill>
                  <a:srgbClr val="FFFF00"/>
                </a:solidFill>
              </a:rPr>
              <a:t>cook</a:t>
            </a:r>
            <a:r>
              <a:rPr b="1" i="1" lang="en-US" sz="2400"/>
              <a:t> – </a:t>
            </a:r>
            <a:r>
              <a:rPr lang="en-US" sz="2400"/>
              <a:t>To prepare food by applying heat in any form.</a:t>
            </a:r>
            <a:r>
              <a:rPr b="1" i="1" lang="en-US" sz="240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b="1" i="1"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cream</a:t>
            </a:r>
            <a:r>
              <a:rPr lang="en-US" sz="2400"/>
              <a:t> - to blend until smooth and fluffy (sugar &amp; fat)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cut in</a:t>
            </a:r>
            <a:r>
              <a:rPr lang="en-US" sz="2400"/>
              <a:t> - to combine solid fat with dry ingredients until lumps of the desired size remain.  May be done using a pastry blender, two knives, or a fork.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FF00"/>
              </a:buClr>
              <a:buSzPts val="2400"/>
              <a:buFont typeface="Noto Sans Symbols"/>
              <a:buNone/>
            </a:pPr>
            <a:r>
              <a:rPr b="1" i="1" lang="en-US" sz="2400">
                <a:solidFill>
                  <a:srgbClr val="FFFF00"/>
                </a:solidFill>
              </a:rPr>
              <a:t>chop</a:t>
            </a:r>
            <a:r>
              <a:rPr b="1" i="1" lang="en-US" sz="2400"/>
              <a:t> – </a:t>
            </a:r>
            <a:r>
              <a:rPr lang="en-US" sz="2400"/>
              <a:t>to cut into small pieces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b="1" i="1"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1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9"/>
          <p:cNvSpPr txBox="1"/>
          <p:nvPr>
            <p:ph idx="4294967295" type="body"/>
          </p:nvPr>
        </p:nvSpPr>
        <p:spPr>
          <a:xfrm>
            <a:off x="381000" y="304800"/>
            <a:ext cx="8458200" cy="6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dice</a:t>
            </a:r>
            <a:r>
              <a:rPr lang="en-US"/>
              <a:t> - to cut into very small pieces of even size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flour</a:t>
            </a:r>
            <a:r>
              <a:rPr b="1" i="1" lang="en-US"/>
              <a:t> </a:t>
            </a:r>
            <a:r>
              <a:rPr lang="en-US"/>
              <a:t>- to sprinkle or coat with a powdered substance, usually with crumbs or seasonings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Fold in</a:t>
            </a:r>
            <a:r>
              <a:rPr lang="en-US"/>
              <a:t> - to mix ingredients by gently turning one part over another with a spatula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>
            <p:ph idx="4294967295" type="body"/>
          </p:nvPr>
        </p:nvSpPr>
        <p:spPr>
          <a:xfrm>
            <a:off x="381000" y="304800"/>
            <a:ext cx="8458200" cy="6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dice</a:t>
            </a:r>
            <a:r>
              <a:rPr lang="en-US"/>
              <a:t> - to cut into very small pieces of even size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flour</a:t>
            </a:r>
            <a:r>
              <a:rPr b="1" i="1" lang="en-US"/>
              <a:t> </a:t>
            </a:r>
            <a:r>
              <a:rPr lang="en-US"/>
              <a:t>- to sprinkle or coat with a powdered substance, usually with crumbs or seasonings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Fold in</a:t>
            </a:r>
            <a:r>
              <a:rPr lang="en-US"/>
              <a:t> - to mix ingredients by gently turning one part over another with a spatula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0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0"/>
          <p:cNvSpPr txBox="1"/>
          <p:nvPr>
            <p:ph idx="4294967295" type="body"/>
          </p:nvPr>
        </p:nvSpPr>
        <p:spPr>
          <a:xfrm>
            <a:off x="304800" y="304800"/>
            <a:ext cx="8382000" cy="60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garnish</a:t>
            </a:r>
            <a:r>
              <a:rPr b="1" i="1" lang="en-US"/>
              <a:t> </a:t>
            </a:r>
            <a:r>
              <a:rPr lang="en-US"/>
              <a:t>- decorative, edible items added to enhance the appearance of the main food item.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rPr lang="en-US"/>
              <a:t> </a:t>
            </a:r>
            <a:r>
              <a:rPr b="1" i="1" lang="en-US">
                <a:solidFill>
                  <a:srgbClr val="FFFF00"/>
                </a:solidFill>
              </a:rPr>
              <a:t>grate</a:t>
            </a:r>
            <a:r>
              <a:rPr lang="en-US"/>
              <a:t> - to shred food into coarse pieces by rubbing it on the teeth of a utensil or rough surface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knead</a:t>
            </a:r>
            <a:r>
              <a:rPr lang="en-US"/>
              <a:t> – To work dough with the “heel” of your hands, using a pressing motion, accompanied by folding and stretching until smooth and elastic.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1"/>
          <p:cNvSpPr txBox="1"/>
          <p:nvPr>
            <p:ph idx="4294967295" type="body"/>
          </p:nvPr>
        </p:nvSpPr>
        <p:spPr>
          <a:xfrm>
            <a:off x="152400" y="609600"/>
            <a:ext cx="8839200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 mince</a:t>
            </a:r>
            <a:r>
              <a:rPr lang="en-US"/>
              <a:t> - to cut into very fine pieces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peel</a:t>
            </a:r>
            <a:r>
              <a:rPr lang="en-US"/>
              <a:t> - to remove the outer layer of a food, to remove or strip off the skin or rind of a fruit or vegetable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roll</a:t>
            </a:r>
            <a:r>
              <a:rPr lang="en-US"/>
              <a:t> – to flatten to a desired thickness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saute</a:t>
            </a:r>
            <a:r>
              <a:rPr lang="en-US"/>
              <a:t> – to cook in a small amount of fat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season</a:t>
            </a:r>
            <a:r>
              <a:rPr lang="en-US"/>
              <a:t> – to add salt, pepper, or other substances to food to enhance its flavor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2"/>
          <p:cNvSpPr txBox="1"/>
          <p:nvPr>
            <p:ph idx="4294967295" type="body"/>
          </p:nvPr>
        </p:nvSpPr>
        <p:spPr>
          <a:xfrm>
            <a:off x="457200" y="533400"/>
            <a:ext cx="8305800" cy="5592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simmer</a:t>
            </a:r>
            <a:r>
              <a:rPr lang="en-US"/>
              <a:t> - a moist cooking technique in which food is cooked slowly and steadily in a liquid just below the boiling point (bubbles form slowly and break on the surface)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 b="1" i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steam</a:t>
            </a:r>
            <a:r>
              <a:rPr lang="en-US"/>
              <a:t> - to cook with vapor produced by a boiling liquid without allowing it to come in  contact with the water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3"/>
          <p:cNvSpPr txBox="1"/>
          <p:nvPr>
            <p:ph idx="4294967295" type="body"/>
          </p:nvPr>
        </p:nvSpPr>
        <p:spPr>
          <a:xfrm>
            <a:off x="381000" y="685800"/>
            <a:ext cx="822960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stir</a:t>
            </a:r>
            <a:r>
              <a:rPr b="1" i="1" lang="en-US"/>
              <a:t> </a:t>
            </a:r>
            <a:r>
              <a:rPr lang="en-US"/>
              <a:t>- move the ingredients in a circular motion to mix or prevent burning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toss</a:t>
            </a:r>
            <a:r>
              <a:rPr lang="en-US"/>
              <a:t> - to mix lightly with a rising and falling action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whip</a:t>
            </a:r>
            <a:r>
              <a:rPr lang="en-US"/>
              <a:t> - to beat rapidly usually with a whisk to increase volume and incorporate air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98" name="Google Shape;398;p4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oto Sans Symbols"/>
              <a:buNone/>
            </a:pPr>
            <a:r>
              <a:rPr lang="en-US" sz="6000">
                <a:solidFill>
                  <a:schemeClr val="dk2"/>
                </a:solidFill>
              </a:rPr>
              <a:t>Kitchen</a:t>
            </a:r>
            <a:endParaRPr/>
          </a:p>
          <a:p>
            <a:pPr indent="-342900" lvl="0" marL="342900" rtl="0" algn="ctr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oto Sans Symbols"/>
              <a:buNone/>
            </a:pPr>
            <a:r>
              <a:rPr lang="en-US" sz="6000">
                <a:solidFill>
                  <a:schemeClr val="dk2"/>
                </a:solidFill>
              </a:rPr>
              <a:t>Utensils….</a:t>
            </a:r>
            <a:endParaRPr/>
          </a:p>
          <a:p>
            <a:pPr indent="-342900" lvl="0" marL="34290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oto Sans Symbols"/>
              <a:buNone/>
            </a:pPr>
            <a:r>
              <a:t/>
            </a:r>
            <a:endParaRPr sz="6000">
              <a:solidFill>
                <a:schemeClr val="dk2"/>
              </a:solidFill>
            </a:endParaRPr>
          </a:p>
          <a:p>
            <a:pPr indent="-342900" lvl="0" marL="342900" rtl="0" algn="ctr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Noto Sans Symbols"/>
              <a:buNone/>
            </a:pPr>
            <a:r>
              <a:rPr lang="en-US" sz="6000">
                <a:solidFill>
                  <a:schemeClr val="dk2"/>
                </a:solidFill>
              </a:rPr>
              <a:t>☺</a:t>
            </a:r>
            <a:endParaRPr sz="6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Using Kitchen Utensils &amp; Tools</a:t>
            </a:r>
            <a:endParaRPr/>
          </a:p>
        </p:txBody>
      </p:sp>
      <p:sp>
        <p:nvSpPr>
          <p:cNvPr id="404" name="Google Shape;404;p4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Ladle</a:t>
            </a:r>
            <a:r>
              <a:rPr lang="en-US"/>
              <a:t> – Used to serve soups, gravies, and sauces.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Rotary Beater </a:t>
            </a:r>
            <a:r>
              <a:rPr lang="en-US"/>
              <a:t>– Used to beat eggs, egg whites, or batter.</a:t>
            </a:r>
            <a:endParaRPr/>
          </a:p>
        </p:txBody>
      </p:sp>
      <p:pic>
        <p:nvPicPr>
          <p:cNvPr descr="MCj03334240000[1]" id="405" name="Google Shape;40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6600" y="2438400"/>
            <a:ext cx="1290638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3200" y="4476750"/>
            <a:ext cx="1905000" cy="23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12" name="Google Shape;412;p4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Slotted Spoon </a:t>
            </a:r>
            <a:r>
              <a:rPr lang="en-US"/>
              <a:t>– Used to lift food from the liquid in which food was cooked.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Tongs</a:t>
            </a:r>
            <a:r>
              <a:rPr lang="en-US"/>
              <a:t> – Used to turn steaks, bacon, or chops while broiling and to remove food from hot liquid.</a:t>
            </a:r>
            <a:endParaRPr/>
          </a:p>
        </p:txBody>
      </p:sp>
      <p:pic>
        <p:nvPicPr>
          <p:cNvPr id="413" name="Google Shape;41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2362200"/>
            <a:ext cx="1143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20000" y="5429250"/>
            <a:ext cx="114300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4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20" name="Google Shape;420;p4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Spatula/Turner </a:t>
            </a:r>
            <a:r>
              <a:rPr lang="en-US"/>
              <a:t>– Used to turn meats, pancakes, vegetables, and fruits while browning.</a:t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Two-tined fork </a:t>
            </a:r>
            <a:r>
              <a:rPr lang="en-US"/>
              <a:t>– Used to hold meats while slicing and to turn solid pieces of meat while browning.</a:t>
            </a:r>
            <a:endParaRPr/>
          </a:p>
        </p:txBody>
      </p:sp>
      <p:pic>
        <p:nvPicPr>
          <p:cNvPr id="421" name="Google Shape;421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67600" y="2209800"/>
            <a:ext cx="1143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7600" y="5429250"/>
            <a:ext cx="114300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28" name="Google Shape;428;p4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Wire Whisk </a:t>
            </a:r>
            <a:r>
              <a:rPr lang="en-US"/>
              <a:t>– Used to whip eggs or batter and to blend gravies, sauces, and soups.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Wooden Spoon </a:t>
            </a:r>
            <a:r>
              <a:rPr lang="en-US"/>
              <a:t>– Used to cream, stir, and mix.</a:t>
            </a:r>
            <a:endParaRPr/>
          </a:p>
        </p:txBody>
      </p:sp>
      <p:pic>
        <p:nvPicPr>
          <p:cNvPr id="429" name="Google Shape;429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5105400"/>
            <a:ext cx="2190750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35" name="Google Shape;435;p4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Bread Knife </a:t>
            </a:r>
            <a:r>
              <a:rPr lang="en-US"/>
              <a:t>– Used to slice bread.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Butcher Knife </a:t>
            </a:r>
            <a:r>
              <a:rPr lang="en-US"/>
              <a:t>– Used to section raw meat, poultry, or fish.</a:t>
            </a:r>
            <a:endParaRPr/>
          </a:p>
        </p:txBody>
      </p:sp>
      <p:pic>
        <p:nvPicPr>
          <p:cNvPr id="436" name="Google Shape;436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1676400"/>
            <a:ext cx="18288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94525" y="4495800"/>
            <a:ext cx="1692275" cy="21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/>
          <p:nvPr>
            <p:ph idx="4294967295" type="body"/>
          </p:nvPr>
        </p:nvSpPr>
        <p:spPr>
          <a:xfrm>
            <a:off x="304800" y="304800"/>
            <a:ext cx="8382000" cy="60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garnish</a:t>
            </a:r>
            <a:r>
              <a:rPr b="1" i="1" lang="en-US"/>
              <a:t> </a:t>
            </a:r>
            <a:r>
              <a:rPr lang="en-US"/>
              <a:t>- decorative, edible items added to enhance the appearance of the main food item.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rPr lang="en-US"/>
              <a:t> </a:t>
            </a:r>
            <a:r>
              <a:rPr b="1" i="1" lang="en-US">
                <a:solidFill>
                  <a:srgbClr val="FFFF00"/>
                </a:solidFill>
              </a:rPr>
              <a:t>grate</a:t>
            </a:r>
            <a:r>
              <a:rPr lang="en-US"/>
              <a:t> - to shred food into coarse pieces by rubbing it on the teeth of a utensil or rough surface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knead</a:t>
            </a:r>
            <a:r>
              <a:rPr lang="en-US"/>
              <a:t> – To work dough with the “heel” of your hands, using a pressing motion, accompanied by folding and stretching until smooth and elastic.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43" name="Google Shape;443;p5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French/Chef’s Knife </a:t>
            </a:r>
            <a:r>
              <a:rPr lang="en-US"/>
              <a:t>– Used to chop, dice, and mince food.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Paring Knife </a:t>
            </a:r>
            <a:r>
              <a:rPr lang="en-US"/>
              <a:t>– Used to core, peel, and section fruits and vegetables.</a:t>
            </a:r>
            <a:endParaRPr/>
          </a:p>
        </p:txBody>
      </p:sp>
      <p:pic>
        <p:nvPicPr>
          <p:cNvPr id="444" name="Google Shape;444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9000" y="2438400"/>
            <a:ext cx="1524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5200" y="5029200"/>
            <a:ext cx="18288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5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51" name="Google Shape;451;p5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Kitchen Shears </a:t>
            </a:r>
            <a:r>
              <a:rPr lang="en-US"/>
              <a:t>– Used for various kitchen cutting tasks.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Cutting Board </a:t>
            </a:r>
            <a:r>
              <a:rPr lang="en-US"/>
              <a:t>– Used to protect table top or counter when cutting food.</a:t>
            </a:r>
            <a:endParaRPr/>
          </a:p>
        </p:txBody>
      </p:sp>
      <p:pic>
        <p:nvPicPr>
          <p:cNvPr id="452" name="Google Shape;452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34200" y="2362200"/>
            <a:ext cx="11430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3200" y="4800600"/>
            <a:ext cx="2133600" cy="165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5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59" name="Google Shape;459;p5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Grater</a:t>
            </a:r>
            <a:r>
              <a:rPr lang="en-US"/>
              <a:t> – Used to grate, shred, slice, and serrate foods, such as cabbage and cheese.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Peeler</a:t>
            </a:r>
            <a:r>
              <a:rPr lang="en-US"/>
              <a:t> – Used to prepare vegetables and fruits, such as carrots, potatoes, and apples.</a:t>
            </a:r>
            <a:endParaRPr/>
          </a:p>
        </p:txBody>
      </p:sp>
      <p:pic>
        <p:nvPicPr>
          <p:cNvPr id="460" name="Google Shape;460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0" y="1981200"/>
            <a:ext cx="10160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4200" y="5105400"/>
            <a:ext cx="1905000" cy="1452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5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67" name="Google Shape;467;p5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Potato Masher</a:t>
            </a:r>
            <a:r>
              <a:rPr lang="en-US"/>
              <a:t> – Used to mash potatoes and other foods.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Colander</a:t>
            </a:r>
            <a:r>
              <a:rPr lang="en-US"/>
              <a:t> – Used to rinse and drain salad greens and berries and to drain many cooked foods.</a:t>
            </a:r>
            <a:endParaRPr/>
          </a:p>
        </p:txBody>
      </p:sp>
      <p:pic>
        <p:nvPicPr>
          <p:cNvPr id="468" name="Google Shape;468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2590800"/>
            <a:ext cx="1676400" cy="121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00800" y="5410200"/>
            <a:ext cx="2057400" cy="123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75" name="Google Shape;475;p5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Flour Sifter </a:t>
            </a:r>
            <a:r>
              <a:rPr lang="en-US"/>
              <a:t>– Used to sift, aerate, and blend dry ingredients.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Strainer or Sieve </a:t>
            </a:r>
            <a:r>
              <a:rPr lang="en-US"/>
              <a:t>– Used to strain food which is too fine for colander.</a:t>
            </a:r>
            <a:endParaRPr/>
          </a:p>
        </p:txBody>
      </p:sp>
      <p:pic>
        <p:nvPicPr>
          <p:cNvPr id="476" name="Google Shape;476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2438400"/>
            <a:ext cx="1574800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34200" y="5181600"/>
            <a:ext cx="1752600" cy="131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83" name="Google Shape;483;p5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Liquid Measuring Cups </a:t>
            </a:r>
            <a:r>
              <a:rPr lang="en-US"/>
              <a:t>– Used to measure liquids.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Measuring Spoons </a:t>
            </a:r>
            <a:r>
              <a:rPr lang="en-US"/>
              <a:t>– Used to measure small amounts of liquid or dry ingredients.</a:t>
            </a:r>
            <a:endParaRPr/>
          </a:p>
        </p:txBody>
      </p:sp>
      <p:pic>
        <p:nvPicPr>
          <p:cNvPr id="484" name="Google Shape;484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91200" y="2362200"/>
            <a:ext cx="1862138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6600" y="5597525"/>
            <a:ext cx="1600200" cy="126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91" name="Google Shape;491;p5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Spatulas</a:t>
            </a:r>
            <a:r>
              <a:rPr lang="en-US"/>
              <a:t> – Used to level off ingredients when measuring and to spread frostings and fillings.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Cookie Cutters </a:t>
            </a:r>
            <a:r>
              <a:rPr lang="en-US"/>
              <a:t>– Used to cut dough into various shapes and sizes.</a:t>
            </a:r>
            <a:endParaRPr/>
          </a:p>
        </p:txBody>
      </p:sp>
      <p:pic>
        <p:nvPicPr>
          <p:cNvPr id="492" name="Google Shape;492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2667000"/>
            <a:ext cx="1246188" cy="1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p5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800" y="5464175"/>
            <a:ext cx="1447800" cy="139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5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99" name="Google Shape;499;p5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Mixing Bowls </a:t>
            </a:r>
            <a:r>
              <a:rPr lang="en-US"/>
              <a:t>– Used to mix and combine ingredients for many foods.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Pastry Blender</a:t>
            </a:r>
            <a:r>
              <a:rPr lang="en-US"/>
              <a:t> – Used to cut shortening into flour for pastries and biscuits.</a:t>
            </a:r>
            <a:endParaRPr/>
          </a:p>
        </p:txBody>
      </p:sp>
      <p:pic>
        <p:nvPicPr>
          <p:cNvPr id="500" name="Google Shape;500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81800" y="2286000"/>
            <a:ext cx="152400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800" y="5078413"/>
            <a:ext cx="1600200" cy="1360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5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07" name="Google Shape;507;p5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Pastry Brush </a:t>
            </a:r>
            <a:r>
              <a:rPr lang="en-US"/>
              <a:t>– Used to brush melted shortening or butter on pastry and dough.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Rolling Pin and Cover </a:t>
            </a:r>
            <a:r>
              <a:rPr lang="en-US"/>
              <a:t>– Used to roll out cookies, rolls, and pastries.</a:t>
            </a:r>
            <a:endParaRPr/>
          </a:p>
        </p:txBody>
      </p:sp>
      <p:pic>
        <p:nvPicPr>
          <p:cNvPr id="508" name="Google Shape;50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400" y="2720975"/>
            <a:ext cx="1981200" cy="15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5600" y="5059363"/>
            <a:ext cx="2438400" cy="179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5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15" name="Google Shape;515;p5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Rubber Spatulas </a:t>
            </a:r>
            <a:r>
              <a:rPr lang="en-US"/>
              <a:t>– Used to scrape sides of utensils.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Angel Food Cake Pan </a:t>
            </a:r>
            <a:r>
              <a:rPr lang="en-US"/>
              <a:t>– Used to bake angel food, sponge, and other cakes.</a:t>
            </a:r>
            <a:endParaRPr/>
          </a:p>
        </p:txBody>
      </p:sp>
      <p:pic>
        <p:nvPicPr>
          <p:cNvPr id="516" name="Google Shape;516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0" y="2286000"/>
            <a:ext cx="1579563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5600" y="5181600"/>
            <a:ext cx="1828800" cy="134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/>
          <p:nvPr>
            <p:ph idx="4294967295" type="body"/>
          </p:nvPr>
        </p:nvSpPr>
        <p:spPr>
          <a:xfrm>
            <a:off x="152400" y="609600"/>
            <a:ext cx="8839200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 mince</a:t>
            </a:r>
            <a:r>
              <a:rPr lang="en-US"/>
              <a:t> - to cut into very fine pieces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peel</a:t>
            </a:r>
            <a:r>
              <a:rPr lang="en-US"/>
              <a:t> - to remove the outer layer of a food, to remove or strip off the skin or rind of a fruit or vegetable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roll</a:t>
            </a:r>
            <a:r>
              <a:rPr lang="en-US"/>
              <a:t> – to flatten to a desired thickness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saute</a:t>
            </a:r>
            <a:r>
              <a:rPr lang="en-US"/>
              <a:t> – to cook in a small amount of fat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season</a:t>
            </a:r>
            <a:r>
              <a:rPr lang="en-US"/>
              <a:t> – to add salt, pepper, or other substances to food to enhance its flavor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0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6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23" name="Google Shape;523;p6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Bundt Pan </a:t>
            </a:r>
            <a:r>
              <a:rPr lang="en-US"/>
              <a:t>– Used to bake bundt, streusel, and pound 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Cookie Sheet </a:t>
            </a:r>
            <a:r>
              <a:rPr lang="en-US"/>
              <a:t>– Used to bake cookies, rolls, and biscuits.</a:t>
            </a:r>
            <a:endParaRPr/>
          </a:p>
        </p:txBody>
      </p:sp>
      <p:pic>
        <p:nvPicPr>
          <p:cNvPr id="524" name="Google Shape;524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0" y="2743200"/>
            <a:ext cx="19812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6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81800" y="5303838"/>
            <a:ext cx="1600200" cy="1220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6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31" name="Google Shape;531;p6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Jelly Roll Pan </a:t>
            </a:r>
            <a:r>
              <a:rPr lang="en-US"/>
              <a:t>– Used to bake thin sheet 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Loaf  Pan </a:t>
            </a:r>
            <a:r>
              <a:rPr lang="en-US"/>
              <a:t>– Used to bake bread, meat loaf, and pound cakes.</a:t>
            </a:r>
            <a:endParaRPr/>
          </a:p>
        </p:txBody>
      </p:sp>
      <p:pic>
        <p:nvPicPr>
          <p:cNvPr id="532" name="Google Shape;532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5600" y="2667000"/>
            <a:ext cx="1752600" cy="1008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77000" y="5029200"/>
            <a:ext cx="1981200" cy="146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6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39" name="Google Shape;539;p6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Muffin Pan </a:t>
            </a:r>
            <a:r>
              <a:rPr lang="en-US"/>
              <a:t>– Used to bake muffins, rolls, and cupcakes.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Pie Pan </a:t>
            </a:r>
            <a:r>
              <a:rPr lang="en-US"/>
              <a:t>– Used to bake pies.</a:t>
            </a:r>
            <a:endParaRPr/>
          </a:p>
        </p:txBody>
      </p:sp>
      <p:pic>
        <p:nvPicPr>
          <p:cNvPr id="540" name="Google Shape;540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000" y="2327275"/>
            <a:ext cx="1600200" cy="152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1" name="Google Shape;541;p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000" y="5029200"/>
            <a:ext cx="2438400" cy="131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6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47" name="Google Shape;547;p6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Round Cake Pan </a:t>
            </a:r>
            <a:r>
              <a:rPr lang="en-US"/>
              <a:t>– Used to bake layered cakes.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Spring form Pan </a:t>
            </a:r>
            <a:r>
              <a:rPr lang="en-US"/>
              <a:t>– Used to bake cakes and other items that cannot be turned upside down for removal, such as cheesecakes.</a:t>
            </a:r>
            <a:endParaRPr/>
          </a:p>
        </p:txBody>
      </p:sp>
      <p:pic>
        <p:nvPicPr>
          <p:cNvPr id="548" name="Google Shape;548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05600" y="2514600"/>
            <a:ext cx="1676400" cy="1236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1400" y="5351463"/>
            <a:ext cx="1447800" cy="1249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6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55" name="Google Shape;555;p6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Wire Cooling Rack </a:t>
            </a:r>
            <a:r>
              <a:rPr lang="en-US"/>
              <a:t>– Used to cool cakes and cookies.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Bottle Brush </a:t>
            </a:r>
            <a:r>
              <a:rPr lang="en-US"/>
              <a:t>– Used to clean bottles.</a:t>
            </a:r>
            <a:endParaRPr/>
          </a:p>
        </p:txBody>
      </p:sp>
      <p:pic>
        <p:nvPicPr>
          <p:cNvPr id="556" name="Google Shape;556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24600" y="2743200"/>
            <a:ext cx="1676400" cy="113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6600" y="4572000"/>
            <a:ext cx="1433513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63" name="Google Shape;563;p6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Scouring Pad </a:t>
            </a:r>
            <a:r>
              <a:rPr lang="en-US"/>
              <a:t>– Used to clean stubborn food from pans.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Vegetable Brush </a:t>
            </a:r>
            <a:r>
              <a:rPr lang="en-US"/>
              <a:t>– Used to clean vegetables and fruits.</a:t>
            </a:r>
            <a:endParaRPr/>
          </a:p>
        </p:txBody>
      </p:sp>
      <p:pic>
        <p:nvPicPr>
          <p:cNvPr id="564" name="Google Shape;564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86600" y="2286000"/>
            <a:ext cx="1422400" cy="147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10400" y="4743450"/>
            <a:ext cx="1800225" cy="211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6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71" name="Google Shape;571;p6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Bottle Opener </a:t>
            </a:r>
            <a:r>
              <a:rPr lang="en-US"/>
              <a:t>– Used to open bottles.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Can Opener </a:t>
            </a:r>
            <a:r>
              <a:rPr lang="en-US"/>
              <a:t>– Used to open canned foods.</a:t>
            </a:r>
            <a:endParaRPr/>
          </a:p>
        </p:txBody>
      </p:sp>
      <p:pic>
        <p:nvPicPr>
          <p:cNvPr id="572" name="Google Shape;572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53200" y="5087938"/>
            <a:ext cx="2057400" cy="1208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62800" y="2057400"/>
            <a:ext cx="1406525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6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79" name="Google Shape;579;p6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Funnel</a:t>
            </a:r>
            <a:r>
              <a:rPr lang="en-US"/>
              <a:t> – Used to fill bottles and jars.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Char char="•"/>
            </a:pPr>
            <a:r>
              <a:rPr lang="en-US">
                <a:solidFill>
                  <a:srgbClr val="FFFF00"/>
                </a:solidFill>
              </a:rPr>
              <a:t>Garnishing Tools </a:t>
            </a:r>
            <a:r>
              <a:rPr lang="en-US"/>
              <a:t>– Used to cut, shape, and garnish.</a:t>
            </a:r>
            <a:endParaRPr/>
          </a:p>
        </p:txBody>
      </p:sp>
      <p:pic>
        <p:nvPicPr>
          <p:cNvPr id="580" name="Google Shape;580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0" y="2286000"/>
            <a:ext cx="2057400" cy="151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15200" y="4724400"/>
            <a:ext cx="1458913" cy="191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587" name="Google Shape;587;p6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960"/>
              <a:buChar char="•"/>
            </a:pPr>
            <a:r>
              <a:rPr lang="en-US" sz="2960">
                <a:solidFill>
                  <a:srgbClr val="FFFF00"/>
                </a:solidFill>
              </a:rPr>
              <a:t>Meat Thermometer </a:t>
            </a:r>
            <a:r>
              <a:rPr lang="en-US" sz="2960"/>
              <a:t>– Used to determine doneness of meats and poultry while cooking.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FFFF00"/>
              </a:buClr>
              <a:buSzPts val="2960"/>
              <a:buChar char="•"/>
            </a:pPr>
            <a:r>
              <a:rPr lang="en-US" sz="2960">
                <a:solidFill>
                  <a:srgbClr val="FFFF00"/>
                </a:solidFill>
              </a:rPr>
              <a:t>Melon-ball Cutter </a:t>
            </a:r>
            <a:r>
              <a:rPr lang="en-US" sz="2960"/>
              <a:t>– Used to divide or shape soft foods, such as cantaloupe or watermelon.</a:t>
            </a:r>
            <a:endParaRPr/>
          </a:p>
          <a:p>
            <a:pPr indent="-154940" lvl="0" marL="34290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None/>
            </a:pPr>
            <a:r>
              <a:t/>
            </a:r>
            <a:endParaRPr sz="2960"/>
          </a:p>
          <a:p>
            <a:pPr indent="-342900" lvl="0" marL="342900" rtl="0" algn="ctr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E90196"/>
              </a:buClr>
              <a:buSzPts val="2960"/>
              <a:buFont typeface="Noto Sans Symbols"/>
              <a:buNone/>
            </a:pPr>
            <a:r>
              <a:rPr lang="en-US" sz="2960">
                <a:solidFill>
                  <a:srgbClr val="E90196"/>
                </a:solidFill>
              </a:rPr>
              <a:t>THE END ☺</a:t>
            </a:r>
            <a:endParaRPr sz="2960">
              <a:solidFill>
                <a:srgbClr val="E90196"/>
              </a:solidFill>
            </a:endParaRPr>
          </a:p>
        </p:txBody>
      </p:sp>
      <p:pic>
        <p:nvPicPr>
          <p:cNvPr id="588" name="Google Shape;588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15200" y="5486400"/>
            <a:ext cx="1371600" cy="107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3200" y="2819400"/>
            <a:ext cx="1371600" cy="133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6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Study Guide</a:t>
            </a:r>
            <a:endParaRPr/>
          </a:p>
        </p:txBody>
      </p:sp>
      <p:sp>
        <p:nvSpPr>
          <p:cNvPr id="595" name="Google Shape;595;p6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/>
          <p:nvPr>
            <p:ph idx="4294967295" type="body"/>
          </p:nvPr>
        </p:nvSpPr>
        <p:spPr>
          <a:xfrm>
            <a:off x="457200" y="533400"/>
            <a:ext cx="8305800" cy="5592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simmer</a:t>
            </a:r>
            <a:r>
              <a:rPr lang="en-US"/>
              <a:t> - a moist cooking technique in which food is cooked slowly and steadily in a liquid just below the boiling point (bubbles form slowly and break on the surface)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 b="1" i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steam</a:t>
            </a:r>
            <a:r>
              <a:rPr lang="en-US"/>
              <a:t> - to cook with vapor produced by a boiling liquid without allowing it to come in  contact with the water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70"/>
          <p:cNvSpPr txBox="1"/>
          <p:nvPr>
            <p:ph idx="1" type="subTitle"/>
          </p:nvPr>
        </p:nvSpPr>
        <p:spPr>
          <a:xfrm>
            <a:off x="457200" y="1828800"/>
            <a:ext cx="830580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0"/>
              <a:buNone/>
            </a:pPr>
            <a:r>
              <a:rPr b="1" lang="en-US" sz="6000"/>
              <a:t>Food Preparation: 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ts val="6000"/>
              <a:buNone/>
            </a:pPr>
            <a:r>
              <a:rPr b="1" lang="en-US" sz="6000">
                <a:solidFill>
                  <a:srgbClr val="FF0000"/>
                </a:solidFill>
              </a:rPr>
              <a:t>Cooking Terms</a:t>
            </a: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71"/>
          <p:cNvSpPr txBox="1"/>
          <p:nvPr>
            <p:ph type="title"/>
          </p:nvPr>
        </p:nvSpPr>
        <p:spPr>
          <a:xfrm>
            <a:off x="457200" y="277813"/>
            <a:ext cx="8229600" cy="258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60"/>
              <a:buFont typeface="Calibri"/>
              <a:buNone/>
            </a:pPr>
            <a:r>
              <a:rPr b="0" lang="en-US" sz="2160" u="sng"/>
              <a:t>Define terms related to food and preparation</a:t>
            </a:r>
            <a:endParaRPr/>
          </a:p>
        </p:txBody>
      </p:sp>
      <p:sp>
        <p:nvSpPr>
          <p:cNvPr id="608" name="Google Shape;608;p71"/>
          <p:cNvSpPr txBox="1"/>
          <p:nvPr>
            <p:ph idx="1" type="body"/>
          </p:nvPr>
        </p:nvSpPr>
        <p:spPr>
          <a:xfrm>
            <a:off x="304800" y="801875"/>
            <a:ext cx="838200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609600" lvl="0" marL="6096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Noto Sans Symbols"/>
              <a:buNone/>
            </a:pPr>
            <a:r>
              <a:t/>
            </a:r>
            <a:endParaRPr b="1" i="1" sz="1850">
              <a:solidFill>
                <a:srgbClr val="FFFF00"/>
              </a:solidFill>
            </a:endParaRPr>
          </a:p>
          <a:p>
            <a:pPr indent="-609600" lvl="0" marL="609600" rtl="0" algn="l">
              <a:lnSpc>
                <a:spcPct val="7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Noto Sans Symbols"/>
              <a:buNone/>
            </a:pPr>
            <a:r>
              <a:t/>
            </a:r>
            <a:endParaRPr b="1" i="1" sz="1850">
              <a:solidFill>
                <a:srgbClr val="FFFF00"/>
              </a:solidFill>
            </a:endParaRPr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rgbClr val="FFFF00"/>
              </a:buClr>
              <a:buSzPts val="2220"/>
              <a:buFont typeface="Noto Sans Symbols"/>
              <a:buNone/>
            </a:pPr>
            <a:r>
              <a:rPr b="1" i="1" lang="en-US" sz="2220">
                <a:solidFill>
                  <a:srgbClr val="FFFF00"/>
                </a:solidFill>
              </a:rPr>
              <a:t>________________</a:t>
            </a:r>
            <a:r>
              <a:rPr lang="en-US" sz="2220">
                <a:solidFill>
                  <a:srgbClr val="FFFF00"/>
                </a:solidFill>
              </a:rPr>
              <a:t> </a:t>
            </a:r>
            <a:r>
              <a:rPr lang="en-US" sz="2220"/>
              <a:t>- cook in the oven in dry heat without a cover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lang="en-US" sz="2220"/>
              <a:t> </a:t>
            </a:r>
            <a:r>
              <a:rPr b="1" i="1" lang="en-US" sz="2220">
                <a:solidFill>
                  <a:srgbClr val="FFFF00"/>
                </a:solidFill>
              </a:rPr>
              <a:t>___________________</a:t>
            </a:r>
            <a:r>
              <a:rPr lang="en-US" sz="2220"/>
              <a:t> - to cook by broiling, grilling, roasting, or baking. Traditionally to cook meat on a spit rack over hot coals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lang="en-US" sz="2220"/>
              <a:t> </a:t>
            </a:r>
            <a:r>
              <a:rPr b="1" i="1" lang="en-US" sz="2220">
                <a:solidFill>
                  <a:srgbClr val="FFFF00"/>
                </a:solidFill>
              </a:rPr>
              <a:t>_______________________</a:t>
            </a:r>
            <a:r>
              <a:rPr lang="en-US" sz="2220"/>
              <a:t> - mix or stir quickly, bringing the contents of bowl to the top and down again, to incorporate air into a mixture.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lang="en-US" sz="2220"/>
              <a:t> </a:t>
            </a:r>
            <a:r>
              <a:rPr b="1" i="1" lang="en-US" sz="2220">
                <a:solidFill>
                  <a:srgbClr val="FFFF00"/>
                </a:solidFill>
              </a:rPr>
              <a:t>______________________</a:t>
            </a:r>
            <a:r>
              <a:rPr lang="en-US" sz="2220">
                <a:solidFill>
                  <a:srgbClr val="FFFF00"/>
                </a:solidFill>
              </a:rPr>
              <a:t> </a:t>
            </a:r>
            <a:r>
              <a:rPr lang="en-US" sz="2220"/>
              <a:t>- to mix ingredients until thoroughly combined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lang="en-US" sz="2220"/>
              <a:t>____________________ - to heat a liquid until bubbles rise to the surface, a method of cooking food in a boiling liquid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609600" lvl="0" marL="609600" rtl="0" algn="l">
              <a:lnSpc>
                <a:spcPct val="7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lang="en-US" sz="2220"/>
              <a:t> </a:t>
            </a:r>
            <a:r>
              <a:rPr b="1" i="1" lang="en-US" sz="2220">
                <a:solidFill>
                  <a:srgbClr val="FFFF00"/>
                </a:solidFill>
              </a:rPr>
              <a:t>___________________________</a:t>
            </a:r>
            <a:r>
              <a:rPr lang="en-US" sz="2220"/>
              <a:t> - a dry cooking method in which food is cooked directly under a primary heat source</a:t>
            </a:r>
            <a:endParaRPr/>
          </a:p>
          <a:p>
            <a:pPr indent="-609600" lvl="0" marL="609600" rtl="0" algn="l">
              <a:lnSpc>
                <a:spcPct val="70000"/>
              </a:lnSpc>
              <a:spcBef>
                <a:spcPts val="37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Noto Sans Symbols"/>
              <a:buNone/>
            </a:pPr>
            <a:r>
              <a:rPr lang="en-US" sz="1850"/>
              <a:t> </a:t>
            </a:r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72"/>
          <p:cNvSpPr txBox="1"/>
          <p:nvPr>
            <p:ph idx="4294967295" type="body"/>
          </p:nvPr>
        </p:nvSpPr>
        <p:spPr>
          <a:xfrm>
            <a:off x="510575" y="228600"/>
            <a:ext cx="8382000" cy="64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lang="en-US" sz="222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rgbClr val="FFFF00"/>
              </a:buClr>
              <a:buSzPts val="2220"/>
              <a:buFont typeface="Noto Sans Symbols"/>
              <a:buNone/>
            </a:pPr>
            <a:r>
              <a:rPr b="1" i="1" lang="en-US" sz="2220">
                <a:solidFill>
                  <a:srgbClr val="FFFF00"/>
                </a:solidFill>
              </a:rPr>
              <a:t>_____________________________</a:t>
            </a:r>
            <a:r>
              <a:rPr lang="en-US" sz="2220"/>
              <a:t> - to turn the surface of a food brown by quickly cooking it in hot fat or placing it under a broiler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rgbClr val="FFFF00"/>
              </a:buClr>
              <a:buSzPts val="2220"/>
              <a:buFont typeface="Noto Sans Symbols"/>
              <a:buNone/>
            </a:pPr>
            <a:r>
              <a:rPr b="1" i="1" lang="en-US" sz="2220">
                <a:solidFill>
                  <a:srgbClr val="FFFF00"/>
                </a:solidFill>
              </a:rPr>
              <a:t>____________________________</a:t>
            </a:r>
            <a:r>
              <a:rPr lang="en-US" sz="2220"/>
              <a:t> - to apply sauce, melted fat, or other liquid with a basting or pastry brush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rPr b="1" i="1" lang="en-US" sz="2220"/>
              <a:t> </a:t>
            </a:r>
            <a:r>
              <a:rPr b="1" i="1" lang="en-US" sz="2220">
                <a:solidFill>
                  <a:srgbClr val="FFFF00"/>
                </a:solidFill>
              </a:rPr>
              <a:t>____________________________</a:t>
            </a:r>
            <a:r>
              <a:rPr b="1" i="1" lang="en-US" sz="2220"/>
              <a:t> – </a:t>
            </a:r>
            <a:r>
              <a:rPr lang="en-US" sz="2220"/>
              <a:t>To prepare food by applying heat in any form.</a:t>
            </a:r>
            <a:r>
              <a:rPr b="1" i="1" lang="en-US" sz="222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b="1" i="1" sz="2220"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rgbClr val="FFFF00"/>
              </a:buClr>
              <a:buSzPts val="2220"/>
              <a:buFont typeface="Noto Sans Symbols"/>
              <a:buNone/>
            </a:pPr>
            <a:r>
              <a:rPr b="1" i="1" lang="en-US" sz="2220">
                <a:solidFill>
                  <a:srgbClr val="FFFF00"/>
                </a:solidFill>
              </a:rPr>
              <a:t>____________________________</a:t>
            </a:r>
            <a:r>
              <a:rPr lang="en-US" sz="2220"/>
              <a:t> - to blend until smooth and fluffy (sugar &amp; fat)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rgbClr val="FFFF00"/>
              </a:buClr>
              <a:buSzPts val="2220"/>
              <a:buFont typeface="Noto Sans Symbols"/>
              <a:buNone/>
            </a:pPr>
            <a:r>
              <a:rPr b="1" i="1" lang="en-US" sz="2220">
                <a:solidFill>
                  <a:srgbClr val="FFFF00"/>
                </a:solidFill>
              </a:rPr>
              <a:t>__________________ __________</a:t>
            </a:r>
            <a:r>
              <a:rPr lang="en-US" sz="2220"/>
              <a:t>- to combine solid fat with dry ingredients until lumps of the desired size remain.  May be done using a pastry blender, two knives, or a fork.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rgbClr val="FFFF00"/>
              </a:buClr>
              <a:buSzPts val="2220"/>
              <a:buFont typeface="Noto Sans Symbols"/>
              <a:buNone/>
            </a:pPr>
            <a:r>
              <a:rPr b="1" i="1" lang="en-US" sz="2220">
                <a:solidFill>
                  <a:srgbClr val="FFFF00"/>
                </a:solidFill>
              </a:rPr>
              <a:t>___________________________________</a:t>
            </a:r>
            <a:r>
              <a:rPr b="1" i="1" lang="en-US" sz="2220"/>
              <a:t> – </a:t>
            </a:r>
            <a:r>
              <a:rPr lang="en-US" sz="2220"/>
              <a:t>to cut into small pieces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b="1" i="1" sz="2220"/>
          </a:p>
          <a:p>
            <a:pPr indent="-342900" lvl="0" marL="342900" rtl="0" algn="l">
              <a:lnSpc>
                <a:spcPct val="9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220"/>
              <a:buFont typeface="Noto Sans Symbols"/>
              <a:buNone/>
            </a:pPr>
            <a:r>
              <a:t/>
            </a:r>
            <a:endParaRPr sz="222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4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73"/>
          <p:cNvSpPr txBox="1"/>
          <p:nvPr>
            <p:ph idx="4294967295" type="body"/>
          </p:nvPr>
        </p:nvSpPr>
        <p:spPr>
          <a:xfrm>
            <a:off x="381000" y="304800"/>
            <a:ext cx="8458200" cy="62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_____________________________</a:t>
            </a:r>
            <a:r>
              <a:rPr lang="en-US"/>
              <a:t> - to cut into very small pieces of even size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____________________________</a:t>
            </a:r>
            <a:r>
              <a:rPr b="1" i="1" lang="en-US"/>
              <a:t> </a:t>
            </a:r>
            <a:r>
              <a:rPr lang="en-US"/>
              <a:t>- to sprinkle or coat with a powdered substance, usually with crumbs or seasonings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  ______</a:t>
            </a:r>
            <a:r>
              <a:rPr lang="en-US"/>
              <a:t>- to mix ingredients by gently turning one part over another with a spatula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74"/>
          <p:cNvSpPr txBox="1"/>
          <p:nvPr>
            <p:ph idx="4294967295" type="body"/>
          </p:nvPr>
        </p:nvSpPr>
        <p:spPr>
          <a:xfrm>
            <a:off x="304800" y="304800"/>
            <a:ext cx="8382000" cy="60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____________________________</a:t>
            </a:r>
            <a:r>
              <a:rPr b="1" i="1" lang="en-US"/>
              <a:t> </a:t>
            </a:r>
            <a:r>
              <a:rPr lang="en-US"/>
              <a:t>- decorative, edible items added to enhance the appearance of the main food item.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rPr lang="en-US"/>
              <a:t> </a:t>
            </a:r>
            <a:r>
              <a:rPr b="1" i="1" lang="en-US">
                <a:solidFill>
                  <a:srgbClr val="FFFF00"/>
                </a:solidFill>
              </a:rPr>
              <a:t>______________________________</a:t>
            </a:r>
            <a:r>
              <a:rPr lang="en-US"/>
              <a:t> - to shred food into coarse pieces by rubbing it on the teeth of a utensil or rough surface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___________________________</a:t>
            </a:r>
            <a:r>
              <a:rPr lang="en-US"/>
              <a:t> – To work dough with the “heel” of your hands, using a pressing motion, accompanied by folding and stretching until smooth and elastic.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75"/>
          <p:cNvSpPr txBox="1"/>
          <p:nvPr>
            <p:ph idx="4294967295" type="body"/>
          </p:nvPr>
        </p:nvSpPr>
        <p:spPr>
          <a:xfrm>
            <a:off x="152400" y="609600"/>
            <a:ext cx="8839200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2960"/>
              <a:buFont typeface="Noto Sans Symbols"/>
              <a:buNone/>
            </a:pPr>
            <a:r>
              <a:rPr b="1" i="1" lang="en-US" sz="2960">
                <a:solidFill>
                  <a:srgbClr val="FFFF00"/>
                </a:solidFill>
              </a:rPr>
              <a:t>_______________________</a:t>
            </a:r>
            <a:r>
              <a:rPr lang="en-US" sz="2960"/>
              <a:t>- to cut into very fine pieces</a:t>
            </a:r>
            <a:endParaRPr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Noto Sans Symbols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rgbClr val="FFFF00"/>
              </a:buClr>
              <a:buSzPts val="2960"/>
              <a:buFont typeface="Noto Sans Symbols"/>
              <a:buNone/>
            </a:pPr>
            <a:r>
              <a:rPr lang="en-US" sz="2960">
                <a:solidFill>
                  <a:srgbClr val="FFFF00"/>
                </a:solidFill>
              </a:rPr>
              <a:t> </a:t>
            </a:r>
            <a:r>
              <a:rPr b="1" i="1" lang="en-US" sz="2960">
                <a:solidFill>
                  <a:srgbClr val="FFFF00"/>
                </a:solidFill>
              </a:rPr>
              <a:t>________________________</a:t>
            </a:r>
            <a:r>
              <a:rPr lang="en-US" sz="2960"/>
              <a:t> - to remove the outer layer of a food, to remove or strip off the skin or rind of a fruit or vegetable</a:t>
            </a:r>
            <a:endParaRPr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Noto Sans Symbols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rgbClr val="FFFF00"/>
              </a:buClr>
              <a:buSzPts val="2960"/>
              <a:buFont typeface="Noto Sans Symbols"/>
              <a:buNone/>
            </a:pPr>
            <a:r>
              <a:rPr b="1" i="1" lang="en-US" sz="2960">
                <a:solidFill>
                  <a:srgbClr val="FFFF00"/>
                </a:solidFill>
              </a:rPr>
              <a:t>_______________________</a:t>
            </a:r>
            <a:r>
              <a:rPr lang="en-US" sz="2960"/>
              <a:t> – to flatten to a desired thickness</a:t>
            </a:r>
            <a:endParaRPr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Noto Sans Symbols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rgbClr val="FFFF00"/>
              </a:buClr>
              <a:buSzPts val="2960"/>
              <a:buFont typeface="Noto Sans Symbols"/>
              <a:buNone/>
            </a:pPr>
            <a:r>
              <a:rPr b="1" i="1" lang="en-US" sz="2960">
                <a:solidFill>
                  <a:srgbClr val="FFFF00"/>
                </a:solidFill>
              </a:rPr>
              <a:t>_____________________</a:t>
            </a:r>
            <a:r>
              <a:rPr lang="en-US" sz="2960"/>
              <a:t> – to cook in a small amount of fat</a:t>
            </a:r>
            <a:endParaRPr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Noto Sans Symbols"/>
              <a:buNone/>
            </a:pPr>
            <a:r>
              <a:t/>
            </a:r>
            <a:endParaRPr sz="2960"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rgbClr val="FFFF00"/>
              </a:buClr>
              <a:buSzPts val="2960"/>
              <a:buFont typeface="Noto Sans Symbols"/>
              <a:buNone/>
            </a:pPr>
            <a:r>
              <a:rPr b="1" i="1" lang="en-US" sz="2960">
                <a:solidFill>
                  <a:srgbClr val="FFFF00"/>
                </a:solidFill>
              </a:rPr>
              <a:t>_________________________</a:t>
            </a:r>
            <a:r>
              <a:rPr lang="en-US" sz="2960"/>
              <a:t> – to add salt, pepper, or other substances to food to enhance its flavor</a:t>
            </a:r>
            <a:endParaRPr/>
          </a:p>
          <a:p>
            <a:pPr indent="-342900" lvl="0" marL="342900" rtl="0" algn="l">
              <a:lnSpc>
                <a:spcPct val="7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Noto Sans Symbols"/>
              <a:buNone/>
            </a:pPr>
            <a:r>
              <a:t/>
            </a:r>
            <a:endParaRPr sz="296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76"/>
          <p:cNvSpPr txBox="1"/>
          <p:nvPr>
            <p:ph idx="4294967295" type="body"/>
          </p:nvPr>
        </p:nvSpPr>
        <p:spPr>
          <a:xfrm>
            <a:off x="457200" y="533400"/>
            <a:ext cx="8305800" cy="5592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__________________________</a:t>
            </a:r>
            <a:r>
              <a:rPr lang="en-US"/>
              <a:t> - a moist cooking technique in which food is cooked slowly and steadily in a liquid just below the boiling point (bubbles form slowly and break on the surface)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 b="1" i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__________________________</a:t>
            </a:r>
            <a:r>
              <a:rPr lang="en-US"/>
              <a:t> - to cook with vapor produced by a boiling liquid without allowing it to come in  contact with the water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77"/>
          <p:cNvSpPr txBox="1"/>
          <p:nvPr>
            <p:ph idx="4294967295" type="body"/>
          </p:nvPr>
        </p:nvSpPr>
        <p:spPr>
          <a:xfrm>
            <a:off x="381000" y="685800"/>
            <a:ext cx="822960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__________________________</a:t>
            </a:r>
            <a:r>
              <a:rPr b="1" i="1" lang="en-US"/>
              <a:t> </a:t>
            </a:r>
            <a:r>
              <a:rPr lang="en-US"/>
              <a:t>- move the ingredients in a circular motion to mix or prevent burning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_________________________</a:t>
            </a:r>
            <a:r>
              <a:rPr lang="en-US"/>
              <a:t> - to mix lightly with a rising and falling action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___________________________</a:t>
            </a:r>
            <a:r>
              <a:rPr lang="en-US"/>
              <a:t> - to beat rapidly usually with a whisk to increase volume and incorporate air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"/>
          <p:cNvSpPr txBox="1"/>
          <p:nvPr>
            <p:ph idx="4294967295" type="body"/>
          </p:nvPr>
        </p:nvSpPr>
        <p:spPr>
          <a:xfrm>
            <a:off x="381000" y="685800"/>
            <a:ext cx="8229600" cy="586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stir</a:t>
            </a:r>
            <a:r>
              <a:rPr b="1" i="1" lang="en-US"/>
              <a:t> </a:t>
            </a:r>
            <a:r>
              <a:rPr lang="en-US"/>
              <a:t>- move the ingredients in a circular motion to mix or prevent burning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lang="en-US">
                <a:solidFill>
                  <a:srgbClr val="FFFF00"/>
                </a:solidFill>
              </a:rPr>
              <a:t> </a:t>
            </a:r>
            <a:r>
              <a:rPr b="1" i="1" lang="en-US">
                <a:solidFill>
                  <a:srgbClr val="FFFF00"/>
                </a:solidFill>
              </a:rPr>
              <a:t>toss</a:t>
            </a:r>
            <a:r>
              <a:rPr lang="en-US"/>
              <a:t> - to mix lightly with a rising and falling action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FF00"/>
              </a:buClr>
              <a:buSzPts val="3200"/>
              <a:buFont typeface="Noto Sans Symbols"/>
              <a:buNone/>
            </a:pPr>
            <a:r>
              <a:rPr b="1" i="1" lang="en-US">
                <a:solidFill>
                  <a:srgbClr val="FFFF00"/>
                </a:solidFill>
              </a:rPr>
              <a:t>whip</a:t>
            </a:r>
            <a:r>
              <a:rPr lang="en-US"/>
              <a:t> - to beat rapidly usually with a whisk to increase volume and incorporate air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STOP</a:t>
            </a:r>
            <a:endParaRPr/>
          </a:p>
        </p:txBody>
      </p:sp>
      <p:sp>
        <p:nvSpPr>
          <p:cNvPr id="138" name="Google Shape;138;p9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E19FF"/>
      </a:accent1>
      <a:accent2>
        <a:srgbClr val="FFFF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2011-04-18T19:44:31Z</dcterms:created>
  <dc:creator>Teacher</dc:creator>
</cp:coreProperties>
</file>