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93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88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92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</p:sldIdLst>
  <p:sldSz cy="6858000" cx="9144000"/>
  <p:notesSz cx="7102475" cy="93884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99" roundtripDataSignature="AMtx7mj0YVdqvPZWadytXb6ZRRL73G5y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11" Type="http://schemas.openxmlformats.org/officeDocument/2006/relationships/slide" Target="slides/slide6.xml"/><Relationship Id="rId99" Type="http://customschemas.google.com/relationships/presentationmetadata" Target="metadata"/><Relationship Id="rId10" Type="http://schemas.openxmlformats.org/officeDocument/2006/relationships/slide" Target="slides/slide5.xml"/><Relationship Id="rId98" Type="http://schemas.openxmlformats.org/officeDocument/2006/relationships/slide" Target="slides/slide93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8" Type="http://schemas.openxmlformats.org/officeDocument/2006/relationships/slide" Target="slides/slide83.xml"/><Relationship Id="rId87" Type="http://schemas.openxmlformats.org/officeDocument/2006/relationships/slide" Target="slides/slide82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58" Type="http://schemas.openxmlformats.org/officeDocument/2006/relationships/slide" Target="slides/slide5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78162" cy="4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7100" lIns="94200" spcFirstLastPara="1" rIns="94200" wrap="square" tIns="471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4022725" y="0"/>
            <a:ext cx="3078162" cy="4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7100" lIns="94200" spcFirstLastPara="1" rIns="94200" wrap="square" tIns="471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  <a:noFill/>
          <a:ln>
            <a:noFill/>
          </a:ln>
        </p:spPr>
        <p:txBody>
          <a:bodyPr anchorCtr="0" anchor="t" bIns="47100" lIns="94200" spcFirstLastPara="1" rIns="94200" wrap="square" tIns="4710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916987"/>
            <a:ext cx="3078162" cy="46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7100" lIns="94200" spcFirstLastPara="1" rIns="94200" wrap="square" tIns="471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022725" y="8916987"/>
            <a:ext cx="3078162" cy="46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7100" lIns="94200" spcFirstLastPara="1" rIns="94200" wrap="square" tIns="471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0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0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2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2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3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3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1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6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16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8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8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106" name="Google Shape;106;p2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  <a:noFill/>
          <a:ln>
            <a:noFill/>
          </a:ln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2:notes"/>
          <p:cNvSpPr txBox="1"/>
          <p:nvPr/>
        </p:nvSpPr>
        <p:spPr>
          <a:xfrm>
            <a:off x="4022725" y="8916987"/>
            <a:ext cx="3078162" cy="46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7100" lIns="94200" spcFirstLastPara="1" rIns="94200" wrap="square" tIns="471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0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20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2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22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3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23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2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6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26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2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8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28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2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3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0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30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3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3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33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3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3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6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36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3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8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38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3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0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40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4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2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42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43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43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4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4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4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4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6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46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4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48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48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4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4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50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50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5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5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52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52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5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5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56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56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5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p5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58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Google Shape;468;p58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5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5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60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60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6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p6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6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62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62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63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7" name="Google Shape;507;p63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6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6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6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6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66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p66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6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6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68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Google Shape;547;p68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6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6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70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2" name="Google Shape;562;p70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123:notes"/>
          <p:cNvSpPr txBox="1"/>
          <p:nvPr>
            <p:ph idx="1" type="body"/>
          </p:nvPr>
        </p:nvSpPr>
        <p:spPr>
          <a:xfrm>
            <a:off x="711200" y="4460875"/>
            <a:ext cx="5680200" cy="4224300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p123:notes"/>
          <p:cNvSpPr/>
          <p:nvPr>
            <p:ph idx="2" type="sldImg"/>
          </p:nvPr>
        </p:nvSpPr>
        <p:spPr>
          <a:xfrm>
            <a:off x="1203325" y="703262"/>
            <a:ext cx="4695900" cy="35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12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p12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12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8" name="Google Shape;578;p12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2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12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128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128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12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5" name="Google Shape;595;p12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130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Google Shape;600;p130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13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6" name="Google Shape;606;p13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32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132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133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8" name="Google Shape;618;p133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13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4" name="Google Shape;624;p13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8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13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13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136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136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13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13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38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138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3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13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4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14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42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142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144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144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145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145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146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2" name="Google Shape;682;p146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47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147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149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4" name="Google Shape;694;p149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5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9" name="Google Shape;699;p15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201:notes"/>
          <p:cNvSpPr txBox="1"/>
          <p:nvPr>
            <p:ph idx="1" type="body"/>
          </p:nvPr>
        </p:nvSpPr>
        <p:spPr>
          <a:xfrm>
            <a:off x="711200" y="4460875"/>
            <a:ext cx="5680075" cy="4224337"/>
          </a:xfrm>
          <a:prstGeom prst="rect">
            <a:avLst/>
          </a:prstGeom>
        </p:spPr>
        <p:txBody>
          <a:bodyPr anchorCtr="0" anchor="t" bIns="47100" lIns="94200" spcFirstLastPara="1" rIns="94200" wrap="square" tIns="47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4" name="Google Shape;704;p201:notes"/>
          <p:cNvSpPr/>
          <p:nvPr>
            <p:ph idx="2" type="sldImg"/>
          </p:nvPr>
        </p:nvSpPr>
        <p:spPr>
          <a:xfrm>
            <a:off x="1203325" y="703262"/>
            <a:ext cx="4695825" cy="3521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0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/>
        </p:txBody>
      </p:sp>
      <p:sp>
        <p:nvSpPr>
          <p:cNvPr id="18" name="Google Shape;18;p20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0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0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1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p212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74" name="Google Shape;74;p2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80" name="Google Shape;80;p21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81" name="Google Shape;81;p2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14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87" name="Google Shape;87;p214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88" name="Google Shape;88;p214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89" name="Google Shape;89;p214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90" name="Google Shape;90;p2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1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96" name="Google Shape;96;p21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1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1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Content" type="txAndObj">
  <p:cSld name="TEXT_AND_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0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04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4" name="Google Shape;24;p204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5" name="Google Shape;25;p20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0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0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0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05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1" name="Google Shape;31;p20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0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0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2 Content" type="txAndTwoObj">
  <p:cSld name="TEXT_AND_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0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0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7" name="Google Shape;37;p206"/>
          <p:cNvSpPr txBox="1"/>
          <p:nvPr>
            <p:ph idx="2" type="body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8" name="Google Shape;38;p206"/>
          <p:cNvSpPr txBox="1"/>
          <p:nvPr>
            <p:ph idx="3" type="body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9" name="Google Shape;39;p20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0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0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0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0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0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0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0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0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0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0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9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54" name="Google Shape;54;p209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55" name="Google Shape;55;p20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0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10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10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61" name="Google Shape;61;p2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1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67" name="Google Shape;67;p2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E5CD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02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0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0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0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Relationship Id="rId4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jpg"/><Relationship Id="rId4" Type="http://schemas.openxmlformats.org/officeDocument/2006/relationships/image" Target="../media/image10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://articles.latimes.com/2012/feb/02/business/la-fi-mo-taco-bell-salmonella-20120202" TargetMode="External"/><Relationship Id="rId4" Type="http://schemas.openxmlformats.org/officeDocument/2006/relationships/hyperlink" Target="http://barfblog.foodsafety.ksu.edu/barfblog/tag/locust-grove" TargetMode="External"/><Relationship Id="rId5" Type="http://schemas.openxmlformats.org/officeDocument/2006/relationships/hyperlink" Target="http://www.msnbc.msn.com/id/44689523/ns/health-food_safety/t/cdc-confirms-dead-listeria-cantaloupe-outbreak/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6.png"/><Relationship Id="rId4" Type="http://schemas.openxmlformats.org/officeDocument/2006/relationships/image" Target="../media/image23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27.png"/><Relationship Id="rId4" Type="http://schemas.openxmlformats.org/officeDocument/2006/relationships/image" Target="../media/image21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28.png"/><Relationship Id="rId4" Type="http://schemas.openxmlformats.org/officeDocument/2006/relationships/image" Target="../media/image19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36.png"/><Relationship Id="rId4" Type="http://schemas.openxmlformats.org/officeDocument/2006/relationships/image" Target="../media/image24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29.png"/><Relationship Id="rId4" Type="http://schemas.openxmlformats.org/officeDocument/2006/relationships/image" Target="../media/image20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22.png"/><Relationship Id="rId4" Type="http://schemas.openxmlformats.org/officeDocument/2006/relationships/image" Target="../media/image3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31.png"/><Relationship Id="rId4" Type="http://schemas.openxmlformats.org/officeDocument/2006/relationships/image" Target="../media/image38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30.png"/><Relationship Id="rId4" Type="http://schemas.openxmlformats.org/officeDocument/2006/relationships/image" Target="../media/image39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37.png"/><Relationship Id="rId4" Type="http://schemas.openxmlformats.org/officeDocument/2006/relationships/image" Target="../media/image32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16.png"/><Relationship Id="rId4" Type="http://schemas.openxmlformats.org/officeDocument/2006/relationships/image" Target="../media/image41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34.png"/><Relationship Id="rId4" Type="http://schemas.openxmlformats.org/officeDocument/2006/relationships/image" Target="../media/image45.png"/><Relationship Id="rId5" Type="http://schemas.openxmlformats.org/officeDocument/2006/relationships/image" Target="../media/image35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44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3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7.xml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8.xml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9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0.xm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1.xml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2.xml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"/>
          <p:cNvSpPr/>
          <p:nvPr/>
        </p:nvSpPr>
        <p:spPr>
          <a:xfrm>
            <a:off x="685800" y="2362200"/>
            <a:ext cx="7848600" cy="22860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Practicing Safety and Sanitation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0"/>
          <p:cNvSpPr txBox="1"/>
          <p:nvPr>
            <p:ph type="title"/>
          </p:nvPr>
        </p:nvSpPr>
        <p:spPr>
          <a:xfrm>
            <a:off x="0" y="152400"/>
            <a:ext cx="6781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Burns…Second-Degree</a:t>
            </a:r>
            <a:endParaRPr/>
          </a:p>
        </p:txBody>
      </p:sp>
      <p:sp>
        <p:nvSpPr>
          <p:cNvPr id="163" name="Google Shape;163;p10"/>
          <p:cNvSpPr txBox="1"/>
          <p:nvPr>
            <p:ph idx="1" type="body"/>
          </p:nvPr>
        </p:nvSpPr>
        <p:spPr>
          <a:xfrm>
            <a:off x="457200" y="1219200"/>
            <a:ext cx="8305800" cy="56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Immerse in cold water.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Dampen clean cloths in cold water and apply them repeatedly.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rub the area or break blisters.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burn ointment only.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Dress the area with gauze that does not stick to skin and change daily.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doctor if there are signs of infection.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igarette__Lighter_1" id="164" name="Google Shape;164;p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53200" y="0"/>
            <a:ext cx="2362200" cy="203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"/>
          <p:cNvSpPr txBox="1"/>
          <p:nvPr>
            <p:ph type="title"/>
          </p:nvPr>
        </p:nvSpPr>
        <p:spPr>
          <a:xfrm>
            <a:off x="457200" y="274637"/>
            <a:ext cx="6019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Burns…Third Degree</a:t>
            </a:r>
            <a:endParaRPr/>
          </a:p>
        </p:txBody>
      </p:sp>
      <p:sp>
        <p:nvSpPr>
          <p:cNvPr id="170" name="Google Shape;170;p11"/>
          <p:cNvSpPr txBox="1"/>
          <p:nvPr>
            <p:ph idx="1" type="body"/>
          </p:nvPr>
        </p:nvSpPr>
        <p:spPr>
          <a:xfrm>
            <a:off x="457200" y="2209800"/>
            <a:ext cx="7924800" cy="29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Affects outside and inside layers of skin and possibly organs.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Skin appears black.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Requires emergency treatment.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911 immediately.</a:t>
            </a:r>
            <a:endParaRPr/>
          </a:p>
        </p:txBody>
      </p:sp>
      <p:pic>
        <p:nvPicPr>
          <p:cNvPr descr="Cigarette__Lighter_1" id="171" name="Google Shape;171;p1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228600"/>
            <a:ext cx="22860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mbulance_2" id="172" name="Google Shape;172;p11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43600" y="4495800"/>
            <a:ext cx="2705100" cy="180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2"/>
          <p:cNvSpPr txBox="1"/>
          <p:nvPr>
            <p:ph type="title"/>
          </p:nvPr>
        </p:nvSpPr>
        <p:spPr>
          <a:xfrm>
            <a:off x="457200" y="274637"/>
            <a:ext cx="6172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Cuts and Wounds</a:t>
            </a:r>
            <a:endParaRPr/>
          </a:p>
        </p:txBody>
      </p:sp>
      <p:sp>
        <p:nvSpPr>
          <p:cNvPr id="178" name="Google Shape;178;p12"/>
          <p:cNvSpPr txBox="1"/>
          <p:nvPr>
            <p:ph idx="1" type="body"/>
          </p:nvPr>
        </p:nvSpPr>
        <p:spPr>
          <a:xfrm>
            <a:off x="457200" y="1828800"/>
            <a:ext cx="8077200" cy="44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Clean with soap and water.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direct pressure to bleeding cut with clean cloth.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cloth soaks through, </a:t>
            </a:r>
            <a:r>
              <a:rPr b="1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remove…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a second cloth.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Elevate a bleeding limb higher that the heart unless you suspect a broken bone.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first aid cream after bleeding stops.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911 if wound is severe.</a:t>
            </a:r>
            <a:endParaRPr/>
          </a:p>
          <a:p>
            <a:pPr indent="-152400" lvl="0" marL="34290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chnology" id="179" name="Google Shape;179;p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000" y="228600"/>
            <a:ext cx="2038350" cy="20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Soft Tissue Injuries</a:t>
            </a:r>
            <a:b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4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RICE</a:t>
            </a:r>
            <a:endParaRPr/>
          </a:p>
        </p:txBody>
      </p:sp>
      <p:sp>
        <p:nvSpPr>
          <p:cNvPr id="185" name="Google Shape;185;p13"/>
          <p:cNvSpPr txBox="1"/>
          <p:nvPr>
            <p:ph idx="1" type="body"/>
          </p:nvPr>
        </p:nvSpPr>
        <p:spPr>
          <a:xfrm>
            <a:off x="381000" y="2209800"/>
            <a:ext cx="8153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3000"/>
              <a:buFont typeface="Arial"/>
              <a:buChar char="•"/>
            </a:pPr>
            <a:r>
              <a:rPr b="1" i="0" lang="en-US" sz="3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Rest</a:t>
            </a:r>
            <a:r>
              <a:rPr b="1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injured limb or joint.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</a:t>
            </a:r>
            <a:r>
              <a:rPr b="1" i="0" lang="en-US" sz="3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ice packs 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reduce swelling.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a firm </a:t>
            </a:r>
            <a:r>
              <a:rPr b="1" i="0" lang="en-US" sz="3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compression 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bandage to add support.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ts val="3000"/>
              <a:buFont typeface="Arial"/>
              <a:buChar char="•"/>
            </a:pPr>
            <a:r>
              <a:rPr b="1" i="0" lang="en-US" sz="3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Elevate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limb.</a:t>
            </a:r>
            <a:endParaRPr/>
          </a:p>
        </p:txBody>
      </p:sp>
      <p:pic>
        <p:nvPicPr>
          <p:cNvPr descr="On_Crutches_Silhouette" id="186" name="Google Shape;186;p1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3600" y="4191000"/>
            <a:ext cx="1966912" cy="251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4"/>
          <p:cNvSpPr txBox="1"/>
          <p:nvPr>
            <p:ph type="title"/>
          </p:nvPr>
        </p:nvSpPr>
        <p:spPr>
          <a:xfrm>
            <a:off x="457200" y="274637"/>
            <a:ext cx="4724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Choking</a:t>
            </a:r>
            <a:endParaRPr/>
          </a:p>
        </p:txBody>
      </p:sp>
      <p:sp>
        <p:nvSpPr>
          <p:cNvPr id="192" name="Google Shape;192;p14"/>
          <p:cNvSpPr txBox="1"/>
          <p:nvPr>
            <p:ph idx="1" type="body"/>
          </p:nvPr>
        </p:nvSpPr>
        <p:spPr>
          <a:xfrm>
            <a:off x="457200" y="1295400"/>
            <a:ext cx="8077200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try to retrieve an object from the victim’s throat.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Perform the Heimlich maneuver until the object comes out or the victim loses consciousness.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loses consciousness, lay flat on back and sweep the victim’s mouth / open airway / check for breathing / give two slow breathes / give five abdominal thrusts / continue until object is removed or medical help arrives.</a:t>
            </a:r>
            <a:endParaRPr/>
          </a:p>
        </p:txBody>
      </p:sp>
      <p:pic>
        <p:nvPicPr>
          <p:cNvPr descr="pizza" id="193" name="Google Shape;193;p1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0" y="609600"/>
            <a:ext cx="1371600" cy="137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"/>
          <p:cNvSpPr txBox="1"/>
          <p:nvPr>
            <p:ph idx="1" type="body"/>
          </p:nvPr>
        </p:nvSpPr>
        <p:spPr>
          <a:xfrm>
            <a:off x="457200" y="1219200"/>
            <a:ext cx="5410200" cy="4906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object has come out but victim is not breathing, begin CPR.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911 or your emergency number.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…If you are alone, use chair or counter to try to force object out.</a:t>
            </a:r>
            <a:endParaRPr/>
          </a:p>
        </p:txBody>
      </p:sp>
      <p:pic>
        <p:nvPicPr>
          <p:cNvPr descr="pizza" id="199" name="Google Shape;199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9400" y="1447800"/>
            <a:ext cx="135255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zza" id="200" name="Google Shape;200;p15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9400" y="3886200"/>
            <a:ext cx="1352550" cy="144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Poisoning</a:t>
            </a:r>
            <a:endParaRPr/>
          </a:p>
        </p:txBody>
      </p:sp>
      <p:sp>
        <p:nvSpPr>
          <p:cNvPr id="206" name="Google Shape;206;p16"/>
          <p:cNvSpPr txBox="1"/>
          <p:nvPr>
            <p:ph idx="1" type="body"/>
          </p:nvPr>
        </p:nvSpPr>
        <p:spPr>
          <a:xfrm>
            <a:off x="457200" y="1600200"/>
            <a:ext cx="69342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is not breathing, or does not have pulse, or heartbeat, begin CPR.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Try to identify the poison.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poison control center or 911.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Follow instructions given by emergency personnel.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Place victim in recovery position.</a:t>
            </a:r>
            <a:endParaRPr/>
          </a:p>
        </p:txBody>
      </p:sp>
      <p:pic>
        <p:nvPicPr>
          <p:cNvPr descr="Hand_with_Poison" id="207" name="Google Shape;207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9000" y="1371600"/>
            <a:ext cx="14605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scriptions" id="208" name="Google Shape;208;p16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24600" y="4648200"/>
            <a:ext cx="2374900" cy="18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FIRES AND EXTINGUISHING METHODS</a:t>
            </a:r>
            <a:endParaRPr/>
          </a:p>
        </p:txBody>
      </p:sp>
      <p:sp>
        <p:nvSpPr>
          <p:cNvPr id="214" name="Google Shape;214;p17"/>
          <p:cNvSpPr txBox="1"/>
          <p:nvPr>
            <p:ph idx="1" type="body"/>
          </p:nvPr>
        </p:nvSpPr>
        <p:spPr>
          <a:xfrm>
            <a:off x="457200" y="1600200"/>
            <a:ext cx="82296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small grease fire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can be extinguished by covering it with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baking soda.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pan fire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can be extinguished by covering the pan with 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lid.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fire blanket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can be used as 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protective shield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during escape.</a:t>
            </a:r>
            <a:endParaRPr/>
          </a:p>
          <a:p>
            <a:pPr indent="-1524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2400" lvl="0" marL="34290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Flames" id="215" name="Google Shape;215;p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" y="5029200"/>
            <a:ext cx="167640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lames" id="216" name="Google Shape;216;p17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000" y="4953000"/>
            <a:ext cx="167640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lames" id="217" name="Google Shape;217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86200" y="4953000"/>
            <a:ext cx="1676400" cy="167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8"/>
          <p:cNvSpPr txBox="1"/>
          <p:nvPr>
            <p:ph type="title"/>
          </p:nvPr>
        </p:nvSpPr>
        <p:spPr>
          <a:xfrm>
            <a:off x="533400" y="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br>
              <a:rPr b="0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Types of Fire Extinguishers</a:t>
            </a:r>
            <a:endParaRPr/>
          </a:p>
        </p:txBody>
      </p:sp>
      <p:sp>
        <p:nvSpPr>
          <p:cNvPr id="223" name="Google Shape;223;p18"/>
          <p:cNvSpPr txBox="1"/>
          <p:nvPr>
            <p:ph idx="1" type="body"/>
          </p:nvPr>
        </p:nvSpPr>
        <p:spPr>
          <a:xfrm>
            <a:off x="381000" y="1752600"/>
            <a:ext cx="8305800" cy="4830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 A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extinguishers are used for </a:t>
            </a:r>
            <a:r>
              <a:rPr b="0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ordinary combustibles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(cloth, wood, rubber, plastics).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 B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extinguishers are used for </a:t>
            </a:r>
            <a:r>
              <a:rPr b="0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flammable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liquid fires (oil, gasoline, paints, lacquers, grease, solvents).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 C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extinguishers are used for </a:t>
            </a:r>
            <a:r>
              <a:rPr b="0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electrical fires.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 D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extinguishers are used for </a:t>
            </a:r>
            <a:r>
              <a:rPr b="0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metal fires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(these types of fires are dangerous and seldom handled by the general public).</a:t>
            </a:r>
            <a:endParaRPr/>
          </a:p>
        </p:txBody>
      </p:sp>
      <p:pic>
        <p:nvPicPr>
          <p:cNvPr descr="Flames" id="224" name="Google Shape;224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1400" y="381000"/>
            <a:ext cx="15240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9"/>
          <p:cNvSpPr/>
          <p:nvPr/>
        </p:nvSpPr>
        <p:spPr>
          <a:xfrm>
            <a:off x="990600" y="1219200"/>
            <a:ext cx="7162800" cy="27432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9525">
                  <a:solidFill>
                    <a:srgbClr val="CC99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gradFill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0"/>
                </a:gradFill>
                <a:latin typeface="Impact"/>
              </a:rPr>
              <a:t>Sanitary Practices </a:t>
            </a:r>
          </a:p>
        </p:txBody>
      </p:sp>
      <p:pic>
        <p:nvPicPr>
          <p:cNvPr descr="doc" id="230" name="Google Shape;23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0" y="4191000"/>
            <a:ext cx="1828800" cy="205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Guidelines for Preventing Kitchen Accidents</a:t>
            </a:r>
            <a:endParaRPr/>
          </a:p>
        </p:txBody>
      </p:sp>
      <p:sp>
        <p:nvSpPr>
          <p:cNvPr id="110" name="Google Shape;110;p2"/>
          <p:cNvSpPr txBox="1"/>
          <p:nvPr>
            <p:ph idx="1" type="body"/>
          </p:nvPr>
        </p:nvSpPr>
        <p:spPr>
          <a:xfrm>
            <a:off x="457200" y="1600200"/>
            <a:ext cx="7848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overloading electrical outlets.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careful with flammable materials.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Disconnect cords by pulling the plug.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pull the cord.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store sharp, heavy objects such as appliances, large utensils, or large pans overhead.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cupboard doors closed.</a:t>
            </a:r>
            <a:endParaRPr/>
          </a:p>
        </p:txBody>
      </p:sp>
      <p:pic>
        <p:nvPicPr>
          <p:cNvPr descr="Washing_Dishes" id="111" name="Google Shape;111;p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4800600"/>
            <a:ext cx="304800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0"/>
          <p:cNvSpPr txBox="1"/>
          <p:nvPr>
            <p:ph idx="1" type="body"/>
          </p:nvPr>
        </p:nvSpPr>
        <p:spPr>
          <a:xfrm>
            <a:off x="457200" y="762000"/>
            <a:ext cx="8229600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 with clean hands and fingernails.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touching the eating surface of plates, flatware and glasses.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handle food if you have an open cut or wound on your hand.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Cover or tie back hair to keep it out of food.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all pets out of the kitchen.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all work areas clean.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Scrub your hands after touching raw meats or other raw food.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1"/>
          <p:cNvSpPr txBox="1"/>
          <p:nvPr>
            <p:ph idx="1" type="body"/>
          </p:nvPr>
        </p:nvSpPr>
        <p:spPr>
          <a:xfrm>
            <a:off x="457200" y="609600"/>
            <a:ext cx="8229600" cy="5516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a tasting spoon only once.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one towel for dishes and a separate towel for hands. If possible, allow dishes to air dry.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Wear clean, washable, and comfortable shoes.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use flatware, utensils, or towels that have fallen on the floor until they have been washed.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2"/>
          <p:cNvSpPr/>
          <p:nvPr/>
        </p:nvSpPr>
        <p:spPr>
          <a:xfrm rot="300000">
            <a:off x="893762" y="601662"/>
            <a:ext cx="7162800" cy="358775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gradFill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0"/>
                </a:gradFill>
                <a:latin typeface="Impact"/>
              </a:rPr>
              <a:t>Food-Borne  Illnesses </a:t>
            </a:r>
          </a:p>
        </p:txBody>
      </p:sp>
      <p:pic>
        <p:nvPicPr>
          <p:cNvPr descr="migrane" id="246" name="Google Shape;24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8600" y="4191000"/>
            <a:ext cx="1285875" cy="20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E. coli</a:t>
            </a:r>
            <a:endParaRPr/>
          </a:p>
        </p:txBody>
      </p:sp>
      <p:sp>
        <p:nvSpPr>
          <p:cNvPr id="252" name="Google Shape;252;p23"/>
          <p:cNvSpPr txBox="1"/>
          <p:nvPr>
            <p:ph idx="1" type="body"/>
          </p:nvPr>
        </p:nvSpPr>
        <p:spPr>
          <a:xfrm>
            <a:off x="457200" y="1752600"/>
            <a:ext cx="8229600" cy="4373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Caused by eating meat, especially ground beef that has not been sufficiently cooked.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 sources…contaminated vegetables, unpasteurized milk and juice, swimming in contaminated water.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Often causes severe bloody diarrhea and abdominal cramps.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C. Perfringens poisoning</a:t>
            </a:r>
            <a:endParaRPr/>
          </a:p>
        </p:txBody>
      </p:sp>
      <p:sp>
        <p:nvSpPr>
          <p:cNvPr id="258" name="Google Shape;258;p24"/>
          <p:cNvSpPr txBox="1"/>
          <p:nvPr>
            <p:ph idx="1" type="body"/>
          </p:nvPr>
        </p:nvSpPr>
        <p:spPr>
          <a:xfrm>
            <a:off x="457200" y="1905000"/>
            <a:ext cx="822960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Caused by eating foods contaminated with abnormally large amounts of bacteria.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 in food after cooking and multiply during cool down and storage.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Meat and gravy products are frequent sources.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Symptoms include nausea, diarrhea, and acute inflammation of the stomach and intestines.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Staphylococcal poisoning</a:t>
            </a:r>
            <a:endParaRPr/>
          </a:p>
        </p:txBody>
      </p:sp>
      <p:sp>
        <p:nvSpPr>
          <p:cNvPr id="264" name="Google Shape;264;p25"/>
          <p:cNvSpPr txBox="1"/>
          <p:nvPr>
            <p:ph idx="1" type="body"/>
          </p:nvPr>
        </p:nvSpPr>
        <p:spPr>
          <a:xfrm>
            <a:off x="457200" y="1600200"/>
            <a:ext cx="82296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Caused by eating food containing the toxin and transmitted by food handlers who carry the bacteria.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Foods include: meat, poultry, egg products, salads (egg, tuna, chicken, potato, macaroni, etc.)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Symptoms include vomiting, diarrhea, tiredness, and abdominal cramps.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6"/>
          <p:cNvSpPr txBox="1"/>
          <p:nvPr>
            <p:ph type="title"/>
          </p:nvPr>
        </p:nvSpPr>
        <p:spPr>
          <a:xfrm>
            <a:off x="457200" y="0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Botulism</a:t>
            </a:r>
            <a:endParaRPr/>
          </a:p>
        </p:txBody>
      </p:sp>
      <p:sp>
        <p:nvSpPr>
          <p:cNvPr id="270" name="Google Shape;270;p26"/>
          <p:cNvSpPr txBox="1"/>
          <p:nvPr>
            <p:ph idx="1" type="body"/>
          </p:nvPr>
        </p:nvSpPr>
        <p:spPr>
          <a:xfrm>
            <a:off x="457200" y="914400"/>
            <a:ext cx="8229600" cy="56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Caused by eating food containing the botulism toxin.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Toxin is produced when bacteria grow in improperly canned foods and occasionally in contaminated fish.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Symptoms include double vision, inability to swallow, speech difficulty, and progressive paralysis of the respiratory system.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Never eat food that does not smell normal or comes from bulging, damaged, or leaking cans.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prevent infant botulism—do not feed honey to infants less than a year old.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27"/>
          <p:cNvSpPr txBox="1"/>
          <p:nvPr>
            <p:ph idx="1" type="body"/>
          </p:nvPr>
        </p:nvSpPr>
        <p:spPr>
          <a:xfrm>
            <a:off x="304800" y="11430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http://articles.latimes.com/2012/feb/02/business/la-fi-mo-taco-bell-salmonella-20120202</a:t>
            </a:r>
            <a:endParaRPr/>
          </a:p>
          <a:p>
            <a:pPr indent="-1397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http://barfblog.foodsafety.ksu.edu/barfblog/tag/locust-grove</a:t>
            </a:r>
            <a:endParaRPr/>
          </a:p>
          <a:p>
            <a:pPr indent="-1397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http://www.msnbc.msn.com/id/44689523/ns/health-food_safety/t/cdc-confirms-dead-listeria-cantaloupe-outbreak/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8"/>
          <p:cNvSpPr/>
          <p:nvPr/>
        </p:nvSpPr>
        <p:spPr>
          <a:xfrm>
            <a:off x="1219200" y="1295400"/>
            <a:ext cx="7010400" cy="2590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>
                  <a:noFill/>
                </a:ln>
                <a:solidFill>
                  <a:srgbClr val="336699"/>
                </a:solidFill>
                <a:latin typeface="Times New Roman"/>
              </a:rPr>
              <a:t>Preventing Food Contamination </a:t>
            </a:r>
          </a:p>
        </p:txBody>
      </p:sp>
      <p:pic>
        <p:nvPicPr>
          <p:cNvPr descr="moldie3s" id="282" name="Google Shape;28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5200" y="4114800"/>
            <a:ext cx="2209800" cy="205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29"/>
          <p:cNvSpPr txBox="1"/>
          <p:nvPr>
            <p:ph idx="1" type="body"/>
          </p:nvPr>
        </p:nvSpPr>
        <p:spPr>
          <a:xfrm>
            <a:off x="457200" y="609600"/>
            <a:ext cx="8229600" cy="5516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Biological contamination</a:t>
            </a: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store food below 40 degrees or keep food above 140 degrees while waiting to be served.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Foreign substances</a:t>
            </a: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Keep dirt, chemicals, metals, or other foreign substances away form food and wash fresh produce before serving.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Spoilage</a:t>
            </a: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Use perishable food as soon as possible after purchasing.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"/>
          <p:cNvSpPr txBox="1"/>
          <p:nvPr>
            <p:ph idx="1" type="body"/>
          </p:nvPr>
        </p:nvSpPr>
        <p:spPr>
          <a:xfrm>
            <a:off x="381000" y="533400"/>
            <a:ext cx="79248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Follow appliance directions carefully and do not remove safety labels or guards from appliances.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electrical appliances away from water.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handles of pan turned away from outer edges of the range.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kitchen floors clean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and dry to avoid accidents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by slipping.</a:t>
            </a:r>
            <a:endParaRPr/>
          </a:p>
        </p:txBody>
      </p:sp>
      <p:pic>
        <p:nvPicPr>
          <p:cNvPr descr="Kitchen_2" id="117" name="Google Shape;117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67400" y="3886200"/>
            <a:ext cx="2857500" cy="275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0"/>
          <p:cNvSpPr/>
          <p:nvPr/>
        </p:nvSpPr>
        <p:spPr>
          <a:xfrm>
            <a:off x="1524000" y="609600"/>
            <a:ext cx="5867400" cy="299402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>
                  <a:noFill/>
                </a:ln>
                <a:gradFill>
                  <a:gsLst>
                    <a:gs pos="0">
                      <a:srgbClr val="800080"/>
                    </a:gs>
                    <a:gs pos="50000">
                      <a:srgbClr val="3B003B"/>
                    </a:gs>
                    <a:gs pos="100000">
                      <a:srgbClr val="800080"/>
                    </a:gs>
                  </a:gsLst>
                  <a:lin ang="5400000" scaled="0"/>
                </a:gradFill>
                <a:latin typeface="Impact"/>
              </a:rPr>
              <a:t>Controlling Household Pests </a:t>
            </a:r>
          </a:p>
        </p:txBody>
      </p:sp>
      <p:pic>
        <p:nvPicPr>
          <p:cNvPr descr="jellos2" id="293" name="Google Shape;29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5200" y="3886200"/>
            <a:ext cx="2057400" cy="220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1"/>
          <p:cNvSpPr txBox="1"/>
          <p:nvPr>
            <p:ph idx="1" type="body"/>
          </p:nvPr>
        </p:nvSpPr>
        <p:spPr>
          <a:xfrm>
            <a:off x="457200" y="762000"/>
            <a:ext cx="8229600" cy="54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Clean shelves and drawers frequently.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Clean up spilled food immediately.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Keep all food covered.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Keep all pets out of the kitchen.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Keep floors clean.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Repair cracks in the work area counters to block out pests.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Store equipment in clean area.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Use traps and poisons carefully.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3"/>
          <p:cNvSpPr/>
          <p:nvPr/>
        </p:nvSpPr>
        <p:spPr>
          <a:xfrm>
            <a:off x="2438400" y="2133600"/>
            <a:ext cx="4038600" cy="28194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000000"/>
                </a:solidFill>
                <a:latin typeface="Arial Black"/>
              </a:rPr>
              <a:t>Practice Questions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4"/>
          <p:cNvSpPr txBox="1"/>
          <p:nvPr/>
        </p:nvSpPr>
        <p:spPr>
          <a:xfrm>
            <a:off x="5943600" y="4038600"/>
            <a:ext cx="228600" cy="23622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4"/>
          <p:cNvSpPr txBox="1"/>
          <p:nvPr/>
        </p:nvSpPr>
        <p:spPr>
          <a:xfrm>
            <a:off x="4495800" y="4953000"/>
            <a:ext cx="228600" cy="16764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34"/>
          <p:cNvSpPr txBox="1"/>
          <p:nvPr>
            <p:ph type="ctrTitle"/>
          </p:nvPr>
        </p:nvSpPr>
        <p:spPr>
          <a:xfrm>
            <a:off x="457200" y="685800"/>
            <a:ext cx="696595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</a:pPr>
            <a:r>
              <a:rPr b="1" i="0" lang="en-US" sz="60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Signs of Safety</a:t>
            </a:r>
            <a:endParaRPr/>
          </a:p>
        </p:txBody>
      </p:sp>
      <p:sp>
        <p:nvSpPr>
          <p:cNvPr id="311" name="Google Shape;311;p34"/>
          <p:cNvSpPr txBox="1"/>
          <p:nvPr/>
        </p:nvSpPr>
        <p:spPr>
          <a:xfrm>
            <a:off x="3733800" y="3429000"/>
            <a:ext cx="1676400" cy="1676400"/>
          </a:xfrm>
          <a:prstGeom prst="rect">
            <a:avLst/>
          </a:prstGeom>
          <a:solidFill>
            <a:schemeClr val="accent1"/>
          </a:solidFill>
          <a:ln cap="flat" cmpd="sng" w="762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Safe </a:t>
            </a:r>
            <a:b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Space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Ahead</a:t>
            </a:r>
            <a:endParaRPr/>
          </a:p>
        </p:txBody>
      </p:sp>
      <p:sp>
        <p:nvSpPr>
          <p:cNvPr id="312" name="Google Shape;312;p34"/>
          <p:cNvSpPr/>
          <p:nvPr/>
        </p:nvSpPr>
        <p:spPr>
          <a:xfrm rot="-2820000">
            <a:off x="3897312" y="3532187"/>
            <a:ext cx="457200" cy="6858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34"/>
          <p:cNvSpPr txBox="1"/>
          <p:nvPr/>
        </p:nvSpPr>
        <p:spPr>
          <a:xfrm rot="2580000">
            <a:off x="3881947" y="3799751"/>
            <a:ext cx="5715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34"/>
          <p:cNvSpPr/>
          <p:nvPr/>
        </p:nvSpPr>
        <p:spPr>
          <a:xfrm>
            <a:off x="4953000" y="2133600"/>
            <a:ext cx="2209800" cy="2133600"/>
          </a:xfrm>
          <a:prstGeom prst="diamond">
            <a:avLst/>
          </a:prstGeom>
          <a:solidFill>
            <a:schemeClr val="accent1"/>
          </a:solidFill>
          <a:ln cap="flat" cmpd="sng" w="571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Danger</a:t>
            </a:r>
            <a:b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Zone</a:t>
            </a:r>
            <a:endParaRPr/>
          </a:p>
        </p:txBody>
      </p:sp>
      <p:sp>
        <p:nvSpPr>
          <p:cNvPr id="315" name="Google Shape;315;p34"/>
          <p:cNvSpPr/>
          <p:nvPr/>
        </p:nvSpPr>
        <p:spPr>
          <a:xfrm>
            <a:off x="5867400" y="3657600"/>
            <a:ext cx="457200" cy="4572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34"/>
          <p:cNvSpPr txBox="1"/>
          <p:nvPr/>
        </p:nvSpPr>
        <p:spPr>
          <a:xfrm rot="5400000">
            <a:off x="5924550" y="3714750"/>
            <a:ext cx="3429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5"/>
          <p:cNvSpPr txBox="1"/>
          <p:nvPr>
            <p:ph idx="1" type="body"/>
          </p:nvPr>
        </p:nvSpPr>
        <p:spPr>
          <a:xfrm>
            <a:off x="1012825" y="1600200"/>
            <a:ext cx="7045325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 the following practices as safe or dangerous.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t/>
            </a:r>
            <a:endParaRPr b="0" i="0" sz="7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If dangerous, explain why?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6"/>
          <p:cNvSpPr txBox="1"/>
          <p:nvPr>
            <p:ph type="title"/>
          </p:nvPr>
        </p:nvSpPr>
        <p:spPr>
          <a:xfrm>
            <a:off x="228600" y="32004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327" name="Google Shape;327;p36"/>
          <p:cNvSpPr txBox="1"/>
          <p:nvPr>
            <p:ph idx="1" type="body"/>
          </p:nvPr>
        </p:nvSpPr>
        <p:spPr>
          <a:xfrm>
            <a:off x="304800" y="609600"/>
            <a:ext cx="7386637" cy="4497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1.Fran stored the cast-iron frying pan on the top shelf to get it out of harm’s way.</a:t>
            </a:r>
            <a:endParaRPr/>
          </a:p>
        </p:txBody>
      </p:sp>
      <p:sp>
        <p:nvSpPr>
          <p:cNvPr id="328" name="Google Shape;328;p36"/>
          <p:cNvSpPr txBox="1"/>
          <p:nvPr/>
        </p:nvSpPr>
        <p:spPr>
          <a:xfrm>
            <a:off x="304800" y="4648200"/>
            <a:ext cx="7543800" cy="1920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Heavy objects should be stored on low shelves so that you can reach them safely.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7"/>
          <p:cNvSpPr txBox="1"/>
          <p:nvPr>
            <p:ph type="title"/>
          </p:nvPr>
        </p:nvSpPr>
        <p:spPr>
          <a:xfrm>
            <a:off x="304800" y="52578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Safe</a:t>
            </a:r>
            <a:endParaRPr/>
          </a:p>
        </p:txBody>
      </p:sp>
      <p:sp>
        <p:nvSpPr>
          <p:cNvPr id="334" name="Google Shape;334;p37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2.Jody put her long hair into a pony tail before she went into the kitchen to cook supper.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8"/>
          <p:cNvSpPr txBox="1"/>
          <p:nvPr>
            <p:ph type="title"/>
          </p:nvPr>
        </p:nvSpPr>
        <p:spPr>
          <a:xfrm>
            <a:off x="1447800" y="2514600"/>
            <a:ext cx="4876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340" name="Google Shape;340;p38"/>
          <p:cNvSpPr txBox="1"/>
          <p:nvPr>
            <p:ph idx="1" type="body"/>
          </p:nvPr>
        </p:nvSpPr>
        <p:spPr>
          <a:xfrm>
            <a:off x="304800" y="0"/>
            <a:ext cx="7386637" cy="29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Doris stapled the microwave cord in place to keep people from falling over it.</a:t>
            </a:r>
            <a:endParaRPr/>
          </a:p>
        </p:txBody>
      </p:sp>
      <p:sp>
        <p:nvSpPr>
          <p:cNvPr id="341" name="Google Shape;341;p38"/>
          <p:cNvSpPr txBox="1"/>
          <p:nvPr/>
        </p:nvSpPr>
        <p:spPr>
          <a:xfrm>
            <a:off x="0" y="3717925"/>
            <a:ext cx="7772400" cy="3140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Electrical cords should never be stapled or otherwise punctured; doing so could result in dangerous electrical shocks.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9"/>
          <p:cNvSpPr txBox="1"/>
          <p:nvPr>
            <p:ph type="title"/>
          </p:nvPr>
        </p:nvSpPr>
        <p:spPr>
          <a:xfrm>
            <a:off x="304800" y="29718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347" name="Google Shape;347;p39"/>
          <p:cNvSpPr txBox="1"/>
          <p:nvPr>
            <p:ph idx="1" type="body"/>
          </p:nvPr>
        </p:nvSpPr>
        <p:spPr>
          <a:xfrm>
            <a:off x="304800" y="228600"/>
            <a:ext cx="7386637" cy="31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 Debra chose to use knives that were slightly dull so that she would not risk cutting herself.</a:t>
            </a:r>
            <a:endParaRPr/>
          </a:p>
        </p:txBody>
      </p:sp>
      <p:sp>
        <p:nvSpPr>
          <p:cNvPr id="348" name="Google Shape;348;p39"/>
          <p:cNvSpPr txBox="1"/>
          <p:nvPr/>
        </p:nvSpPr>
        <p:spPr>
          <a:xfrm>
            <a:off x="304800" y="4038600"/>
            <a:ext cx="7543800" cy="2530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Dull knives are actually more dangerous than sharp ones because you have to use more effort to cut with them.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0"/>
          <p:cNvSpPr txBox="1"/>
          <p:nvPr>
            <p:ph type="title"/>
          </p:nvPr>
        </p:nvSpPr>
        <p:spPr>
          <a:xfrm>
            <a:off x="3505200" y="3581400"/>
            <a:ext cx="4038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354" name="Google Shape;354;p40"/>
          <p:cNvSpPr txBox="1"/>
          <p:nvPr>
            <p:ph idx="1" type="body"/>
          </p:nvPr>
        </p:nvSpPr>
        <p:spPr>
          <a:xfrm>
            <a:off x="228600" y="0"/>
            <a:ext cx="784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5. When the French knife slipped out of Brenda’s fingers, she tried her best to catch it to prevent it from cutting her foot or damaging the floor.</a:t>
            </a:r>
            <a:endParaRPr/>
          </a:p>
        </p:txBody>
      </p:sp>
      <p:sp>
        <p:nvSpPr>
          <p:cNvPr id="355" name="Google Shape;355;p40"/>
          <p:cNvSpPr txBox="1"/>
          <p:nvPr/>
        </p:nvSpPr>
        <p:spPr>
          <a:xfrm>
            <a:off x="0" y="4327525"/>
            <a:ext cx="7848600" cy="2530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You should never try to catch a sharp object such as a knife as it falls; doing so can cause a severe cut.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"/>
          <p:cNvSpPr txBox="1"/>
          <p:nvPr>
            <p:ph idx="1" type="body"/>
          </p:nvPr>
        </p:nvSpPr>
        <p:spPr>
          <a:xfrm>
            <a:off x="457200" y="381000"/>
            <a:ext cx="6324600" cy="6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Open the lids of pots and pans away from you so steam will not burn hands or face as lid is removed.</a:t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Store and wash sharp objects and knives separately.</a:t>
            </a:r>
            <a:endParaRPr/>
          </a:p>
          <a:p>
            <a:pPr indent="-292100" lvl="0" marL="342900" rtl="0" algn="l">
              <a:lnSpc>
                <a:spcPct val="100000"/>
              </a:lnSpc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Store kitchen chemicals safely.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a sturdy stool when reaching for objects.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dry potholders when	 handling hot pots to avoid burns.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Wear safe clothing and shoes.</a:t>
            </a:r>
            <a:endParaRPr/>
          </a:p>
        </p:txBody>
      </p:sp>
      <p:pic>
        <p:nvPicPr>
          <p:cNvPr descr="Following_Recipe" id="123" name="Google Shape;123;p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9400" y="2057400"/>
            <a:ext cx="22479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1"/>
          <p:cNvSpPr txBox="1"/>
          <p:nvPr>
            <p:ph type="title"/>
          </p:nvPr>
        </p:nvSpPr>
        <p:spPr>
          <a:xfrm>
            <a:off x="457200" y="43434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Safe</a:t>
            </a:r>
            <a:endParaRPr/>
          </a:p>
        </p:txBody>
      </p:sp>
      <p:sp>
        <p:nvSpPr>
          <p:cNvPr id="361" name="Google Shape;361;p41"/>
          <p:cNvSpPr txBox="1"/>
          <p:nvPr>
            <p:ph idx="1" type="body"/>
          </p:nvPr>
        </p:nvSpPr>
        <p:spPr>
          <a:xfrm>
            <a:off x="228600" y="228600"/>
            <a:ext cx="7386637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6. After the bread was finished baking, Josh cleaned the oven to prevent any crumbs or spills from catching fire.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2"/>
          <p:cNvSpPr txBox="1"/>
          <p:nvPr>
            <p:ph type="title"/>
          </p:nvPr>
        </p:nvSpPr>
        <p:spPr>
          <a:xfrm>
            <a:off x="609600" y="3657600"/>
            <a:ext cx="4038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Safe</a:t>
            </a:r>
            <a:endParaRPr/>
          </a:p>
        </p:txBody>
      </p:sp>
      <p:sp>
        <p:nvSpPr>
          <p:cNvPr id="367" name="Google Shape;367;p42"/>
          <p:cNvSpPr txBox="1"/>
          <p:nvPr>
            <p:ph idx="1" type="body"/>
          </p:nvPr>
        </p:nvSpPr>
        <p:spPr>
          <a:xfrm>
            <a:off x="381000" y="228600"/>
            <a:ext cx="7386637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7. Kate used a damp paper towel to pick up bits of broken glass where the broom would not reach.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43"/>
          <p:cNvSpPr txBox="1"/>
          <p:nvPr>
            <p:ph type="title"/>
          </p:nvPr>
        </p:nvSpPr>
        <p:spPr>
          <a:xfrm>
            <a:off x="381000" y="31242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373" name="Google Shape;373;p43"/>
          <p:cNvSpPr txBox="1"/>
          <p:nvPr>
            <p:ph idx="1" type="body"/>
          </p:nvPr>
        </p:nvSpPr>
        <p:spPr>
          <a:xfrm>
            <a:off x="228600" y="0"/>
            <a:ext cx="7386637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8. In order to make sure they were free of any food residue, Dalton put the dirty steak knives into the dishwater to soak.</a:t>
            </a:r>
            <a:endParaRPr/>
          </a:p>
        </p:txBody>
      </p:sp>
      <p:sp>
        <p:nvSpPr>
          <p:cNvPr id="374" name="Google Shape;374;p43"/>
          <p:cNvSpPr txBox="1"/>
          <p:nvPr/>
        </p:nvSpPr>
        <p:spPr>
          <a:xfrm>
            <a:off x="0" y="4038600"/>
            <a:ext cx="7848600" cy="2530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Never put utensils with sharp edges into dishwater where they cannot easily be seen; they may cut you.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4"/>
          <p:cNvSpPr txBox="1"/>
          <p:nvPr>
            <p:ph type="title"/>
          </p:nvPr>
        </p:nvSpPr>
        <p:spPr>
          <a:xfrm>
            <a:off x="685800" y="3352800"/>
            <a:ext cx="7477125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380" name="Google Shape;380;p44"/>
          <p:cNvSpPr txBox="1"/>
          <p:nvPr>
            <p:ph idx="1" type="body"/>
          </p:nvPr>
        </p:nvSpPr>
        <p:spPr>
          <a:xfrm>
            <a:off x="381000" y="0"/>
            <a:ext cx="7386637" cy="35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9. Understanding the importance of a clean oven, Elise mixed two strong cleansers in order to clean it.</a:t>
            </a:r>
            <a:endParaRPr/>
          </a:p>
        </p:txBody>
      </p:sp>
      <p:sp>
        <p:nvSpPr>
          <p:cNvPr id="381" name="Google Shape;381;p44"/>
          <p:cNvSpPr txBox="1"/>
          <p:nvPr/>
        </p:nvSpPr>
        <p:spPr>
          <a:xfrm>
            <a:off x="228600" y="4114800"/>
            <a:ext cx="7620000" cy="2530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Never mix cleaning chemicals; some combinations of chemicals react and produce toxic fumes.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45"/>
          <p:cNvSpPr txBox="1"/>
          <p:nvPr>
            <p:ph type="title"/>
          </p:nvPr>
        </p:nvSpPr>
        <p:spPr>
          <a:xfrm>
            <a:off x="457200" y="29718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387" name="Google Shape;387;p45"/>
          <p:cNvSpPr txBox="1"/>
          <p:nvPr>
            <p:ph idx="1" type="body"/>
          </p:nvPr>
        </p:nvSpPr>
        <p:spPr>
          <a:xfrm>
            <a:off x="0" y="228600"/>
            <a:ext cx="7691437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10. Donald lifted the lid of the pan toward him, to see if the mixture had thickened.</a:t>
            </a:r>
            <a:endParaRPr/>
          </a:p>
        </p:txBody>
      </p:sp>
      <p:sp>
        <p:nvSpPr>
          <p:cNvPr id="388" name="Google Shape;388;p45"/>
          <p:cNvSpPr txBox="1"/>
          <p:nvPr/>
        </p:nvSpPr>
        <p:spPr>
          <a:xfrm>
            <a:off x="228600" y="4114800"/>
            <a:ext cx="7543800" cy="1920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Never open the lid of a hot pan toward you; doing so can result in serious steam burns.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6"/>
          <p:cNvSpPr txBox="1"/>
          <p:nvPr>
            <p:ph type="title"/>
          </p:nvPr>
        </p:nvSpPr>
        <p:spPr>
          <a:xfrm>
            <a:off x="381000" y="46482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Safe</a:t>
            </a:r>
            <a:endParaRPr/>
          </a:p>
        </p:txBody>
      </p:sp>
      <p:sp>
        <p:nvSpPr>
          <p:cNvPr id="394" name="Google Shape;394;p46"/>
          <p:cNvSpPr txBox="1"/>
          <p:nvPr>
            <p:ph idx="1" type="body"/>
          </p:nvPr>
        </p:nvSpPr>
        <p:spPr>
          <a:xfrm>
            <a:off x="304800" y="533400"/>
            <a:ext cx="7386637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11. Bruce always turns pot handles toward the back or middle of the range.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47"/>
          <p:cNvSpPr txBox="1"/>
          <p:nvPr>
            <p:ph type="title"/>
          </p:nvPr>
        </p:nvSpPr>
        <p:spPr>
          <a:xfrm>
            <a:off x="304800" y="32004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400" name="Google Shape;400;p47"/>
          <p:cNvSpPr txBox="1"/>
          <p:nvPr>
            <p:ph idx="1" type="body"/>
          </p:nvPr>
        </p:nvSpPr>
        <p:spPr>
          <a:xfrm>
            <a:off x="0" y="0"/>
            <a:ext cx="77724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12. Beth mounted the paper towel rack right over the range so that the towels would be convenient to wipe up spills promptly.</a:t>
            </a:r>
            <a:endParaRPr/>
          </a:p>
        </p:txBody>
      </p:sp>
      <p:sp>
        <p:nvSpPr>
          <p:cNvPr id="401" name="Google Shape;401;p47"/>
          <p:cNvSpPr txBox="1"/>
          <p:nvPr/>
        </p:nvSpPr>
        <p:spPr>
          <a:xfrm>
            <a:off x="0" y="4114800"/>
            <a:ext cx="7543800" cy="2530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The paper towels should be kept well away from the range to avoid the possibility of a fire.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8"/>
          <p:cNvSpPr txBox="1"/>
          <p:nvPr>
            <p:ph type="title"/>
          </p:nvPr>
        </p:nvSpPr>
        <p:spPr>
          <a:xfrm>
            <a:off x="228600" y="35814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407" name="Google Shape;407;p48"/>
          <p:cNvSpPr txBox="1"/>
          <p:nvPr>
            <p:ph idx="1" type="body"/>
          </p:nvPr>
        </p:nvSpPr>
        <p:spPr>
          <a:xfrm>
            <a:off x="0" y="0"/>
            <a:ext cx="78486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13. Clare had the fire extinguisher removed from the kitchen so that her toddler son would not accidentally poison or injure himself, thinking it was a toy.</a:t>
            </a:r>
            <a:endParaRPr/>
          </a:p>
        </p:txBody>
      </p:sp>
      <p:sp>
        <p:nvSpPr>
          <p:cNvPr id="408" name="Google Shape;408;p48"/>
          <p:cNvSpPr txBox="1"/>
          <p:nvPr/>
        </p:nvSpPr>
        <p:spPr>
          <a:xfrm>
            <a:off x="304800" y="4648200"/>
            <a:ext cx="7543800" cy="1920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A fire extinguisher is an important, basic piece of kitchen equipment.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49"/>
          <p:cNvSpPr txBox="1"/>
          <p:nvPr>
            <p:ph type="title"/>
          </p:nvPr>
        </p:nvSpPr>
        <p:spPr>
          <a:xfrm>
            <a:off x="304800" y="36576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Dangerous</a:t>
            </a:r>
            <a:endParaRPr/>
          </a:p>
        </p:txBody>
      </p:sp>
      <p:sp>
        <p:nvSpPr>
          <p:cNvPr id="414" name="Google Shape;414;p49"/>
          <p:cNvSpPr txBox="1"/>
          <p:nvPr>
            <p:ph idx="1" type="body"/>
          </p:nvPr>
        </p:nvSpPr>
        <p:spPr>
          <a:xfrm>
            <a:off x="0" y="0"/>
            <a:ext cx="777240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14. When Robert couldn’t find a potholder, he did what he believed was the next best thing and grabbed a dishcloth to take the casserole out of the oven.</a:t>
            </a:r>
            <a:endParaRPr/>
          </a:p>
        </p:txBody>
      </p:sp>
      <p:sp>
        <p:nvSpPr>
          <p:cNvPr id="415" name="Google Shape;415;p49"/>
          <p:cNvSpPr txBox="1"/>
          <p:nvPr/>
        </p:nvSpPr>
        <p:spPr>
          <a:xfrm>
            <a:off x="304800" y="4648200"/>
            <a:ext cx="7543800" cy="1920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F511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93F511"/>
                </a:solidFill>
                <a:latin typeface="Arial"/>
                <a:ea typeface="Arial"/>
                <a:cs typeface="Arial"/>
                <a:sym typeface="Arial"/>
              </a:rPr>
              <a:t>Always use potholders or oven mitts to handle hot dishes.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50"/>
          <p:cNvSpPr txBox="1"/>
          <p:nvPr>
            <p:ph type="title"/>
          </p:nvPr>
        </p:nvSpPr>
        <p:spPr>
          <a:xfrm>
            <a:off x="381000" y="5334000"/>
            <a:ext cx="7477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Safe</a:t>
            </a:r>
            <a:endParaRPr/>
          </a:p>
        </p:txBody>
      </p:sp>
      <p:sp>
        <p:nvSpPr>
          <p:cNvPr id="421" name="Google Shape;421;p50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15. Beverly stood to the side when she opened the oven door to avoid burning herself.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"/>
          <p:cNvSpPr/>
          <p:nvPr/>
        </p:nvSpPr>
        <p:spPr>
          <a:xfrm>
            <a:off x="609600" y="838200"/>
            <a:ext cx="8229600" cy="297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EAEAEA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gradFill>
                  <a:gsLst>
                    <a:gs pos="0">
                      <a:srgbClr val="A603AB"/>
                    </a:gs>
                    <a:gs pos="11999">
                      <a:srgbClr val="E81766"/>
                    </a:gs>
                    <a:gs pos="27000">
                      <a:srgbClr val="EE3F17"/>
                    </a:gs>
                    <a:gs pos="47999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0"/>
                </a:gradFill>
                <a:latin typeface="Arial Black"/>
              </a:rPr>
              <a:t>FIRST AID FOR  KITCHEN  ACCIDENTS </a:t>
            </a:r>
          </a:p>
        </p:txBody>
      </p:sp>
      <p:pic>
        <p:nvPicPr>
          <p:cNvPr descr="Broken_Arm" id="129" name="Google Shape;12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0" y="3886200"/>
            <a:ext cx="1701800" cy="267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1"/>
          <p:cNvSpPr/>
          <p:nvPr/>
        </p:nvSpPr>
        <p:spPr>
          <a:xfrm>
            <a:off x="2057400" y="2743200"/>
            <a:ext cx="4343400" cy="17526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gradFill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0">
                      <a:srgbClr val="83A7C3"/>
                    </a:gs>
                    <a:gs pos="52000">
                      <a:srgbClr val="FFFFFF"/>
                    </a:gs>
                    <a:gs pos="55999">
                      <a:srgbClr val="9C6563"/>
                    </a:gs>
                    <a:gs pos="58000">
                      <a:srgbClr val="80302D"/>
                    </a:gs>
                    <a:gs pos="71000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0"/>
                </a:gradFill>
                <a:latin typeface="Arial Black"/>
              </a:rPr>
              <a:t>The End 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Vo-Tech Safety Test</a:t>
            </a:r>
            <a:endParaRPr/>
          </a:p>
        </p:txBody>
      </p:sp>
      <p:sp>
        <p:nvSpPr>
          <p:cNvPr id="432" name="Google Shape;432;p5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4"/>
          <p:cNvSpPr txBox="1"/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Arial"/>
              <a:buNone/>
            </a:pPr>
            <a:r>
              <a:rPr b="1" i="0" lang="en-US" sz="48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General &amp; Kitchen Safety</a:t>
            </a:r>
            <a:endParaRPr/>
          </a:p>
        </p:txBody>
      </p:sp>
      <p:sp>
        <p:nvSpPr>
          <p:cNvPr id="438" name="Google Shape;438;p5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3200"/>
              <a:buFont typeface="Arial"/>
              <a:buNone/>
            </a:pPr>
            <a:r>
              <a:rPr b="1" i="0" lang="en-US" sz="3200" u="none"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rPr>
              <a:t>How to survive in the real world!</a:t>
            </a:r>
            <a:endParaRPr/>
          </a:p>
        </p:txBody>
      </p:sp>
      <p:pic>
        <p:nvPicPr>
          <p:cNvPr descr="in00536_" id="439" name="Google Shape;439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381000"/>
            <a:ext cx="1754187" cy="18272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s01245_" id="440" name="Google Shape;440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10400" y="4953000"/>
            <a:ext cx="1819275" cy="1624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5" name="Google Shape;445;p55"/>
          <p:cNvGrpSpPr/>
          <p:nvPr/>
        </p:nvGrpSpPr>
        <p:grpSpPr>
          <a:xfrm>
            <a:off x="533400" y="1752600"/>
            <a:ext cx="3657600" cy="3657600"/>
            <a:chOff x="384" y="912"/>
            <a:chExt cx="2304" cy="2304"/>
          </a:xfrm>
        </p:grpSpPr>
        <p:sp>
          <p:nvSpPr>
            <p:cNvPr id="446" name="Google Shape;446;p55"/>
            <p:cNvSpPr/>
            <p:nvPr/>
          </p:nvSpPr>
          <p:spPr>
            <a:xfrm>
              <a:off x="384" y="912"/>
              <a:ext cx="2304" cy="2304"/>
            </a:xfrm>
            <a:prstGeom prst="ellipse">
              <a:avLst/>
            </a:prstGeom>
            <a:solidFill>
              <a:srgbClr val="FFFF66"/>
            </a:solidFill>
            <a:ln cap="flat" cmpd="sng" w="1143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55"/>
            <p:cNvSpPr/>
            <p:nvPr/>
          </p:nvSpPr>
          <p:spPr>
            <a:xfrm rot="5400000">
              <a:off x="636" y="1572"/>
              <a:ext cx="1152" cy="408"/>
            </a:xfrm>
            <a:prstGeom prst="rect">
              <a:avLst/>
            </a:prstGeom>
          </p:spPr>
          <p:txBody>
            <a:bodyPr>
              <a:prstTxWarp prst="textPlain"/>
            </a:bodyPr>
            <a:lstStyle/>
            <a:p>
              <a:pPr lvl="0" algn="l"/>
              <a:r>
                <a:rPr b="0" i="0">
                  <a:ln cap="flat" cmpd="sng" w="9525">
                    <a:solidFill>
                      <a:srgbClr val="000000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  <a:solidFill>
                    <a:srgbClr val="000000"/>
                  </a:solidFill>
                  <a:latin typeface="Arial Black"/>
                </a:rPr>
                <a:t>U </a:t>
              </a:r>
            </a:p>
          </p:txBody>
        </p:sp>
        <p:sp>
          <p:nvSpPr>
            <p:cNvPr id="448" name="Google Shape;448;p55"/>
            <p:cNvSpPr/>
            <p:nvPr/>
          </p:nvSpPr>
          <p:spPr>
            <a:xfrm rot="5400000">
              <a:off x="1308" y="1908"/>
              <a:ext cx="1056" cy="408"/>
            </a:xfrm>
            <a:prstGeom prst="rect">
              <a:avLst/>
            </a:prstGeom>
          </p:spPr>
          <p:txBody>
            <a:bodyPr>
              <a:prstTxWarp prst="textPlain"/>
            </a:bodyPr>
            <a:lstStyle/>
            <a:p>
              <a:pPr lvl="0" algn="l"/>
              <a:r>
                <a:rPr b="0" i="0">
                  <a:ln cap="flat" cmpd="sng" w="9525">
                    <a:solidFill>
                      <a:srgbClr val="000000"/>
                    </a:solidFill>
                    <a:prstDash val="solid"/>
                    <a:miter lim="800000"/>
                    <a:headEnd len="sm" w="sm" type="none"/>
                    <a:tailEnd len="sm" w="sm" type="none"/>
                  </a:ln>
                  <a:solidFill>
                    <a:srgbClr val="000000"/>
                  </a:solidFill>
                  <a:latin typeface="Arial Black"/>
                </a:rPr>
                <a:t>L </a:t>
              </a:r>
            </a:p>
          </p:txBody>
        </p:sp>
      </p:grpSp>
      <p:sp>
        <p:nvSpPr>
          <p:cNvPr id="449" name="Google Shape;449;p55"/>
          <p:cNvSpPr txBox="1"/>
          <p:nvPr/>
        </p:nvSpPr>
        <p:spPr>
          <a:xfrm>
            <a:off x="1676400" y="457200"/>
            <a:ext cx="7010400" cy="701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CC3300"/>
                </a:solidFill>
                <a:latin typeface="Arial"/>
                <a:ea typeface="Arial"/>
                <a:cs typeface="Arial"/>
                <a:sym typeface="Arial"/>
              </a:rPr>
              <a:t>Underwriter’s Laboratories</a:t>
            </a:r>
            <a:endParaRPr/>
          </a:p>
        </p:txBody>
      </p:sp>
      <p:sp>
        <p:nvSpPr>
          <p:cNvPr id="450" name="Google Shape;450;p55"/>
          <p:cNvSpPr txBox="1"/>
          <p:nvPr/>
        </p:nvSpPr>
        <p:spPr>
          <a:xfrm>
            <a:off x="4724400" y="2514600"/>
            <a:ext cx="3962400" cy="2838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Arial"/>
              <a:buNone/>
            </a:pPr>
            <a:r>
              <a:rPr b="0" i="0" lang="en-US" sz="360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Organization that tests electric products for safety before they can be sold in the US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56"/>
          <p:cNvSpPr txBox="1"/>
          <p:nvPr>
            <p:ph type="title"/>
          </p:nvPr>
        </p:nvSpPr>
        <p:spPr>
          <a:xfrm>
            <a:off x="1752600" y="533400"/>
            <a:ext cx="7391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How to Handle Electricity</a:t>
            </a:r>
            <a:endParaRPr/>
          </a:p>
        </p:txBody>
      </p:sp>
      <p:pic>
        <p:nvPicPr>
          <p:cNvPr descr="in00522a" id="456" name="Google Shape;456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304800"/>
            <a:ext cx="1143000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h00824_" id="457" name="Google Shape;457;p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01000" y="4876800"/>
            <a:ext cx="603250" cy="1520825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56"/>
          <p:cNvSpPr txBox="1"/>
          <p:nvPr>
            <p:ph idx="1" type="body"/>
          </p:nvPr>
        </p:nvSpPr>
        <p:spPr>
          <a:xfrm>
            <a:off x="533400" y="1981200"/>
            <a:ext cx="79248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overload the outlet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Cover unused outlets with safety plugs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Dry your hands before turning on power switches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Electricity + Water = Danger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use appliances with frayed cords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 i="0" sz="3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01735_" id="463" name="Google Shape;463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0" y="533400"/>
            <a:ext cx="1946275" cy="15398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01916_" id="464" name="Google Shape;464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537200"/>
            <a:ext cx="1447800" cy="132080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57"/>
          <p:cNvSpPr txBox="1"/>
          <p:nvPr/>
        </p:nvSpPr>
        <p:spPr>
          <a:xfrm>
            <a:off x="838200" y="228600"/>
            <a:ext cx="7924800" cy="5454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03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Always turn an appliance off </a:t>
            </a:r>
            <a:b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before either connecting or </a:t>
            </a:r>
            <a:b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disconnecting it</a:t>
            </a:r>
            <a:endParaRPr/>
          </a:p>
          <a:p>
            <a:pPr indent="-20320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For appliances with detachable temperature controls, the control should be plugged into the appliance first; then the cord should be plugged into the outlet</a:t>
            </a:r>
            <a:endParaRPr/>
          </a:p>
          <a:p>
            <a:pPr indent="-203200" lvl="0" marL="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Never use an electrical appliance when your hands are wet or when the appliance is standing on a wet surface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d06711_" id="470" name="Google Shape;470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6600" y="4876800"/>
            <a:ext cx="1757362" cy="1627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s01239_" id="471" name="Google Shape;471;p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304800"/>
            <a:ext cx="1360487" cy="1844675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58"/>
          <p:cNvSpPr txBox="1"/>
          <p:nvPr/>
        </p:nvSpPr>
        <p:spPr>
          <a:xfrm>
            <a:off x="1524000" y="1219200"/>
            <a:ext cx="7162800" cy="5035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If a person gets a shock from an appliance, disconnect it immediately</a:t>
            </a:r>
            <a:endParaRPr/>
          </a:p>
          <a:p>
            <a:pPr indent="-228600" lvl="0" marL="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try to remove bread from a toaster with a fork while the toaster is plugged in</a:t>
            </a:r>
            <a:endParaRPr/>
          </a:p>
          <a:p>
            <a:pPr indent="-228600" lvl="0" marL="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place cords under </a:t>
            </a:r>
            <a:b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rugs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59"/>
          <p:cNvSpPr txBox="1"/>
          <p:nvPr>
            <p:ph type="title"/>
          </p:nvPr>
        </p:nvSpPr>
        <p:spPr>
          <a:xfrm>
            <a:off x="1066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General Safety Guidelines</a:t>
            </a:r>
            <a:endParaRPr/>
          </a:p>
        </p:txBody>
      </p:sp>
      <p:sp>
        <p:nvSpPr>
          <p:cNvPr id="478" name="Google Shape;478;p59"/>
          <p:cNvSpPr txBox="1"/>
          <p:nvPr/>
        </p:nvSpPr>
        <p:spPr>
          <a:xfrm>
            <a:off x="838200" y="1752600"/>
            <a:ext cx="7772400" cy="4486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use flammable chemicals such as nail polish remover near a heat source</a:t>
            </a:r>
            <a:endParaRPr/>
          </a:p>
          <a:p>
            <a:pPr indent="-228600" lvl="0" marL="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Keep household cleaners in their original containers</a:t>
            </a:r>
            <a:endParaRPr/>
          </a:p>
          <a:p>
            <a:pPr indent="-228600" lvl="0" marL="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store oily rags in closed containers</a:t>
            </a:r>
            <a:endParaRPr/>
          </a:p>
        </p:txBody>
      </p:sp>
      <p:pic>
        <p:nvPicPr>
          <p:cNvPr descr="in00652_" id="479" name="Google Shape;479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43800" y="4876800"/>
            <a:ext cx="1162050" cy="1504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d06712_" id="480" name="Google Shape;480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304800"/>
            <a:ext cx="1419225" cy="11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60"/>
          <p:cNvSpPr txBox="1"/>
          <p:nvPr>
            <p:ph type="title"/>
          </p:nvPr>
        </p:nvSpPr>
        <p:spPr>
          <a:xfrm flipH="1">
            <a:off x="8445500" y="274637"/>
            <a:ext cx="160337" cy="5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60"/>
          <p:cNvSpPr txBox="1"/>
          <p:nvPr>
            <p:ph idx="1" type="body"/>
          </p:nvPr>
        </p:nvSpPr>
        <p:spPr>
          <a:xfrm>
            <a:off x="381000" y="1828800"/>
            <a:ext cx="8382000" cy="42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If you smell gas, report it to the teacher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Never put cleaning products in containers that previously held food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When cleaning up broken glass, use a wet paper towel, not your fingers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mix household cleaners</a:t>
            </a:r>
            <a:endParaRPr/>
          </a:p>
        </p:txBody>
      </p:sp>
      <p:pic>
        <p:nvPicPr>
          <p:cNvPr descr="bd07216_" id="487" name="Google Shape;487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381000"/>
            <a:ext cx="1371600" cy="10731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02849_" id="488" name="Google Shape;488;p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39000" y="4953000"/>
            <a:ext cx="1571625" cy="171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61"/>
          <p:cNvSpPr txBox="1"/>
          <p:nvPr>
            <p:ph type="title"/>
          </p:nvPr>
        </p:nvSpPr>
        <p:spPr>
          <a:xfrm>
            <a:off x="8605837" y="274637"/>
            <a:ext cx="80962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6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61"/>
          <p:cNvSpPr txBox="1"/>
          <p:nvPr/>
        </p:nvSpPr>
        <p:spPr>
          <a:xfrm>
            <a:off x="838200" y="2286000"/>
            <a:ext cx="7620000" cy="3092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1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Always read the label before using any product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0" marR="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1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When lifting something heavy, use your legs, not your </a:t>
            </a:r>
            <a:br>
              <a:rPr b="1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back</a:t>
            </a:r>
            <a:endParaRPr/>
          </a:p>
        </p:txBody>
      </p:sp>
      <p:pic>
        <p:nvPicPr>
          <p:cNvPr descr="bd08137_" id="496" name="Google Shape;496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228600"/>
            <a:ext cx="1352550" cy="1825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00391_" id="497" name="Google Shape;497;p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4200" y="4419600"/>
            <a:ext cx="1830387" cy="223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 txBox="1"/>
          <p:nvPr>
            <p:ph type="title"/>
          </p:nvPr>
        </p:nvSpPr>
        <p:spPr>
          <a:xfrm>
            <a:off x="457200" y="274637"/>
            <a:ext cx="6400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Allergic Reactions</a:t>
            </a:r>
            <a:endParaRPr/>
          </a:p>
        </p:txBody>
      </p:sp>
      <p:sp>
        <p:nvSpPr>
          <p:cNvPr id="135" name="Google Shape;135;p6"/>
          <p:cNvSpPr txBox="1"/>
          <p:nvPr>
            <p:ph idx="1" type="body"/>
          </p:nvPr>
        </p:nvSpPr>
        <p:spPr>
          <a:xfrm>
            <a:off x="457200" y="1447800"/>
            <a:ext cx="8077200" cy="4678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be sudden and must be treated immediately.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Epinephrine is the most common antidote drug used and is often administered through an automatic injection device.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Seek further medical attention immediately.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 health professional of the medication which has been given.</a:t>
            </a:r>
            <a:endParaRPr/>
          </a:p>
        </p:txBody>
      </p:sp>
      <p:pic>
        <p:nvPicPr>
          <p:cNvPr descr="PapaFarble" id="136" name="Google Shape;136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5029200"/>
            <a:ext cx="1447800" cy="137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62"/>
          <p:cNvSpPr txBox="1"/>
          <p:nvPr>
            <p:ph type="title"/>
          </p:nvPr>
        </p:nvSpPr>
        <p:spPr>
          <a:xfrm>
            <a:off x="685800" y="381000"/>
            <a:ext cx="77724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Arial"/>
              <a:buNone/>
            </a:pPr>
            <a:r>
              <a:rPr b="1" i="0" lang="en-US" sz="5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 the Kitchen</a:t>
            </a:r>
            <a:endParaRPr/>
          </a:p>
        </p:txBody>
      </p:sp>
      <p:sp>
        <p:nvSpPr>
          <p:cNvPr id="503" name="Google Shape;503;p62"/>
          <p:cNvSpPr/>
          <p:nvPr/>
        </p:nvSpPr>
        <p:spPr>
          <a:xfrm>
            <a:off x="1066800" y="1905000"/>
            <a:ext cx="6858000" cy="1447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3333CC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B2B2B2">
                    <a:alpha val="49803"/>
                  </a:srgbClr>
                </a:solidFill>
                <a:latin typeface="Arial Black"/>
              </a:rPr>
              <a:t>Wash your hands </a:t>
            </a:r>
          </a:p>
        </p:txBody>
      </p:sp>
      <p:sp>
        <p:nvSpPr>
          <p:cNvPr id="504" name="Google Shape;504;p62"/>
          <p:cNvSpPr txBox="1"/>
          <p:nvPr/>
        </p:nvSpPr>
        <p:spPr>
          <a:xfrm>
            <a:off x="762000" y="3886200"/>
            <a:ext cx="7696200" cy="25638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Take off rings when mixing food with your hands</a:t>
            </a:r>
            <a:endParaRPr b="0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0" marR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Clothing shouldn’t be loose and large</a:t>
            </a:r>
            <a:endParaRPr/>
          </a:p>
        </p:txBody>
      </p:sp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6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63"/>
          <p:cNvSpPr txBox="1"/>
          <p:nvPr>
            <p:ph idx="1" type="body"/>
          </p:nvPr>
        </p:nvSpPr>
        <p:spPr>
          <a:xfrm>
            <a:off x="609600" y="762000"/>
            <a:ext cx="77724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Store knives separately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If you drop a knife, let it fall - move your feet away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Knives should be washed separately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Use a can opener that makes a smooth cut, cut off the top completely, and immediately dispose of the lid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Use a cutting board, not the counter</a:t>
            </a:r>
            <a:endParaRPr/>
          </a:p>
        </p:txBody>
      </p:sp>
      <p:pic>
        <p:nvPicPr>
          <p:cNvPr descr="hh01570_" id="511" name="Google Shape;511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67400" y="228600"/>
            <a:ext cx="2449512" cy="13954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d00725_" id="512" name="Google Shape;512;p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81400" y="5715000"/>
            <a:ext cx="1531937" cy="957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6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64"/>
          <p:cNvSpPr txBox="1"/>
          <p:nvPr>
            <p:ph idx="1" type="body"/>
          </p:nvPr>
        </p:nvSpPr>
        <p:spPr>
          <a:xfrm>
            <a:off x="685800" y="22860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To put out a grease fire, turn off the burner and put a lid on the pan (or use baking soda to douse the fire)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Never put water on a grease fire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put wet food into hot grease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Use a proper utensil for </a:t>
            </a:r>
            <a:b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cooking</a:t>
            </a:r>
            <a:endParaRPr/>
          </a:p>
        </p:txBody>
      </p:sp>
      <p:pic>
        <p:nvPicPr>
          <p:cNvPr descr="bl00520_" id="519" name="Google Shape;519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381000"/>
            <a:ext cx="1633537" cy="15859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00585_" id="520" name="Google Shape;520;p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40575" y="4724400"/>
            <a:ext cx="1665287" cy="188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6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65"/>
          <p:cNvSpPr txBox="1"/>
          <p:nvPr>
            <p:ph idx="1" type="body"/>
          </p:nvPr>
        </p:nvSpPr>
        <p:spPr>
          <a:xfrm>
            <a:off x="685800" y="19812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When lighting a gas range, light the match, then turn on the gas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When using pans on the range top, turn the handles in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When removing pot or pan </a:t>
            </a:r>
            <a:b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lids, tilt the lid away from </a:t>
            </a:r>
            <a:b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you first</a:t>
            </a:r>
            <a:endParaRPr/>
          </a:p>
        </p:txBody>
      </p:sp>
      <p:pic>
        <p:nvPicPr>
          <p:cNvPr descr="fd00496_" id="527" name="Google Shape;527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05600" y="4953000"/>
            <a:ext cx="2438400" cy="1558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h01423_" id="528" name="Google Shape;528;p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" y="381000"/>
            <a:ext cx="2582862" cy="1443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66"/>
          <p:cNvSpPr txBox="1"/>
          <p:nvPr>
            <p:ph idx="1" type="body"/>
          </p:nvPr>
        </p:nvSpPr>
        <p:spPr>
          <a:xfrm>
            <a:off x="685800" y="1219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When using a garbage disposal, always run water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Know where the fire extinguisher is and how to use it</a:t>
            </a:r>
            <a:endParaRPr/>
          </a:p>
        </p:txBody>
      </p:sp>
      <p:pic>
        <p:nvPicPr>
          <p:cNvPr descr="in00536_" id="534" name="Google Shape;534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" y="4419600"/>
            <a:ext cx="1754187" cy="18272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l00629_" id="535" name="Google Shape;535;p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62600" y="4267200"/>
            <a:ext cx="1809750" cy="1820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6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Handling Food</a:t>
            </a:r>
            <a:endParaRPr/>
          </a:p>
        </p:txBody>
      </p:sp>
      <p:sp>
        <p:nvSpPr>
          <p:cNvPr id="541" name="Google Shape;541;p67"/>
          <p:cNvSpPr txBox="1"/>
          <p:nvPr>
            <p:ph idx="1" type="body"/>
          </p:nvPr>
        </p:nvSpPr>
        <p:spPr>
          <a:xfrm>
            <a:off x="685800" y="19812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If the kitchen has been sprayed, wash everything and discard food left in the open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Don’t use food from damaged containers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•"/>
            </a:pP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Contaminated food may not </a:t>
            </a:r>
            <a:b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6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look or smell bad</a:t>
            </a:r>
            <a:endParaRPr/>
          </a:p>
        </p:txBody>
      </p:sp>
      <p:pic>
        <p:nvPicPr>
          <p:cNvPr descr="pe02550_" id="542" name="Google Shape;542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5475" y="304800"/>
            <a:ext cx="1474787" cy="16398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02242_" id="543" name="Google Shape;543;p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4200" y="304800"/>
            <a:ext cx="1622425" cy="1517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0079188" id="544" name="Google Shape;544;p6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15200" y="4343400"/>
            <a:ext cx="1473200" cy="2173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6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WHEN IN DOUBT, THROW IT OUT</a:t>
            </a:r>
            <a:endParaRPr/>
          </a:p>
        </p:txBody>
      </p:sp>
      <p:sp>
        <p:nvSpPr>
          <p:cNvPr id="550" name="Google Shape;550;p68"/>
          <p:cNvSpPr txBox="1"/>
          <p:nvPr/>
        </p:nvSpPr>
        <p:spPr>
          <a:xfrm>
            <a:off x="685800" y="3048000"/>
            <a:ext cx="8077200" cy="2289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Arial"/>
              <a:buNone/>
            </a:pPr>
            <a:r>
              <a:rPr b="0" i="0" lang="en-US" sz="360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Part of the danger of contaminated food is that it can be spread to other food through utensils, cutting boards, and other surfaces</a:t>
            </a:r>
            <a:endParaRPr/>
          </a:p>
        </p:txBody>
      </p:sp>
      <p:pic>
        <p:nvPicPr>
          <p:cNvPr descr="bd07651_" id="551" name="Google Shape;551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1219200"/>
            <a:ext cx="180975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d01003_" id="552" name="Google Shape;552;p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77000" y="4800600"/>
            <a:ext cx="1995487" cy="187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69"/>
          <p:cNvSpPr txBox="1"/>
          <p:nvPr>
            <p:ph type="title"/>
          </p:nvPr>
        </p:nvSpPr>
        <p:spPr>
          <a:xfrm>
            <a:off x="685800" y="381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Safety in the Kitchen</a:t>
            </a:r>
            <a:endParaRPr/>
          </a:p>
        </p:txBody>
      </p:sp>
      <p:sp>
        <p:nvSpPr>
          <p:cNvPr id="558" name="Google Shape;558;p69"/>
          <p:cNvSpPr/>
          <p:nvPr/>
        </p:nvSpPr>
        <p:spPr>
          <a:xfrm>
            <a:off x="762000" y="2133600"/>
            <a:ext cx="7391400" cy="25146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It's a good thing! </a:t>
            </a:r>
          </a:p>
        </p:txBody>
      </p:sp>
      <p:pic>
        <p:nvPicPr>
          <p:cNvPr descr="pe02752_" id="559" name="Google Shape;559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0" y="4267200"/>
            <a:ext cx="2857500" cy="2363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hecker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70"/>
          <p:cNvSpPr/>
          <p:nvPr/>
        </p:nvSpPr>
        <p:spPr>
          <a:xfrm>
            <a:off x="2514600" y="2743200"/>
            <a:ext cx="3886200" cy="21336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The End 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Guidelines for Preventing Kitchen Accidents</a:t>
            </a:r>
            <a:endParaRPr/>
          </a:p>
        </p:txBody>
      </p:sp>
      <p:sp>
        <p:nvSpPr>
          <p:cNvPr id="570" name="Google Shape;570;p123"/>
          <p:cNvSpPr txBox="1"/>
          <p:nvPr>
            <p:ph idx="1" type="body"/>
          </p:nvPr>
        </p:nvSpPr>
        <p:spPr>
          <a:xfrm>
            <a:off x="457200" y="1600200"/>
            <a:ext cx="86868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___________________ electrical outlets.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careful with flammable materials.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Disconnect cords by pulling the 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pull the cord.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store sharp, heavy objects such as appliances, large utensils, or large pans overhead.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cupboard doors ________________.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"/>
          <p:cNvSpPr txBox="1"/>
          <p:nvPr>
            <p:ph type="title"/>
          </p:nvPr>
        </p:nvSpPr>
        <p:spPr>
          <a:xfrm>
            <a:off x="457200" y="274637"/>
            <a:ext cx="5486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Electrical Shock</a:t>
            </a:r>
            <a:endParaRPr/>
          </a:p>
        </p:txBody>
      </p:sp>
      <p:sp>
        <p:nvSpPr>
          <p:cNvPr id="142" name="Google Shape;142;p7"/>
          <p:cNvSpPr txBox="1"/>
          <p:nvPr>
            <p:ph idx="1" type="body"/>
          </p:nvPr>
        </p:nvSpPr>
        <p:spPr>
          <a:xfrm>
            <a:off x="457200" y="1828800"/>
            <a:ext cx="8382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is touching a live household electrical wire, call 911 and begin first-aid.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touch victim if they are still in contact with live current.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--Symptoms include burn marks on mouth or skin, tingling sensation, dizziness, muscle pains, bleeding, headache, or unconsciousness.                       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Unplug appliance or turn off main power.  If unable to do this , separate victim from current using a non-conductive material.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mbulance_2" id="143" name="Google Shape;143;p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5000" y="0"/>
            <a:ext cx="28575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124"/>
          <p:cNvSpPr txBox="1"/>
          <p:nvPr>
            <p:ph idx="1" type="body"/>
          </p:nvPr>
        </p:nvSpPr>
        <p:spPr>
          <a:xfrm>
            <a:off x="381000" y="533400"/>
            <a:ext cx="87630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Follow appliance _________________ carefully and do not remove __________ labels or __________ from appliances.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electrical appliances away from 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handles of pan turned _____________ from outer edges of the range.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kitchen floors ____________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and _________ to avoid accidents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by slipping.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25"/>
          <p:cNvSpPr txBox="1"/>
          <p:nvPr>
            <p:ph idx="1" type="body"/>
          </p:nvPr>
        </p:nvSpPr>
        <p:spPr>
          <a:xfrm>
            <a:off x="457200" y="381000"/>
            <a:ext cx="8229600" cy="6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Open the lids of pots and pans ___________ from you so steam will not burn hands or face as lid is removed.</a:t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Store and wash sharp objects and knives ______________________.</a:t>
            </a:r>
            <a:endParaRPr/>
          </a:p>
          <a:p>
            <a:pPr indent="-292100" lvl="0" marL="342900" rtl="0" algn="l">
              <a:lnSpc>
                <a:spcPct val="100000"/>
              </a:lnSpc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Store kitchen chemicals _____________.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a __________ stool when reaching for objects.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_______ potholders when handling hot pots to avoid 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Wear safe clothing and ___________.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127"/>
          <p:cNvSpPr txBox="1"/>
          <p:nvPr>
            <p:ph type="title"/>
          </p:nvPr>
        </p:nvSpPr>
        <p:spPr>
          <a:xfrm>
            <a:off x="0" y="274637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______________ Reactions</a:t>
            </a:r>
            <a:endParaRPr/>
          </a:p>
        </p:txBody>
      </p:sp>
      <p:sp>
        <p:nvSpPr>
          <p:cNvPr id="586" name="Google Shape;586;p127"/>
          <p:cNvSpPr txBox="1"/>
          <p:nvPr>
            <p:ph idx="1" type="body"/>
          </p:nvPr>
        </p:nvSpPr>
        <p:spPr>
          <a:xfrm>
            <a:off x="0" y="1447800"/>
            <a:ext cx="9144000" cy="4678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be ______________ and must be treated ____________________.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___________________ is the most common antidote drug used and is often administered through an automatic injection device.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Seek further medical attention immediately.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 health professional of the medication which has been given.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128"/>
          <p:cNvSpPr txBox="1"/>
          <p:nvPr>
            <p:ph type="title"/>
          </p:nvPr>
        </p:nvSpPr>
        <p:spPr>
          <a:xfrm>
            <a:off x="457200" y="274637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__________________ Shock</a:t>
            </a:r>
            <a:endParaRPr/>
          </a:p>
        </p:txBody>
      </p:sp>
      <p:sp>
        <p:nvSpPr>
          <p:cNvPr id="592" name="Google Shape;592;p128"/>
          <p:cNvSpPr txBox="1"/>
          <p:nvPr>
            <p:ph idx="1" type="body"/>
          </p:nvPr>
        </p:nvSpPr>
        <p:spPr>
          <a:xfrm>
            <a:off x="457200" y="1828800"/>
            <a:ext cx="8382000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is touching a __________ household electrical wire, call 911 and begin first-aid.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touch victim if they are still in _____________ with live current.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--Symptoms include burn marks on mouth or skin, ____________ sensation, dizziness, muscle pains, bleeding, headache, or unconsciousness.                       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______________ appliance or turn off main power.  If unable to do this , separate victim from current using a __________________________ material.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129"/>
          <p:cNvSpPr txBox="1"/>
          <p:nvPr>
            <p:ph idx="1" type="body"/>
          </p:nvPr>
        </p:nvSpPr>
        <p:spPr>
          <a:xfrm>
            <a:off x="381000" y="2133600"/>
            <a:ext cx="8229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is not breathing or does not have a pulse, begin 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has been burned, begin first aid for burns.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victim _________________ until help arrives.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130"/>
          <p:cNvSpPr txBox="1"/>
          <p:nvPr>
            <p:ph type="title"/>
          </p:nvPr>
        </p:nvSpPr>
        <p:spPr>
          <a:xfrm>
            <a:off x="457200" y="274637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Burns…________ Degree</a:t>
            </a:r>
            <a:endParaRPr/>
          </a:p>
        </p:txBody>
      </p:sp>
      <p:sp>
        <p:nvSpPr>
          <p:cNvPr id="603" name="Google Shape;603;p130"/>
          <p:cNvSpPr txBox="1"/>
          <p:nvPr>
            <p:ph idx="1" type="body"/>
          </p:nvPr>
        </p:nvSpPr>
        <p:spPr>
          <a:xfrm>
            <a:off x="457200" y="1981200"/>
            <a:ext cx="822960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Run _______ water over the burned area.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the area ________________ or apply a _______ dressing.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use ____________or ____________.  Use a burn ointment.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doctor if ______________ arises.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131"/>
          <p:cNvSpPr txBox="1"/>
          <p:nvPr>
            <p:ph type="title"/>
          </p:nvPr>
        </p:nvSpPr>
        <p:spPr>
          <a:xfrm>
            <a:off x="0" y="152400"/>
            <a:ext cx="9144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Burns…_____________-Degree</a:t>
            </a:r>
            <a:endParaRPr/>
          </a:p>
        </p:txBody>
      </p:sp>
      <p:sp>
        <p:nvSpPr>
          <p:cNvPr id="609" name="Google Shape;609;p131"/>
          <p:cNvSpPr txBox="1"/>
          <p:nvPr>
            <p:ph idx="1" type="body"/>
          </p:nvPr>
        </p:nvSpPr>
        <p:spPr>
          <a:xfrm>
            <a:off x="0" y="914400"/>
            <a:ext cx="9144000" cy="59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________________ in cold water.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Dampen clean cloths in _________ water and apply them repeatedly.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________ the area or __________ blisters.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burn ointment only.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Dress the area with ___________ that does not stick to skin and change 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doctor if there are __________ of infection.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132"/>
          <p:cNvSpPr txBox="1"/>
          <p:nvPr>
            <p:ph type="title"/>
          </p:nvPr>
        </p:nvSpPr>
        <p:spPr>
          <a:xfrm>
            <a:off x="457200" y="274637"/>
            <a:ext cx="8458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Burns…____________ Degree</a:t>
            </a:r>
            <a:endParaRPr/>
          </a:p>
        </p:txBody>
      </p:sp>
      <p:sp>
        <p:nvSpPr>
          <p:cNvPr id="615" name="Google Shape;615;p132"/>
          <p:cNvSpPr txBox="1"/>
          <p:nvPr>
            <p:ph idx="1" type="body"/>
          </p:nvPr>
        </p:nvSpPr>
        <p:spPr>
          <a:xfrm>
            <a:off x="457200" y="2209800"/>
            <a:ext cx="7924800" cy="29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Affects ____________ &amp; ____________ layers of skin and possibly ___________.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Skin appears ____________.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________________ emergency treatment.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911 immediately.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133"/>
          <p:cNvSpPr txBox="1"/>
          <p:nvPr>
            <p:ph type="title"/>
          </p:nvPr>
        </p:nvSpPr>
        <p:spPr>
          <a:xfrm>
            <a:off x="457200" y="274637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 &amp; _____________</a:t>
            </a:r>
            <a:endParaRPr/>
          </a:p>
        </p:txBody>
      </p:sp>
      <p:sp>
        <p:nvSpPr>
          <p:cNvPr id="621" name="Google Shape;621;p133"/>
          <p:cNvSpPr txBox="1"/>
          <p:nvPr>
            <p:ph idx="1" type="body"/>
          </p:nvPr>
        </p:nvSpPr>
        <p:spPr>
          <a:xfrm>
            <a:off x="457200" y="1600200"/>
            <a:ext cx="80772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Clean with ________ and __________.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direct ______________ to bleeding cut with clean cloth.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cloth soaks through, </a:t>
            </a:r>
            <a:r>
              <a:rPr b="1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______________________…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a second cloth.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_______________ a bleeding limb higher that the __________ unless you suspect a broken bone.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first aid cream after bleeding stops.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911 if wound is severe.</a:t>
            </a:r>
            <a:endParaRPr/>
          </a:p>
          <a:p>
            <a:pPr indent="-152400" lvl="0" marL="34290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13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Soft Tissue Injuries</a:t>
            </a:r>
            <a:b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4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__________________</a:t>
            </a:r>
            <a:endParaRPr/>
          </a:p>
        </p:txBody>
      </p:sp>
      <p:sp>
        <p:nvSpPr>
          <p:cNvPr id="627" name="Google Shape;627;p134"/>
          <p:cNvSpPr txBox="1"/>
          <p:nvPr>
            <p:ph idx="1" type="body"/>
          </p:nvPr>
        </p:nvSpPr>
        <p:spPr>
          <a:xfrm>
            <a:off x="381000" y="2209800"/>
            <a:ext cx="8153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3000"/>
              <a:buFont typeface="Arial"/>
              <a:buChar char="•"/>
            </a:pPr>
            <a:r>
              <a:rPr b="1" i="0" lang="en-US" sz="3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_______</a:t>
            </a:r>
            <a:r>
              <a:rPr b="1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injured limb or joint.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</a:t>
            </a:r>
            <a:r>
              <a:rPr b="1" i="0" lang="en-US" sz="3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________________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reduce swelling.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a firm </a:t>
            </a:r>
            <a:r>
              <a:rPr b="1" i="0" lang="en-US" sz="3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_________________ 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bandage to add support.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FF"/>
              </a:buClr>
              <a:buSzPts val="3000"/>
              <a:buFont typeface="Arial"/>
              <a:buChar char="•"/>
            </a:pPr>
            <a:r>
              <a:rPr b="1" i="0" lang="en-US" sz="3000" u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______________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limb.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"/>
          <p:cNvSpPr txBox="1"/>
          <p:nvPr>
            <p:ph idx="1" type="body"/>
          </p:nvPr>
        </p:nvSpPr>
        <p:spPr>
          <a:xfrm>
            <a:off x="381000" y="2133600"/>
            <a:ext cx="8229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is not breathing or does not have a pulse, begin CPR.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has been burned, begin first aid for burns.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victim inactive until help arrives.</a:t>
            </a:r>
            <a:endParaRPr/>
          </a:p>
        </p:txBody>
      </p:sp>
      <p:pic>
        <p:nvPicPr>
          <p:cNvPr descr="Ambulance_2" id="149" name="Google Shape;149;p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228600"/>
            <a:ext cx="28575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mbulance_2" id="150" name="Google Shape;150;p8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91200" y="4724400"/>
            <a:ext cx="28575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135"/>
          <p:cNvSpPr txBox="1"/>
          <p:nvPr>
            <p:ph type="title"/>
          </p:nvPr>
        </p:nvSpPr>
        <p:spPr>
          <a:xfrm>
            <a:off x="457200" y="274637"/>
            <a:ext cx="5181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________________</a:t>
            </a:r>
            <a:endParaRPr/>
          </a:p>
        </p:txBody>
      </p:sp>
      <p:sp>
        <p:nvSpPr>
          <p:cNvPr id="633" name="Google Shape;633;p135"/>
          <p:cNvSpPr txBox="1"/>
          <p:nvPr>
            <p:ph idx="1" type="body"/>
          </p:nvPr>
        </p:nvSpPr>
        <p:spPr>
          <a:xfrm>
            <a:off x="457200" y="1295400"/>
            <a:ext cx="8077200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try to _____________ an object from the victim’s throat.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Perform the ______________________until the object comes out or the victim loses consciousness.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loses consciousness, lay flat on back and ____________ the victim’s mouth / open airway / check for _______________ / give ______ slow breathes / give ______ abdominal thrusts / continue until object is removed or medical help arrives.</a:t>
            </a:r>
            <a:endParaRPr/>
          </a:p>
        </p:txBody>
      </p:sp>
      <p:sp>
        <p:nvSpPr>
          <p:cNvPr id="634" name="Google Shape;634;p135"/>
          <p:cNvSpPr txBox="1"/>
          <p:nvPr>
            <p:ph idx="1" type="body"/>
          </p:nvPr>
        </p:nvSpPr>
        <p:spPr>
          <a:xfrm flipH="1">
            <a:off x="8686800" y="1600200"/>
            <a:ext cx="1524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sz="3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136"/>
          <p:cNvSpPr txBox="1"/>
          <p:nvPr>
            <p:ph idx="1" type="body"/>
          </p:nvPr>
        </p:nvSpPr>
        <p:spPr>
          <a:xfrm>
            <a:off x="457200" y="1219200"/>
            <a:ext cx="8153400" cy="4906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object has come out but victim is not breathing, begin 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911 or your emergency number.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…If you are alone, use ___________ or ______________ to try to force object out.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13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____________________</a:t>
            </a:r>
            <a:endParaRPr/>
          </a:p>
        </p:txBody>
      </p:sp>
      <p:sp>
        <p:nvSpPr>
          <p:cNvPr id="645" name="Google Shape;645;p137"/>
          <p:cNvSpPr txBox="1"/>
          <p:nvPr>
            <p:ph idx="1" type="body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victim is not breathing, or does not have _____________, or __________________, begin CPR.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Try to _________________ the poison.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______________________________or 911.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Follow instructions given by emergency personnel.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Place victim in ___________________ position.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3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FIRES AND ________________________ METHODS</a:t>
            </a:r>
            <a:endParaRPr/>
          </a:p>
        </p:txBody>
      </p:sp>
      <p:sp>
        <p:nvSpPr>
          <p:cNvPr id="651" name="Google Shape;651;p138"/>
          <p:cNvSpPr txBox="1"/>
          <p:nvPr>
            <p:ph idx="1" type="body"/>
          </p:nvPr>
        </p:nvSpPr>
        <p:spPr>
          <a:xfrm>
            <a:off x="457200" y="2133600"/>
            <a:ext cx="8229600" cy="44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small ___________ fire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can be extinguished by covering it with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 fire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can be extinguished by covering the pan with 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 _____________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be used as a </a:t>
            </a:r>
            <a:r>
              <a:rPr b="0" i="0" lang="en-US" sz="3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 ____________</a:t>
            </a: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during escape.</a:t>
            </a:r>
            <a:endParaRPr/>
          </a:p>
          <a:p>
            <a:pPr indent="-1524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2400" lvl="0" marL="34290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139"/>
          <p:cNvSpPr txBox="1"/>
          <p:nvPr>
            <p:ph type="title"/>
          </p:nvPr>
        </p:nvSpPr>
        <p:spPr>
          <a:xfrm>
            <a:off x="533400" y="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br>
              <a:rPr b="0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40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Types of Fire Extinguishers</a:t>
            </a:r>
            <a:endParaRPr/>
          </a:p>
        </p:txBody>
      </p:sp>
      <p:sp>
        <p:nvSpPr>
          <p:cNvPr id="657" name="Google Shape;657;p139"/>
          <p:cNvSpPr txBox="1"/>
          <p:nvPr>
            <p:ph idx="1" type="body"/>
          </p:nvPr>
        </p:nvSpPr>
        <p:spPr>
          <a:xfrm>
            <a:off x="0" y="1295400"/>
            <a:ext cx="9144000" cy="5287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 ____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extinguishers are used for </a:t>
            </a:r>
            <a:r>
              <a:rPr b="0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 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combustibles (cloth, wood, rubber, plastics).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 ___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extinguishers are used for </a:t>
            </a:r>
            <a:r>
              <a:rPr b="0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_________________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liquid fires (oil, gasoline, paints, lacquers, grease, solvents).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 ___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extinguishers are used for </a:t>
            </a:r>
            <a:r>
              <a:rPr b="0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 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Type ____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extinguishers are used for </a:t>
            </a:r>
            <a:r>
              <a:rPr b="0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 ___________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(these types of fires are dangerous and seldom handled by the general public).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41"/>
          <p:cNvSpPr txBox="1"/>
          <p:nvPr>
            <p:ph idx="1" type="body"/>
          </p:nvPr>
        </p:nvSpPr>
        <p:spPr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 with ___________ hands and fingernails.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touching the eating ______________ of plates, flatware and glasses.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handle food if you have an open _______ or wound on your ___________.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Cover or tie back _______ to keep it out of food.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all _________ out of the kitchen.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all work areas ____________.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Scrub your hands after touching __________ meats or other raw food.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42"/>
          <p:cNvSpPr txBox="1"/>
          <p:nvPr>
            <p:ph idx="1" type="body"/>
          </p:nvPr>
        </p:nvSpPr>
        <p:spPr>
          <a:xfrm>
            <a:off x="0" y="609600"/>
            <a:ext cx="9144000" cy="5516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a ____________ spoon only 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one towel for ___________ and a separate towel for ___________. If possible, allow dishes to ______ dry.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Wear clean, washable, and comfortable 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use flatware, utensils, or towels that have ___________ on the _____________ until they have been ________________.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44"/>
          <p:cNvSpPr txBox="1"/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_____________________</a:t>
            </a:r>
            <a:endParaRPr/>
          </a:p>
        </p:txBody>
      </p:sp>
      <p:sp>
        <p:nvSpPr>
          <p:cNvPr id="673" name="Google Shape;673;p144"/>
          <p:cNvSpPr txBox="1"/>
          <p:nvPr>
            <p:ph idx="1" type="body"/>
          </p:nvPr>
        </p:nvSpPr>
        <p:spPr>
          <a:xfrm>
            <a:off x="0" y="1752600"/>
            <a:ext cx="9144000" cy="4373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Caused by eating _________, especially ground __________ that has not been sufficiently cooked.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 sources…contaminated vegetables, unpasteurized milk and juice, ________________ in contaminated water.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Often causes severe bloody diarrhea and ________________________ cramps.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45"/>
          <p:cNvSpPr txBox="1"/>
          <p:nvPr>
            <p:ph type="title"/>
          </p:nvPr>
        </p:nvSpPr>
        <p:spPr>
          <a:xfrm>
            <a:off x="0" y="274637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___________________ poisoning</a:t>
            </a:r>
            <a:endParaRPr/>
          </a:p>
        </p:txBody>
      </p:sp>
      <p:sp>
        <p:nvSpPr>
          <p:cNvPr id="679" name="Google Shape;679;p145"/>
          <p:cNvSpPr txBox="1"/>
          <p:nvPr>
            <p:ph idx="1" type="body"/>
          </p:nvPr>
        </p:nvSpPr>
        <p:spPr>
          <a:xfrm>
            <a:off x="0" y="1905000"/>
            <a:ext cx="914400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Caused by eating foods contaminated with abnormally large amounts of _______________.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 in food after cooking and multiply during cool down and ________________________.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___________ &amp; __________ products are frequent sources.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Symptoms include nausea, diarrhea, and acute __________________________ of the stomach and intestines.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46"/>
          <p:cNvSpPr txBox="1"/>
          <p:nvPr>
            <p:ph type="title"/>
          </p:nvPr>
        </p:nvSpPr>
        <p:spPr>
          <a:xfrm>
            <a:off x="0" y="274637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___________________ poisoning</a:t>
            </a:r>
            <a:endParaRPr/>
          </a:p>
        </p:txBody>
      </p:sp>
      <p:sp>
        <p:nvSpPr>
          <p:cNvPr id="685" name="Google Shape;685;p146"/>
          <p:cNvSpPr txBox="1"/>
          <p:nvPr>
            <p:ph idx="1" type="body"/>
          </p:nvPr>
        </p:nvSpPr>
        <p:spPr>
          <a:xfrm>
            <a:off x="457200" y="1600200"/>
            <a:ext cx="82296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Caused by eating food containing the __________ and transmitted by food ______________ who carry the bacteria.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Foods include: meat, poultry, __________ products, ___________ (egg, tuna, chicken, potato, macaroni, etc.)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Symptoms include vomiting, diarrhea, _______________, and abdominal cramps.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"/>
          <p:cNvSpPr txBox="1"/>
          <p:nvPr>
            <p:ph type="title"/>
          </p:nvPr>
        </p:nvSpPr>
        <p:spPr>
          <a:xfrm>
            <a:off x="457200" y="274637"/>
            <a:ext cx="6400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Burns…First Degree</a:t>
            </a:r>
            <a:endParaRPr/>
          </a:p>
        </p:txBody>
      </p:sp>
      <p:sp>
        <p:nvSpPr>
          <p:cNvPr id="156" name="Google Shape;156;p9"/>
          <p:cNvSpPr txBox="1"/>
          <p:nvPr>
            <p:ph idx="1" type="body"/>
          </p:nvPr>
        </p:nvSpPr>
        <p:spPr>
          <a:xfrm>
            <a:off x="457200" y="1981200"/>
            <a:ext cx="822960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Run cold water over the burned area.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the area uncovered or apply a dry dressing.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not use butter or lotions.  Use a burn ointment.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 doctor if infection arises.</a:t>
            </a:r>
            <a:endParaRPr/>
          </a:p>
        </p:txBody>
      </p:sp>
      <p:pic>
        <p:nvPicPr>
          <p:cNvPr descr="speedos" id="157" name="Google Shape;157;p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381000"/>
            <a:ext cx="24384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47"/>
          <p:cNvSpPr txBox="1"/>
          <p:nvPr>
            <p:ph type="title"/>
          </p:nvPr>
        </p:nvSpPr>
        <p:spPr>
          <a:xfrm>
            <a:off x="457200" y="0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_______________________</a:t>
            </a:r>
            <a:endParaRPr/>
          </a:p>
        </p:txBody>
      </p:sp>
      <p:sp>
        <p:nvSpPr>
          <p:cNvPr id="691" name="Google Shape;691;p147"/>
          <p:cNvSpPr txBox="1"/>
          <p:nvPr>
            <p:ph idx="1" type="body"/>
          </p:nvPr>
        </p:nvSpPr>
        <p:spPr>
          <a:xfrm>
            <a:off x="0" y="914400"/>
            <a:ext cx="9144000" cy="56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Caused by eating food containing the botulism toxin.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Toxin is produced when bacteria grow in improperly _________________ foods and occasionally in contaminated 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Symptoms include double ___________, inability to swallow, speech difficulty, and progressive paralysis of the ________________________ system.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Never eat food that does not ___________ normal or comes from ___________, damaged, or ______________ cans.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prevent infant botulism—do not feed ____________ to infants less than ______ year old.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49"/>
          <p:cNvSpPr txBox="1"/>
          <p:nvPr>
            <p:ph idx="1" type="body"/>
          </p:nvPr>
        </p:nvSpPr>
        <p:spPr>
          <a:xfrm>
            <a:off x="0" y="609600"/>
            <a:ext cx="9144000" cy="5516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Biological contamination</a:t>
            </a: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store food below _______ degrees or keep food above ______degrees while waiting to be served.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 substances</a:t>
            </a: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Keep dirt, chemicals, metals, or other foreign substances away form food and ________ fresh produce before serving.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i="0" lang="en-US" sz="32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_______________: </a:t>
            </a: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______________ food as soon as possible after purchasing.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51"/>
          <p:cNvSpPr txBox="1"/>
          <p:nvPr>
            <p:ph idx="1" type="body"/>
          </p:nvPr>
        </p:nvSpPr>
        <p:spPr>
          <a:xfrm>
            <a:off x="0" y="762000"/>
            <a:ext cx="9144000" cy="54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Clean __________ and ___________ frequently.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Clean up spilled food __________________.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Keep all food ________________.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Keep all pets out of the kitchen.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Keep floors ____________.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Repair ____________ in the work area counters to block out pests.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______________ equipment in clean area.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990099"/>
              </a:buClr>
              <a:buSzPts val="3200"/>
              <a:buFont typeface="Arial"/>
              <a:buChar char="•"/>
            </a:pPr>
            <a:r>
              <a:rPr b="0" i="0" lang="en-US" sz="3200" u="none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Use ___________ &amp; _______________ carefully.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201"/>
          <p:cNvSpPr/>
          <p:nvPr/>
        </p:nvSpPr>
        <p:spPr>
          <a:xfrm>
            <a:off x="2667000" y="2514600"/>
            <a:ext cx="4038600" cy="24384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9050">
                  <a:solidFill>
                    <a:srgbClr val="99CC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0066CC"/>
                </a:solidFill>
                <a:latin typeface="Impact"/>
              </a:rPr>
              <a:t>The End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1601-01-01T00:00:00Z</dcterms:created>
  <dc:creator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Version">
    <vt:i4>1</vt:i4>
  </property>
</Properties>
</file>