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x="6858000" cy="9144000"/>
  <p:embeddedFontLst>
    <p:embeddedFont>
      <p:font typeface="Playfair Display"/>
      <p:regular r:id="rId27"/>
      <p:bold r:id="rId28"/>
      <p:italic r:id="rId29"/>
      <p:boldItalic r:id="rId30"/>
    </p:embeddedFont>
    <p:embeddedFont>
      <p:font typeface="Lato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PlayfairDisplay-bold.fntdata"/><Relationship Id="rId27" Type="http://schemas.openxmlformats.org/officeDocument/2006/relationships/font" Target="fonts/PlayfairDisplay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PlayfairDisplay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Lato-regular.fntdata"/><Relationship Id="rId30" Type="http://schemas.openxmlformats.org/officeDocument/2006/relationships/font" Target="fonts/PlayfairDisplay-boldItalic.fntdata"/><Relationship Id="rId11" Type="http://schemas.openxmlformats.org/officeDocument/2006/relationships/slide" Target="slides/slide6.xml"/><Relationship Id="rId33" Type="http://schemas.openxmlformats.org/officeDocument/2006/relationships/font" Target="fonts/Lato-italic.fntdata"/><Relationship Id="rId10" Type="http://schemas.openxmlformats.org/officeDocument/2006/relationships/slide" Target="slides/slide5.xml"/><Relationship Id="rId32" Type="http://schemas.openxmlformats.org/officeDocument/2006/relationships/font" Target="fonts/Lato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schemas.openxmlformats.org/officeDocument/2006/relationships/font" Target="fonts/Lato-bold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61027047cc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61027047cc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61027047cc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61027047cc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61027047cc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61027047cc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61027047cc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61027047cc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61027047cc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61027047cc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61027047cc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61027047cc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61027047cc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61027047cc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61027047cc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61027047cc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61027047cc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61027047cc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61027047cc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61027047cc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61027047c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61027047c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61027047cc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61027047cc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61027047cc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61027047cc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61027047cc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61027047c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61027047cc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61027047c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61027047cc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61027047cc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61027047cc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61027047cc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61027047cc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61027047cc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61027047cc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61027047cc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61027047cc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61027047cc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coral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3096250" y="10938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Unit 12 - Food  Safety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2 - The Flow of Food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3 - The HACCP System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Serving foods safely</a:t>
            </a:r>
            <a:endParaRPr/>
          </a:p>
        </p:txBody>
      </p:sp>
      <p:sp>
        <p:nvSpPr>
          <p:cNvPr id="114" name="Google Shape;114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food is served right away, others will be held in refrigerators or under heat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This is referred to as holding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Hold hot foods above 135 (or higher), and cold foods below 41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Discard food kept in danger zone more than two hours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When reheating, move through danger zone as quickly as possible, reheat to at least 165 for 15 seconds within a two hour time period	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	Use a direct heat source (ex: burner, oven)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3 Concepts</a:t>
            </a:r>
            <a:endParaRPr/>
          </a:p>
        </p:txBody>
      </p:sp>
      <p:sp>
        <p:nvSpPr>
          <p:cNvPr id="120" name="Google Shape;120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Defining a food safety system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Using the seven steps of HACCP </a:t>
            </a:r>
            <a:endParaRPr/>
          </a:p>
          <a:p>
            <a:pPr indent="45720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(hazard analysis critical control point)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	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3 Vocabulary</a:t>
            </a:r>
            <a:endParaRPr/>
          </a:p>
        </p:txBody>
      </p:sp>
      <p:sp>
        <p:nvSpPr>
          <p:cNvPr id="126" name="Google Shape;126;p24"/>
          <p:cNvSpPr txBox="1"/>
          <p:nvPr>
            <p:ph idx="1" type="body"/>
          </p:nvPr>
        </p:nvSpPr>
        <p:spPr>
          <a:xfrm>
            <a:off x="311700" y="9238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Corrective action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Critical control points (CCPs)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Critical</a:t>
            </a:r>
            <a:r>
              <a:rPr lang="en"/>
              <a:t> limits (CLs)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FDA Food Code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Food-safety audit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Food-safety system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HACCP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Hazard analysis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Food Safety System</a:t>
            </a:r>
            <a:endParaRPr/>
          </a:p>
        </p:txBody>
      </p:sp>
      <p:sp>
        <p:nvSpPr>
          <p:cNvPr id="132" name="Google Shape;132;p25"/>
          <p:cNvSpPr txBox="1"/>
          <p:nvPr>
            <p:ph idx="1" type="body"/>
          </p:nvPr>
        </p:nvSpPr>
        <p:spPr>
          <a:xfrm>
            <a:off x="311700" y="10000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Precautionary steps - thinking of all the  ways foods can be exposed to biological, chemical, or physical hazards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FDA (food and drug administration) sets sanitation standards - not a federal law or regulation, just recommendations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State and local governments establish their own laws, at least meeting national standards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All establishments must be inspected by the local health department - a food safety audit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	Any violations found must be corrected, or else pay fines and possibly face closing of the establishment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HACCP Seven Steps</a:t>
            </a:r>
            <a:endParaRPr/>
          </a:p>
        </p:txBody>
      </p:sp>
      <p:sp>
        <p:nvSpPr>
          <p:cNvPr id="138" name="Google Shape;138;p2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systematic approach to controlling conditions responsible for most </a:t>
            </a:r>
            <a:r>
              <a:rPr lang="en"/>
              <a:t>foodborne</a:t>
            </a:r>
            <a:r>
              <a:rPr lang="en"/>
              <a:t> illnesses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Anticipates how and when food safety problems are likely to occur; takes steps to prevent them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Food processors, restaurants, the FDA and the USDA uses this system</a:t>
            </a:r>
            <a:endParaRPr/>
          </a:p>
        </p:txBody>
      </p:sp>
      <p:sp>
        <p:nvSpPr>
          <p:cNvPr id="139" name="Google Shape;139;p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The steps:</a:t>
            </a:r>
            <a:endParaRPr sz="1800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Conduct a hazard analysis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Determine critical control points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Establish critical limits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Establish monitoring procedures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Identify corrective actions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Establish procedures for record keeping and documentation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sz="1800"/>
              <a:t>Verify that the system works</a:t>
            </a:r>
            <a:endParaRPr sz="1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AutoNum type="arabicPeriod"/>
            </a:pPr>
            <a:r>
              <a:rPr lang="en"/>
              <a:t>Conduct a hazard analysis</a:t>
            </a:r>
            <a:endParaRPr/>
          </a:p>
        </p:txBody>
      </p:sp>
      <p:sp>
        <p:nvSpPr>
          <p:cNvPr id="145" name="Google Shape;145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Examine the flow of food (receiving to serving)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Avoid direct and cross contamination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Discourage growth of pathogens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Potentially</a:t>
            </a:r>
            <a:r>
              <a:rPr lang="en"/>
              <a:t> hazardous foods: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	Meats, fish, poultry, milk, eggs and fresh produce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 Determine critical control points</a:t>
            </a:r>
            <a:endParaRPr/>
          </a:p>
        </p:txBody>
      </p:sp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Specific points in the process where you can prevent, eliminate, or reduce a hazard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 step at which control can be applied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Meet safe temperatures for storing, holding, cooking and serving foods to control hazards at critical control points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 Establish critical limits</a:t>
            </a:r>
            <a:endParaRPr/>
          </a:p>
        </p:txBody>
      </p:sp>
      <p:sp>
        <p:nvSpPr>
          <p:cNvPr id="157" name="Google Shape;157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Indicates when food is at an unsafe temperature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Indicates how long a food can be held at an unsafe temperature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Established by local health departments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Typically based on the FDA’s food code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4. Establish monitoring procedures</a:t>
            </a:r>
            <a:endParaRPr/>
          </a:p>
        </p:txBody>
      </p:sp>
      <p:sp>
        <p:nvSpPr>
          <p:cNvPr id="163" name="Google Shape;163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Accurate measurements of time and temperature can be entered into a log book to keep record of how foods were handled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May help alert to corrective steps to take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Define what measurements should be taken and how often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Indicate who is responsible for taking and recording measurements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5. Identify corrective actions</a:t>
            </a:r>
            <a:endParaRPr/>
          </a:p>
        </p:txBody>
      </p:sp>
      <p:sp>
        <p:nvSpPr>
          <p:cNvPr id="169" name="Google Shape;169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If a food is not at the right temperature, or has been in the danger zone for too long, something must be done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Define what actions need to be taken depending on the situation to give guidelines to </a:t>
            </a:r>
            <a:r>
              <a:rPr lang="en"/>
              <a:t>food service</a:t>
            </a:r>
            <a:r>
              <a:rPr lang="en"/>
              <a:t> workers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2 Concepts</a:t>
            </a:r>
            <a:endParaRPr/>
          </a:p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Describing the flow of food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Receiving foods safely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Storing foods safely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Cooking Foods Safely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Serving Foods Safely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2"/>
          <p:cNvSpPr txBox="1"/>
          <p:nvPr>
            <p:ph type="title"/>
          </p:nvPr>
        </p:nvSpPr>
        <p:spPr>
          <a:xfrm>
            <a:off x="311700" y="445025"/>
            <a:ext cx="8520600" cy="110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6. Establish procedures for record keeping and documentation</a:t>
            </a:r>
            <a:endParaRPr/>
          </a:p>
        </p:txBody>
      </p:sp>
      <p:sp>
        <p:nvSpPr>
          <p:cNvPr id="175" name="Google Shape;175;p32"/>
          <p:cNvSpPr txBox="1"/>
          <p:nvPr>
            <p:ph idx="1" type="body"/>
          </p:nvPr>
        </p:nvSpPr>
        <p:spPr>
          <a:xfrm>
            <a:off x="311700" y="1737600"/>
            <a:ext cx="8520600" cy="283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 and temperature logs, checklists, and forms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Record enough to make sure standards are being met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Don’t record so much that it is hard to keep up with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Forms should be easy to understand and fill out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7. Verify that the system works</a:t>
            </a:r>
            <a:endParaRPr/>
          </a:p>
        </p:txBody>
      </p:sp>
      <p:sp>
        <p:nvSpPr>
          <p:cNvPr id="181" name="Google Shape;181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Need a system for double checking information recorded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 supervisor can take measurements as well, and compare them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This may help identify a way to correct procedures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If the system is not verified, the establishment will not know if the system is working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2 Vocabulary</a:t>
            </a:r>
            <a:endParaRPr/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11700" y="9238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Dry goods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First In, First Out (FIFO) system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Flow of food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Holding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One-stage cooling method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Perishable goods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Time-temperature-abused food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Two-stage cooling method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Flow of Food</a:t>
            </a:r>
            <a:endParaRPr/>
          </a:p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route food takes from the time a kitchen receives it to the time it is served to the customer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Unpackaging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Storing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Thawing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Cooking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Serving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Receiving Foods</a:t>
            </a:r>
            <a:endParaRPr/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Reputable source chosen; responsible for delivering food in good condition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Restaurant now takes responsibility  of the quality of the food (inspect for damage)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Perishable goods (refrigerator and freezer) must be kept cold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Dry goods - reject anything not in clean, intact packaging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Inspect non-food items for cleanliness, and packaging without rips or leaks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Storing Foods</a:t>
            </a:r>
            <a:endParaRPr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311700" y="10000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Avoid cross-contamination and spoiling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Store new food behind the older food, so that the food you have had the longest, gets used first - the FIFO (First In, First Out) system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Write the date food was received on the package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Store raw and prepared foods separately, or raw foods below prepared foods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Frequently check the temperature of freezers/refrigerators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Keep all foods away from cleaning supplies or chemicals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Dry goods at least 6 in. above the floor and 6 in. off the wall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Cooking Foods Safely</a:t>
            </a:r>
            <a:endParaRPr/>
          </a:p>
        </p:txBody>
      </p:sp>
      <p:sp>
        <p:nvSpPr>
          <p:cNvPr id="96" name="Google Shape;96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Protect from cross-contamination with clean and sanitary workspace and habits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Perishable foods kept in refrigerator until ready to use ( out no more than 1 hr)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Wash and sanitize hands, surfaces and tools between uses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Minimize how long food stays in the danger zone (41-135 degrees)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Hold food at an appropriate temperature until it is served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Fully cook meats before adding them to other dishes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Cooling foods safely</a:t>
            </a:r>
            <a:endParaRPr/>
          </a:p>
        </p:txBody>
      </p:sp>
      <p:sp>
        <p:nvSpPr>
          <p:cNvPr id="102" name="Google Shape;102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Cool foods for storage as quickly as possible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lang="en"/>
              <a:t>ne -stage cooling method: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Get food to 41 degrees within four hours by placing in an appropriately sized container in the refrigerator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Two-stage cooling method:</a:t>
            </a:r>
            <a:endParaRPr/>
          </a:p>
          <a:p>
            <a:pPr indent="45720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Cool to 70 degrees within two hours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Cool to 41 degrees within additional four hours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Thawing Foods Safely</a:t>
            </a:r>
            <a:endParaRPr/>
          </a:p>
        </p:txBody>
      </p:sp>
      <p:sp>
        <p:nvSpPr>
          <p:cNvPr id="108" name="Google Shape;108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Never leave out on the counter to thaw at room temperature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Move from freezer to fridge to thaw over time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Place covered or wrapped food under running water (70 degrees or below)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Use the microwave to thaw some foods - usually for individual portions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Once thawed, use as soon as possible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Thawed food should not be refrozen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4A86E8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