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Playfair Display"/>
      <p:regular r:id="rId22"/>
      <p:bold r:id="rId23"/>
      <p:italic r:id="rId24"/>
      <p:boldItalic r:id="rId25"/>
    </p:embeddedFont>
    <p:embeddedFont>
      <p:font typeface="Lato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PlayfairDisplay-regular.fntdata"/><Relationship Id="rId21" Type="http://schemas.openxmlformats.org/officeDocument/2006/relationships/slide" Target="slides/slide16.xml"/><Relationship Id="rId24" Type="http://schemas.openxmlformats.org/officeDocument/2006/relationships/font" Target="fonts/PlayfairDisplay-italic.fntdata"/><Relationship Id="rId23" Type="http://schemas.openxmlformats.org/officeDocument/2006/relationships/font" Target="fonts/PlayfairDisplay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-regular.fntdata"/><Relationship Id="rId25" Type="http://schemas.openxmlformats.org/officeDocument/2006/relationships/font" Target="fonts/PlayfairDisplay-boldItalic.fntdata"/><Relationship Id="rId28" Type="http://schemas.openxmlformats.org/officeDocument/2006/relationships/font" Target="fonts/Lato-italic.fntdata"/><Relationship Id="rId27" Type="http://schemas.openxmlformats.org/officeDocument/2006/relationships/font" Target="fonts/La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La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fc8164a84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5fc8164a84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fc8164a84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5fc8164a84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5fc8164a84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5fc8164a84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fc8164a84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5fc8164a84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fc8164a84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5fc8164a84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5fc8164a84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5fc8164a84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5fc8164a84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5fc8164a84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5fc8164a84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5fc8164a84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5fc8164a84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5fc8164a84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5fc8164a84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5fc8164a84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5fc8164a84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5fc8164a84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fc8164a84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fc8164a84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5fc8164a84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5fc8164a84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5fc8164a84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5fc8164a84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5fc8164a84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5fc8164a84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coral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Unit 12 - food safety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1 - sanitary food handling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danger zone</a:t>
            </a:r>
            <a:endParaRPr/>
          </a:p>
        </p:txBody>
      </p:sp>
      <p:sp>
        <p:nvSpPr>
          <p:cNvPr id="117" name="Google Shape;117;p22"/>
          <p:cNvSpPr txBox="1"/>
          <p:nvPr>
            <p:ph idx="1" type="body"/>
          </p:nvPr>
        </p:nvSpPr>
        <p:spPr>
          <a:xfrm>
            <a:off x="311700" y="1152475"/>
            <a:ext cx="5886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Foods can become dangerous if kept in a certain temperature zone (41 to 135 degrees F)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Below 41 - fridge and freezer temps for storage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Above 135 - cooking temps based on type of meat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Time in the danger zone is also a factor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Try to keep foods stored properly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8" name="Google Shape;11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98601" y="332750"/>
            <a:ext cx="2777475" cy="4293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Time, oxygen and moisture</a:t>
            </a:r>
            <a:endParaRPr/>
          </a:p>
        </p:txBody>
      </p:sp>
      <p:sp>
        <p:nvSpPr>
          <p:cNvPr id="124" name="Google Shape;124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Pathogens grow - dividing cells  - over time (one bacterium can become  10 billion in just 10 hours)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Some pathogens need oxygen to survive, others do not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Water activity in food is measures from 0 to 1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Hazardous foods with .85 or higher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Foods soft enough to chew are usually on the higher side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Some people are at higher risk for illness - pregnant, already sick, aging or young people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 of contamination</a:t>
            </a:r>
            <a:endParaRPr/>
          </a:p>
        </p:txBody>
      </p:sp>
      <p:sp>
        <p:nvSpPr>
          <p:cNvPr id="130" name="Google Shape;130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Direct contamination  - disease causing substances introduced directly to a food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Sprayed with an insecticide, or airborne toxins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cross-contamination - comes in contact with another food that was already affected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While being prepared, cooked or served</a:t>
            </a:r>
            <a:endParaRPr/>
          </a:p>
          <a:p>
            <a:pPr indent="0" lvl="0" marL="9144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Raw foods in contact with to be cooked or ready to eat foods  - avoid by cleaning surfaces and tools between different types of foods, wearing protective gloves, storing separately, maintaining personal </a:t>
            </a:r>
            <a:r>
              <a:rPr lang="en"/>
              <a:t>hygiene</a:t>
            </a:r>
            <a:r>
              <a:rPr lang="en"/>
              <a:t> and workspace cleanliness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Grooming and </a:t>
            </a:r>
            <a:r>
              <a:rPr lang="en"/>
              <a:t>hygiene</a:t>
            </a:r>
            <a:endParaRPr/>
          </a:p>
        </p:txBody>
      </p:sp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Keep yourself clean and healthy if you will be working around or with food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Hair, nails, teeth and clothing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Wash hands well and frequently - especially when arriving, after the bathroom, after sneezing/coughing, after touching something, between glove changing, after touching garbage or equipment, when changing tasks, after touching your face or animals, and especially after handling raw foods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Wear gloves to prevent touching ready to eat foods - keep in mind gloves can also be contaminated just like your hands - but never reuse or wash gloves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Make sure you are healthy when working around food, and cover cuts/burns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Cleaning and sanitizing</a:t>
            </a:r>
            <a:endParaRPr/>
          </a:p>
        </p:txBody>
      </p:sp>
      <p:sp>
        <p:nvSpPr>
          <p:cNvPr id="142" name="Google Shape;142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anything that comes in contact with food - especially tools and work surfaces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Wash and rinse, then sanitize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Remove all food, soil, etc, clean with soap and rinse thouroughly with water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Use heat (water over 180 degrees F) or chemicals to sanitize and reduce number of pathogens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Don’t forget floors, walls and ceilings, Refrigerators, freezers, vent systems, and garbage/recycling areas - cleaned regularly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Let things air dry completely - no towels or paper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Waste and recycling</a:t>
            </a:r>
            <a:endParaRPr/>
          </a:p>
        </p:txBody>
      </p:sp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Cooking creates a lot of waste - from wrappers to bones and trimmings, and cleaning waste like paper towels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Put trash into a covered container as soon as possible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empty containers at most every four hours, or sooner if full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Recycle whenever possible - items such as paper, cardboard, glass, metal cans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Pest control</a:t>
            </a:r>
            <a:endParaRPr/>
          </a:p>
        </p:txBody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Mice, flies, roaches, and mosquitos are most common, but many others are potential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Can be a source of pathogens, illnesses - on hair skin and droppings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Most pests reproduce quickly, or can become a nuisance quickly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Make it hard to get in - covering holes and filling gaps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Don’t leave food for long to attract pests  - proper storage helps, and nothing should be on the floor or touching a wall, and Get rid of packaging as soon as possible in case pests are hiding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Pesticides should be stored well away from foods, check regulations about application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1 topics</a:t>
            </a:r>
            <a:endParaRPr/>
          </a:p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" sz="2100"/>
              <a:t>Importance of food safety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" sz="2100"/>
              <a:t>Grooming and personal hygiene habits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" sz="2100"/>
              <a:t>Cleaning &amp; sanitizing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" sz="2100"/>
              <a:t>Proper disposal - waste &amp; recycling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-"/>
            </a:pPr>
            <a:r>
              <a:rPr lang="en" sz="2100"/>
              <a:t>Controlling pests</a:t>
            </a:r>
            <a:endParaRPr sz="2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Vocabulary Words - Lesson 1</a:t>
            </a:r>
            <a:endParaRPr/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11700" y="1152475"/>
            <a:ext cx="2239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Bacteria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Biological hazards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Chemical hazards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Cross contamination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Direct contamination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Food-borne illness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Food-borne infection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Food-borne intoxication</a:t>
            </a:r>
            <a:endParaRPr/>
          </a:p>
        </p:txBody>
      </p:sp>
      <p:sp>
        <p:nvSpPr>
          <p:cNvPr id="73" name="Google Shape;73;p15"/>
          <p:cNvSpPr txBox="1"/>
          <p:nvPr>
            <p:ph idx="2" type="body"/>
          </p:nvPr>
        </p:nvSpPr>
        <p:spPr>
          <a:xfrm>
            <a:off x="2626500" y="1152475"/>
            <a:ext cx="1859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Food contamination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Food safety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Food security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Fungi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Parasites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Pathogens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Pest infestation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Pest management</a:t>
            </a:r>
            <a:endParaRPr/>
          </a:p>
        </p:txBody>
      </p:sp>
      <p:sp>
        <p:nvSpPr>
          <p:cNvPr id="74" name="Google Shape;74;p15"/>
          <p:cNvSpPr txBox="1"/>
          <p:nvPr>
            <p:ph idx="2" type="body"/>
          </p:nvPr>
        </p:nvSpPr>
        <p:spPr>
          <a:xfrm>
            <a:off x="4886200" y="1152475"/>
            <a:ext cx="1859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Physical hazards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Potentially hazardous foods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Safe foods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Sanitizing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Sanitizing solution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Temperature danger zone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Toxin-mediated infection</a:t>
            </a:r>
            <a:endParaRPr/>
          </a:p>
        </p:txBody>
      </p:sp>
      <p:sp>
        <p:nvSpPr>
          <p:cNvPr id="75" name="Google Shape;75;p15"/>
          <p:cNvSpPr txBox="1"/>
          <p:nvPr>
            <p:ph idx="2" type="body"/>
          </p:nvPr>
        </p:nvSpPr>
        <p:spPr>
          <a:xfrm>
            <a:off x="6745300" y="1152475"/>
            <a:ext cx="1859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viruses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Water activity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food safety is important</a:t>
            </a:r>
            <a:endParaRPr/>
          </a:p>
        </p:txBody>
      </p:sp>
      <p:sp>
        <p:nvSpPr>
          <p:cNvPr id="81" name="Google Shape;81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Safety - keep foods from getting contaminated, making people sick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Security - providing enough food for people; getting society what they need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Knowledge about proper nutrition, maintaining health, and sanitation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Preventing contamination in restaurants - following procedures, proper storage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Safe foods (won’t make you sick) vs unsafe foods (contaminated by hazards)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Contamination can be biological (bacteria, viruses) or environmental (foreign objects - unintentional or intentional)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food safety is important</a:t>
            </a:r>
            <a:endParaRPr/>
          </a:p>
        </p:txBody>
      </p:sp>
      <p:sp>
        <p:nvSpPr>
          <p:cNvPr id="87" name="Google Shape;87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People expect food at restaurants to be safe; restaurants can have major consequences if someone gets sick from their food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Purchasing foods from a reliable source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Handling foods safely and in a sanitary way at every step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Food supply can be vulnerable to a bioterrorist attack - try buying local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Organic foods are less likely to be treated with chemicals, and animals raised this way are less likely to have diseases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Think about allergen free foods (like the common peanut allergy)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food safety is important</a:t>
            </a:r>
            <a:endParaRPr/>
          </a:p>
        </p:txBody>
      </p:sp>
      <p:sp>
        <p:nvSpPr>
          <p:cNvPr id="93" name="Google Shape;93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 foods that have a lower impact on the environment (processing, travel,  etc.)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Some bacterias are actually essential or beneficial (like those in cheese/yogurt)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Disease-causing organisms can be tasteless, odorless, and not visible to the naked eye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Spoiled foods (from being old or not properly stored) can affect nearby foods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Pathogens in food can cause infections, illnesses and intoxication (spoiling, </a:t>
            </a:r>
            <a:r>
              <a:rPr lang="en"/>
              <a:t>bacteria</a:t>
            </a:r>
            <a:r>
              <a:rPr lang="en"/>
              <a:t>, toxins, chemicals - natural or foreign)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Three types of hazards contaminating food</a:t>
            </a:r>
            <a:endParaRPr/>
          </a:p>
        </p:txBody>
      </p:sp>
      <p:sp>
        <p:nvSpPr>
          <p:cNvPr id="99" name="Google Shape;99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Biological</a:t>
            </a:r>
            <a:endParaRPr/>
          </a:p>
          <a:p>
            <a:pPr indent="45720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bacteria, viruses, parasites, fungi, molds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Physical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(</a:t>
            </a:r>
            <a:r>
              <a:rPr lang="en"/>
              <a:t>foreign</a:t>
            </a:r>
            <a:r>
              <a:rPr lang="en"/>
              <a:t> objects) Hair, bandaids, metal, glass, plastic, etc.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Chemical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Cleaning, pesticides, additives, fertilizers, industrial pollution, etc.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Food safety and sanitation certification</a:t>
            </a:r>
            <a:endParaRPr/>
          </a:p>
        </p:txBody>
      </p:sp>
      <p:sp>
        <p:nvSpPr>
          <p:cNvPr id="105" name="Google Shape;105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Teaching food handlers safe practices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Receiving and storing foods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Handling properly - cleaning and cooking correctly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Keeping foods at the correct temperature range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Keeping work surfaces and tools clean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	Cooking foods to a safe temperature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Certifications are typically valid for 5 years  (varies by state)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pathogens need for growth</a:t>
            </a:r>
            <a:endParaRPr/>
          </a:p>
        </p:txBody>
      </p:sp>
      <p:sp>
        <p:nvSpPr>
          <p:cNvPr id="111" name="Google Shape;111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want to avoid conditions that promote growth for harmful pathogens</a:t>
            </a:r>
            <a:endParaRPr/>
          </a:p>
          <a:p>
            <a:pPr indent="0" lvl="0" marL="0" rtl="0" algn="l">
              <a:lnSpc>
                <a:spcPct val="114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Potentially hazardous foods can  become contaminated if presented with these conditions needed for growth:</a:t>
            </a:r>
            <a:endParaRPr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 - food</a:t>
            </a:r>
            <a:endParaRPr/>
          </a:p>
          <a:p>
            <a:pPr indent="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A - acidity</a:t>
            </a:r>
            <a:endParaRPr/>
          </a:p>
          <a:p>
            <a:pPr indent="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T - temperature</a:t>
            </a:r>
            <a:endParaRPr/>
          </a:p>
          <a:p>
            <a:pPr indent="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T - time</a:t>
            </a:r>
            <a:endParaRPr/>
          </a:p>
          <a:p>
            <a:pPr indent="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O - oxygen</a:t>
            </a:r>
            <a:endParaRPr/>
          </a:p>
          <a:p>
            <a:pPr indent="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M - moisture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Pathogens need the right environment and a food source (sugars, carbs, proteins, etc. in foods) for growth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