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Playfair Display"/>
      <p:regular r:id="rId32"/>
      <p:bold r:id="rId33"/>
      <p:italic r:id="rId34"/>
      <p:boldItalic r:id="rId35"/>
    </p:embeddedFont>
    <p:embeddedFont>
      <p:font typeface="Lato"/>
      <p:regular r:id="rId36"/>
      <p:bold r:id="rId37"/>
      <p:italic r:id="rId38"/>
      <p:boldItalic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PlayfairDisplay-bold.fntdata"/><Relationship Id="rId10" Type="http://schemas.openxmlformats.org/officeDocument/2006/relationships/slide" Target="slides/slide5.xml"/><Relationship Id="rId32" Type="http://schemas.openxmlformats.org/officeDocument/2006/relationships/font" Target="fonts/PlayfairDisplay-regular.fntdata"/><Relationship Id="rId13" Type="http://schemas.openxmlformats.org/officeDocument/2006/relationships/slide" Target="slides/slide8.xml"/><Relationship Id="rId35" Type="http://schemas.openxmlformats.org/officeDocument/2006/relationships/font" Target="fonts/PlayfairDisplay-boldItalic.fntdata"/><Relationship Id="rId12" Type="http://schemas.openxmlformats.org/officeDocument/2006/relationships/slide" Target="slides/slide7.xml"/><Relationship Id="rId34" Type="http://schemas.openxmlformats.org/officeDocument/2006/relationships/font" Target="fonts/PlayfairDisplay-italic.fntdata"/><Relationship Id="rId15" Type="http://schemas.openxmlformats.org/officeDocument/2006/relationships/slide" Target="slides/slide10.xml"/><Relationship Id="rId37" Type="http://schemas.openxmlformats.org/officeDocument/2006/relationships/font" Target="fonts/Lato-bold.fntdata"/><Relationship Id="rId14" Type="http://schemas.openxmlformats.org/officeDocument/2006/relationships/slide" Target="slides/slide9.xml"/><Relationship Id="rId36" Type="http://schemas.openxmlformats.org/officeDocument/2006/relationships/font" Target="fonts/Lato-regular.fntdata"/><Relationship Id="rId17" Type="http://schemas.openxmlformats.org/officeDocument/2006/relationships/slide" Target="slides/slide12.xml"/><Relationship Id="rId39" Type="http://schemas.openxmlformats.org/officeDocument/2006/relationships/font" Target="fonts/Lato-boldItalic.fntdata"/><Relationship Id="rId16" Type="http://schemas.openxmlformats.org/officeDocument/2006/relationships/slide" Target="slides/slide11.xml"/><Relationship Id="rId38" Type="http://schemas.openxmlformats.org/officeDocument/2006/relationships/font" Target="fonts/Lato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629fefb6da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629fefb6da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629fefb6da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629fefb6da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629fefb6da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629fefb6da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629fefb6da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629fefb6da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629fefb6da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629fefb6da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629fefb6da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629fefb6da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629fefb6da_0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629fefb6da_0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629fefb6da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629fefb6da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629fefb6da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629fefb6da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629fefb6da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629fefb6da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629fefb6da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629fefb6da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629fefb6da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629fefb6da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629fefb6da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629fefb6da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629fefb6da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629fefb6da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629fefb6da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629fefb6da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629fefb6da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629fefb6da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629fefb6da_0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629fefb6da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629fefb6da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629fefb6da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629fefb6da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629fefb6da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629fefb6da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629fefb6da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629fefb6da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629fefb6da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629fefb6da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629fefb6da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629fefb6da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629fefb6da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629fefb6da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629fefb6da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629fefb6da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629fefb6da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 2 - Kitchen Safety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2 - Accidents and Injuries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2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lifting/moving heavy object safely</a:t>
            </a:r>
            <a:endParaRPr/>
          </a:p>
        </p:txBody>
      </p:sp>
      <p:sp>
        <p:nvSpPr>
          <p:cNvPr id="116" name="Google Shape;116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Improper lifting or moving can cause injury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Consider this before lifting: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Can you handle it, or should you get some help?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Is it balanced?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Could the contents splash or spill as you walk?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Is your path clear of obstacles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Is there somewhere for you to put the item down safely at destination?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Use your legs, not your back - squat down, keep back straight, secure grip, lift up with your legs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Using ladders safely</a:t>
            </a:r>
            <a:endParaRPr/>
          </a:p>
        </p:txBody>
      </p:sp>
      <p:sp>
        <p:nvSpPr>
          <p:cNvPr id="122" name="Google Shape;122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stool, stepladder, straight ladder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Check  label for weight limit and use instructions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Keep ladders in safe working conditions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Try not to have to step on the very top stool - choose appropriate size ladders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Get help if you need it - someone to assist in grabbing items or handing you items, or holding the ladder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 aid</a:t>
            </a:r>
            <a:endParaRPr/>
          </a:p>
        </p:txBody>
      </p:sp>
      <p:sp>
        <p:nvSpPr>
          <p:cNvPr id="128" name="Google Shape;128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Every kitchen should have a properly stocked first aid kit for use on variety of injuries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Should include bandages, ointments, tweezers, scissors, and some medications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In case of an accident follow these guidelines: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Check the scene, stay </a:t>
            </a:r>
            <a:r>
              <a:rPr lang="en"/>
              <a:t>calm</a:t>
            </a:r>
            <a:r>
              <a:rPr lang="en"/>
              <a:t>, ask others to stand back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Call for medical help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Administer first aid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Stay with the victim until help arrives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Fill out an accident report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 aid - burns</a:t>
            </a:r>
            <a:endParaRPr/>
          </a:p>
        </p:txBody>
      </p:sp>
      <p:sp>
        <p:nvSpPr>
          <p:cNvPr id="134" name="Google Shape;134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Remove the heat source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Keep victim calm and still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Soak the burned area in cool water, or soak a cloth in cool water to drape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First aid - cuts</a:t>
            </a:r>
            <a:endParaRPr/>
          </a:p>
        </p:txBody>
      </p:sp>
      <p:sp>
        <p:nvSpPr>
          <p:cNvPr id="140" name="Google Shape;140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 the area well with soap and warm water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If bleeding heavily - Cover with sterile gauze and apply pressure until it stops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Cover wound with sterile dressing/bandage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Change bandage frequently to prevent infection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If helping someone with a cut, wear protective gloves to prevent coming in contact with blood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Sprains, strains, and broken bones</a:t>
            </a:r>
            <a:endParaRPr/>
          </a:p>
        </p:txBody>
      </p:sp>
      <p:sp>
        <p:nvSpPr>
          <p:cNvPr id="146" name="Google Shape;146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Rest the injured part of the body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Elevate higher than the heart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Apply ice during the first 24 hours - leave on for about 15 min each hour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Wrap or bandage to give support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Visit an ER for an xray for suspected breaks or fractures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choking</a:t>
            </a:r>
            <a:endParaRPr/>
          </a:p>
        </p:txBody>
      </p:sp>
      <p:sp>
        <p:nvSpPr>
          <p:cNvPr id="152" name="Google Shape;152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If something is lodged in a person’s airway - they cannot talk or breathe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The heimlich maneuver should be used to remove the obstruction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Food service establishments should have posters showing how to perform the maneuver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CPR</a:t>
            </a:r>
            <a:endParaRPr/>
          </a:p>
        </p:txBody>
      </p:sp>
      <p:sp>
        <p:nvSpPr>
          <p:cNvPr id="158" name="Google Shape;158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Restoring a person’s breathing or heartbeat due to shock, drowning, or serious injury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Pressing the chest of the victim at about 100 times per minute to help circulate the blood (think about the song Staying Alive)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Breathing into the mouth of the victim is not recommended for untrained rescuers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AED</a:t>
            </a:r>
            <a:endParaRPr/>
          </a:p>
        </p:txBody>
      </p:sp>
      <p:sp>
        <p:nvSpPr>
          <p:cNvPr id="164" name="Google Shape;164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Device that shocks the heart into starting again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Know the location of the establishment’s AED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If you are not trained, try to find someone who is trained to use the machine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Start by calling 911, and then begin using the AED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An AED will walk you through directions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3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Anaphylactic shock</a:t>
            </a:r>
            <a:endParaRPr/>
          </a:p>
        </p:txBody>
      </p:sp>
      <p:sp>
        <p:nvSpPr>
          <p:cNvPr id="170" name="Google Shape;170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Due to severe allergy  to food, drugs or insect bites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Most common food allergies: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Fish, peanuts, shellfish and tree nuts (walnuts, almonds, etc.)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Symptoms within  seconds or minutes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Hives, fainting, nausea, swelling in the throat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Call 911 and administer an emergency medication if they have one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2 topics</a:t>
            </a:r>
            <a:endParaRPr/>
          </a:p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Common accidents and injuries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Basic safety guidelines, preventing accidents and injuries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First aid and emergency procedures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Safety is an ongoing process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2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OSHA</a:t>
            </a:r>
            <a:endParaRPr/>
          </a:p>
        </p:txBody>
      </p:sp>
      <p:sp>
        <p:nvSpPr>
          <p:cNvPr id="176" name="Google Shape;176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Occupational safety and health  administration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Created to ensure workers have a safe and healthful environment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Sets and enforces standards that employers must follow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Legal responsibility, information must be posted for employees to see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Extends through the establishment’s entire premises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EPA</a:t>
            </a:r>
            <a:endParaRPr/>
          </a:p>
        </p:txBody>
      </p:sp>
      <p:sp>
        <p:nvSpPr>
          <p:cNvPr id="182" name="Google Shape;182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Environmental protection agency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Protecting human health by safeguarding the air we breathe, water  we drink, and the land on which we live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Requires foodservice operations to track any chemicals that may pose a risk  to health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Hazard communication standard</a:t>
            </a:r>
            <a:endParaRPr/>
          </a:p>
        </p:txBody>
      </p:sp>
      <p:sp>
        <p:nvSpPr>
          <p:cNvPr id="188" name="Google Shape;188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Cleaning chemicals, pesticides, mold and mildew control, etc.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The hazard communication standard requires employers notify employees of chemical hazards present on the job site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Also requires training for safe use of products containing chemical hazards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Can irritate skin, throat, nose or digestive system (corrosive materials)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Toxic, poisonous or cancer causing (carcenogenic)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MSDS</a:t>
            </a:r>
            <a:endParaRPr/>
          </a:p>
        </p:txBody>
      </p:sp>
      <p:sp>
        <p:nvSpPr>
          <p:cNvPr id="194" name="Google Shape;194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Material safety data sheet  describes hazards posed by  a chemical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Every product containing chemicals must have a sheet so that everyone working in  the establishment can have access to the information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Hazard communication program includes documents used as evidence that </a:t>
            </a:r>
            <a:r>
              <a:rPr lang="en"/>
              <a:t>reasonable</a:t>
            </a:r>
            <a:r>
              <a:rPr lang="en"/>
              <a:t> care was taken if someone was injured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Written policy of intention to comply with OSHA requirements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List of known hazardous chemical inventory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MSDS for every chemical in inventory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</a:t>
            </a:r>
            <a:r>
              <a:rPr lang="en"/>
              <a:t>abels for every chemical containing product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Copy of training program for employees and hazard communication plan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accident/illness report</a:t>
            </a:r>
            <a:endParaRPr/>
          </a:p>
        </p:txBody>
      </p:sp>
      <p:sp>
        <p:nvSpPr>
          <p:cNvPr id="200" name="Google Shape;200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Accidents can cause injuries resulting in time off of work; too many accidents means proper safety practices are not being followed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Accidents that must be reported to OSHA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Death (within 8 hours)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3+ employees hospitalized from an accident (within 8 hours)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Other employee accidents reported within 6 working days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Keep a log of accidents/injuries for one year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Worker’s compensation</a:t>
            </a:r>
            <a:endParaRPr/>
          </a:p>
        </p:txBody>
      </p:sp>
      <p:sp>
        <p:nvSpPr>
          <p:cNvPr id="206" name="Google Shape;206;p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Run by the state, providing help for employees who are hurt/sick due to accident on the job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Supplies money to replace earnings missed due to absence from work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Pays for medical treatments, rehabilitation, and retraining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General safety audit</a:t>
            </a:r>
            <a:endParaRPr/>
          </a:p>
        </p:txBody>
      </p:sp>
      <p:sp>
        <p:nvSpPr>
          <p:cNvPr id="212" name="Google Shape;212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review of the level of safety of an establishment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Usually set up like a checklist - with yes or no boxes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The four areas of review: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Building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Equipment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Employee practices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Management practices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2 vocabulary</a:t>
            </a:r>
            <a:endParaRPr/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11700" y="1152475"/>
            <a:ext cx="2877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Accident report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Anaphylactic shock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Automatic external defibrillator (AED)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Carcinogenic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Cardiopulmonary</a:t>
            </a:r>
            <a:r>
              <a:rPr lang="en"/>
              <a:t> resuscitation (CPR)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corrosive</a:t>
            </a:r>
            <a:endParaRPr/>
          </a:p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3133500" y="1152475"/>
            <a:ext cx="2877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Environmental protection agency (EPA)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General safety audit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Hazard communication program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Hazard communication standard (HCS)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Heimlich </a:t>
            </a:r>
            <a:r>
              <a:rPr lang="en"/>
              <a:t>maneuver</a:t>
            </a:r>
            <a:endParaRPr/>
          </a:p>
        </p:txBody>
      </p:sp>
      <p:sp>
        <p:nvSpPr>
          <p:cNvPr id="74" name="Google Shape;74;p15"/>
          <p:cNvSpPr txBox="1"/>
          <p:nvPr>
            <p:ph idx="1" type="body"/>
          </p:nvPr>
        </p:nvSpPr>
        <p:spPr>
          <a:xfrm>
            <a:off x="6010500" y="1152475"/>
            <a:ext cx="2877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Material safety data sheet (MSDS)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Obstructed airway maneuver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Occupational safety and health administration (OSHA)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Toque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Worker’s compensation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Types of accidents and injuries</a:t>
            </a:r>
            <a:endParaRPr/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Unplanned; Hurting someone or damaging property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Knowing the most common events, helps you plan ways to prevent them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Most common in foodservice establishments: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Burns - first, second or third degree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Cuts - knives, sharp edges, cleaning broken glass, paper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Abraision, laceration, avulsion, puncture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Sprains, strains, and falls - twisting of the body out of normal position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Tripping, falling, slippery surfaces, improper lifting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Dressing for safety</a:t>
            </a:r>
            <a:endParaRPr/>
          </a:p>
        </p:txBody>
      </p:sp>
      <p:sp>
        <p:nvSpPr>
          <p:cNvPr id="86" name="Google Shape;86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 large or dangle jewelry - can get caught in machinery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Wear a toque (chef’s hat) to prevent getting hair in food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No loose or baggy clothing - caught on something, or catch fire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Chef’s jacket prevents burns on the chest and arms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Apron is another layer of protection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Slip grease and heat resistant shoes, closed toe, tight laces or no laces, low heel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Goggles, masks, and rubber gloves protect from chemicals or flying particles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Handling cutting tools safely</a:t>
            </a:r>
            <a:endParaRPr/>
          </a:p>
        </p:txBody>
      </p:sp>
      <p:sp>
        <p:nvSpPr>
          <p:cNvPr id="92" name="Google Shape;92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Keep knives sharp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Keep hands and knives clean and dry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Keep knives organized and safely stored; Don’t let work area become cluttered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Just get out of way of a falling knife, do not try to grab it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Pass knives by laying down flat on a surface with handle extended to person receiving it, rather than passing mid air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Walk with knives blade pointed down, held close to your side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Wear mesh cutting gloves, and take precaution when using cutting machines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Preventing burns</a:t>
            </a:r>
            <a:endParaRPr/>
          </a:p>
        </p:txBody>
      </p:sp>
      <p:sp>
        <p:nvSpPr>
          <p:cNvPr id="98" name="Google Shape;98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Keep skin away from hot materials; wear a protective uniform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Use oven mits when handling hot cookware; let others know when items are hot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Let pots and pans cool before placing them in water to prevent damaging the cookware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Be careful of steam released when opening lids - open lid tilted away from you to let steam escape directed away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Open oven doors carefully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Hot oil and grease sputter when added to (water, food) - lower carefully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Avoid slips and falls</a:t>
            </a:r>
            <a:endParaRPr/>
          </a:p>
        </p:txBody>
      </p:sp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Look where you are going, be cautious of potential hazards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Wet floors, uneven surfaces, loose steps, objects sticking out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Keep floors clean and dry and clear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Turn on a light or use a flashlight, never walk in the dark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Cleaning up spills</a:t>
            </a:r>
            <a:endParaRPr/>
          </a:p>
        </p:txBody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Even small amounts of liquid or food can cause someone to slip and fall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Use mops or absorbent towels, or an absorbent material to soak up before cleaning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Always let people know of a spill, even before beginning to clean up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57028F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