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</p:sldIdLst>
  <p:sldSz cy="6858000" cx="12192000"/>
  <p:notesSz cx="6858000" cy="9144000"/>
  <p:embeddedFontLst>
    <p:embeddedFont>
      <p:font typeface="Corbel"/>
      <p:regular r:id="rId57"/>
      <p:bold r:id="rId58"/>
      <p:italic r:id="rId59"/>
      <p:boldItalic r:id="rId6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EF6DEE22-4F8C-44C9-93F7-9FCE5C85DFF4}">
  <a:tblStyle styleId="{EF6DEE22-4F8C-44C9-93F7-9FCE5C85DFF4}" styleName="Table_0">
    <a:wholeTbl>
      <a:tcTxStyle b="off" i="off">
        <a:font>
          <a:latin typeface="Corbel"/>
          <a:ea typeface="Corbel"/>
          <a:cs typeface="Corbel"/>
        </a:font>
        <a:schemeClr val="dk1"/>
      </a:tcTxStyle>
      <a:tcStyle>
        <a:tcBdr>
          <a:lef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60" Type="http://schemas.openxmlformats.org/officeDocument/2006/relationships/font" Target="fonts/Corbel-boldItalic.fntdata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11" Type="http://schemas.openxmlformats.org/officeDocument/2006/relationships/slide" Target="slides/slide6.xml"/><Relationship Id="rId55" Type="http://schemas.openxmlformats.org/officeDocument/2006/relationships/slide" Target="slides/slide50.xml"/><Relationship Id="rId10" Type="http://schemas.openxmlformats.org/officeDocument/2006/relationships/slide" Target="slides/slide5.xml"/><Relationship Id="rId54" Type="http://schemas.openxmlformats.org/officeDocument/2006/relationships/slide" Target="slides/slide49.xml"/><Relationship Id="rId13" Type="http://schemas.openxmlformats.org/officeDocument/2006/relationships/slide" Target="slides/slide8.xml"/><Relationship Id="rId57" Type="http://schemas.openxmlformats.org/officeDocument/2006/relationships/font" Target="fonts/Corbel-regular.fntdata"/><Relationship Id="rId12" Type="http://schemas.openxmlformats.org/officeDocument/2006/relationships/slide" Target="slides/slide7.xml"/><Relationship Id="rId56" Type="http://schemas.openxmlformats.org/officeDocument/2006/relationships/slide" Target="slides/slide51.xml"/><Relationship Id="rId15" Type="http://schemas.openxmlformats.org/officeDocument/2006/relationships/slide" Target="slides/slide10.xml"/><Relationship Id="rId59" Type="http://schemas.openxmlformats.org/officeDocument/2006/relationships/font" Target="fonts/Corbel-italic.fntdata"/><Relationship Id="rId14" Type="http://schemas.openxmlformats.org/officeDocument/2006/relationships/slide" Target="slides/slide9.xml"/><Relationship Id="rId58" Type="http://schemas.openxmlformats.org/officeDocument/2006/relationships/font" Target="fonts/Corbel-bold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p2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p2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p2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5" name="Google Shape;235;p2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p2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9" name="Google Shape;249;p2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" name="Google Shape;256;p2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p3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8" name="Google Shape;268;p3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4" name="Google Shape;274;p3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1" name="Google Shape;281;p3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8" name="Google Shape;288;p3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5" name="Google Shape;295;p3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2" name="Google Shape;302;p4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9" name="Google Shape;309;p4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bef952bad1_0_3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" name="Google Shape;316;gbef952bad1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bef952bad1_0_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2" name="Google Shape;322;gbef952bad1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bef952bad1_0_1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Google Shape;328;gbef952bad1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gbef952bad1_0_2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4" name="Google Shape;334;gbef952bad1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bef952bad1_0_2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0" name="Google Shape;340;gbef952bad1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bef952bad1_0_3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6" name="Google Shape;346;gbef952bad1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g79ac507846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2" name="Google Shape;352;g79ac50784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g79ac507846_0_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8" name="Google Shape;358;g79ac507846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gc044950cf9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4" name="Google Shape;364;gc044950cf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gc044950cf9_0_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0" name="Google Shape;370;gc044950cf9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gc044950cf9_0_1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6" name="Google Shape;376;gc044950cf9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gc044950cf9_0_1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3" name="Google Shape;383;gc044950cf9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gc05ab7af40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0" name="Google Shape;390;gc05ab7af4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gc05ab7af40_0_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6" name="Google Shape;396;gc05ab7af40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gbfddba323b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2" name="Google Shape;402;gbfddba323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gbfddba323b_0_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8" name="Google Shape;408;gbfddba323b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gbfddba323b_0_1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4" name="Google Shape;414;gbfddba323b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" name="Google Shape;125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"/>
          <p:cNvSpPr/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cap="flat" cmpd="sng" w="127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" name="Google Shape;14;p2"/>
          <p:cNvSpPr txBox="1"/>
          <p:nvPr>
            <p:ph type="ctrTitle"/>
          </p:nvPr>
        </p:nvSpPr>
        <p:spPr>
          <a:xfrm>
            <a:off x="1109980" y="882376"/>
            <a:ext cx="9966960" cy="292608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200"/>
              <a:buFont typeface="Corbel"/>
              <a:buNone/>
              <a:defRPr b="1" sz="7200" cap="none">
                <a:solidFill>
                  <a:srgbClr val="FFFFF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1709530" y="3869634"/>
            <a:ext cx="8767860" cy="13881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None/>
              <a:defRPr sz="2200">
                <a:solidFill>
                  <a:srgbClr val="FFFFFF"/>
                </a:solidFill>
              </a:defRPr>
            </a:lvl1pPr>
            <a:lvl2pPr lvl="1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760"/>
              <a:buNone/>
              <a:defRPr sz="22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760"/>
              <a:buNone/>
              <a:defRPr sz="22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600"/>
              <a:buNone/>
              <a:defRPr sz="2000"/>
            </a:lvl9pPr>
          </a:lstStyle>
          <a:p/>
        </p:txBody>
      </p:sp>
      <p:sp>
        <p:nvSpPr>
          <p:cNvPr id="16" name="Google Shape;16;p2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FFFFF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9" name="Google Shape;19;p2"/>
          <p:cNvCxnSpPr/>
          <p:nvPr/>
        </p:nvCxnSpPr>
        <p:spPr>
          <a:xfrm>
            <a:off x="1978660" y="3733800"/>
            <a:ext cx="8229601" cy="0"/>
          </a:xfrm>
          <a:prstGeom prst="straightConnector1">
            <a:avLst/>
          </a:prstGeom>
          <a:noFill/>
          <a:ln cap="flat" cmpd="sng" w="100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 rot="5400000">
            <a:off x="4060136" y="-859735"/>
            <a:ext cx="4038600" cy="98728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40"/>
              <a:buChar char="•"/>
              <a:defRPr/>
            </a:lvl1pPr>
            <a:lvl2pPr indent="-32004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40"/>
              <a:buChar char="•"/>
              <a:defRPr/>
            </a:lvl2pPr>
            <a:lvl3pPr indent="-32004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3pPr>
            <a:lvl4pPr indent="-32004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4pPr>
            <a:lvl5pPr indent="-32004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5pPr>
            <a:lvl6pPr indent="-32004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6pPr>
            <a:lvl7pPr indent="-32004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7pPr>
            <a:lvl8pPr indent="-32004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8pPr>
            <a:lvl9pPr indent="-32004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40"/>
              <a:buChar char="•"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title"/>
          </p:nvPr>
        </p:nvSpPr>
        <p:spPr>
          <a:xfrm rot="5400000">
            <a:off x="7181850" y="2305050"/>
            <a:ext cx="5410200" cy="232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" type="body"/>
          </p:nvPr>
        </p:nvSpPr>
        <p:spPr>
          <a:xfrm rot="5400000">
            <a:off x="2152650" y="-247650"/>
            <a:ext cx="5410200" cy="74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40"/>
              <a:buChar char="•"/>
              <a:defRPr/>
            </a:lvl1pPr>
            <a:lvl2pPr indent="-32004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40"/>
              <a:buChar char="•"/>
              <a:defRPr/>
            </a:lvl2pPr>
            <a:lvl3pPr indent="-32004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3pPr>
            <a:lvl4pPr indent="-32004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4pPr>
            <a:lvl5pPr indent="-32004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5pPr>
            <a:lvl6pPr indent="-32004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6pPr>
            <a:lvl7pPr indent="-32004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7pPr>
            <a:lvl8pPr indent="-32004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8pPr>
            <a:lvl9pPr indent="-32004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40"/>
              <a:buChar char="•"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  <a:defRPr>
                <a:solidFill>
                  <a:srgbClr val="6600CC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03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  <a:defRPr>
                <a:solidFill>
                  <a:schemeClr val="dk1"/>
                </a:solidFill>
              </a:defRPr>
            </a:lvl1pPr>
            <a:lvl2pPr indent="-3302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6600CC"/>
              </a:buClr>
              <a:buSzPts val="1600"/>
              <a:buFont typeface="Courier New"/>
              <a:buChar char="o"/>
              <a:defRPr>
                <a:solidFill>
                  <a:schemeClr val="dk1"/>
                </a:solidFill>
              </a:defRPr>
            </a:lvl2pPr>
            <a:lvl3pPr indent="-32004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6600CC"/>
              </a:buClr>
              <a:buSzPts val="1440"/>
              <a:buFont typeface="Noto Sans Symbols"/>
              <a:buChar char="▪"/>
              <a:defRPr>
                <a:solidFill>
                  <a:schemeClr val="dk1"/>
                </a:solidFill>
              </a:defRPr>
            </a:lvl3pPr>
            <a:lvl4pPr indent="-30988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>
                <a:solidFill>
                  <a:schemeClr val="dk1"/>
                </a:solidFill>
              </a:defRPr>
            </a:lvl4pPr>
            <a:lvl5pPr indent="-30988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>
                <a:solidFill>
                  <a:schemeClr val="dk1"/>
                </a:solidFill>
              </a:defRPr>
            </a:lvl5pPr>
            <a:lvl6pPr indent="-32004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6pPr>
            <a:lvl7pPr indent="-32004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7pPr>
            <a:lvl8pPr indent="-32004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/>
            </a:lvl8pPr>
            <a:lvl9pPr indent="-32004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440"/>
              <a:buChar char="•"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" type="body"/>
          </p:nvPr>
        </p:nvSpPr>
        <p:spPr>
          <a:xfrm>
            <a:off x="1143000" y="2057399"/>
            <a:ext cx="4754880" cy="4023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03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indent="-3302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indent="-32004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indent="-30988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indent="-30988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indent="-30988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indent="-30988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indent="-30988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indent="-30988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/>
        </p:txBody>
      </p:sp>
      <p:sp>
        <p:nvSpPr>
          <p:cNvPr id="29" name="Google Shape;29;p4"/>
          <p:cNvSpPr txBox="1"/>
          <p:nvPr>
            <p:ph idx="2" type="body"/>
          </p:nvPr>
        </p:nvSpPr>
        <p:spPr>
          <a:xfrm>
            <a:off x="6267612" y="2057400"/>
            <a:ext cx="4754880" cy="4023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03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indent="-3302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indent="-32004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indent="-30988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indent="-30988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indent="-30988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indent="-30988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indent="-30988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indent="-30988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/>
        </p:txBody>
      </p:sp>
      <p:sp>
        <p:nvSpPr>
          <p:cNvPr id="30" name="Google Shape;30;p4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4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/>
          <p:nvPr>
            <p:ph type="title"/>
          </p:nvPr>
        </p:nvSpPr>
        <p:spPr>
          <a:xfrm>
            <a:off x="1106424" y="1173575"/>
            <a:ext cx="9966960" cy="292608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Font typeface="Corbel"/>
              <a:buNone/>
              <a:defRPr b="0" sz="72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" type="body"/>
          </p:nvPr>
        </p:nvSpPr>
        <p:spPr>
          <a:xfrm>
            <a:off x="1709928" y="4154520"/>
            <a:ext cx="8769096" cy="136380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None/>
              <a:defRPr sz="22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6" name="Google Shape;36;p5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5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39" name="Google Shape;39;p5"/>
          <p:cNvCxnSpPr/>
          <p:nvPr/>
        </p:nvCxnSpPr>
        <p:spPr>
          <a:xfrm>
            <a:off x="1981200" y="4020408"/>
            <a:ext cx="8229601" cy="0"/>
          </a:xfrm>
          <a:prstGeom prst="straightConnector1">
            <a:avLst/>
          </a:prstGeom>
          <a:noFill/>
          <a:ln cap="flat" cmpd="sng" w="100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" type="body"/>
          </p:nvPr>
        </p:nvSpPr>
        <p:spPr>
          <a:xfrm>
            <a:off x="1143000" y="2001511"/>
            <a:ext cx="4754880" cy="7772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92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43" name="Google Shape;43;p6"/>
          <p:cNvSpPr txBox="1"/>
          <p:nvPr>
            <p:ph idx="2" type="body"/>
          </p:nvPr>
        </p:nvSpPr>
        <p:spPr>
          <a:xfrm>
            <a:off x="1143000" y="2721483"/>
            <a:ext cx="4754880" cy="3383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03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indent="-3302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indent="-32004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indent="-30988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indent="-30988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indent="-30988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indent="-30988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indent="-30988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indent="-30988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/>
        </p:txBody>
      </p:sp>
      <p:sp>
        <p:nvSpPr>
          <p:cNvPr id="44" name="Google Shape;44;p6"/>
          <p:cNvSpPr txBox="1"/>
          <p:nvPr>
            <p:ph idx="3" type="body"/>
          </p:nvPr>
        </p:nvSpPr>
        <p:spPr>
          <a:xfrm>
            <a:off x="6269173" y="1999032"/>
            <a:ext cx="4754880" cy="7772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92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45" name="Google Shape;45;p6"/>
          <p:cNvSpPr txBox="1"/>
          <p:nvPr>
            <p:ph idx="4" type="body"/>
          </p:nvPr>
        </p:nvSpPr>
        <p:spPr>
          <a:xfrm>
            <a:off x="6269173" y="2719322"/>
            <a:ext cx="4754880" cy="3383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03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Char char="•"/>
              <a:defRPr sz="2200"/>
            </a:lvl1pPr>
            <a:lvl2pPr indent="-3302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•"/>
              <a:defRPr sz="2000"/>
            </a:lvl2pPr>
            <a:lvl3pPr indent="-32004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40"/>
              <a:buChar char="•"/>
              <a:defRPr sz="1800"/>
            </a:lvl3pPr>
            <a:lvl4pPr indent="-30988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4pPr>
            <a:lvl5pPr indent="-30988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5pPr>
            <a:lvl6pPr indent="-30988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6pPr>
            <a:lvl7pPr indent="-30988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7pPr>
            <a:lvl8pPr indent="-30988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280"/>
              <a:buChar char="•"/>
              <a:defRPr sz="1600"/>
            </a:lvl8pPr>
            <a:lvl9pPr indent="-30988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280"/>
              <a:buChar char="•"/>
              <a:defRPr sz="1600"/>
            </a:lvl9pPr>
          </a:lstStyle>
          <a:p/>
        </p:txBody>
      </p:sp>
      <p:sp>
        <p:nvSpPr>
          <p:cNvPr id="46" name="Google Shape;46;p6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6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6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7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1143000" y="1097280"/>
            <a:ext cx="3931920" cy="17373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Corbel"/>
              <a:buNone/>
              <a:defRPr b="0" sz="4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" type="body"/>
          </p:nvPr>
        </p:nvSpPr>
        <p:spPr>
          <a:xfrm>
            <a:off x="5852159" y="1097280"/>
            <a:ext cx="5212080" cy="46634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9116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2560"/>
              <a:buChar char="•"/>
              <a:defRPr sz="3200"/>
            </a:lvl1pPr>
            <a:lvl2pPr indent="-37084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2240"/>
              <a:buChar char="•"/>
              <a:defRPr sz="2800"/>
            </a:lvl2pPr>
            <a:lvl3pPr indent="-35052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920"/>
              <a:buChar char="•"/>
              <a:defRPr sz="2400"/>
            </a:lvl3pPr>
            <a:lvl4pPr indent="-3302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4pPr>
            <a:lvl5pPr indent="-3302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5pPr>
            <a:lvl6pPr indent="-3302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6pPr>
            <a:lvl7pPr indent="-3302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7pPr>
            <a:lvl8pPr indent="-3302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600"/>
              <a:buChar char="•"/>
              <a:defRPr sz="2000"/>
            </a:lvl8pPr>
            <a:lvl9pPr indent="-3302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1600"/>
              <a:buChar char="•"/>
              <a:defRPr sz="2000"/>
            </a:lvl9pPr>
          </a:lstStyle>
          <a:p/>
        </p:txBody>
      </p:sp>
      <p:sp>
        <p:nvSpPr>
          <p:cNvPr id="61" name="Google Shape;61;p9"/>
          <p:cNvSpPr txBox="1"/>
          <p:nvPr>
            <p:ph idx="2" type="body"/>
          </p:nvPr>
        </p:nvSpPr>
        <p:spPr>
          <a:xfrm>
            <a:off x="1143000" y="2834640"/>
            <a:ext cx="3931920" cy="30175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360"/>
              <a:buNone/>
              <a:defRPr sz="1700"/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62" name="Google Shape;62;p9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/>
          <p:nvPr>
            <p:ph type="title"/>
          </p:nvPr>
        </p:nvSpPr>
        <p:spPr>
          <a:xfrm>
            <a:off x="1143000" y="1097280"/>
            <a:ext cx="3931920" cy="17373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Corbel"/>
              <a:buNone/>
              <a:defRPr b="0" sz="4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/>
          <p:nvPr>
            <p:ph idx="2" type="pic"/>
          </p:nvPr>
        </p:nvSpPr>
        <p:spPr>
          <a:xfrm>
            <a:off x="5413248" y="1069847"/>
            <a:ext cx="6099048" cy="48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274300" spcFirstLastPara="1" rIns="91425" wrap="square" tIns="1828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2240"/>
              <a:buFont typeface="Corbel"/>
              <a:buNone/>
              <a:defRPr b="0" i="0" sz="28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2240"/>
              <a:buFont typeface="Corbel"/>
              <a:buNone/>
              <a:defRPr b="0" i="0" sz="28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920"/>
              <a:buFont typeface="Corbel"/>
              <a:buNone/>
              <a:defRPr b="0" i="0" sz="24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600"/>
              <a:buFont typeface="Corbel"/>
              <a:buNone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1143000" y="2834640"/>
            <a:ext cx="3931920" cy="2880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360"/>
              <a:buNone/>
              <a:defRPr sz="1700"/>
            </a:lvl1pPr>
            <a:lvl2pPr indent="-228600" lvl="1" marL="914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" name="Google Shape;7;p1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Corbel"/>
              <a:buNone/>
              <a:defRPr b="0" i="0" sz="44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" name="Google Shape;8;p1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0360" lvl="0" marL="457200" marR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Corbel"/>
              <a:buChar char="•"/>
              <a:defRPr b="0" i="0" sz="2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-330200" lvl="1" marL="9144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Corbel"/>
              <a:buChar char="•"/>
              <a:defRPr b="0" i="0" sz="20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-32004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Corbel"/>
              <a:buChar char="•"/>
              <a:defRPr b="0" i="0" sz="18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-30988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-30988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-30988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-30988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-30988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-30988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280"/>
              <a:buFont typeface="Corbel"/>
              <a:buChar char="•"/>
              <a:defRPr b="0" i="0" sz="16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0" type="dt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1" type="ftr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2" type="sldNum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9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8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0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7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3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5.xml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8.xml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9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0.xml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1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solidFill>
          <a:srgbClr val="EFEFEF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3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rgbClr val="79851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89" name="Google Shape;89;p13"/>
          <p:cNvSpPr txBox="1"/>
          <p:nvPr>
            <p:ph idx="1" type="subTitle"/>
          </p:nvPr>
        </p:nvSpPr>
        <p:spPr>
          <a:xfrm>
            <a:off x="381001" y="4019551"/>
            <a:ext cx="7238999" cy="1990724"/>
          </a:xfrm>
          <a:prstGeom prst="rect">
            <a:avLst/>
          </a:prstGeom>
          <a:solidFill>
            <a:srgbClr val="007C85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20"/>
              <a:buNone/>
            </a:pPr>
            <a:r>
              <a:rPr lang="en-US" sz="4400"/>
              <a:t>Unit 13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3520"/>
              <a:buNone/>
            </a:pPr>
            <a:r>
              <a:rPr lang="en-US" sz="4400"/>
              <a:t>Using a Recipe</a:t>
            </a:r>
            <a:endParaRPr/>
          </a:p>
        </p:txBody>
      </p:sp>
      <p:sp>
        <p:nvSpPr>
          <p:cNvPr id="90" name="Google Shape;90;p13"/>
          <p:cNvSpPr txBox="1"/>
          <p:nvPr/>
        </p:nvSpPr>
        <p:spPr>
          <a:xfrm>
            <a:off x="381000" y="428625"/>
            <a:ext cx="11515725" cy="17235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6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FACS Basics: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Building Skills to Last a Lifetime</a:t>
            </a:r>
            <a:endParaRPr/>
          </a:p>
        </p:txBody>
      </p:sp>
      <p:pic>
        <p:nvPicPr>
          <p:cNvPr id="91" name="Google Shape;91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50819" y="2015231"/>
            <a:ext cx="4213195" cy="48427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2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2</a:t>
            </a:r>
            <a:endParaRPr/>
          </a:p>
        </p:txBody>
      </p:sp>
      <p:sp>
        <p:nvSpPr>
          <p:cNvPr id="148" name="Google Shape;148;p22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Arrange the following techniques in order from largest to smallest: mince, dice, and cube. 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If you were going use kitchen scissors, what technique would you probably use?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49" name="Google Shape;149;p22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3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Cooking Techniques</a:t>
            </a:r>
            <a:br>
              <a:rPr lang="en-US"/>
            </a:br>
            <a:r>
              <a:rPr lang="en-US" sz="1600"/>
              <a:t>Objective 3</a:t>
            </a:r>
            <a:endParaRPr/>
          </a:p>
        </p:txBody>
      </p:sp>
      <p:sp>
        <p:nvSpPr>
          <p:cNvPr id="155" name="Google Shape;155;p23"/>
          <p:cNvSpPr txBox="1"/>
          <p:nvPr>
            <p:ph idx="1" type="body"/>
          </p:nvPr>
        </p:nvSpPr>
        <p:spPr>
          <a:xfrm>
            <a:off x="1143001" y="2133599"/>
            <a:ext cx="5950200" cy="42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Bake — Cook in an oven or an oven-type appliance using a covered or uncovered pan with dry heat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Barbecue — Roast meat or poultry slowly over coals on a pit or in the oven, sometimes basting it with a sauce during the cooking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Baste — Spoon or brush drippings, sauce, or other liquid over food while cooking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Braise — Cook by browning in fat and then simmering slowly in a small amount of liquid while covered with a lid</a:t>
            </a:r>
            <a:endParaRPr/>
          </a:p>
        </p:txBody>
      </p:sp>
      <p:pic>
        <p:nvPicPr>
          <p:cNvPr id="156" name="Google Shape;156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75026" y="1965960"/>
            <a:ext cx="3946254" cy="29611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4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Cooking Techniques</a:t>
            </a:r>
            <a:br>
              <a:rPr lang="en-US"/>
            </a:br>
            <a:r>
              <a:rPr lang="en-US" sz="1600"/>
              <a:t>Objective 3</a:t>
            </a:r>
            <a:endParaRPr/>
          </a:p>
        </p:txBody>
      </p:sp>
      <p:sp>
        <p:nvSpPr>
          <p:cNvPr id="162" name="Google Shape;162;p24"/>
          <p:cNvSpPr txBox="1"/>
          <p:nvPr>
            <p:ph idx="1" type="body"/>
          </p:nvPr>
        </p:nvSpPr>
        <p:spPr>
          <a:xfrm>
            <a:off x="1143000" y="2057399"/>
            <a:ext cx="9875519" cy="4219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Boil — Cook in liquid, usually water, in which bubbles rise constantly and break on the surface continuously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Broil — Cook under or above direct heat or coals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Brown — Make the surface of the food brown in color by frying, broiling, toasting, or baking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Chill — Place food in the refrigerator until cold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Deep-fat fry — Cook in hot fat or oil which completely covers the food; sometimes referred to as french-fried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Drain — Pour off the liquid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Dredge — Coat the surface with a substance such as flour, milk, meal, or bread crumbs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5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Cooking Techniques</a:t>
            </a:r>
            <a:br>
              <a:rPr lang="en-US"/>
            </a:br>
            <a:r>
              <a:rPr lang="en-US" sz="1600"/>
              <a:t>Objective 3</a:t>
            </a:r>
            <a:endParaRPr/>
          </a:p>
        </p:txBody>
      </p:sp>
      <p:sp>
        <p:nvSpPr>
          <p:cNvPr id="168" name="Google Shape;168;p25"/>
          <p:cNvSpPr txBox="1"/>
          <p:nvPr>
            <p:ph idx="1" type="body"/>
          </p:nvPr>
        </p:nvSpPr>
        <p:spPr>
          <a:xfrm>
            <a:off x="1143000" y="2057399"/>
            <a:ext cx="9875519" cy="4219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Freeze — Lower the temperature of food below 32°F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Fry — Cook in hot fat or oil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Garnish — Add decorative touches to food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Parboil — Boil in water until partially cooked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Poach — Cook by simmering a delicate food in a hot liquid just below the boiling point (about 140–180 °F) until cooked or partially cooked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Preheat — Heat a pan, broiler, or oven to desired temperature before cooking the food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Roast — Cook by dry heat and uncovered in oven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Sauté — Cook over direct heat uncovered in a small amount of fat, butter, or oil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6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Cooking Techniques</a:t>
            </a:r>
            <a:br>
              <a:rPr lang="en-US"/>
            </a:br>
            <a:r>
              <a:rPr lang="en-US" sz="1600"/>
              <a:t>Objective 3</a:t>
            </a:r>
            <a:endParaRPr/>
          </a:p>
        </p:txBody>
      </p:sp>
      <p:sp>
        <p:nvSpPr>
          <p:cNvPr id="174" name="Google Shape;174;p26"/>
          <p:cNvSpPr txBox="1"/>
          <p:nvPr>
            <p:ph idx="1" type="body"/>
          </p:nvPr>
        </p:nvSpPr>
        <p:spPr>
          <a:xfrm>
            <a:off x="1143000" y="2057399"/>
            <a:ext cx="9875519" cy="4219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Scald — To heat a liquid (such as milk) to the point where tiny bubbles appear around the edges of the saucepan (about 185 °F)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Simmer — Cook in liquid just below the boiling point (about 185-201°F); bubbles slowly rise to the surface)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Steam — Cook over steam rising from boiling water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Steep — Cover with boiling water and let stand without additional heating until flavor and color is extracted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Stew — Cook long and slowly in liquid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Toast — Brown by direct heat in a toaster or oven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7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3</a:t>
            </a:r>
            <a:endParaRPr/>
          </a:p>
        </p:txBody>
      </p:sp>
      <p:sp>
        <p:nvSpPr>
          <p:cNvPr id="180" name="Google Shape;180;p27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Which of the cooking techniques require water?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Describe a garnish.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Compare freezing and chilling.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Compare deep fat frying and sautéing.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81" name="Google Shape;181;p27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8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Measurement Abbreviations</a:t>
            </a:r>
            <a:br>
              <a:rPr b="1"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5 </a:t>
            </a:r>
            <a:endParaRPr/>
          </a:p>
        </p:txBody>
      </p:sp>
      <p:sp>
        <p:nvSpPr>
          <p:cNvPr id="187" name="Google Shape;187;p28"/>
          <p:cNvSpPr txBox="1"/>
          <p:nvPr>
            <p:ph idx="1" type="body"/>
          </p:nvPr>
        </p:nvSpPr>
        <p:spPr>
          <a:xfrm>
            <a:off x="1143000" y="2057399"/>
            <a:ext cx="4754880" cy="4023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Cup = C or c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Degrees Fahrenheit = °F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Gallon = gal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Hour = h or hr</a:t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Minute = min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Ounce = oz</a:t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Pint = pt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88" name="Google Shape;188;p28"/>
          <p:cNvSpPr txBox="1"/>
          <p:nvPr>
            <p:ph idx="2" type="body"/>
          </p:nvPr>
        </p:nvSpPr>
        <p:spPr>
          <a:xfrm>
            <a:off x="6889072" y="2057400"/>
            <a:ext cx="4133420" cy="4023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Pound = lb or #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Quart = qt</a:t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Tablespoon = T or Tbsp</a:t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Teaspoon = t or tsp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Amounts less than 1⁄8 teaspoon are written in recipes using the terms “speck,” “pinch,” or “few grains”</a:t>
            </a:r>
            <a:endParaRPr/>
          </a:p>
        </p:txBody>
      </p:sp>
      <p:pic>
        <p:nvPicPr>
          <p:cNvPr id="189" name="Google Shape;189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65468" y="2571380"/>
            <a:ext cx="2263797" cy="2459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9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5 </a:t>
            </a:r>
            <a:endParaRPr/>
          </a:p>
        </p:txBody>
      </p:sp>
      <p:sp>
        <p:nvSpPr>
          <p:cNvPr id="195" name="Google Shape;195;p29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What do the following abbreviations stand for?</a:t>
            </a:r>
            <a:endParaRPr/>
          </a:p>
          <a:p>
            <a:pPr indent="-515938" lvl="1" marL="1030288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Tbsp </a:t>
            </a:r>
            <a:endParaRPr/>
          </a:p>
          <a:p>
            <a:pPr indent="-515938" lvl="1" marL="1030288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Min </a:t>
            </a:r>
            <a:endParaRPr/>
          </a:p>
          <a:p>
            <a:pPr indent="-515938" lvl="1" marL="1030288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qt </a:t>
            </a:r>
            <a:endParaRPr/>
          </a:p>
          <a:p>
            <a:pPr indent="-515938" lvl="1" marL="1030288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˚F </a:t>
            </a:r>
            <a:endParaRPr/>
          </a:p>
          <a:p>
            <a:pPr indent="-515938" lvl="1" marL="1030288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lb or #</a:t>
            </a:r>
            <a:endParaRPr/>
          </a:p>
          <a:p>
            <a:pPr indent="-515938" lvl="1" marL="1030288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t</a:t>
            </a:r>
            <a:endParaRPr/>
          </a:p>
          <a:p>
            <a:pPr indent="-515938" lvl="1" marL="1030288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oz</a:t>
            </a:r>
            <a:endParaRPr/>
          </a:p>
          <a:p>
            <a:pPr indent="-515938" lvl="1" marL="1030288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pt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96" name="Google Shape;196;p29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0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Measurement Equivalents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7</a:t>
            </a:r>
            <a:endParaRPr/>
          </a:p>
        </p:txBody>
      </p:sp>
      <p:sp>
        <p:nvSpPr>
          <p:cNvPr id="202" name="Google Shape;202;p30"/>
          <p:cNvSpPr txBox="1"/>
          <p:nvPr>
            <p:ph idx="1" type="body"/>
          </p:nvPr>
        </p:nvSpPr>
        <p:spPr>
          <a:xfrm>
            <a:off x="1143000" y="2057400"/>
            <a:ext cx="4754880" cy="4023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3 tsp = 1 Tbsp</a:t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16 Tbsp = 1 cup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2 cups = 1 pt</a:t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2 pt = 1 qt</a:t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4 cups = 1 qt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03" name="Google Shape;203;p30"/>
          <p:cNvSpPr txBox="1"/>
          <p:nvPr>
            <p:ph idx="2" type="body"/>
          </p:nvPr>
        </p:nvSpPr>
        <p:spPr>
          <a:xfrm>
            <a:off x="7847860" y="2057400"/>
            <a:ext cx="3174632" cy="4023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4 qt = 1 gal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2 Tbsp = 1 oz</a:t>
            </a:r>
            <a:endParaRPr>
              <a:solidFill>
                <a:schemeClr val="dk1"/>
              </a:solidFill>
            </a:endParaRPr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8 oz = 1 cup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4 oz = 1/2 cup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>
                <a:solidFill>
                  <a:schemeClr val="dk1"/>
                </a:solidFill>
              </a:rPr>
              <a:t>16 oz = 1 lb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204" name="Google Shape;204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10288" y="2271573"/>
            <a:ext cx="2791848" cy="2335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1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7</a:t>
            </a:r>
            <a:endParaRPr/>
          </a:p>
        </p:txBody>
      </p:sp>
      <p:sp>
        <p:nvSpPr>
          <p:cNvPr id="210" name="Google Shape;210;p31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What are the equivalents for the items below?</a:t>
            </a:r>
            <a:endParaRPr/>
          </a:p>
          <a:p>
            <a:pPr indent="-457200" lvl="1" marL="968375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_____ pints = 1 quart</a:t>
            </a:r>
            <a:endParaRPr/>
          </a:p>
          <a:p>
            <a:pPr indent="-457200" lvl="1" marL="968375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_____ ounces = 1 cup</a:t>
            </a:r>
            <a:endParaRPr/>
          </a:p>
          <a:p>
            <a:pPr indent="-457200" lvl="1" marL="968375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_____ quarts = 1 gallon</a:t>
            </a:r>
            <a:endParaRPr/>
          </a:p>
          <a:p>
            <a:pPr indent="-457200" lvl="1" marL="968375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_____ ounces = 1 pound</a:t>
            </a:r>
            <a:endParaRPr/>
          </a:p>
          <a:p>
            <a:pPr indent="-457200" lvl="1" marL="968375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_____ teaspoons = 1 tablespoon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11" name="Google Shape;211;p31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4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Objectives</a:t>
            </a:r>
            <a:endParaRPr/>
          </a:p>
        </p:txBody>
      </p:sp>
      <p:sp>
        <p:nvSpPr>
          <p:cNvPr id="97" name="Google Shape;97;p14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Associate mixing techniques with their correct descriptions.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Associate cutting techniques with their correct descriptions.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Associate cooking techniques with their correct descriptions.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Evaluate standard recipe and industry recipe formats. (Assignment Sheet 1)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Match measurement abbreviations used in recipes.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Identify measurement equivalents.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Convert recipes. (Assignment Sheet 2)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Identify ways to measure accurately.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Identify the information required on a time-work plan using mise en place.</a:t>
            </a:r>
            <a:endParaRPr/>
          </a:p>
          <a:p>
            <a:pPr indent="-34544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None/>
            </a:pPr>
            <a:r>
              <a:t/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2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Ways to Measure Accurately</a:t>
            </a:r>
            <a:br>
              <a:rPr lang="en-US"/>
            </a:br>
            <a:r>
              <a:rPr lang="en-US" sz="1600"/>
              <a:t>Objective 8</a:t>
            </a:r>
            <a:endParaRPr/>
          </a:p>
        </p:txBody>
      </p:sp>
      <p:sp>
        <p:nvSpPr>
          <p:cNvPr id="217" name="Google Shape;217;p32"/>
          <p:cNvSpPr txBox="1"/>
          <p:nvPr>
            <p:ph idx="1" type="body"/>
          </p:nvPr>
        </p:nvSpPr>
        <p:spPr>
          <a:xfrm>
            <a:off x="1143000" y="2057399"/>
            <a:ext cx="5976891" cy="4219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Measuring by standard cups and spoons 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Method is used in the home and most family and consumer sciences departments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Use the correct tool for the job (liquid cups for liquids, dry cups for dry ingredients)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Weighing 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Used when large quantities of food are prepared in bakeries, hospitals, and restaurants</a:t>
            </a:r>
            <a:endParaRPr/>
          </a:p>
          <a:p>
            <a:pPr indent="-182880" lvl="1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o"/>
            </a:pPr>
            <a:r>
              <a:rPr lang="en-US"/>
              <a:t>First determine the zero-out weight of your container so that only the food is weighed, not the container</a:t>
            </a:r>
            <a:endParaRPr/>
          </a:p>
        </p:txBody>
      </p:sp>
      <p:pic>
        <p:nvPicPr>
          <p:cNvPr id="218" name="Google Shape;218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135476" y="2057399"/>
            <a:ext cx="3464284" cy="24955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33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8</a:t>
            </a:r>
            <a:endParaRPr/>
          </a:p>
        </p:txBody>
      </p:sp>
      <p:sp>
        <p:nvSpPr>
          <p:cNvPr id="224" name="Google Shape;224;p33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When are you more likely to weigh ingredients than use measuring cups and spoons?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25" name="Google Shape;225;p33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34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ct val="100000"/>
              <a:buFont typeface="Corbel"/>
              <a:buNone/>
            </a:pPr>
            <a:r>
              <a:rPr lang="en-US"/>
              <a:t>Information Required on a Time-Work Plan</a:t>
            </a:r>
            <a:br>
              <a:rPr lang="en-US"/>
            </a:br>
            <a:r>
              <a:rPr lang="en-US" sz="1800"/>
              <a:t>Objective 9</a:t>
            </a:r>
            <a:endParaRPr/>
          </a:p>
        </p:txBody>
      </p:sp>
      <p:sp>
        <p:nvSpPr>
          <p:cNvPr id="231" name="Google Shape;231;p34"/>
          <p:cNvSpPr txBox="1"/>
          <p:nvPr>
            <p:ph idx="1" type="body"/>
          </p:nvPr>
        </p:nvSpPr>
        <p:spPr>
          <a:xfrm>
            <a:off x="1143000" y="2057399"/>
            <a:ext cx="5976891" cy="4219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Name of food/recipe to be prepared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Number of servings to be prepared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Food supplies needed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Equipment needed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Order of work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Person responsible for each task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Approximate time required for each task</a:t>
            </a:r>
            <a:endParaRPr/>
          </a:p>
        </p:txBody>
      </p:sp>
      <p:pic>
        <p:nvPicPr>
          <p:cNvPr id="232" name="Google Shape;232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19891" y="2138038"/>
            <a:ext cx="4654988" cy="30990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35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9</a:t>
            </a:r>
            <a:endParaRPr/>
          </a:p>
        </p:txBody>
      </p:sp>
      <p:sp>
        <p:nvSpPr>
          <p:cNvPr id="238" name="Google Shape;238;p35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What is the purpose of a time-work plan?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39" name="Google Shape;239;p35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36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When Using a Recipe</a:t>
            </a:r>
            <a:br>
              <a:rPr lang="en-US"/>
            </a:br>
            <a:r>
              <a:rPr lang="en-US" sz="1600"/>
              <a:t>Objective 11</a:t>
            </a:r>
            <a:endParaRPr/>
          </a:p>
        </p:txBody>
      </p:sp>
      <p:sp>
        <p:nvSpPr>
          <p:cNvPr id="245" name="Google Shape;245;p36"/>
          <p:cNvSpPr txBox="1"/>
          <p:nvPr>
            <p:ph idx="1" type="body"/>
          </p:nvPr>
        </p:nvSpPr>
        <p:spPr>
          <a:xfrm>
            <a:off x="1143000" y="2057399"/>
            <a:ext cx="6713737" cy="4219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Read the recipe carefully before you begin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Get your ingredients together to be sure you have everything you need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Collect the utensils and tools you will need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Complete the preparation of ingredients, such as chopping nuts or melting chocolate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Set the oven at the desired temperature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Measure the ingredients accurately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Follow the directions carefully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Bake or cook as directed</a:t>
            </a:r>
            <a:endParaRPr/>
          </a:p>
        </p:txBody>
      </p:sp>
      <p:pic>
        <p:nvPicPr>
          <p:cNvPr id="246" name="Google Shape;246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839387" y="2057399"/>
            <a:ext cx="2713493" cy="41168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37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11</a:t>
            </a:r>
            <a:endParaRPr/>
          </a:p>
        </p:txBody>
      </p:sp>
      <p:sp>
        <p:nvSpPr>
          <p:cNvPr id="252" name="Google Shape;252;p37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What is the first step in using a recipe?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53" name="Google Shape;253;p37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38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Interpret Recipe Instructions</a:t>
            </a:r>
            <a:br>
              <a:rPr b="1" lang="en-US"/>
            </a:br>
            <a:r>
              <a:rPr lang="en-US" sz="1800"/>
              <a:t>Objective 12</a:t>
            </a:r>
            <a:endParaRPr/>
          </a:p>
        </p:txBody>
      </p:sp>
      <p:sp>
        <p:nvSpPr>
          <p:cNvPr id="259" name="Google Shape;259;p38"/>
          <p:cNvSpPr txBox="1"/>
          <p:nvPr>
            <p:ph idx="1" type="body"/>
          </p:nvPr>
        </p:nvSpPr>
        <p:spPr>
          <a:xfrm>
            <a:off x="1143000" y="2057399"/>
            <a:ext cx="9872871" cy="4219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None/>
            </a:pPr>
            <a:r>
              <a:rPr lang="en-US"/>
              <a:t>Complete Assignment Sheet 4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None/>
            </a:pPr>
            <a:r>
              <a:t/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39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Measure Dry Ingredients</a:t>
            </a:r>
            <a:br>
              <a:rPr b="1" lang="en-US"/>
            </a:br>
            <a:r>
              <a:rPr lang="en-US" sz="1800"/>
              <a:t>Objective 13</a:t>
            </a:r>
            <a:endParaRPr/>
          </a:p>
        </p:txBody>
      </p:sp>
      <p:sp>
        <p:nvSpPr>
          <p:cNvPr id="265" name="Google Shape;265;p39"/>
          <p:cNvSpPr txBox="1"/>
          <p:nvPr>
            <p:ph idx="1" type="body"/>
          </p:nvPr>
        </p:nvSpPr>
        <p:spPr>
          <a:xfrm>
            <a:off x="1143000" y="2057399"/>
            <a:ext cx="9872871" cy="4219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None/>
            </a:pPr>
            <a:r>
              <a:rPr lang="en-US"/>
              <a:t>Complete Job Sheet 1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None/>
            </a:pPr>
            <a:r>
              <a:t/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40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Measure Brown Sugar</a:t>
            </a:r>
            <a:br>
              <a:rPr b="1" lang="en-US"/>
            </a:br>
            <a:r>
              <a:rPr lang="en-US" sz="1800"/>
              <a:t>Objective 14</a:t>
            </a:r>
            <a:endParaRPr/>
          </a:p>
        </p:txBody>
      </p:sp>
      <p:sp>
        <p:nvSpPr>
          <p:cNvPr id="271" name="Google Shape;271;p40"/>
          <p:cNvSpPr txBox="1"/>
          <p:nvPr>
            <p:ph idx="1" type="body"/>
          </p:nvPr>
        </p:nvSpPr>
        <p:spPr>
          <a:xfrm>
            <a:off x="1143000" y="2057399"/>
            <a:ext cx="9872871" cy="4219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None/>
            </a:pPr>
            <a:r>
              <a:rPr lang="en-US"/>
              <a:t>Complete Job Sheet 2</a:t>
            </a:r>
            <a:endParaRPr/>
          </a:p>
          <a:p>
            <a:pPr indent="0" lvl="0" marL="457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None/>
            </a:pPr>
            <a:r>
              <a:t/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41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sp>
        <p:nvSpPr>
          <p:cNvPr id="277" name="Google Shape;277;p41"/>
          <p:cNvSpPr txBox="1"/>
          <p:nvPr>
            <p:ph idx="1" type="body"/>
          </p:nvPr>
        </p:nvSpPr>
        <p:spPr>
          <a:xfrm>
            <a:off x="1143000" y="2057400"/>
            <a:ext cx="102679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Compare the following: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beat and stir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cream and cut-in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Arrange these cutting techniques in order from largest to smallest: dice, cube, mince, grate.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Compare the following: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pare and peel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boil, broil, and baste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roast and barbeque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parboil, simmer, and poach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boil and steep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278" name="Google Shape;278;p41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5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Objectives</a:t>
            </a:r>
            <a:endParaRPr/>
          </a:p>
        </p:txBody>
      </p:sp>
      <p:sp>
        <p:nvSpPr>
          <p:cNvPr id="103" name="Google Shape;103;p15"/>
          <p:cNvSpPr txBox="1"/>
          <p:nvPr>
            <p:ph idx="1" type="body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 startAt="10"/>
            </a:pPr>
            <a:r>
              <a:rPr lang="en-US"/>
              <a:t>Prepare a time-work plan using mise en place. (Assignment Sheet 3)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10"/>
            </a:pPr>
            <a:r>
              <a:rPr lang="en-US"/>
              <a:t>Select the steps to using a recipe.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10"/>
            </a:pPr>
            <a:r>
              <a:rPr lang="en-US"/>
              <a:t>Interpret recipe instructions. (Assignment Sheet 4)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10"/>
            </a:pPr>
            <a:r>
              <a:rPr lang="en-US"/>
              <a:t>Measure dry ingredients. (Job Sheet 1)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10"/>
            </a:pPr>
            <a:r>
              <a:rPr lang="en-US"/>
              <a:t>Measure brown sugar. (Job Sheet 2)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10"/>
            </a:pPr>
            <a:r>
              <a:rPr lang="en-US"/>
              <a:t>Measure small amounts of ingredients. (Job Sheet 3)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10"/>
            </a:pPr>
            <a:r>
              <a:rPr lang="en-US"/>
              <a:t>Measure liquid ingredients. (Job Sheet 4)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10"/>
            </a:pPr>
            <a:r>
              <a:rPr lang="en-US"/>
              <a:t>Measure shortening. (Job Sheet 5)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10"/>
            </a:pPr>
            <a:r>
              <a:rPr lang="en-US"/>
              <a:t>Weigh ingredients. (Job Sheet 6)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42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sp>
        <p:nvSpPr>
          <p:cNvPr id="284" name="Google Shape;284;p42"/>
          <p:cNvSpPr txBox="1"/>
          <p:nvPr>
            <p:ph idx="1" type="body"/>
          </p:nvPr>
        </p:nvSpPr>
        <p:spPr>
          <a:xfrm>
            <a:off x="1143000" y="2057400"/>
            <a:ext cx="102679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 startAt="4"/>
            </a:pPr>
            <a:r>
              <a:rPr lang="en-US"/>
              <a:t>How can you tell when milk is scalded?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4"/>
            </a:pPr>
            <a:r>
              <a:rPr lang="en-US"/>
              <a:t>Using the list below, arrange the items in order from largest to smallest.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teaspoon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gallon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pint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quart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cup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tablespoon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ounce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285" name="Google Shape;285;p42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43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sp>
        <p:nvSpPr>
          <p:cNvPr id="291" name="Google Shape;291;p43"/>
          <p:cNvSpPr txBox="1"/>
          <p:nvPr>
            <p:ph idx="1" type="body"/>
          </p:nvPr>
        </p:nvSpPr>
        <p:spPr>
          <a:xfrm>
            <a:off x="1143000" y="2057400"/>
            <a:ext cx="102679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 startAt="6"/>
            </a:pPr>
            <a:r>
              <a:rPr lang="en-US"/>
              <a:t>What are the abbreviations for the following measurements?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Quart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Teaspoon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Pound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Gallon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Tablespoon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SzPts val="1760"/>
              <a:buFont typeface="Corbel"/>
              <a:buAutoNum type="arabicPeriod" startAt="6"/>
            </a:pPr>
            <a:r>
              <a:rPr lang="en-US"/>
              <a:t>Fill in the blanks with the missing equivalents: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1 cup = _____ ounces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1 gallon = _____ quarts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1 cup = _____ tablespoons</a:t>
            </a:r>
            <a:endParaRPr/>
          </a:p>
          <a:p>
            <a:pPr indent="-457200" lvl="1" marL="73152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Corbel"/>
              <a:buAutoNum type="alphaLcPeriod"/>
            </a:pPr>
            <a:r>
              <a:rPr lang="en-US"/>
              <a:t>1 pound = _____ ounces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292" name="Google Shape;292;p43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44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sp>
        <p:nvSpPr>
          <p:cNvPr id="298" name="Google Shape;298;p44"/>
          <p:cNvSpPr txBox="1"/>
          <p:nvPr>
            <p:ph idx="1" type="body"/>
          </p:nvPr>
        </p:nvSpPr>
        <p:spPr>
          <a:xfrm>
            <a:off x="1143000" y="2057400"/>
            <a:ext cx="10267950" cy="40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 startAt="8"/>
            </a:pPr>
            <a:r>
              <a:rPr lang="en-US"/>
              <a:t>What are two ways to measure ingredients?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8"/>
            </a:pPr>
            <a:r>
              <a:rPr lang="en-US"/>
              <a:t>What is the purpose of a time-work plan?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8"/>
            </a:pPr>
            <a:r>
              <a:rPr lang="en-US"/>
              <a:t>Why is reading the recipe an important step when preparing a dish?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8"/>
            </a:pPr>
            <a:r>
              <a:rPr lang="en-US"/>
              <a:t>Why should you get the ingredients together before starting to make the recipe?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 startAt="8"/>
            </a:pPr>
            <a:r>
              <a:rPr lang="en-US"/>
              <a:t>What are the steps to follow when using a recipe?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299" name="Google Shape;299;p44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45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Unit Review</a:t>
            </a:r>
            <a:br>
              <a:rPr lang="en-US">
                <a:solidFill>
                  <a:srgbClr val="6600CC"/>
                </a:solidFill>
              </a:rPr>
            </a:br>
            <a:endParaRPr sz="1600">
              <a:solidFill>
                <a:srgbClr val="6600CC"/>
              </a:solidFill>
            </a:endParaRPr>
          </a:p>
        </p:txBody>
      </p:sp>
      <p:graphicFrame>
        <p:nvGraphicFramePr>
          <p:cNvPr id="305" name="Google Shape;305;p45"/>
          <p:cNvGraphicFramePr/>
          <p:nvPr/>
        </p:nvGraphicFramePr>
        <p:xfrm>
          <a:off x="1032550" y="205740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{EF6DEE22-4F8C-44C9-93F7-9FCE5C85DFF4}</a:tableStyleId>
              </a:tblPr>
              <a:tblGrid>
                <a:gridCol w="3533100"/>
                <a:gridCol w="3941050"/>
                <a:gridCol w="2904250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cap="none" strike="noStrike"/>
                        <a:t>circulation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“green” method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ingredient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mise en place preparation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yield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zero out weight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  <p:pic>
        <p:nvPicPr>
          <p:cNvPr id="306" name="Google Shape;306;p45"/>
          <p:cNvPicPr preferRelativeResize="0"/>
          <p:nvPr/>
        </p:nvPicPr>
        <p:blipFill rotWithShape="1">
          <a:blip r:embed="rId3">
            <a:alphaModFix/>
          </a:blip>
          <a:srcRect b="111580" l="-161974" r="161974" t="-111580"/>
          <a:stretch/>
        </p:blipFill>
        <p:spPr>
          <a:xfrm>
            <a:off x="-5429927" y="-5975350"/>
            <a:ext cx="6915556" cy="5642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solidFill>
          <a:srgbClr val="EFEFEF"/>
        </a:solidFill>
      </p:bgPr>
    </p:bg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46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rgbClr val="79851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312" name="Google Shape;312;p46"/>
          <p:cNvSpPr txBox="1"/>
          <p:nvPr>
            <p:ph idx="1" type="subTitle"/>
          </p:nvPr>
        </p:nvSpPr>
        <p:spPr>
          <a:xfrm>
            <a:off x="381001" y="4019551"/>
            <a:ext cx="7238999" cy="1990724"/>
          </a:xfrm>
          <a:prstGeom prst="rect">
            <a:avLst/>
          </a:prstGeom>
          <a:solidFill>
            <a:srgbClr val="007C85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20"/>
              <a:buNone/>
            </a:pPr>
            <a:r>
              <a:rPr lang="en-US" sz="4400"/>
              <a:t>End of Unit 13</a:t>
            </a:r>
            <a:endParaRPr/>
          </a:p>
        </p:txBody>
      </p:sp>
      <p:pic>
        <p:nvPicPr>
          <p:cNvPr id="313" name="Google Shape;313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50819" y="2015231"/>
            <a:ext cx="4213195" cy="48427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47"/>
          <p:cNvSpPr txBox="1"/>
          <p:nvPr>
            <p:ph type="title"/>
          </p:nvPr>
        </p:nvSpPr>
        <p:spPr>
          <a:xfrm>
            <a:off x="1143000" y="609600"/>
            <a:ext cx="9875400" cy="13563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 	Unit 13 Notes </a:t>
            </a:r>
            <a:endParaRPr/>
          </a:p>
        </p:txBody>
      </p:sp>
      <p:sp>
        <p:nvSpPr>
          <p:cNvPr id="319" name="Google Shape;319;p47"/>
          <p:cNvSpPr txBox="1"/>
          <p:nvPr>
            <p:ph idx="1" type="body"/>
          </p:nvPr>
        </p:nvSpPr>
        <p:spPr>
          <a:xfrm>
            <a:off x="1143000" y="2057400"/>
            <a:ext cx="9873000" cy="4038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4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48"/>
          <p:cNvSpPr txBox="1"/>
          <p:nvPr>
            <p:ph type="title"/>
          </p:nvPr>
        </p:nvSpPr>
        <p:spPr>
          <a:xfrm>
            <a:off x="1143000" y="609600"/>
            <a:ext cx="9875400" cy="1058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Key Terms </a:t>
            </a:r>
            <a:endParaRPr/>
          </a:p>
        </p:txBody>
      </p:sp>
      <p:sp>
        <p:nvSpPr>
          <p:cNvPr id="325" name="Google Shape;325;p48"/>
          <p:cNvSpPr txBox="1"/>
          <p:nvPr>
            <p:ph idx="1" type="body"/>
          </p:nvPr>
        </p:nvSpPr>
        <p:spPr>
          <a:xfrm>
            <a:off x="562450" y="1726825"/>
            <a:ext cx="11239200" cy="4973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95580" lvl="0" marL="228600" rtl="0" algn="l">
              <a:spcBef>
                <a:spcPts val="0"/>
              </a:spcBef>
              <a:spcAft>
                <a:spcPts val="0"/>
              </a:spcAft>
              <a:buSzPts val="1960"/>
              <a:buChar char="•"/>
            </a:pPr>
            <a:r>
              <a:rPr b="1" lang="en-US" sz="2400"/>
              <a:t>____________________</a:t>
            </a:r>
            <a:r>
              <a:rPr b="1" lang="en-US" sz="2400"/>
              <a:t>: </a:t>
            </a:r>
            <a:r>
              <a:rPr lang="en-US" sz="2400"/>
              <a:t>to move around, such as air</a:t>
            </a:r>
            <a:endParaRPr sz="2400"/>
          </a:p>
          <a:p>
            <a:pPr indent="-195580" lvl="0" marL="228600" rtl="0" algn="l">
              <a:spcBef>
                <a:spcPts val="1400"/>
              </a:spcBef>
              <a:spcAft>
                <a:spcPts val="0"/>
              </a:spcAft>
              <a:buSzPts val="1960"/>
              <a:buChar char="•"/>
            </a:pPr>
            <a:r>
              <a:rPr b="1" lang="en-US" sz="2400"/>
              <a:t>_____________________: </a:t>
            </a:r>
            <a:r>
              <a:rPr lang="en-US" sz="2400"/>
              <a:t>the production, packaging, preparing and cleaning of food in a manner that will help keep the planet environmentally safe and sustainable</a:t>
            </a:r>
            <a:endParaRPr sz="2400"/>
          </a:p>
          <a:p>
            <a:pPr indent="-195580" lvl="0" marL="228600" rtl="0" algn="l">
              <a:spcBef>
                <a:spcPts val="1400"/>
              </a:spcBef>
              <a:spcAft>
                <a:spcPts val="0"/>
              </a:spcAft>
              <a:buSzPts val="1960"/>
              <a:buChar char="•"/>
            </a:pPr>
            <a:r>
              <a:rPr b="1" lang="en-US" sz="2400"/>
              <a:t>_____________________: </a:t>
            </a:r>
            <a:r>
              <a:rPr lang="en-US" sz="2400"/>
              <a:t>food, spice, herb, etc. added to a recipe</a:t>
            </a:r>
            <a:endParaRPr sz="2400"/>
          </a:p>
          <a:p>
            <a:pPr indent="-195580" lvl="0" marL="228600" rtl="0" algn="l">
              <a:spcBef>
                <a:spcPts val="1400"/>
              </a:spcBef>
              <a:spcAft>
                <a:spcPts val="0"/>
              </a:spcAft>
              <a:buSzPts val="1960"/>
              <a:buChar char="•"/>
            </a:pPr>
            <a:r>
              <a:rPr b="1" lang="en-US" sz="2400"/>
              <a:t>_____________________: </a:t>
            </a:r>
            <a:r>
              <a:rPr lang="en-US" sz="2400"/>
              <a:t>the gathering and preparation of raw ingredients, as well as equipment and tools needed to complete the preparation</a:t>
            </a:r>
            <a:endParaRPr sz="2400"/>
          </a:p>
          <a:p>
            <a:pPr indent="-195580" lvl="0" marL="228600" rtl="0" algn="l">
              <a:spcBef>
                <a:spcPts val="1400"/>
              </a:spcBef>
              <a:spcAft>
                <a:spcPts val="0"/>
              </a:spcAft>
              <a:buSzPts val="1960"/>
              <a:buChar char="•"/>
            </a:pPr>
            <a:r>
              <a:rPr b="1" lang="en-US" sz="2400"/>
              <a:t>___________: </a:t>
            </a:r>
            <a:r>
              <a:rPr lang="en-US" sz="2400"/>
              <a:t>the number of servings a recipe or food product will serve</a:t>
            </a:r>
            <a:endParaRPr sz="2400"/>
          </a:p>
          <a:p>
            <a:pPr indent="-195580" lvl="0" marL="228600" rtl="0" algn="l">
              <a:spcBef>
                <a:spcPts val="1400"/>
              </a:spcBef>
              <a:spcAft>
                <a:spcPts val="0"/>
              </a:spcAft>
              <a:buSzPts val="1960"/>
              <a:buChar char="•"/>
            </a:pPr>
            <a:r>
              <a:rPr b="1" lang="en-US" sz="2400"/>
              <a:t>_____________________________: </a:t>
            </a:r>
            <a:r>
              <a:rPr lang="en-US" sz="2400"/>
              <a:t>the measured weight of the food container when using a scale to weigh ingredients</a:t>
            </a:r>
            <a:endParaRPr sz="2400"/>
          </a:p>
          <a:p>
            <a:pPr indent="0" lvl="0" marL="0" rtl="0" algn="l">
              <a:spcBef>
                <a:spcPts val="14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49"/>
          <p:cNvSpPr txBox="1"/>
          <p:nvPr>
            <p:ph type="title"/>
          </p:nvPr>
        </p:nvSpPr>
        <p:spPr>
          <a:xfrm>
            <a:off x="1143000" y="609600"/>
            <a:ext cx="9875400" cy="13563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Mixing Techniques </a:t>
            </a:r>
            <a:endParaRPr/>
          </a:p>
        </p:txBody>
      </p:sp>
      <p:sp>
        <p:nvSpPr>
          <p:cNvPr id="331" name="Google Shape;331;p49"/>
          <p:cNvSpPr txBox="1"/>
          <p:nvPr>
            <p:ph idx="1" type="body"/>
          </p:nvPr>
        </p:nvSpPr>
        <p:spPr>
          <a:xfrm>
            <a:off x="1143000" y="1805775"/>
            <a:ext cx="9873000" cy="4687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08280" lvl="0" marL="228600" rtl="0" algn="l">
              <a:spcBef>
                <a:spcPts val="0"/>
              </a:spcBef>
              <a:spcAft>
                <a:spcPts val="0"/>
              </a:spcAft>
              <a:buSzPts val="2160"/>
              <a:buChar char="•"/>
            </a:pPr>
            <a:r>
              <a:rPr lang="en-US" sz="2600"/>
              <a:t>_____________</a:t>
            </a:r>
            <a:r>
              <a:rPr lang="en-US" sz="2600"/>
              <a:t>— Mix with an over-and-over motion using a spoon, wire whip, or electric mixer</a:t>
            </a:r>
            <a:endParaRPr sz="2600"/>
          </a:p>
          <a:p>
            <a:pPr indent="-208280" lvl="0" marL="228600" rtl="0" algn="l">
              <a:spcBef>
                <a:spcPts val="1400"/>
              </a:spcBef>
              <a:spcAft>
                <a:spcPts val="0"/>
              </a:spcAft>
              <a:buSzPts val="2160"/>
              <a:buChar char="•"/>
            </a:pPr>
            <a:r>
              <a:rPr lang="en-US" sz="2600"/>
              <a:t>______________ — Incorporate two or more ingredients together so they are smooth or uniform in appearance</a:t>
            </a:r>
            <a:endParaRPr sz="2600"/>
          </a:p>
          <a:p>
            <a:pPr indent="-208280" lvl="0" marL="228600" rtl="0" algn="l">
              <a:spcBef>
                <a:spcPts val="1400"/>
              </a:spcBef>
              <a:spcAft>
                <a:spcPts val="0"/>
              </a:spcAft>
              <a:buSzPts val="2160"/>
              <a:buChar char="•"/>
            </a:pPr>
            <a:r>
              <a:rPr lang="en-US" sz="2600"/>
              <a:t>______________ — Soften and blend until smooth and light by mixing with a spoon or electric mixer</a:t>
            </a:r>
            <a:endParaRPr sz="2600"/>
          </a:p>
          <a:p>
            <a:pPr indent="-208280" lvl="0" marL="228600" rtl="0" algn="l">
              <a:spcBef>
                <a:spcPts val="1400"/>
              </a:spcBef>
              <a:spcAft>
                <a:spcPts val="0"/>
              </a:spcAft>
              <a:buSzPts val="2160"/>
              <a:buChar char="•"/>
            </a:pPr>
            <a:r>
              <a:rPr lang="en-US" sz="2600"/>
              <a:t>_____________ — Work a solid, cold fat into dry ingredients until the mixture is in the form of small particles, such as cutting shortening into flour for a pie crust</a:t>
            </a:r>
            <a:endParaRPr sz="2600"/>
          </a:p>
          <a:p>
            <a:pPr indent="0" lvl="0" marL="0" rtl="0" algn="l">
              <a:spcBef>
                <a:spcPts val="1400"/>
              </a:spcBef>
              <a:spcAft>
                <a:spcPts val="0"/>
              </a:spcAft>
              <a:buNone/>
            </a:pPr>
            <a:r>
              <a:t/>
            </a:r>
            <a:endParaRPr sz="260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50"/>
          <p:cNvSpPr txBox="1"/>
          <p:nvPr>
            <p:ph type="title"/>
          </p:nvPr>
        </p:nvSpPr>
        <p:spPr>
          <a:xfrm>
            <a:off x="1143000" y="609600"/>
            <a:ext cx="9875400" cy="10779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Mixing Techniques</a:t>
            </a:r>
            <a:endParaRPr/>
          </a:p>
        </p:txBody>
      </p:sp>
      <p:sp>
        <p:nvSpPr>
          <p:cNvPr id="337" name="Google Shape;337;p50"/>
          <p:cNvSpPr txBox="1"/>
          <p:nvPr>
            <p:ph idx="1" type="body"/>
          </p:nvPr>
        </p:nvSpPr>
        <p:spPr>
          <a:xfrm>
            <a:off x="572325" y="1815650"/>
            <a:ext cx="11377500" cy="4992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66116" lvl="0" marL="2286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1496"/>
              <a:buChar char="•"/>
            </a:pPr>
            <a:r>
              <a:rPr lang="en-US" sz="2070"/>
              <a:t>_________________</a:t>
            </a:r>
            <a:r>
              <a:rPr lang="en-US" sz="2843"/>
              <a:t>— Insert the edge of a rubber scraper vertically down through the middle of the mixture; then slide the scraper across the bottom of the bowl; bring it up with some of the mixture; and keep repeating until all is evenly mixed</a:t>
            </a:r>
            <a:endParaRPr sz="2843"/>
          </a:p>
          <a:p>
            <a:pPr indent="-22791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SzPts val="2469"/>
              <a:buChar char="•"/>
            </a:pPr>
            <a:r>
              <a:rPr lang="en-US" sz="2843"/>
              <a:t>________________— Manipulate dough by pushing and rolling it back with the heel of the hand, or by using an electric mixer with a dough hook</a:t>
            </a:r>
            <a:endParaRPr sz="2843"/>
          </a:p>
          <a:p>
            <a:pPr indent="-22791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SzPts val="2469"/>
              <a:buChar char="•"/>
            </a:pPr>
            <a:r>
              <a:rPr lang="en-US" sz="2843"/>
              <a:t>_________ — Put dry ingredients (such as flour or powdered sugar) through a sifter or a fine sieve to aerate and remove lumps</a:t>
            </a:r>
            <a:endParaRPr sz="2843"/>
          </a:p>
          <a:p>
            <a:pPr indent="-22791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SzPts val="2469"/>
              <a:buChar char="•"/>
            </a:pPr>
            <a:r>
              <a:rPr lang="en-US" sz="2843"/>
              <a:t>________— Mix ingredients with a circular motion</a:t>
            </a:r>
            <a:endParaRPr sz="2843"/>
          </a:p>
          <a:p>
            <a:pPr indent="-227910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SzPts val="2469"/>
              <a:buChar char="•"/>
            </a:pPr>
            <a:r>
              <a:rPr lang="en-US" sz="2843"/>
              <a:t>________ — Beat rapidly to incorporate air and to expand so that it will be light and fluffy</a:t>
            </a:r>
            <a:endParaRPr sz="2843"/>
          </a:p>
          <a:p>
            <a:pPr indent="0" lvl="0" marL="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SzPts val="935"/>
              <a:buNone/>
            </a:pPr>
            <a:r>
              <a:t/>
            </a:r>
            <a:endParaRPr sz="2743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51"/>
          <p:cNvSpPr txBox="1"/>
          <p:nvPr>
            <p:ph type="title"/>
          </p:nvPr>
        </p:nvSpPr>
        <p:spPr>
          <a:xfrm>
            <a:off x="1143000" y="609600"/>
            <a:ext cx="9875400" cy="13563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Cutting Techniques </a:t>
            </a:r>
            <a:endParaRPr/>
          </a:p>
        </p:txBody>
      </p:sp>
      <p:sp>
        <p:nvSpPr>
          <p:cNvPr id="343" name="Google Shape;343;p51"/>
          <p:cNvSpPr txBox="1"/>
          <p:nvPr>
            <p:ph idx="1" type="body"/>
          </p:nvPr>
        </p:nvSpPr>
        <p:spPr>
          <a:xfrm>
            <a:off x="1143000" y="2057400"/>
            <a:ext cx="9873000" cy="4038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246380" lvl="0" marL="228600" rtl="0" algn="l">
              <a:spcBef>
                <a:spcPts val="0"/>
              </a:spcBef>
              <a:spcAft>
                <a:spcPts val="0"/>
              </a:spcAft>
              <a:buSzPts val="2760"/>
              <a:buChar char="•"/>
            </a:pPr>
            <a:r>
              <a:rPr lang="en-US" sz="3200"/>
              <a:t>________</a:t>
            </a:r>
            <a:r>
              <a:rPr lang="en-US" sz="3200"/>
              <a:t> — Cut into small irregularly shaped pieces with a knife or a device such as a food processor</a:t>
            </a:r>
            <a:endParaRPr sz="3200"/>
          </a:p>
          <a:p>
            <a:pPr indent="-246380" lvl="0" marL="228600" rtl="0" algn="l">
              <a:spcBef>
                <a:spcPts val="1400"/>
              </a:spcBef>
              <a:spcAft>
                <a:spcPts val="0"/>
              </a:spcAft>
              <a:buSzPts val="2760"/>
              <a:buChar char="•"/>
            </a:pPr>
            <a:r>
              <a:rPr lang="en-US" sz="3200"/>
              <a:t>_______ — Cut into small pieces, about 1⁄2 inch in size</a:t>
            </a:r>
            <a:endParaRPr sz="3200"/>
          </a:p>
          <a:p>
            <a:pPr indent="-246380" lvl="0" marL="228600" rtl="0" algn="l">
              <a:spcBef>
                <a:spcPts val="1400"/>
              </a:spcBef>
              <a:spcAft>
                <a:spcPts val="0"/>
              </a:spcAft>
              <a:buSzPts val="2760"/>
              <a:buChar char="•"/>
            </a:pPr>
            <a:r>
              <a:rPr lang="en-US" sz="3200"/>
              <a:t>_______— Divide foods into a smaller piece or pieces with a knife or kitchen shears</a:t>
            </a:r>
            <a:endParaRPr sz="3200"/>
          </a:p>
          <a:p>
            <a:pPr indent="-246380" lvl="0" marL="228600" rtl="0" algn="l">
              <a:spcBef>
                <a:spcPts val="1400"/>
              </a:spcBef>
              <a:spcAft>
                <a:spcPts val="0"/>
              </a:spcAft>
              <a:buSzPts val="2760"/>
              <a:buChar char="•"/>
            </a:pPr>
            <a:r>
              <a:rPr lang="en-US" sz="3200"/>
              <a:t>_______ — Cut into very small pieces, about 1⁄4 inch in size</a:t>
            </a:r>
            <a:endParaRPr sz="3200"/>
          </a:p>
          <a:p>
            <a:pPr indent="0" lvl="0" marL="0" rtl="0" algn="l">
              <a:spcBef>
                <a:spcPts val="14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6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Key Terms</a:t>
            </a:r>
            <a:endParaRPr/>
          </a:p>
        </p:txBody>
      </p:sp>
      <p:sp>
        <p:nvSpPr>
          <p:cNvPr id="109" name="Google Shape;109;p16"/>
          <p:cNvSpPr txBox="1"/>
          <p:nvPr>
            <p:ph idx="1" type="body"/>
          </p:nvPr>
        </p:nvSpPr>
        <p:spPr>
          <a:xfrm>
            <a:off x="1143000" y="2057399"/>
            <a:ext cx="9872871" cy="4219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circulation: </a:t>
            </a:r>
            <a:r>
              <a:rPr lang="en-US"/>
              <a:t>to move around, such as air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“green” method: </a:t>
            </a:r>
            <a:r>
              <a:rPr lang="en-US"/>
              <a:t>the production, packaging, preparing and cleaning of food in a manner that will help keep the planet environmentally safe and sustainable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ingredient: </a:t>
            </a:r>
            <a:r>
              <a:rPr lang="en-US"/>
              <a:t>food, spice, herb, etc. added to a recipe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mise en place preparation: </a:t>
            </a:r>
            <a:r>
              <a:rPr lang="en-US"/>
              <a:t>the gathering and preparation of raw ingredients, as well as equipment and tools needed to complete the preparation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yield: </a:t>
            </a:r>
            <a:r>
              <a:rPr lang="en-US"/>
              <a:t>the number of servings a recipe or food product will serve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b="1" lang="en-US"/>
              <a:t>zero out weight: </a:t>
            </a:r>
            <a:r>
              <a:rPr lang="en-US"/>
              <a:t>the measured weight of the food container when using a scale to weigh ingredients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52"/>
          <p:cNvSpPr txBox="1"/>
          <p:nvPr>
            <p:ph type="title"/>
          </p:nvPr>
        </p:nvSpPr>
        <p:spPr>
          <a:xfrm>
            <a:off x="1143000" y="374975"/>
            <a:ext cx="9875400" cy="15909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Cutting </a:t>
            </a:r>
            <a:r>
              <a:rPr lang="en-US"/>
              <a:t>Techniques</a:t>
            </a:r>
            <a:r>
              <a:rPr lang="en-US"/>
              <a:t> </a:t>
            </a:r>
            <a:endParaRPr/>
          </a:p>
        </p:txBody>
      </p:sp>
      <p:sp>
        <p:nvSpPr>
          <p:cNvPr id="349" name="Google Shape;349;p52"/>
          <p:cNvSpPr txBox="1"/>
          <p:nvPr>
            <p:ph idx="1" type="body"/>
          </p:nvPr>
        </p:nvSpPr>
        <p:spPr>
          <a:xfrm>
            <a:off x="592050" y="1776175"/>
            <a:ext cx="10425300" cy="4992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12598" lvl="0" marL="2286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2228"/>
              <a:buChar char="•"/>
            </a:pPr>
            <a:r>
              <a:rPr lang="en-US" sz="2635"/>
              <a:t>____________</a:t>
            </a:r>
            <a:r>
              <a:rPr lang="en-US" sz="2635"/>
              <a:t> — Rub food (such as lemon peel or cheese) against a grater to obtain fine pieces or small strips</a:t>
            </a:r>
            <a:endParaRPr sz="2635"/>
          </a:p>
          <a:p>
            <a:pPr indent="-212598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SzPts val="2228"/>
              <a:buChar char="•"/>
            </a:pPr>
            <a:r>
              <a:rPr lang="en-US" sz="2635"/>
              <a:t>____________ — Cut by putting food through a food chopper or grinder</a:t>
            </a:r>
            <a:endParaRPr sz="2635"/>
          </a:p>
          <a:p>
            <a:pPr indent="-212598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SzPts val="2228"/>
              <a:buChar char="•"/>
            </a:pPr>
            <a:r>
              <a:rPr lang="en-US" sz="2635"/>
              <a:t>____________ — Cut in long, thin strips, approximately 1⁄4 inch thick</a:t>
            </a:r>
            <a:endParaRPr sz="2635"/>
          </a:p>
          <a:p>
            <a:pPr indent="-212598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SzPts val="2228"/>
              <a:buChar char="•"/>
            </a:pPr>
            <a:r>
              <a:rPr lang="en-US" sz="2635"/>
              <a:t>____________ — Cut into very small pieces, less than 1⁄4 inch in size</a:t>
            </a:r>
            <a:endParaRPr sz="2635"/>
          </a:p>
          <a:p>
            <a:pPr indent="-212598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SzPts val="2228"/>
              <a:buChar char="•"/>
            </a:pPr>
            <a:r>
              <a:rPr lang="en-US" sz="2635"/>
              <a:t>____________ — Trim away the thin outside skin or covering with a paring knife or vegetable peeler</a:t>
            </a:r>
            <a:endParaRPr sz="2635"/>
          </a:p>
          <a:p>
            <a:pPr indent="-212598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SzPts val="2228"/>
              <a:buChar char="•"/>
            </a:pPr>
            <a:r>
              <a:rPr lang="en-US" sz="2635"/>
              <a:t>____________ — Strip away, usually by hand, the thick, outside layer or covering</a:t>
            </a:r>
            <a:endParaRPr sz="2635"/>
          </a:p>
          <a:p>
            <a:pPr indent="-212598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SzPts val="2228"/>
              <a:buChar char="•"/>
            </a:pPr>
            <a:r>
              <a:rPr lang="en-US" sz="2635"/>
              <a:t>____________ — Tear or cut into thin pieces or strips</a:t>
            </a:r>
            <a:endParaRPr sz="2635"/>
          </a:p>
          <a:p>
            <a:pPr indent="-212598" lvl="0" marL="22860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SzPts val="2228"/>
              <a:buChar char="•"/>
            </a:pPr>
            <a:r>
              <a:rPr lang="en-US" sz="2635"/>
              <a:t>____________— Cut in long, thin pieces, smaller than 1⁄4 inch</a:t>
            </a:r>
            <a:endParaRPr sz="2635"/>
          </a:p>
          <a:p>
            <a:pPr indent="0" lvl="0" marL="0" rtl="0" algn="l">
              <a:lnSpc>
                <a:spcPct val="70000"/>
              </a:lnSpc>
              <a:spcBef>
                <a:spcPts val="1400"/>
              </a:spcBef>
              <a:spcAft>
                <a:spcPts val="0"/>
              </a:spcAft>
              <a:buSzPts val="1018"/>
              <a:buNone/>
            </a:pPr>
            <a:r>
              <a:t/>
            </a:r>
            <a:endParaRPr sz="2135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53"/>
          <p:cNvSpPr txBox="1"/>
          <p:nvPr>
            <p:ph type="title"/>
          </p:nvPr>
        </p:nvSpPr>
        <p:spPr>
          <a:xfrm>
            <a:off x="1143000" y="609600"/>
            <a:ext cx="9875400" cy="13563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Cooking Techniques </a:t>
            </a:r>
            <a:endParaRPr/>
          </a:p>
        </p:txBody>
      </p:sp>
      <p:sp>
        <p:nvSpPr>
          <p:cNvPr id="355" name="Google Shape;355;p53"/>
          <p:cNvSpPr txBox="1"/>
          <p:nvPr>
            <p:ph idx="1" type="body"/>
          </p:nvPr>
        </p:nvSpPr>
        <p:spPr>
          <a:xfrm>
            <a:off x="1143000" y="2057400"/>
            <a:ext cx="9873000" cy="4038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spcBef>
                <a:spcPts val="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____________</a:t>
            </a:r>
            <a:r>
              <a:rPr lang="en-US"/>
              <a:t>— Cook in an oven or an oven-type appliance using a covered or uncovered pan with dry heat</a:t>
            </a:r>
            <a:endParaRPr/>
          </a:p>
          <a:p>
            <a:pPr indent="-182880" lvl="0" marL="228600" rtl="0" algn="l">
              <a:spcBef>
                <a:spcPts val="140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____________ — Roast meat or poultry slowly over coals on a pit or in the oven, sometimes basting it with a sauce during the cooking</a:t>
            </a:r>
            <a:endParaRPr/>
          </a:p>
          <a:p>
            <a:pPr indent="-182880" lvl="0" marL="228600" rtl="0" algn="l">
              <a:spcBef>
                <a:spcPts val="140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____________ — Spoon or brush drippings, sauce, or other liquid over food while cooking</a:t>
            </a:r>
            <a:endParaRPr/>
          </a:p>
          <a:p>
            <a:pPr indent="-182880" lvl="0" marL="228600" rtl="0" algn="l">
              <a:spcBef>
                <a:spcPts val="140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____________ — Cook by browning in fat and then simmering slowly in a small amount of liquid while covered with a lid</a:t>
            </a:r>
            <a:endParaRPr/>
          </a:p>
          <a:p>
            <a:pPr indent="0" lvl="0" marL="0" rtl="0" algn="l">
              <a:spcBef>
                <a:spcPts val="14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54"/>
          <p:cNvSpPr txBox="1"/>
          <p:nvPr>
            <p:ph type="title"/>
          </p:nvPr>
        </p:nvSpPr>
        <p:spPr>
          <a:xfrm>
            <a:off x="1143000" y="609600"/>
            <a:ext cx="9875400" cy="6435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lang="en-US"/>
              <a:t>Cooking Techniques </a:t>
            </a:r>
            <a:endParaRPr/>
          </a:p>
        </p:txBody>
      </p:sp>
      <p:sp>
        <p:nvSpPr>
          <p:cNvPr id="361" name="Google Shape;361;p54"/>
          <p:cNvSpPr txBox="1"/>
          <p:nvPr>
            <p:ph idx="1" type="body"/>
          </p:nvPr>
        </p:nvSpPr>
        <p:spPr>
          <a:xfrm>
            <a:off x="414450" y="1568950"/>
            <a:ext cx="11337900" cy="52890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spcBef>
                <a:spcPts val="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_______________</a:t>
            </a:r>
            <a:r>
              <a:rPr lang="en-US"/>
              <a:t> — Cook in liquid, usually water, in which bubbles rise constantly and break on the surface continuously</a:t>
            </a:r>
            <a:endParaRPr/>
          </a:p>
          <a:p>
            <a:pPr indent="-182880" lvl="0" marL="228600" rtl="0" algn="l">
              <a:spcBef>
                <a:spcPts val="140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___________ — Cook under or above direct heat or coals</a:t>
            </a:r>
            <a:endParaRPr/>
          </a:p>
          <a:p>
            <a:pPr indent="-182880" lvl="0" marL="228600" rtl="0" algn="l">
              <a:spcBef>
                <a:spcPts val="140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___________ — Make the surface of the food brown in color by frying, broiling, toasting, or baking</a:t>
            </a:r>
            <a:endParaRPr/>
          </a:p>
          <a:p>
            <a:pPr indent="-182880" lvl="0" marL="228600" rtl="0" algn="l">
              <a:spcBef>
                <a:spcPts val="140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___________ — Place food in the refrigerator until cold</a:t>
            </a:r>
            <a:endParaRPr/>
          </a:p>
          <a:p>
            <a:pPr indent="-182880" lvl="0" marL="228600" rtl="0" algn="l">
              <a:spcBef>
                <a:spcPts val="140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_______________ — Cook in hot fat or oil which completely covers the food; sometimes referred to as french-fried</a:t>
            </a:r>
            <a:endParaRPr/>
          </a:p>
          <a:p>
            <a:pPr indent="-182880" lvl="0" marL="228600" rtl="0" algn="l">
              <a:spcBef>
                <a:spcPts val="140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____________ — Pour off the liquid</a:t>
            </a:r>
            <a:endParaRPr/>
          </a:p>
          <a:p>
            <a:pPr indent="-182880" lvl="0" marL="228600" rtl="0" algn="l">
              <a:spcBef>
                <a:spcPts val="140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____________ — Coat the surface with a substance such as flour, milk, meal, or bread crumbs</a:t>
            </a:r>
            <a:endParaRPr/>
          </a:p>
          <a:p>
            <a:pPr indent="0" lvl="0" marL="0" rtl="0" algn="l">
              <a:spcBef>
                <a:spcPts val="14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55"/>
          <p:cNvSpPr txBox="1"/>
          <p:nvPr>
            <p:ph type="title"/>
          </p:nvPr>
        </p:nvSpPr>
        <p:spPr>
          <a:xfrm>
            <a:off x="1158300" y="410000"/>
            <a:ext cx="9875400" cy="734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Cooking Techniques</a:t>
            </a:r>
            <a:endParaRPr/>
          </a:p>
        </p:txBody>
      </p:sp>
      <p:sp>
        <p:nvSpPr>
          <p:cNvPr id="367" name="Google Shape;367;p55"/>
          <p:cNvSpPr txBox="1"/>
          <p:nvPr>
            <p:ph idx="1" type="body"/>
          </p:nvPr>
        </p:nvSpPr>
        <p:spPr>
          <a:xfrm>
            <a:off x="345375" y="1480150"/>
            <a:ext cx="11565000" cy="5081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spcBef>
                <a:spcPts val="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_____________</a:t>
            </a:r>
            <a:r>
              <a:rPr lang="en-US"/>
              <a:t>— Lower the temperature of food below 32°F</a:t>
            </a:r>
            <a:endParaRPr/>
          </a:p>
          <a:p>
            <a:pPr indent="-182880" lvl="0" marL="228600" rtl="0" algn="l">
              <a:spcBef>
                <a:spcPts val="140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_____________ — Cook in hot fat or oil</a:t>
            </a:r>
            <a:endParaRPr/>
          </a:p>
          <a:p>
            <a:pPr indent="-182880" lvl="0" marL="228600" rtl="0" algn="l">
              <a:spcBef>
                <a:spcPts val="140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_____________ — Add decorative touches to food</a:t>
            </a:r>
            <a:endParaRPr/>
          </a:p>
          <a:p>
            <a:pPr indent="-182880" lvl="0" marL="228600" rtl="0" algn="l">
              <a:spcBef>
                <a:spcPts val="140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_____________ — Boil in water until partially cooked</a:t>
            </a:r>
            <a:endParaRPr/>
          </a:p>
          <a:p>
            <a:pPr indent="-182880" lvl="0" marL="228600" rtl="0" algn="l">
              <a:spcBef>
                <a:spcPts val="140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_____________ — Cook by simmering a delicate food in a hot liquid just below the boiling point (about 140–180 °F) until cooked or partially cooked</a:t>
            </a:r>
            <a:endParaRPr/>
          </a:p>
          <a:p>
            <a:pPr indent="-182880" lvl="0" marL="228600" rtl="0" algn="l">
              <a:spcBef>
                <a:spcPts val="140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_____________ — Heat a pan, broiler, or oven to desired temperature before cooking the food</a:t>
            </a:r>
            <a:endParaRPr/>
          </a:p>
          <a:p>
            <a:pPr indent="-182880" lvl="0" marL="228600" rtl="0" algn="l">
              <a:spcBef>
                <a:spcPts val="140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_____________ — Cook by dry heat and uncovered in oven</a:t>
            </a:r>
            <a:endParaRPr/>
          </a:p>
          <a:p>
            <a:pPr indent="-182880" lvl="0" marL="228600" rtl="0" algn="l">
              <a:spcBef>
                <a:spcPts val="140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_____________ — Cook over direct heat uncovered in a small amount of fat, butter, or oil</a:t>
            </a:r>
            <a:endParaRPr/>
          </a:p>
          <a:p>
            <a:pPr indent="0" lvl="0" marL="0" rtl="0" algn="l">
              <a:spcBef>
                <a:spcPts val="14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56"/>
          <p:cNvSpPr txBox="1"/>
          <p:nvPr>
            <p:ph type="title"/>
          </p:nvPr>
        </p:nvSpPr>
        <p:spPr>
          <a:xfrm>
            <a:off x="1143000" y="609600"/>
            <a:ext cx="9875400" cy="8115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Cooking Techniques</a:t>
            </a:r>
            <a:endParaRPr/>
          </a:p>
        </p:txBody>
      </p:sp>
      <p:sp>
        <p:nvSpPr>
          <p:cNvPr id="373" name="Google Shape;373;p56"/>
          <p:cNvSpPr txBox="1"/>
          <p:nvPr>
            <p:ph idx="1" type="body"/>
          </p:nvPr>
        </p:nvSpPr>
        <p:spPr>
          <a:xfrm>
            <a:off x="315775" y="1835375"/>
            <a:ext cx="11278800" cy="5022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spcBef>
                <a:spcPts val="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_________________</a:t>
            </a:r>
            <a:r>
              <a:rPr lang="en-US"/>
              <a:t> — To heat a liquid (such as milk) to the point where tiny bubbles appear around the edges of the saucepan (about 185 °F)</a:t>
            </a:r>
            <a:endParaRPr/>
          </a:p>
          <a:p>
            <a:pPr indent="-182880" lvl="0" marL="228600" rtl="0" algn="l">
              <a:spcBef>
                <a:spcPts val="140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_________________ — Cook in liquid just below the boiling point (about 185-201°F); bubbles slowly rise to the surface)</a:t>
            </a:r>
            <a:endParaRPr/>
          </a:p>
          <a:p>
            <a:pPr indent="-182880" lvl="0" marL="228600" rtl="0" algn="l">
              <a:spcBef>
                <a:spcPts val="140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_________________ — Cook over steam rising from boiling water</a:t>
            </a:r>
            <a:endParaRPr/>
          </a:p>
          <a:p>
            <a:pPr indent="-182880" lvl="0" marL="228600" rtl="0" algn="l">
              <a:spcBef>
                <a:spcPts val="140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_________________ — Cover with boiling water and let stand without additional heating until flavor and color is extracted</a:t>
            </a:r>
            <a:endParaRPr/>
          </a:p>
          <a:p>
            <a:pPr indent="-182880" lvl="0" marL="228600" rtl="0" algn="l">
              <a:spcBef>
                <a:spcPts val="140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_________________ — Cook long and slowly in liquid</a:t>
            </a:r>
            <a:endParaRPr/>
          </a:p>
          <a:p>
            <a:pPr indent="-182880" lvl="0" marL="228600" rtl="0" algn="l">
              <a:spcBef>
                <a:spcPts val="1400"/>
              </a:spcBef>
              <a:spcAft>
                <a:spcPts val="0"/>
              </a:spcAft>
              <a:buSzPts val="1760"/>
              <a:buChar char="•"/>
            </a:pPr>
            <a:r>
              <a:rPr lang="en-US"/>
              <a:t>_________________ — Brown by direct heat in a toaster or oven</a:t>
            </a:r>
            <a:endParaRPr/>
          </a:p>
          <a:p>
            <a:pPr indent="0" lvl="0" marL="0" rtl="0" algn="l">
              <a:spcBef>
                <a:spcPts val="14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57"/>
          <p:cNvSpPr txBox="1"/>
          <p:nvPr>
            <p:ph type="title"/>
          </p:nvPr>
        </p:nvSpPr>
        <p:spPr>
          <a:xfrm>
            <a:off x="1143000" y="609600"/>
            <a:ext cx="9875400" cy="9396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Measurement</a:t>
            </a:r>
            <a:r>
              <a:rPr lang="en-US"/>
              <a:t> Abbreviations </a:t>
            </a:r>
            <a:endParaRPr/>
          </a:p>
        </p:txBody>
      </p:sp>
      <p:sp>
        <p:nvSpPr>
          <p:cNvPr id="379" name="Google Shape;379;p57"/>
          <p:cNvSpPr txBox="1"/>
          <p:nvPr>
            <p:ph idx="1" type="body"/>
          </p:nvPr>
        </p:nvSpPr>
        <p:spPr>
          <a:xfrm>
            <a:off x="1143000" y="1884725"/>
            <a:ext cx="4491300" cy="4211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0980" lvl="0" marL="228600" rtl="0" algn="l"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360"/>
              <a:buChar char="•"/>
            </a:pPr>
            <a:r>
              <a:rPr lang="en-US" sz="2800"/>
              <a:t>Cup = </a:t>
            </a:r>
            <a:endParaRPr sz="2800"/>
          </a:p>
          <a:p>
            <a:pPr indent="-220980" lvl="0" marL="228600" rtl="0" algn="l"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360"/>
              <a:buChar char="•"/>
            </a:pPr>
            <a:r>
              <a:rPr lang="en-US" sz="2800"/>
              <a:t>Degrees Fahrenheit = </a:t>
            </a:r>
            <a:endParaRPr sz="2800">
              <a:solidFill>
                <a:schemeClr val="accent1"/>
              </a:solidFill>
            </a:endParaRPr>
          </a:p>
          <a:p>
            <a:pPr indent="-220980" lvl="0" marL="228600" rtl="0" algn="l"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360"/>
              <a:buChar char="•"/>
            </a:pPr>
            <a:r>
              <a:rPr lang="en-US" sz="2800"/>
              <a:t>Gallon = </a:t>
            </a:r>
            <a:endParaRPr sz="2800">
              <a:solidFill>
                <a:schemeClr val="accent1"/>
              </a:solidFill>
            </a:endParaRPr>
          </a:p>
          <a:p>
            <a:pPr indent="-220980" lvl="0" marL="228600" rtl="0" algn="l"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360"/>
              <a:buChar char="•"/>
            </a:pPr>
            <a:r>
              <a:rPr lang="en-US" sz="2800"/>
              <a:t>Hour = </a:t>
            </a:r>
            <a:endParaRPr sz="2800"/>
          </a:p>
          <a:p>
            <a:pPr indent="-220980" lvl="0" marL="228600" rtl="0" algn="l"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360"/>
              <a:buChar char="•"/>
            </a:pPr>
            <a:r>
              <a:rPr lang="en-US" sz="2800"/>
              <a:t>Minute = </a:t>
            </a:r>
            <a:endParaRPr sz="2800">
              <a:solidFill>
                <a:schemeClr val="accent1"/>
              </a:solidFill>
            </a:endParaRPr>
          </a:p>
          <a:p>
            <a:pPr indent="-220980" lvl="0" marL="228600" rtl="0" algn="l"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360"/>
              <a:buChar char="•"/>
            </a:pPr>
            <a:r>
              <a:rPr lang="en-US" sz="2800"/>
              <a:t>Ounce = </a:t>
            </a:r>
            <a:endParaRPr sz="2800"/>
          </a:p>
          <a:p>
            <a:pPr indent="-220980" lvl="0" marL="228600" rtl="0" algn="l"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360"/>
              <a:buChar char="•"/>
            </a:pPr>
            <a:r>
              <a:rPr lang="en-US" sz="2800"/>
              <a:t>Pint = </a:t>
            </a:r>
            <a:endParaRPr sz="2800"/>
          </a:p>
          <a:p>
            <a:pPr indent="0" lvl="0" marL="0" rtl="0" algn="l">
              <a:spcBef>
                <a:spcPts val="1400"/>
              </a:spcBef>
              <a:spcAft>
                <a:spcPts val="0"/>
              </a:spcAft>
              <a:buNone/>
            </a:pPr>
            <a:r>
              <a:t/>
            </a:r>
            <a:endParaRPr sz="2500"/>
          </a:p>
        </p:txBody>
      </p:sp>
      <p:sp>
        <p:nvSpPr>
          <p:cNvPr id="380" name="Google Shape;380;p57"/>
          <p:cNvSpPr txBox="1"/>
          <p:nvPr/>
        </p:nvSpPr>
        <p:spPr>
          <a:xfrm>
            <a:off x="6295550" y="1786050"/>
            <a:ext cx="3996300" cy="42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1463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260"/>
              <a:buFont typeface="Corbel"/>
              <a:buChar char="•"/>
            </a:pPr>
            <a:r>
              <a:rPr lang="en-US" sz="27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Pound = </a:t>
            </a:r>
            <a:endParaRPr sz="2800">
              <a:solidFill>
                <a:schemeClr val="accent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-21463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260"/>
              <a:buFont typeface="Corbel"/>
              <a:buChar char="•"/>
            </a:pPr>
            <a:r>
              <a:rPr lang="en-US" sz="27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Quart = </a:t>
            </a:r>
            <a:endParaRPr sz="27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-21463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260"/>
              <a:buFont typeface="Corbel"/>
              <a:buChar char="•"/>
            </a:pPr>
            <a:r>
              <a:rPr lang="en-US" sz="27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Tablespoon = </a:t>
            </a:r>
            <a:endParaRPr sz="27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-21463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260"/>
              <a:buFont typeface="Corbel"/>
              <a:buChar char="•"/>
            </a:pPr>
            <a:r>
              <a:rPr lang="en-US" sz="27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Teaspoon = </a:t>
            </a:r>
            <a:endParaRPr sz="2700">
              <a:solidFill>
                <a:schemeClr val="accent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-21463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260"/>
              <a:buFont typeface="Corbel"/>
              <a:buChar char="•"/>
            </a:pPr>
            <a:r>
              <a:rPr lang="en-US" sz="27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Amounts less than _____ teaspoon are written in recipes using the terms “speck,” “pinch,” or “few grains”</a:t>
            </a:r>
            <a:endParaRPr sz="2700">
              <a:solidFill>
                <a:schemeClr val="accen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58"/>
          <p:cNvSpPr txBox="1"/>
          <p:nvPr>
            <p:ph type="title"/>
          </p:nvPr>
        </p:nvSpPr>
        <p:spPr>
          <a:xfrm>
            <a:off x="1143000" y="609600"/>
            <a:ext cx="9875400" cy="989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ct val="100000"/>
              <a:buFont typeface="Corbel"/>
              <a:buNone/>
            </a:pPr>
            <a:r>
              <a:rPr lang="en-US"/>
              <a:t>Measurement Equivalents</a:t>
            </a:r>
            <a:br>
              <a:rPr lang="en-US"/>
            </a:br>
            <a:endParaRPr/>
          </a:p>
        </p:txBody>
      </p:sp>
      <p:sp>
        <p:nvSpPr>
          <p:cNvPr id="386" name="Google Shape;386;p58"/>
          <p:cNvSpPr txBox="1"/>
          <p:nvPr>
            <p:ph idx="1" type="body"/>
          </p:nvPr>
        </p:nvSpPr>
        <p:spPr>
          <a:xfrm>
            <a:off x="1143000" y="2057400"/>
            <a:ext cx="3573600" cy="4038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46380" lvl="0" marL="228600" rtl="0" algn="l"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760"/>
              <a:buChar char="•"/>
            </a:pPr>
            <a:r>
              <a:rPr lang="en-US" sz="3200"/>
              <a:t>3 tsp = </a:t>
            </a:r>
            <a:endParaRPr sz="3200"/>
          </a:p>
          <a:p>
            <a:pPr indent="-246380" lvl="0" marL="228600" rtl="0" algn="l"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760"/>
              <a:buChar char="•"/>
            </a:pPr>
            <a:r>
              <a:rPr lang="en-US" sz="3200"/>
              <a:t>16 Tbsp = </a:t>
            </a:r>
            <a:endParaRPr sz="3200">
              <a:solidFill>
                <a:schemeClr val="accent1"/>
              </a:solidFill>
            </a:endParaRPr>
          </a:p>
          <a:p>
            <a:pPr indent="-246380" lvl="0" marL="228600" rtl="0" algn="l"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760"/>
              <a:buChar char="•"/>
            </a:pPr>
            <a:r>
              <a:rPr lang="en-US" sz="3200"/>
              <a:t>2 cups = </a:t>
            </a:r>
            <a:endParaRPr sz="3200"/>
          </a:p>
          <a:p>
            <a:pPr indent="-246380" lvl="0" marL="228600" rtl="0" algn="l"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760"/>
              <a:buChar char="•"/>
            </a:pPr>
            <a:r>
              <a:rPr lang="en-US" sz="3200"/>
              <a:t>2 pt = </a:t>
            </a:r>
            <a:endParaRPr sz="3200"/>
          </a:p>
          <a:p>
            <a:pPr indent="-246380" lvl="0" marL="228600" rtl="0" algn="l"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760"/>
              <a:buChar char="•"/>
            </a:pPr>
            <a:r>
              <a:rPr lang="en-US" sz="3200"/>
              <a:t>4 cups = </a:t>
            </a:r>
            <a:endParaRPr sz="3200"/>
          </a:p>
          <a:p>
            <a:pPr indent="0" lvl="0" marL="0" rtl="0" algn="l">
              <a:spcBef>
                <a:spcPts val="140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</p:txBody>
      </p:sp>
      <p:sp>
        <p:nvSpPr>
          <p:cNvPr id="387" name="Google Shape;387;p58"/>
          <p:cNvSpPr txBox="1"/>
          <p:nvPr/>
        </p:nvSpPr>
        <p:spPr>
          <a:xfrm>
            <a:off x="6009400" y="2008075"/>
            <a:ext cx="3000000" cy="318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5273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2860"/>
              <a:buFont typeface="Corbel"/>
              <a:buChar char="•"/>
            </a:pPr>
            <a:r>
              <a:rPr lang="en-US" sz="33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4 qt = </a:t>
            </a:r>
            <a:endParaRPr sz="3300">
              <a:solidFill>
                <a:schemeClr val="accent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-25273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860"/>
              <a:buFont typeface="Corbel"/>
              <a:buChar char="•"/>
            </a:pPr>
            <a:r>
              <a:rPr lang="en-US" sz="33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2 Tbsp = </a:t>
            </a:r>
            <a:endParaRPr sz="33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-25273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860"/>
              <a:buFont typeface="Corbel"/>
              <a:buChar char="•"/>
            </a:pPr>
            <a:r>
              <a:rPr lang="en-US" sz="33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8 oz = </a:t>
            </a:r>
            <a:endParaRPr sz="3300">
              <a:solidFill>
                <a:schemeClr val="accent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-25273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860"/>
              <a:buFont typeface="Corbel"/>
              <a:buChar char="•"/>
            </a:pPr>
            <a:r>
              <a:rPr lang="en-US" sz="33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4 oz = </a:t>
            </a:r>
            <a:endParaRPr sz="3300">
              <a:solidFill>
                <a:schemeClr val="accent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-25273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2860"/>
              <a:buFont typeface="Corbel"/>
              <a:buChar char="•"/>
            </a:pPr>
            <a:r>
              <a:rPr lang="en-US" sz="33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16 oz = </a:t>
            </a:r>
            <a:endParaRPr sz="33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59"/>
          <p:cNvSpPr txBox="1"/>
          <p:nvPr>
            <p:ph type="title"/>
          </p:nvPr>
        </p:nvSpPr>
        <p:spPr>
          <a:xfrm>
            <a:off x="1143000" y="609600"/>
            <a:ext cx="9875400" cy="13563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3" name="Google Shape;393;p59"/>
          <p:cNvSpPr txBox="1"/>
          <p:nvPr>
            <p:ph idx="1" type="body"/>
          </p:nvPr>
        </p:nvSpPr>
        <p:spPr>
          <a:xfrm>
            <a:off x="1143000" y="2057400"/>
            <a:ext cx="9873000" cy="4038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4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60"/>
          <p:cNvSpPr txBox="1"/>
          <p:nvPr>
            <p:ph type="title"/>
          </p:nvPr>
        </p:nvSpPr>
        <p:spPr>
          <a:xfrm>
            <a:off x="1143000" y="609600"/>
            <a:ext cx="9875400" cy="13563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9" name="Google Shape;399;p60"/>
          <p:cNvSpPr txBox="1"/>
          <p:nvPr>
            <p:ph idx="1" type="body"/>
          </p:nvPr>
        </p:nvSpPr>
        <p:spPr>
          <a:xfrm>
            <a:off x="1143000" y="2057400"/>
            <a:ext cx="9873000" cy="4038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4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61"/>
          <p:cNvSpPr txBox="1"/>
          <p:nvPr>
            <p:ph type="title"/>
          </p:nvPr>
        </p:nvSpPr>
        <p:spPr>
          <a:xfrm>
            <a:off x="1143000" y="609600"/>
            <a:ext cx="9875400" cy="13563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Test </a:t>
            </a:r>
            <a:r>
              <a:rPr lang="en-US"/>
              <a:t>what</a:t>
            </a:r>
            <a:r>
              <a:rPr lang="en-US"/>
              <a:t> you know! </a:t>
            </a:r>
            <a:endParaRPr/>
          </a:p>
        </p:txBody>
      </p:sp>
      <p:sp>
        <p:nvSpPr>
          <p:cNvPr id="405" name="Google Shape;405;p61"/>
          <p:cNvSpPr txBox="1"/>
          <p:nvPr>
            <p:ph idx="1" type="body"/>
          </p:nvPr>
        </p:nvSpPr>
        <p:spPr>
          <a:xfrm>
            <a:off x="1143000" y="2057400"/>
            <a:ext cx="9873000" cy="4405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577850" lvl="0" marL="502920" rtl="0" algn="l">
              <a:spcBef>
                <a:spcPts val="0"/>
              </a:spcBef>
              <a:spcAft>
                <a:spcPts val="0"/>
              </a:spcAft>
              <a:buSzPts val="3660"/>
              <a:buAutoNum type="arabicPeriod"/>
            </a:pPr>
            <a:r>
              <a:rPr lang="en-US" sz="4100"/>
              <a:t>What are the equivalents for the items below?</a:t>
            </a:r>
            <a:endParaRPr sz="4100"/>
          </a:p>
          <a:p>
            <a:pPr indent="-577850" lvl="1" marL="968375" rtl="0" algn="l">
              <a:spcBef>
                <a:spcPts val="200"/>
              </a:spcBef>
              <a:spcAft>
                <a:spcPts val="0"/>
              </a:spcAft>
              <a:buSzPts val="3500"/>
              <a:buFont typeface="Corbel"/>
              <a:buAutoNum type="alphaLcPeriod"/>
            </a:pPr>
            <a:r>
              <a:rPr lang="en-US" sz="3900"/>
              <a:t>_____ pints = 1 quart</a:t>
            </a:r>
            <a:endParaRPr sz="3900"/>
          </a:p>
          <a:p>
            <a:pPr indent="-577850" lvl="1" marL="968375" rtl="0" algn="l">
              <a:spcBef>
                <a:spcPts val="600"/>
              </a:spcBef>
              <a:spcAft>
                <a:spcPts val="0"/>
              </a:spcAft>
              <a:buSzPts val="3500"/>
              <a:buFont typeface="Corbel"/>
              <a:buAutoNum type="alphaLcPeriod"/>
            </a:pPr>
            <a:r>
              <a:rPr lang="en-US" sz="3900"/>
              <a:t>_____ ounces = 1 cup</a:t>
            </a:r>
            <a:endParaRPr sz="3900"/>
          </a:p>
          <a:p>
            <a:pPr indent="-577850" lvl="1" marL="968375" rtl="0" algn="l">
              <a:spcBef>
                <a:spcPts val="600"/>
              </a:spcBef>
              <a:spcAft>
                <a:spcPts val="0"/>
              </a:spcAft>
              <a:buSzPts val="3500"/>
              <a:buFont typeface="Corbel"/>
              <a:buAutoNum type="alphaLcPeriod"/>
            </a:pPr>
            <a:r>
              <a:rPr lang="en-US" sz="3900"/>
              <a:t>_____ quarts = 1 gallon</a:t>
            </a:r>
            <a:endParaRPr sz="3900"/>
          </a:p>
          <a:p>
            <a:pPr indent="-577850" lvl="1" marL="968375" rtl="0" algn="l">
              <a:spcBef>
                <a:spcPts val="600"/>
              </a:spcBef>
              <a:spcAft>
                <a:spcPts val="0"/>
              </a:spcAft>
              <a:buSzPts val="3500"/>
              <a:buFont typeface="Corbel"/>
              <a:buAutoNum type="alphaLcPeriod"/>
            </a:pPr>
            <a:r>
              <a:rPr lang="en-US" sz="3900"/>
              <a:t>_____ ounces = 1 pound</a:t>
            </a:r>
            <a:endParaRPr sz="3900"/>
          </a:p>
          <a:p>
            <a:pPr indent="-577850" lvl="1" marL="968375" rtl="0" algn="l">
              <a:spcBef>
                <a:spcPts val="600"/>
              </a:spcBef>
              <a:spcAft>
                <a:spcPts val="0"/>
              </a:spcAft>
              <a:buSzPts val="3500"/>
              <a:buFont typeface="Corbel"/>
              <a:buAutoNum type="alphaLcPeriod"/>
            </a:pPr>
            <a:r>
              <a:rPr lang="en-US" sz="3900"/>
              <a:t>_____ teaspoons = 1 tablespoon</a:t>
            </a:r>
            <a:endParaRPr sz="3900"/>
          </a:p>
          <a:p>
            <a:pPr indent="0" lvl="0" marL="0" rtl="0" algn="l">
              <a:spcBef>
                <a:spcPts val="1400"/>
              </a:spcBef>
              <a:spcAft>
                <a:spcPts val="0"/>
              </a:spcAft>
              <a:buNone/>
            </a:pPr>
            <a:r>
              <a:t/>
            </a:r>
            <a:endParaRPr sz="41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7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Mixing Techniques</a:t>
            </a:r>
            <a:br>
              <a:rPr b="1" lang="en-US"/>
            </a:br>
            <a:r>
              <a:rPr lang="en-US" sz="1600"/>
              <a:t>Objective 1</a:t>
            </a:r>
            <a:endParaRPr/>
          </a:p>
        </p:txBody>
      </p:sp>
      <p:sp>
        <p:nvSpPr>
          <p:cNvPr id="115" name="Google Shape;115;p17"/>
          <p:cNvSpPr txBox="1"/>
          <p:nvPr>
            <p:ph idx="1" type="body"/>
          </p:nvPr>
        </p:nvSpPr>
        <p:spPr>
          <a:xfrm>
            <a:off x="1143000" y="2057399"/>
            <a:ext cx="5657295" cy="4219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Beat — Mix with an over-and-over motion using a spoon, wire whip, or electric mixer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Blend — Incorporate two or more ingredients together so they are smooth or uniform in appearance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Cream — Soften and blend until smooth and light by mixing with a spoon or electric mixer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Cut in — Work a solid, cold fat into dry ingredients until the mixture is in the form of small particles, such as cutting shortening into flour for a pie crust</a:t>
            </a:r>
            <a:endParaRPr/>
          </a:p>
        </p:txBody>
      </p:sp>
      <p:pic>
        <p:nvPicPr>
          <p:cNvPr id="116" name="Google Shape;116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77744" y="2057399"/>
            <a:ext cx="3272328" cy="34765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62"/>
          <p:cNvSpPr txBox="1"/>
          <p:nvPr>
            <p:ph type="title"/>
          </p:nvPr>
        </p:nvSpPr>
        <p:spPr>
          <a:xfrm>
            <a:off x="1143000" y="609600"/>
            <a:ext cx="9875400" cy="13563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Ways to Measure Accurately</a:t>
            </a:r>
            <a:br>
              <a:rPr lang="en-US"/>
            </a:br>
            <a:endParaRPr/>
          </a:p>
        </p:txBody>
      </p:sp>
      <p:sp>
        <p:nvSpPr>
          <p:cNvPr id="411" name="Google Shape;411;p62"/>
          <p:cNvSpPr txBox="1"/>
          <p:nvPr>
            <p:ph idx="1" type="body"/>
          </p:nvPr>
        </p:nvSpPr>
        <p:spPr>
          <a:xfrm>
            <a:off x="690725" y="1549225"/>
            <a:ext cx="11150700" cy="5308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52730" lvl="0" marL="228600" rtl="0" algn="l">
              <a:spcBef>
                <a:spcPts val="0"/>
              </a:spcBef>
              <a:spcAft>
                <a:spcPts val="0"/>
              </a:spcAft>
              <a:buSzPts val="2860"/>
              <a:buChar char="•"/>
            </a:pPr>
            <a:r>
              <a:rPr lang="en-US" sz="3300"/>
              <a:t>Measuring by standard _______________and _____________ </a:t>
            </a:r>
            <a:endParaRPr sz="3300"/>
          </a:p>
          <a:p>
            <a:pPr indent="-252730" lvl="1" marL="457200" rtl="0" algn="l">
              <a:spcBef>
                <a:spcPts val="200"/>
              </a:spcBef>
              <a:spcAft>
                <a:spcPts val="0"/>
              </a:spcAft>
              <a:buSzPts val="2700"/>
              <a:buChar char="o"/>
            </a:pPr>
            <a:r>
              <a:rPr lang="en-US" sz="3100"/>
              <a:t>Method is used in the home and most family and consumer sciences departments</a:t>
            </a:r>
            <a:endParaRPr sz="3100"/>
          </a:p>
          <a:p>
            <a:pPr indent="-252730" lvl="1" marL="457200" rtl="0" algn="l">
              <a:spcBef>
                <a:spcPts val="600"/>
              </a:spcBef>
              <a:spcAft>
                <a:spcPts val="0"/>
              </a:spcAft>
              <a:buSzPts val="2700"/>
              <a:buChar char="o"/>
            </a:pPr>
            <a:r>
              <a:rPr lang="en-US" sz="3100"/>
              <a:t>Use the correct ____________ for the job (liquid cups for liquids, dry cups for dry ingredients)</a:t>
            </a:r>
            <a:endParaRPr sz="3100"/>
          </a:p>
          <a:p>
            <a:pPr indent="-252730" lvl="0" marL="228600" rtl="0" algn="l">
              <a:spcBef>
                <a:spcPts val="1800"/>
              </a:spcBef>
              <a:spcAft>
                <a:spcPts val="0"/>
              </a:spcAft>
              <a:buSzPts val="2860"/>
              <a:buChar char="•"/>
            </a:pPr>
            <a:r>
              <a:rPr lang="en-US" sz="3300"/>
              <a:t>__________________ </a:t>
            </a:r>
            <a:endParaRPr sz="3300"/>
          </a:p>
          <a:p>
            <a:pPr indent="-252730" lvl="1" marL="457200" rtl="0" algn="l">
              <a:spcBef>
                <a:spcPts val="200"/>
              </a:spcBef>
              <a:spcAft>
                <a:spcPts val="0"/>
              </a:spcAft>
              <a:buSzPts val="2700"/>
              <a:buChar char="o"/>
            </a:pPr>
            <a:r>
              <a:rPr lang="en-US" sz="3100"/>
              <a:t>Used when large quantities of food are prepared in bakeries, hospitals, and restaurants</a:t>
            </a:r>
            <a:endParaRPr sz="3100"/>
          </a:p>
          <a:p>
            <a:pPr indent="-252730" lvl="1" marL="457200" rtl="0" algn="l">
              <a:spcBef>
                <a:spcPts val="600"/>
              </a:spcBef>
              <a:spcAft>
                <a:spcPts val="0"/>
              </a:spcAft>
              <a:buSzPts val="2700"/>
              <a:buChar char="o"/>
            </a:pPr>
            <a:r>
              <a:rPr lang="en-US" sz="3100"/>
              <a:t>First determine the __________________________ of your container so that only the food is weighed, not the container</a:t>
            </a:r>
            <a:endParaRPr sz="3100"/>
          </a:p>
          <a:p>
            <a:pPr indent="0" lvl="0" marL="0" rtl="0" algn="l">
              <a:spcBef>
                <a:spcPts val="1400"/>
              </a:spcBef>
              <a:spcAft>
                <a:spcPts val="0"/>
              </a:spcAft>
              <a:buNone/>
            </a:pPr>
            <a:r>
              <a:t/>
            </a:r>
            <a:endParaRPr sz="310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63"/>
          <p:cNvSpPr txBox="1"/>
          <p:nvPr>
            <p:ph type="title"/>
          </p:nvPr>
        </p:nvSpPr>
        <p:spPr>
          <a:xfrm>
            <a:off x="1143000" y="609600"/>
            <a:ext cx="9875400" cy="13563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ct val="100000"/>
              <a:buFont typeface="Corbel"/>
              <a:buNone/>
            </a:pPr>
            <a:r>
              <a:rPr lang="en-US"/>
              <a:t>Information Required on a Time-Work Plan</a:t>
            </a:r>
            <a:br>
              <a:rPr lang="en-US"/>
            </a:br>
            <a:endParaRPr/>
          </a:p>
        </p:txBody>
      </p:sp>
      <p:sp>
        <p:nvSpPr>
          <p:cNvPr id="417" name="Google Shape;417;p63"/>
          <p:cNvSpPr txBox="1"/>
          <p:nvPr>
            <p:ph idx="1" type="body"/>
          </p:nvPr>
        </p:nvSpPr>
        <p:spPr>
          <a:xfrm>
            <a:off x="1143000" y="1549225"/>
            <a:ext cx="9873000" cy="4546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46380" lvl="0" marL="228600" rtl="0" algn="l">
              <a:spcBef>
                <a:spcPts val="0"/>
              </a:spcBef>
              <a:spcAft>
                <a:spcPts val="0"/>
              </a:spcAft>
              <a:buSzPts val="2760"/>
              <a:buChar char="•"/>
            </a:pPr>
            <a:r>
              <a:rPr lang="en-US" sz="3200"/>
              <a:t>Name of food/recipe to be prepared</a:t>
            </a:r>
            <a:endParaRPr sz="3200"/>
          </a:p>
          <a:p>
            <a:pPr indent="-246380" lvl="0" marL="228600" rtl="0" algn="l">
              <a:spcBef>
                <a:spcPts val="1400"/>
              </a:spcBef>
              <a:spcAft>
                <a:spcPts val="0"/>
              </a:spcAft>
              <a:buSzPts val="2760"/>
              <a:buChar char="•"/>
            </a:pPr>
            <a:r>
              <a:rPr lang="en-US" sz="3200"/>
              <a:t>____________________________________</a:t>
            </a:r>
            <a:endParaRPr sz="3200"/>
          </a:p>
          <a:p>
            <a:pPr indent="-246380" lvl="0" marL="228600" rtl="0" algn="l">
              <a:spcBef>
                <a:spcPts val="1400"/>
              </a:spcBef>
              <a:spcAft>
                <a:spcPts val="0"/>
              </a:spcAft>
              <a:buSzPts val="2760"/>
              <a:buChar char="•"/>
            </a:pPr>
            <a:r>
              <a:rPr lang="en-US" sz="3200"/>
              <a:t>Food supplies needed</a:t>
            </a:r>
            <a:endParaRPr sz="3200"/>
          </a:p>
          <a:p>
            <a:pPr indent="-246380" lvl="0" marL="228600" rtl="0" algn="l">
              <a:spcBef>
                <a:spcPts val="1400"/>
              </a:spcBef>
              <a:spcAft>
                <a:spcPts val="0"/>
              </a:spcAft>
              <a:buSzPts val="2760"/>
              <a:buChar char="•"/>
            </a:pPr>
            <a:r>
              <a:rPr lang="en-US" sz="3200"/>
              <a:t>_____________________________________</a:t>
            </a:r>
            <a:endParaRPr sz="3200"/>
          </a:p>
          <a:p>
            <a:pPr indent="-246380" lvl="0" marL="228600" rtl="0" algn="l">
              <a:spcBef>
                <a:spcPts val="1400"/>
              </a:spcBef>
              <a:spcAft>
                <a:spcPts val="0"/>
              </a:spcAft>
              <a:buSzPts val="2760"/>
              <a:buChar char="•"/>
            </a:pPr>
            <a:r>
              <a:rPr lang="en-US" sz="3200"/>
              <a:t>Order of work</a:t>
            </a:r>
            <a:endParaRPr sz="3200"/>
          </a:p>
          <a:p>
            <a:pPr indent="-246380" lvl="0" marL="228600" rtl="0" algn="l">
              <a:spcBef>
                <a:spcPts val="1400"/>
              </a:spcBef>
              <a:spcAft>
                <a:spcPts val="0"/>
              </a:spcAft>
              <a:buSzPts val="2760"/>
              <a:buChar char="•"/>
            </a:pPr>
            <a:r>
              <a:rPr lang="en-US" sz="3200"/>
              <a:t>______________________________________</a:t>
            </a:r>
            <a:endParaRPr sz="3200"/>
          </a:p>
          <a:p>
            <a:pPr indent="-246380" lvl="0" marL="228600" rtl="0" algn="l">
              <a:spcBef>
                <a:spcPts val="1400"/>
              </a:spcBef>
              <a:spcAft>
                <a:spcPts val="0"/>
              </a:spcAft>
              <a:buSzPts val="2760"/>
              <a:buChar char="•"/>
            </a:pPr>
            <a:r>
              <a:rPr lang="en-US" sz="3200"/>
              <a:t>Approximate time required for each task</a:t>
            </a:r>
            <a:endParaRPr sz="3200"/>
          </a:p>
          <a:p>
            <a:pPr indent="0" lvl="0" marL="0" rtl="0" algn="l">
              <a:spcBef>
                <a:spcPts val="1400"/>
              </a:spcBef>
              <a:spcAft>
                <a:spcPts val="0"/>
              </a:spcAft>
              <a:buNone/>
            </a:pPr>
            <a:r>
              <a:t/>
            </a:r>
            <a:endParaRPr sz="32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8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Mixing Techniques</a:t>
            </a:r>
            <a:br>
              <a:rPr b="1" lang="en-US"/>
            </a:br>
            <a:r>
              <a:rPr lang="en-US" sz="1600"/>
              <a:t>Objective 1</a:t>
            </a:r>
            <a:endParaRPr/>
          </a:p>
        </p:txBody>
      </p:sp>
      <p:sp>
        <p:nvSpPr>
          <p:cNvPr id="122" name="Google Shape;122;p18"/>
          <p:cNvSpPr txBox="1"/>
          <p:nvPr>
            <p:ph idx="1" type="body"/>
          </p:nvPr>
        </p:nvSpPr>
        <p:spPr>
          <a:xfrm>
            <a:off x="1143000" y="2057399"/>
            <a:ext cx="9872871" cy="4219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Fold in — Insert the edge of a rubber scraper vertically down through the middle of the mixture; then slide the scraper across the bottom of the bowl; bring it up with some of the mixture; and keep repeating until all is evenly mixed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Knead — Manipulate dough by pushing and rolling it back with the heel of the hand, or by using an electric mixer with a dough hook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Sift — Put dry ingredients (such as flour or powdered sugar) through a sifter and remove lumps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Stir — Mix ingredients with a circular motion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Whip — Beat rapidly to incorporate air and to expand so that it will be light and fluffy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9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>
                <a:solidFill>
                  <a:srgbClr val="6600CC"/>
                </a:solidFill>
              </a:rPr>
              <a:t>Knowledge Check</a:t>
            </a:r>
            <a:br>
              <a:rPr lang="en-US">
                <a:solidFill>
                  <a:srgbClr val="6600CC"/>
                </a:solidFill>
              </a:rPr>
            </a:br>
            <a:r>
              <a:rPr lang="en-US" sz="1600">
                <a:solidFill>
                  <a:srgbClr val="6600CC"/>
                </a:solidFill>
              </a:rPr>
              <a:t>Objective 1</a:t>
            </a:r>
            <a:endParaRPr/>
          </a:p>
        </p:txBody>
      </p:sp>
      <p:sp>
        <p:nvSpPr>
          <p:cNvPr id="128" name="Google Shape;128;p19"/>
          <p:cNvSpPr txBox="1"/>
          <p:nvPr>
            <p:ph idx="1" type="body"/>
          </p:nvPr>
        </p:nvSpPr>
        <p:spPr>
          <a:xfrm>
            <a:off x="1143000" y="2056150"/>
            <a:ext cx="10172699" cy="4039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50292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What mixing techniques tend to involve beaten egg whites?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When kneading, what part of your hand do you use?</a:t>
            </a:r>
            <a:endParaRPr/>
          </a:p>
          <a:p>
            <a:pPr indent="-457200" lvl="0" marL="50292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760"/>
              <a:buFont typeface="Corbel"/>
              <a:buAutoNum type="arabicPeriod"/>
            </a:pPr>
            <a:r>
              <a:rPr lang="en-US"/>
              <a:t>Which of the mixing techniques would involve using an electric mixer?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29" name="Google Shape;129;p19"/>
          <p:cNvSpPr txBox="1"/>
          <p:nvPr/>
        </p:nvSpPr>
        <p:spPr>
          <a:xfrm>
            <a:off x="400050" y="519410"/>
            <a:ext cx="962025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B0F0"/>
                </a:solidFill>
                <a:latin typeface="Corbel"/>
                <a:ea typeface="Corbel"/>
                <a:cs typeface="Corbel"/>
                <a:sym typeface="Corbel"/>
              </a:rPr>
              <a:t>✓</a:t>
            </a:r>
            <a:endParaRPr sz="8800">
              <a:solidFill>
                <a:srgbClr val="00B0F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0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Cutting Techniques</a:t>
            </a:r>
            <a:br>
              <a:rPr b="1" lang="en-US"/>
            </a:br>
            <a:r>
              <a:rPr lang="en-US" sz="1600"/>
              <a:t>Objective 2 </a:t>
            </a:r>
            <a:endParaRPr/>
          </a:p>
        </p:txBody>
      </p:sp>
      <p:sp>
        <p:nvSpPr>
          <p:cNvPr id="135" name="Google Shape;135;p20"/>
          <p:cNvSpPr txBox="1"/>
          <p:nvPr>
            <p:ph idx="1" type="body"/>
          </p:nvPr>
        </p:nvSpPr>
        <p:spPr>
          <a:xfrm>
            <a:off x="1143001" y="2057399"/>
            <a:ext cx="4716262" cy="4219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Chop — Cut into small irregularly shaped pieces with a knife or a device such as a food processor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Cube — Cut into small pieces, about 1⁄2 inch in size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Cut — Divide foods into a smaller piece or pieces with a knife or kitchen shears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Dice — Cut into very small pieces, about 1⁄4 inch in size</a:t>
            </a:r>
            <a:endParaRPr/>
          </a:p>
        </p:txBody>
      </p:sp>
      <p:pic>
        <p:nvPicPr>
          <p:cNvPr id="136" name="Google Shape;136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78255" y="1965960"/>
            <a:ext cx="4312920" cy="36929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1"/>
          <p:cNvSpPr txBox="1"/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4400"/>
              <a:buFont typeface="Corbel"/>
              <a:buNone/>
            </a:pPr>
            <a:r>
              <a:rPr lang="en-US"/>
              <a:t>Cutting Techniques</a:t>
            </a:r>
            <a:br>
              <a:rPr b="1" lang="en-US"/>
            </a:br>
            <a:r>
              <a:rPr lang="en-US" sz="1600"/>
              <a:t>Objective 2 </a:t>
            </a:r>
            <a:endParaRPr/>
          </a:p>
        </p:txBody>
      </p:sp>
      <p:sp>
        <p:nvSpPr>
          <p:cNvPr id="142" name="Google Shape;142;p21"/>
          <p:cNvSpPr txBox="1"/>
          <p:nvPr>
            <p:ph idx="1" type="body"/>
          </p:nvPr>
        </p:nvSpPr>
        <p:spPr>
          <a:xfrm>
            <a:off x="1143000" y="2057399"/>
            <a:ext cx="9875519" cy="4219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18288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Grate — Rub food (such as lemon peel or cheese) against a grater to obtain fine pieces or small strips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Grind — Cut by putting food through a food chopper or grinder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Julienne — Cut in long, thin strips, approximately 1⁄4 inch thick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Mince — Cut into very small pieces, less than 1⁄4 inch in size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Pare — Trim away the thin outside skin or covering with a paring knife or vegetable peeler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Peel — Strip away, usually by hand, the thick, outside layer or covering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Shred — Tear or cut into thin pieces or strips</a:t>
            </a:r>
            <a:endParaRPr/>
          </a:p>
          <a:p>
            <a:pPr indent="-182880" lvl="0" marL="22860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rgbClr val="6600CC"/>
              </a:buClr>
              <a:buSzPts val="1760"/>
              <a:buChar char="•"/>
            </a:pPr>
            <a:r>
              <a:rPr lang="en-US"/>
              <a:t>Sliver — Cut in long, thin pieces, smaller than 1⁄4 inch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