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Lst>
  <p:sldSz cy="6858000" cx="12192000"/>
  <p:notesSz cx="6858000" cy="9144000"/>
  <p:embeddedFontLst>
    <p:embeddedFont>
      <p:font typeface="Corbel"/>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07FEEB8-39C1-42D8-8821-5ACE635056A1}">
  <a:tblStyle styleId="{107FEEB8-39C1-42D8-8821-5ACE635056A1}" styleName="Table_0">
    <a:wholeTbl>
      <a:tcTxStyle b="off" i="off">
        <a:font>
          <a:latin typeface="Corbel"/>
          <a:ea typeface="Corbel"/>
          <a:cs typeface="Corbe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font" Target="fonts/Corbel-bold.fntdata"/><Relationship Id="rId12" Type="http://schemas.openxmlformats.org/officeDocument/2006/relationships/slide" Target="slides/slide7.xml"/><Relationship Id="rId56" Type="http://schemas.openxmlformats.org/officeDocument/2006/relationships/font" Target="fonts/Corbel-regular.fntdata"/><Relationship Id="rId15" Type="http://schemas.openxmlformats.org/officeDocument/2006/relationships/slide" Target="slides/slide10.xml"/><Relationship Id="rId59" Type="http://schemas.openxmlformats.org/officeDocument/2006/relationships/font" Target="fonts/Corbel-boldItalic.fntdata"/><Relationship Id="rId14" Type="http://schemas.openxmlformats.org/officeDocument/2006/relationships/slide" Target="slides/slide9.xml"/><Relationship Id="rId58" Type="http://schemas.openxmlformats.org/officeDocument/2006/relationships/font" Target="fonts/Corbel-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4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4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5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 name="Shape 12"/>
        <p:cNvGrpSpPr/>
        <p:nvPr/>
      </p:nvGrpSpPr>
      <p:grpSpPr>
        <a:xfrm>
          <a:off x="0" y="0"/>
          <a:ext cx="0" cy="0"/>
          <a:chOff x="0" y="0"/>
          <a:chExt cx="0" cy="0"/>
        </a:xfrm>
      </p:grpSpPr>
      <p:sp>
        <p:nvSpPr>
          <p:cNvPr id="13" name="Google Shape;13;p2"/>
          <p:cNvSpPr/>
          <p:nvPr/>
        </p:nvSpPr>
        <p:spPr>
          <a:xfrm>
            <a:off x="231140" y="243840"/>
            <a:ext cx="11724640" cy="6377939"/>
          </a:xfrm>
          <a:prstGeom prst="rect">
            <a:avLst/>
          </a:prstGeom>
          <a:solidFill>
            <a:schemeClr val="accent1"/>
          </a:solid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txBox="1"/>
          <p:nvPr>
            <p:ph type="ctrTitle"/>
          </p:nvPr>
        </p:nvSpPr>
        <p:spPr>
          <a:xfrm>
            <a:off x="1109980" y="882376"/>
            <a:ext cx="9966960" cy="2926080"/>
          </a:xfrm>
          <a:prstGeom prst="rect">
            <a:avLst/>
          </a:prstGeom>
          <a:noFill/>
          <a:ln>
            <a:noFill/>
          </a:ln>
        </p:spPr>
        <p:txBody>
          <a:bodyPr anchorCtr="0" anchor="b" bIns="45700" lIns="91425" spcFirstLastPara="1" rIns="91425" wrap="square" tIns="45700">
            <a:normAutofit/>
          </a:bodyPr>
          <a:lstStyle>
            <a:lvl1pPr lvl="0" algn="ctr">
              <a:lnSpc>
                <a:spcPct val="85000"/>
              </a:lnSpc>
              <a:spcBef>
                <a:spcPts val="0"/>
              </a:spcBef>
              <a:spcAft>
                <a:spcPts val="0"/>
              </a:spcAft>
              <a:buClr>
                <a:srgbClr val="FFFFFF"/>
              </a:buClr>
              <a:buSzPts val="7200"/>
              <a:buFont typeface="Corbel"/>
              <a:buNone/>
              <a:defRPr b="1" sz="7200" cap="none">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 name="Google Shape;15;p2"/>
          <p:cNvSpPr txBox="1"/>
          <p:nvPr>
            <p:ph idx="1" type="subTitle"/>
          </p:nvPr>
        </p:nvSpPr>
        <p:spPr>
          <a:xfrm>
            <a:off x="1709530" y="3869634"/>
            <a:ext cx="8767860" cy="1388165"/>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400"/>
              </a:spcBef>
              <a:spcAft>
                <a:spcPts val="0"/>
              </a:spcAft>
              <a:buSzPts val="1760"/>
              <a:buNone/>
              <a:defRPr sz="2200">
                <a:solidFill>
                  <a:srgbClr val="FFFFFF"/>
                </a:solidFill>
              </a:defRPr>
            </a:lvl1pPr>
            <a:lvl2pPr lvl="1" algn="ctr">
              <a:lnSpc>
                <a:spcPct val="90000"/>
              </a:lnSpc>
              <a:spcBef>
                <a:spcPts val="200"/>
              </a:spcBef>
              <a:spcAft>
                <a:spcPts val="0"/>
              </a:spcAft>
              <a:buSzPts val="1760"/>
              <a:buNone/>
              <a:defRPr sz="2200"/>
            </a:lvl2pPr>
            <a:lvl3pPr lvl="2" algn="ctr">
              <a:lnSpc>
                <a:spcPct val="90000"/>
              </a:lnSpc>
              <a:spcBef>
                <a:spcPts val="400"/>
              </a:spcBef>
              <a:spcAft>
                <a:spcPts val="0"/>
              </a:spcAft>
              <a:buSzPts val="1760"/>
              <a:buNone/>
              <a:defRPr sz="2200"/>
            </a:lvl3pPr>
            <a:lvl4pPr lvl="3" algn="ctr">
              <a:lnSpc>
                <a:spcPct val="90000"/>
              </a:lnSpc>
              <a:spcBef>
                <a:spcPts val="400"/>
              </a:spcBef>
              <a:spcAft>
                <a:spcPts val="0"/>
              </a:spcAft>
              <a:buSzPts val="1600"/>
              <a:buNone/>
              <a:defRPr sz="2000"/>
            </a:lvl4pPr>
            <a:lvl5pPr lvl="4" algn="ctr">
              <a:lnSpc>
                <a:spcPct val="90000"/>
              </a:lnSpc>
              <a:spcBef>
                <a:spcPts val="400"/>
              </a:spcBef>
              <a:spcAft>
                <a:spcPts val="0"/>
              </a:spcAft>
              <a:buSzPts val="1600"/>
              <a:buNone/>
              <a:defRPr sz="2000"/>
            </a:lvl5pPr>
            <a:lvl6pPr lvl="5" algn="ctr">
              <a:lnSpc>
                <a:spcPct val="90000"/>
              </a:lnSpc>
              <a:spcBef>
                <a:spcPts val="400"/>
              </a:spcBef>
              <a:spcAft>
                <a:spcPts val="0"/>
              </a:spcAft>
              <a:buSzPts val="1600"/>
              <a:buNone/>
              <a:defRPr sz="2000"/>
            </a:lvl6pPr>
            <a:lvl7pPr lvl="6" algn="ctr">
              <a:lnSpc>
                <a:spcPct val="90000"/>
              </a:lnSpc>
              <a:spcBef>
                <a:spcPts val="400"/>
              </a:spcBef>
              <a:spcAft>
                <a:spcPts val="0"/>
              </a:spcAft>
              <a:buSzPts val="1600"/>
              <a:buNone/>
              <a:defRPr sz="2000"/>
            </a:lvl7pPr>
            <a:lvl8pPr lvl="7" algn="ctr">
              <a:lnSpc>
                <a:spcPct val="90000"/>
              </a:lnSpc>
              <a:spcBef>
                <a:spcPts val="400"/>
              </a:spcBef>
              <a:spcAft>
                <a:spcPts val="0"/>
              </a:spcAft>
              <a:buSzPts val="1600"/>
              <a:buNone/>
              <a:defRPr sz="2000"/>
            </a:lvl8pPr>
            <a:lvl9pPr lvl="8" algn="ctr">
              <a:lnSpc>
                <a:spcPct val="90000"/>
              </a:lnSpc>
              <a:spcBef>
                <a:spcPts val="400"/>
              </a:spcBef>
              <a:spcAft>
                <a:spcPts val="400"/>
              </a:spcAft>
              <a:buSzPts val="1600"/>
              <a:buNone/>
              <a:defRPr sz="2000"/>
            </a:lvl9pPr>
          </a:lstStyle>
          <a:p/>
        </p:txBody>
      </p:sp>
      <p:sp>
        <p:nvSpPr>
          <p:cNvPr id="16" name="Google Shape;16;p2"/>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FFFFFF"/>
                </a:solidFill>
                <a:latin typeface="Corbel"/>
                <a:ea typeface="Corbel"/>
                <a:cs typeface="Corbel"/>
                <a:sym typeface="Corbel"/>
              </a:defRPr>
            </a:lvl1pPr>
            <a:lvl2pPr indent="0" lvl="1" marL="0" algn="r">
              <a:spcBef>
                <a:spcPts val="0"/>
              </a:spcBef>
              <a:buNone/>
              <a:defRPr b="0" i="0" sz="1200" u="none" cap="none" strike="noStrike">
                <a:solidFill>
                  <a:srgbClr val="FFFFFF"/>
                </a:solidFill>
                <a:latin typeface="Corbel"/>
                <a:ea typeface="Corbel"/>
                <a:cs typeface="Corbel"/>
                <a:sym typeface="Corbel"/>
              </a:defRPr>
            </a:lvl2pPr>
            <a:lvl3pPr indent="0" lvl="2" marL="0" algn="r">
              <a:spcBef>
                <a:spcPts val="0"/>
              </a:spcBef>
              <a:buNone/>
              <a:defRPr b="0" i="0" sz="1200" u="none" cap="none" strike="noStrike">
                <a:solidFill>
                  <a:srgbClr val="FFFFFF"/>
                </a:solidFill>
                <a:latin typeface="Corbel"/>
                <a:ea typeface="Corbel"/>
                <a:cs typeface="Corbel"/>
                <a:sym typeface="Corbel"/>
              </a:defRPr>
            </a:lvl3pPr>
            <a:lvl4pPr indent="0" lvl="3" marL="0" algn="r">
              <a:spcBef>
                <a:spcPts val="0"/>
              </a:spcBef>
              <a:buNone/>
              <a:defRPr b="0" i="0" sz="1200" u="none" cap="none" strike="noStrike">
                <a:solidFill>
                  <a:srgbClr val="FFFFFF"/>
                </a:solidFill>
                <a:latin typeface="Corbel"/>
                <a:ea typeface="Corbel"/>
                <a:cs typeface="Corbel"/>
                <a:sym typeface="Corbel"/>
              </a:defRPr>
            </a:lvl4pPr>
            <a:lvl5pPr indent="0" lvl="4" marL="0" algn="r">
              <a:spcBef>
                <a:spcPts val="0"/>
              </a:spcBef>
              <a:buNone/>
              <a:defRPr b="0" i="0" sz="1200" u="none" cap="none" strike="noStrike">
                <a:solidFill>
                  <a:srgbClr val="FFFFFF"/>
                </a:solidFill>
                <a:latin typeface="Corbel"/>
                <a:ea typeface="Corbel"/>
                <a:cs typeface="Corbel"/>
                <a:sym typeface="Corbel"/>
              </a:defRPr>
            </a:lvl5pPr>
            <a:lvl6pPr indent="0" lvl="5" marL="0" algn="r">
              <a:spcBef>
                <a:spcPts val="0"/>
              </a:spcBef>
              <a:buNone/>
              <a:defRPr b="0" i="0" sz="1200" u="none" cap="none" strike="noStrike">
                <a:solidFill>
                  <a:srgbClr val="FFFFFF"/>
                </a:solidFill>
                <a:latin typeface="Corbel"/>
                <a:ea typeface="Corbel"/>
                <a:cs typeface="Corbel"/>
                <a:sym typeface="Corbel"/>
              </a:defRPr>
            </a:lvl6pPr>
            <a:lvl7pPr indent="0" lvl="6" marL="0" algn="r">
              <a:spcBef>
                <a:spcPts val="0"/>
              </a:spcBef>
              <a:buNone/>
              <a:defRPr b="0" i="0" sz="1200" u="none" cap="none" strike="noStrike">
                <a:solidFill>
                  <a:srgbClr val="FFFFFF"/>
                </a:solidFill>
                <a:latin typeface="Corbel"/>
                <a:ea typeface="Corbel"/>
                <a:cs typeface="Corbel"/>
                <a:sym typeface="Corbel"/>
              </a:defRPr>
            </a:lvl7pPr>
            <a:lvl8pPr indent="0" lvl="7" marL="0" algn="r">
              <a:spcBef>
                <a:spcPts val="0"/>
              </a:spcBef>
              <a:buNone/>
              <a:defRPr b="0" i="0" sz="1200" u="none" cap="none" strike="noStrike">
                <a:solidFill>
                  <a:srgbClr val="FFFFFF"/>
                </a:solidFill>
                <a:latin typeface="Corbel"/>
                <a:ea typeface="Corbel"/>
                <a:cs typeface="Corbel"/>
                <a:sym typeface="Corbel"/>
              </a:defRPr>
            </a:lvl8pPr>
            <a:lvl9pPr indent="0" lvl="8" marL="0" algn="r">
              <a:spcBef>
                <a:spcPts val="0"/>
              </a:spcBef>
              <a:buNone/>
              <a:defRPr b="0" i="0" sz="1200" u="none" cap="none" strike="noStrike">
                <a:solidFill>
                  <a:srgbClr val="FFFFFF"/>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n-US"/>
              <a:t>‹#›</a:t>
            </a:fld>
            <a:endParaRPr/>
          </a:p>
        </p:txBody>
      </p:sp>
      <p:cxnSp>
        <p:nvCxnSpPr>
          <p:cNvPr id="19" name="Google Shape;19;p2"/>
          <p:cNvCxnSpPr/>
          <p:nvPr/>
        </p:nvCxnSpPr>
        <p:spPr>
          <a:xfrm>
            <a:off x="1978660" y="3733800"/>
            <a:ext cx="8229601" cy="0"/>
          </a:xfrm>
          <a:prstGeom prst="straightConnector1">
            <a:avLst/>
          </a:prstGeom>
          <a:noFill/>
          <a:ln cap="flat" cmpd="sng" w="10000">
            <a:solidFill>
              <a:srgbClr val="FFFFFF"/>
            </a:solidFill>
            <a:prstDash val="solid"/>
            <a:round/>
            <a:headEnd len="sm" w="sm" type="none"/>
            <a:tailEnd len="sm" w="sm" type="none"/>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4060136" y="-859735"/>
            <a:ext cx="4038600" cy="9872871"/>
          </a:xfrm>
          <a:prstGeom prst="rect">
            <a:avLst/>
          </a:prstGeom>
          <a:noFill/>
          <a:ln>
            <a:noFill/>
          </a:ln>
        </p:spPr>
        <p:txBody>
          <a:bodyPr anchorCtr="0" anchor="t" bIns="45700" lIns="91425" spcFirstLastPara="1" rIns="91425" wrap="square" tIns="45700">
            <a:normAutofit/>
          </a:bodyPr>
          <a:lstStyle>
            <a:lvl1pPr indent="-320040" lvl="0" marL="457200" algn="l">
              <a:lnSpc>
                <a:spcPct val="90000"/>
              </a:lnSpc>
              <a:spcBef>
                <a:spcPts val="1400"/>
              </a:spcBef>
              <a:spcAft>
                <a:spcPts val="0"/>
              </a:spcAft>
              <a:buSzPts val="1440"/>
              <a:buChar char="•"/>
              <a:defRPr/>
            </a:lvl1pPr>
            <a:lvl2pPr indent="-320040" lvl="1" marL="914400" algn="l">
              <a:lnSpc>
                <a:spcPct val="90000"/>
              </a:lnSpc>
              <a:spcBef>
                <a:spcPts val="200"/>
              </a:spcBef>
              <a:spcAft>
                <a:spcPts val="0"/>
              </a:spcAft>
              <a:buSzPts val="1440"/>
              <a:buChar char="•"/>
              <a:defRPr/>
            </a:lvl2pPr>
            <a:lvl3pPr indent="-320040" lvl="2" marL="1371600" algn="l">
              <a:lnSpc>
                <a:spcPct val="90000"/>
              </a:lnSpc>
              <a:spcBef>
                <a:spcPts val="400"/>
              </a:spcBef>
              <a:spcAft>
                <a:spcPts val="0"/>
              </a:spcAft>
              <a:buSzPts val="1440"/>
              <a:buChar char="•"/>
              <a:defRPr/>
            </a:lvl3pPr>
            <a:lvl4pPr indent="-320040" lvl="3" marL="1828800" algn="l">
              <a:lnSpc>
                <a:spcPct val="90000"/>
              </a:lnSpc>
              <a:spcBef>
                <a:spcPts val="400"/>
              </a:spcBef>
              <a:spcAft>
                <a:spcPts val="0"/>
              </a:spcAft>
              <a:buSzPts val="1440"/>
              <a:buChar char="•"/>
              <a:defRPr/>
            </a:lvl4pPr>
            <a:lvl5pPr indent="-320040" lvl="4" marL="2286000" algn="l">
              <a:lnSpc>
                <a:spcPct val="90000"/>
              </a:lnSpc>
              <a:spcBef>
                <a:spcPts val="400"/>
              </a:spcBef>
              <a:spcAft>
                <a:spcPts val="0"/>
              </a:spcAft>
              <a:buSzPts val="1440"/>
              <a:buChar char="•"/>
              <a:defRPr/>
            </a:lvl5pPr>
            <a:lvl6pPr indent="-320040" lvl="5" marL="2743200" algn="l">
              <a:lnSpc>
                <a:spcPct val="90000"/>
              </a:lnSpc>
              <a:spcBef>
                <a:spcPts val="400"/>
              </a:spcBef>
              <a:spcAft>
                <a:spcPts val="0"/>
              </a:spcAft>
              <a:buSzPts val="1440"/>
              <a:buChar char="•"/>
              <a:defRPr/>
            </a:lvl6pPr>
            <a:lvl7pPr indent="-320040" lvl="6" marL="3200400" algn="l">
              <a:lnSpc>
                <a:spcPct val="90000"/>
              </a:lnSpc>
              <a:spcBef>
                <a:spcPts val="400"/>
              </a:spcBef>
              <a:spcAft>
                <a:spcPts val="0"/>
              </a:spcAft>
              <a:buSzPts val="1440"/>
              <a:buChar char="•"/>
              <a:defRPr/>
            </a:lvl7pPr>
            <a:lvl8pPr indent="-320040" lvl="7" marL="3657600" algn="l">
              <a:lnSpc>
                <a:spcPct val="90000"/>
              </a:lnSpc>
              <a:spcBef>
                <a:spcPts val="400"/>
              </a:spcBef>
              <a:spcAft>
                <a:spcPts val="0"/>
              </a:spcAft>
              <a:buSzPts val="1440"/>
              <a:buChar char="•"/>
              <a:defRPr/>
            </a:lvl8pPr>
            <a:lvl9pPr indent="-320040" lvl="8" marL="4114800" algn="l">
              <a:lnSpc>
                <a:spcPct val="90000"/>
              </a:lnSpc>
              <a:spcBef>
                <a:spcPts val="400"/>
              </a:spcBef>
              <a:spcAft>
                <a:spcPts val="400"/>
              </a:spcAft>
              <a:buSzPts val="1440"/>
              <a:buChar char="•"/>
              <a:defRPr/>
            </a:lvl9pPr>
          </a:lstStyle>
          <a:p/>
        </p:txBody>
      </p:sp>
      <p:sp>
        <p:nvSpPr>
          <p:cNvPr id="75" name="Google Shape;75;p11"/>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7181850" y="2305050"/>
            <a:ext cx="5410200" cy="232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2152650" y="-247650"/>
            <a:ext cx="5410200" cy="7429500"/>
          </a:xfrm>
          <a:prstGeom prst="rect">
            <a:avLst/>
          </a:prstGeom>
          <a:noFill/>
          <a:ln>
            <a:noFill/>
          </a:ln>
        </p:spPr>
        <p:txBody>
          <a:bodyPr anchorCtr="0" anchor="t" bIns="45700" lIns="91425" spcFirstLastPara="1" rIns="91425" wrap="square" tIns="45700">
            <a:normAutofit/>
          </a:bodyPr>
          <a:lstStyle>
            <a:lvl1pPr indent="-320040" lvl="0" marL="457200" algn="l">
              <a:lnSpc>
                <a:spcPct val="90000"/>
              </a:lnSpc>
              <a:spcBef>
                <a:spcPts val="1400"/>
              </a:spcBef>
              <a:spcAft>
                <a:spcPts val="0"/>
              </a:spcAft>
              <a:buSzPts val="1440"/>
              <a:buChar char="•"/>
              <a:defRPr/>
            </a:lvl1pPr>
            <a:lvl2pPr indent="-320040" lvl="1" marL="914400" algn="l">
              <a:lnSpc>
                <a:spcPct val="90000"/>
              </a:lnSpc>
              <a:spcBef>
                <a:spcPts val="200"/>
              </a:spcBef>
              <a:spcAft>
                <a:spcPts val="0"/>
              </a:spcAft>
              <a:buSzPts val="1440"/>
              <a:buChar char="•"/>
              <a:defRPr/>
            </a:lvl2pPr>
            <a:lvl3pPr indent="-320040" lvl="2" marL="1371600" algn="l">
              <a:lnSpc>
                <a:spcPct val="90000"/>
              </a:lnSpc>
              <a:spcBef>
                <a:spcPts val="400"/>
              </a:spcBef>
              <a:spcAft>
                <a:spcPts val="0"/>
              </a:spcAft>
              <a:buSzPts val="1440"/>
              <a:buChar char="•"/>
              <a:defRPr/>
            </a:lvl3pPr>
            <a:lvl4pPr indent="-320040" lvl="3" marL="1828800" algn="l">
              <a:lnSpc>
                <a:spcPct val="90000"/>
              </a:lnSpc>
              <a:spcBef>
                <a:spcPts val="400"/>
              </a:spcBef>
              <a:spcAft>
                <a:spcPts val="0"/>
              </a:spcAft>
              <a:buSzPts val="1440"/>
              <a:buChar char="•"/>
              <a:defRPr/>
            </a:lvl4pPr>
            <a:lvl5pPr indent="-320040" lvl="4" marL="2286000" algn="l">
              <a:lnSpc>
                <a:spcPct val="90000"/>
              </a:lnSpc>
              <a:spcBef>
                <a:spcPts val="400"/>
              </a:spcBef>
              <a:spcAft>
                <a:spcPts val="0"/>
              </a:spcAft>
              <a:buSzPts val="1440"/>
              <a:buChar char="•"/>
              <a:defRPr/>
            </a:lvl5pPr>
            <a:lvl6pPr indent="-320040" lvl="5" marL="2743200" algn="l">
              <a:lnSpc>
                <a:spcPct val="90000"/>
              </a:lnSpc>
              <a:spcBef>
                <a:spcPts val="400"/>
              </a:spcBef>
              <a:spcAft>
                <a:spcPts val="0"/>
              </a:spcAft>
              <a:buSzPts val="1440"/>
              <a:buChar char="•"/>
              <a:defRPr/>
            </a:lvl6pPr>
            <a:lvl7pPr indent="-320040" lvl="6" marL="3200400" algn="l">
              <a:lnSpc>
                <a:spcPct val="90000"/>
              </a:lnSpc>
              <a:spcBef>
                <a:spcPts val="400"/>
              </a:spcBef>
              <a:spcAft>
                <a:spcPts val="0"/>
              </a:spcAft>
              <a:buSzPts val="1440"/>
              <a:buChar char="•"/>
              <a:defRPr/>
            </a:lvl7pPr>
            <a:lvl8pPr indent="-320040" lvl="7" marL="3657600" algn="l">
              <a:lnSpc>
                <a:spcPct val="90000"/>
              </a:lnSpc>
              <a:spcBef>
                <a:spcPts val="400"/>
              </a:spcBef>
              <a:spcAft>
                <a:spcPts val="0"/>
              </a:spcAft>
              <a:buSzPts val="1440"/>
              <a:buChar char="•"/>
              <a:defRPr/>
            </a:lvl8pPr>
            <a:lvl9pPr indent="-320040" lvl="8" marL="4114800" algn="l">
              <a:lnSpc>
                <a:spcPct val="90000"/>
              </a:lnSpc>
              <a:spcBef>
                <a:spcPts val="400"/>
              </a:spcBef>
              <a:spcAft>
                <a:spcPts val="400"/>
              </a:spcAft>
              <a:buSzPts val="1440"/>
              <a:buChar char="•"/>
              <a:defRPr/>
            </a:lvl9pPr>
          </a:lstStyle>
          <a:p/>
        </p:txBody>
      </p:sp>
      <p:sp>
        <p:nvSpPr>
          <p:cNvPr id="81" name="Google Shape;81;p12"/>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0" name="Shape 20"/>
        <p:cNvGrpSpPr/>
        <p:nvPr/>
      </p:nvGrpSpPr>
      <p:grpSpPr>
        <a:xfrm>
          <a:off x="0" y="0"/>
          <a:ext cx="0" cy="0"/>
          <a:chOff x="0" y="0"/>
          <a:chExt cx="0" cy="0"/>
        </a:xfrm>
      </p:grpSpPr>
      <p:sp>
        <p:nvSpPr>
          <p:cNvPr id="21" name="Google Shape;21;p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6600CC"/>
              </a:buClr>
              <a:buSzPts val="4400"/>
              <a:buFont typeface="Corbel"/>
              <a:buNone/>
              <a:defRPr>
                <a:solidFill>
                  <a:srgbClr val="6600CC"/>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3"/>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Clr>
                <a:srgbClr val="6600CC"/>
              </a:buClr>
              <a:buSzPts val="1760"/>
              <a:buChar char="•"/>
              <a:defRPr>
                <a:solidFill>
                  <a:schemeClr val="dk1"/>
                </a:solidFill>
              </a:defRPr>
            </a:lvl1pPr>
            <a:lvl2pPr indent="-330200" lvl="1" marL="914400" algn="l">
              <a:lnSpc>
                <a:spcPct val="90000"/>
              </a:lnSpc>
              <a:spcBef>
                <a:spcPts val="200"/>
              </a:spcBef>
              <a:spcAft>
                <a:spcPts val="0"/>
              </a:spcAft>
              <a:buClr>
                <a:srgbClr val="6600CC"/>
              </a:buClr>
              <a:buSzPts val="1600"/>
              <a:buFont typeface="Courier New"/>
              <a:buChar char="o"/>
              <a:defRPr>
                <a:solidFill>
                  <a:schemeClr val="dk1"/>
                </a:solidFill>
              </a:defRPr>
            </a:lvl2pPr>
            <a:lvl3pPr indent="-320040" lvl="2" marL="1371600" algn="l">
              <a:lnSpc>
                <a:spcPct val="90000"/>
              </a:lnSpc>
              <a:spcBef>
                <a:spcPts val="400"/>
              </a:spcBef>
              <a:spcAft>
                <a:spcPts val="0"/>
              </a:spcAft>
              <a:buClr>
                <a:srgbClr val="6600CC"/>
              </a:buClr>
              <a:buSzPts val="1440"/>
              <a:buFont typeface="Noto Sans Symbols"/>
              <a:buChar char="▪"/>
              <a:defRPr>
                <a:solidFill>
                  <a:schemeClr val="dk1"/>
                </a:solidFill>
              </a:defRPr>
            </a:lvl3pPr>
            <a:lvl4pPr indent="-309880" lvl="3" marL="1828800" algn="l">
              <a:lnSpc>
                <a:spcPct val="90000"/>
              </a:lnSpc>
              <a:spcBef>
                <a:spcPts val="400"/>
              </a:spcBef>
              <a:spcAft>
                <a:spcPts val="0"/>
              </a:spcAft>
              <a:buSzPts val="1280"/>
              <a:buChar char="•"/>
              <a:defRPr>
                <a:solidFill>
                  <a:schemeClr val="dk1"/>
                </a:solidFill>
              </a:defRPr>
            </a:lvl4pPr>
            <a:lvl5pPr indent="-309880" lvl="4" marL="2286000" algn="l">
              <a:lnSpc>
                <a:spcPct val="90000"/>
              </a:lnSpc>
              <a:spcBef>
                <a:spcPts val="400"/>
              </a:spcBef>
              <a:spcAft>
                <a:spcPts val="0"/>
              </a:spcAft>
              <a:buSzPts val="1280"/>
              <a:buChar char="•"/>
              <a:defRPr>
                <a:solidFill>
                  <a:schemeClr val="dk1"/>
                </a:solidFill>
              </a:defRPr>
            </a:lvl5pPr>
            <a:lvl6pPr indent="-320040" lvl="5" marL="2743200" algn="l">
              <a:lnSpc>
                <a:spcPct val="90000"/>
              </a:lnSpc>
              <a:spcBef>
                <a:spcPts val="400"/>
              </a:spcBef>
              <a:spcAft>
                <a:spcPts val="0"/>
              </a:spcAft>
              <a:buSzPts val="1440"/>
              <a:buChar char="•"/>
              <a:defRPr/>
            </a:lvl6pPr>
            <a:lvl7pPr indent="-320040" lvl="6" marL="3200400" algn="l">
              <a:lnSpc>
                <a:spcPct val="90000"/>
              </a:lnSpc>
              <a:spcBef>
                <a:spcPts val="400"/>
              </a:spcBef>
              <a:spcAft>
                <a:spcPts val="0"/>
              </a:spcAft>
              <a:buSzPts val="1440"/>
              <a:buChar char="•"/>
              <a:defRPr/>
            </a:lvl7pPr>
            <a:lvl8pPr indent="-320040" lvl="7" marL="3657600" algn="l">
              <a:lnSpc>
                <a:spcPct val="90000"/>
              </a:lnSpc>
              <a:spcBef>
                <a:spcPts val="400"/>
              </a:spcBef>
              <a:spcAft>
                <a:spcPts val="0"/>
              </a:spcAft>
              <a:buSzPts val="1440"/>
              <a:buChar char="•"/>
              <a:defRPr/>
            </a:lvl8pPr>
            <a:lvl9pPr indent="-320040" lvl="8" marL="4114800" algn="l">
              <a:lnSpc>
                <a:spcPct val="90000"/>
              </a:lnSpc>
              <a:spcBef>
                <a:spcPts val="400"/>
              </a:spcBef>
              <a:spcAft>
                <a:spcPts val="400"/>
              </a:spcAft>
              <a:buSzPts val="1440"/>
              <a:buChar char="•"/>
              <a:defRPr/>
            </a:lvl9pPr>
          </a:lstStyle>
          <a:p/>
        </p:txBody>
      </p:sp>
      <p:sp>
        <p:nvSpPr>
          <p:cNvPr id="23" name="Google Shape;23;p3"/>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6" name="Shape 26"/>
        <p:cNvGrpSpPr/>
        <p:nvPr/>
      </p:nvGrpSpPr>
      <p:grpSpPr>
        <a:xfrm>
          <a:off x="0" y="0"/>
          <a:ext cx="0" cy="0"/>
          <a:chOff x="0" y="0"/>
          <a:chExt cx="0" cy="0"/>
        </a:xfrm>
      </p:grpSpPr>
      <p:sp>
        <p:nvSpPr>
          <p:cNvPr id="27" name="Google Shape;27;p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4"/>
          <p:cNvSpPr txBox="1"/>
          <p:nvPr>
            <p:ph idx="1" type="body"/>
          </p:nvPr>
        </p:nvSpPr>
        <p:spPr>
          <a:xfrm>
            <a:off x="1143000" y="2057399"/>
            <a:ext cx="4754880" cy="402336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40"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80" lvl="4" marL="2286000" algn="l">
              <a:lnSpc>
                <a:spcPct val="90000"/>
              </a:lnSpc>
              <a:spcBef>
                <a:spcPts val="400"/>
              </a:spcBef>
              <a:spcAft>
                <a:spcPts val="0"/>
              </a:spcAft>
              <a:buSzPts val="1280"/>
              <a:buChar char="•"/>
              <a:defRPr sz="1600"/>
            </a:lvl5pPr>
            <a:lvl6pPr indent="-309880" lvl="5" marL="2743200" algn="l">
              <a:lnSpc>
                <a:spcPct val="90000"/>
              </a:lnSpc>
              <a:spcBef>
                <a:spcPts val="400"/>
              </a:spcBef>
              <a:spcAft>
                <a:spcPts val="0"/>
              </a:spcAft>
              <a:buSzPts val="1280"/>
              <a:buChar char="•"/>
              <a:defRPr sz="1600"/>
            </a:lvl6pPr>
            <a:lvl7pPr indent="-309880" lvl="6" marL="3200400" algn="l">
              <a:lnSpc>
                <a:spcPct val="90000"/>
              </a:lnSpc>
              <a:spcBef>
                <a:spcPts val="400"/>
              </a:spcBef>
              <a:spcAft>
                <a:spcPts val="0"/>
              </a:spcAft>
              <a:buSzPts val="1280"/>
              <a:buChar char="•"/>
              <a:defRPr sz="1600"/>
            </a:lvl7pPr>
            <a:lvl8pPr indent="-309880" lvl="7" marL="3657600" algn="l">
              <a:lnSpc>
                <a:spcPct val="90000"/>
              </a:lnSpc>
              <a:spcBef>
                <a:spcPts val="400"/>
              </a:spcBef>
              <a:spcAft>
                <a:spcPts val="0"/>
              </a:spcAft>
              <a:buSzPts val="1280"/>
              <a:buChar char="•"/>
              <a:defRPr sz="1600"/>
            </a:lvl8pPr>
            <a:lvl9pPr indent="-309880" lvl="8" marL="4114800" algn="l">
              <a:lnSpc>
                <a:spcPct val="90000"/>
              </a:lnSpc>
              <a:spcBef>
                <a:spcPts val="400"/>
              </a:spcBef>
              <a:spcAft>
                <a:spcPts val="400"/>
              </a:spcAft>
              <a:buSzPts val="1280"/>
              <a:buChar char="•"/>
              <a:defRPr sz="1600"/>
            </a:lvl9pPr>
          </a:lstStyle>
          <a:p/>
        </p:txBody>
      </p:sp>
      <p:sp>
        <p:nvSpPr>
          <p:cNvPr id="29" name="Google Shape;29;p4"/>
          <p:cNvSpPr txBox="1"/>
          <p:nvPr>
            <p:ph idx="2" type="body"/>
          </p:nvPr>
        </p:nvSpPr>
        <p:spPr>
          <a:xfrm>
            <a:off x="6267612" y="2057400"/>
            <a:ext cx="4754880" cy="402336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40"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80" lvl="4" marL="2286000" algn="l">
              <a:lnSpc>
                <a:spcPct val="90000"/>
              </a:lnSpc>
              <a:spcBef>
                <a:spcPts val="400"/>
              </a:spcBef>
              <a:spcAft>
                <a:spcPts val="0"/>
              </a:spcAft>
              <a:buSzPts val="1280"/>
              <a:buChar char="•"/>
              <a:defRPr sz="1600"/>
            </a:lvl5pPr>
            <a:lvl6pPr indent="-309880" lvl="5" marL="2743200" algn="l">
              <a:lnSpc>
                <a:spcPct val="90000"/>
              </a:lnSpc>
              <a:spcBef>
                <a:spcPts val="400"/>
              </a:spcBef>
              <a:spcAft>
                <a:spcPts val="0"/>
              </a:spcAft>
              <a:buSzPts val="1280"/>
              <a:buChar char="•"/>
              <a:defRPr sz="1600"/>
            </a:lvl6pPr>
            <a:lvl7pPr indent="-309880" lvl="6" marL="3200400" algn="l">
              <a:lnSpc>
                <a:spcPct val="90000"/>
              </a:lnSpc>
              <a:spcBef>
                <a:spcPts val="400"/>
              </a:spcBef>
              <a:spcAft>
                <a:spcPts val="0"/>
              </a:spcAft>
              <a:buSzPts val="1280"/>
              <a:buChar char="•"/>
              <a:defRPr sz="1600"/>
            </a:lvl7pPr>
            <a:lvl8pPr indent="-309880" lvl="7" marL="3657600" algn="l">
              <a:lnSpc>
                <a:spcPct val="90000"/>
              </a:lnSpc>
              <a:spcBef>
                <a:spcPts val="400"/>
              </a:spcBef>
              <a:spcAft>
                <a:spcPts val="0"/>
              </a:spcAft>
              <a:buSzPts val="1280"/>
              <a:buChar char="•"/>
              <a:defRPr sz="1600"/>
            </a:lvl8pPr>
            <a:lvl9pPr indent="-309880" lvl="8" marL="4114800" algn="l">
              <a:lnSpc>
                <a:spcPct val="90000"/>
              </a:lnSpc>
              <a:spcBef>
                <a:spcPts val="400"/>
              </a:spcBef>
              <a:spcAft>
                <a:spcPts val="400"/>
              </a:spcAft>
              <a:buSzPts val="1280"/>
              <a:buChar char="•"/>
              <a:defRPr sz="1600"/>
            </a:lvl9pPr>
          </a:lstStyle>
          <a:p/>
        </p:txBody>
      </p:sp>
      <p:sp>
        <p:nvSpPr>
          <p:cNvPr id="30" name="Google Shape;30;p4"/>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4"/>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3" name="Shape 33"/>
        <p:cNvGrpSpPr/>
        <p:nvPr/>
      </p:nvGrpSpPr>
      <p:grpSpPr>
        <a:xfrm>
          <a:off x="0" y="0"/>
          <a:ext cx="0" cy="0"/>
          <a:chOff x="0" y="0"/>
          <a:chExt cx="0" cy="0"/>
        </a:xfrm>
      </p:grpSpPr>
      <p:sp>
        <p:nvSpPr>
          <p:cNvPr id="34" name="Google Shape;34;p5"/>
          <p:cNvSpPr txBox="1"/>
          <p:nvPr>
            <p:ph type="title"/>
          </p:nvPr>
        </p:nvSpPr>
        <p:spPr>
          <a:xfrm>
            <a:off x="1106424" y="1173575"/>
            <a:ext cx="9966960" cy="2926080"/>
          </a:xfrm>
          <a:prstGeom prst="rect">
            <a:avLst/>
          </a:prstGeom>
          <a:noFill/>
          <a:ln>
            <a:noFill/>
          </a:ln>
        </p:spPr>
        <p:txBody>
          <a:bodyPr anchorCtr="0" anchor="b" bIns="45700" lIns="91425" spcFirstLastPara="1" rIns="91425" wrap="square" tIns="45700">
            <a:noAutofit/>
          </a:bodyPr>
          <a:lstStyle>
            <a:lvl1pPr lvl="0" algn="ctr">
              <a:lnSpc>
                <a:spcPct val="85000"/>
              </a:lnSpc>
              <a:spcBef>
                <a:spcPts val="0"/>
              </a:spcBef>
              <a:spcAft>
                <a:spcPts val="0"/>
              </a:spcAft>
              <a:buClr>
                <a:schemeClr val="accent1"/>
              </a:buClr>
              <a:buSzPts val="7200"/>
              <a:buFont typeface="Corbel"/>
              <a:buNone/>
              <a:defRPr b="0" sz="7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5"/>
          <p:cNvSpPr txBox="1"/>
          <p:nvPr>
            <p:ph idx="1" type="body"/>
          </p:nvPr>
        </p:nvSpPr>
        <p:spPr>
          <a:xfrm>
            <a:off x="1709928" y="4154520"/>
            <a:ext cx="8769096" cy="136380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400"/>
              </a:spcBef>
              <a:spcAft>
                <a:spcPts val="0"/>
              </a:spcAft>
              <a:buSzPts val="1760"/>
              <a:buNone/>
              <a:defRPr sz="2200">
                <a:solidFill>
                  <a:schemeClr val="accent1"/>
                </a:solidFill>
              </a:defRPr>
            </a:lvl1pPr>
            <a:lvl2pPr indent="-228600" lvl="1" marL="914400" algn="l">
              <a:lnSpc>
                <a:spcPct val="90000"/>
              </a:lnSpc>
              <a:spcBef>
                <a:spcPts val="200"/>
              </a:spcBef>
              <a:spcAft>
                <a:spcPts val="0"/>
              </a:spcAft>
              <a:buSzPts val="1440"/>
              <a:buNone/>
              <a:defRPr sz="1800">
                <a:solidFill>
                  <a:srgbClr val="888888"/>
                </a:solidFill>
              </a:defRPr>
            </a:lvl2pPr>
            <a:lvl3pPr indent="-228600" lvl="2" marL="1371600" algn="l">
              <a:lnSpc>
                <a:spcPct val="90000"/>
              </a:lnSpc>
              <a:spcBef>
                <a:spcPts val="400"/>
              </a:spcBef>
              <a:spcAft>
                <a:spcPts val="0"/>
              </a:spcAft>
              <a:buSzPts val="1280"/>
              <a:buNone/>
              <a:defRPr sz="1600">
                <a:solidFill>
                  <a:srgbClr val="888888"/>
                </a:solidFill>
              </a:defRPr>
            </a:lvl3pPr>
            <a:lvl4pPr indent="-228600" lvl="3" marL="1828800" algn="l">
              <a:lnSpc>
                <a:spcPct val="90000"/>
              </a:lnSpc>
              <a:spcBef>
                <a:spcPts val="400"/>
              </a:spcBef>
              <a:spcAft>
                <a:spcPts val="0"/>
              </a:spcAft>
              <a:buSzPts val="1120"/>
              <a:buNone/>
              <a:defRPr sz="1400">
                <a:solidFill>
                  <a:srgbClr val="888888"/>
                </a:solidFill>
              </a:defRPr>
            </a:lvl4pPr>
            <a:lvl5pPr indent="-228600" lvl="4" marL="2286000" algn="l">
              <a:lnSpc>
                <a:spcPct val="90000"/>
              </a:lnSpc>
              <a:spcBef>
                <a:spcPts val="400"/>
              </a:spcBef>
              <a:spcAft>
                <a:spcPts val="0"/>
              </a:spcAft>
              <a:buSzPts val="1120"/>
              <a:buNone/>
              <a:defRPr sz="1400">
                <a:solidFill>
                  <a:srgbClr val="888888"/>
                </a:solidFill>
              </a:defRPr>
            </a:lvl5pPr>
            <a:lvl6pPr indent="-228600" lvl="5" marL="2743200" algn="l">
              <a:lnSpc>
                <a:spcPct val="90000"/>
              </a:lnSpc>
              <a:spcBef>
                <a:spcPts val="400"/>
              </a:spcBef>
              <a:spcAft>
                <a:spcPts val="0"/>
              </a:spcAft>
              <a:buSzPts val="1120"/>
              <a:buNone/>
              <a:defRPr sz="1400">
                <a:solidFill>
                  <a:srgbClr val="888888"/>
                </a:solidFill>
              </a:defRPr>
            </a:lvl6pPr>
            <a:lvl7pPr indent="-228600" lvl="6" marL="3200400" algn="l">
              <a:lnSpc>
                <a:spcPct val="90000"/>
              </a:lnSpc>
              <a:spcBef>
                <a:spcPts val="400"/>
              </a:spcBef>
              <a:spcAft>
                <a:spcPts val="0"/>
              </a:spcAft>
              <a:buSzPts val="1120"/>
              <a:buNone/>
              <a:defRPr sz="1400">
                <a:solidFill>
                  <a:srgbClr val="888888"/>
                </a:solidFill>
              </a:defRPr>
            </a:lvl7pPr>
            <a:lvl8pPr indent="-228600" lvl="7" marL="3657600" algn="l">
              <a:lnSpc>
                <a:spcPct val="90000"/>
              </a:lnSpc>
              <a:spcBef>
                <a:spcPts val="400"/>
              </a:spcBef>
              <a:spcAft>
                <a:spcPts val="0"/>
              </a:spcAft>
              <a:buSzPts val="1120"/>
              <a:buNone/>
              <a:defRPr sz="1400">
                <a:solidFill>
                  <a:srgbClr val="888888"/>
                </a:solidFill>
              </a:defRPr>
            </a:lvl8pPr>
            <a:lvl9pPr indent="-228600" lvl="8" marL="4114800" algn="l">
              <a:lnSpc>
                <a:spcPct val="90000"/>
              </a:lnSpc>
              <a:spcBef>
                <a:spcPts val="400"/>
              </a:spcBef>
              <a:spcAft>
                <a:spcPts val="400"/>
              </a:spcAft>
              <a:buSzPts val="1120"/>
              <a:buNone/>
              <a:defRPr sz="1400">
                <a:solidFill>
                  <a:srgbClr val="888888"/>
                </a:solidFill>
              </a:defRPr>
            </a:lvl9pPr>
          </a:lstStyle>
          <a:p/>
        </p:txBody>
      </p:sp>
      <p:sp>
        <p:nvSpPr>
          <p:cNvPr id="36" name="Google Shape;36;p5"/>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5"/>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5"/>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cxnSp>
        <p:nvCxnSpPr>
          <p:cNvPr id="39" name="Google Shape;39;p5"/>
          <p:cNvCxnSpPr/>
          <p:nvPr/>
        </p:nvCxnSpPr>
        <p:spPr>
          <a:xfrm>
            <a:off x="1981200" y="4020408"/>
            <a:ext cx="8229601" cy="0"/>
          </a:xfrm>
          <a:prstGeom prst="straightConnector1">
            <a:avLst/>
          </a:prstGeom>
          <a:noFill/>
          <a:ln cap="flat" cmpd="sng" w="10000">
            <a:solidFill>
              <a:schemeClr val="accent1"/>
            </a:solidFill>
            <a:prstDash val="solid"/>
            <a:round/>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6"/>
          <p:cNvSpPr txBox="1"/>
          <p:nvPr>
            <p:ph idx="1" type="body"/>
          </p:nvPr>
        </p:nvSpPr>
        <p:spPr>
          <a:xfrm>
            <a:off x="1143000" y="2001511"/>
            <a:ext cx="4754880" cy="77724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0"/>
              </a:spcBef>
              <a:spcAft>
                <a:spcPts val="0"/>
              </a:spcAft>
              <a:buSzPts val="1920"/>
              <a:buNone/>
              <a:defRPr b="1" sz="2400"/>
            </a:lvl1pPr>
            <a:lvl2pPr indent="-228600" lvl="1" marL="914400" algn="l">
              <a:lnSpc>
                <a:spcPct val="90000"/>
              </a:lnSpc>
              <a:spcBef>
                <a:spcPts val="200"/>
              </a:spcBef>
              <a:spcAft>
                <a:spcPts val="0"/>
              </a:spcAft>
              <a:buSzPts val="1600"/>
              <a:buNone/>
              <a:defRPr b="1" sz="2000"/>
            </a:lvl2pPr>
            <a:lvl3pPr indent="-228600" lvl="2" marL="1371600" algn="l">
              <a:lnSpc>
                <a:spcPct val="90000"/>
              </a:lnSpc>
              <a:spcBef>
                <a:spcPts val="400"/>
              </a:spcBef>
              <a:spcAft>
                <a:spcPts val="0"/>
              </a:spcAft>
              <a:buSzPts val="1440"/>
              <a:buNone/>
              <a:defRPr b="1" sz="1800"/>
            </a:lvl3pPr>
            <a:lvl4pPr indent="-228600" lvl="3" marL="1828800" algn="l">
              <a:lnSpc>
                <a:spcPct val="90000"/>
              </a:lnSpc>
              <a:spcBef>
                <a:spcPts val="400"/>
              </a:spcBef>
              <a:spcAft>
                <a:spcPts val="0"/>
              </a:spcAft>
              <a:buSzPts val="1280"/>
              <a:buNone/>
              <a:defRPr b="1" sz="1600"/>
            </a:lvl4pPr>
            <a:lvl5pPr indent="-228600" lvl="4" marL="2286000" algn="l">
              <a:lnSpc>
                <a:spcPct val="90000"/>
              </a:lnSpc>
              <a:spcBef>
                <a:spcPts val="400"/>
              </a:spcBef>
              <a:spcAft>
                <a:spcPts val="0"/>
              </a:spcAft>
              <a:buSzPts val="1280"/>
              <a:buNone/>
              <a:defRPr b="1" sz="1600"/>
            </a:lvl5pPr>
            <a:lvl6pPr indent="-228600" lvl="5" marL="2743200" algn="l">
              <a:lnSpc>
                <a:spcPct val="90000"/>
              </a:lnSpc>
              <a:spcBef>
                <a:spcPts val="400"/>
              </a:spcBef>
              <a:spcAft>
                <a:spcPts val="0"/>
              </a:spcAft>
              <a:buSzPts val="1280"/>
              <a:buNone/>
              <a:defRPr b="1" sz="1600"/>
            </a:lvl6pPr>
            <a:lvl7pPr indent="-228600" lvl="6" marL="3200400" algn="l">
              <a:lnSpc>
                <a:spcPct val="90000"/>
              </a:lnSpc>
              <a:spcBef>
                <a:spcPts val="400"/>
              </a:spcBef>
              <a:spcAft>
                <a:spcPts val="0"/>
              </a:spcAft>
              <a:buSzPts val="1280"/>
              <a:buNone/>
              <a:defRPr b="1" sz="1600"/>
            </a:lvl7pPr>
            <a:lvl8pPr indent="-228600" lvl="7" marL="3657600" algn="l">
              <a:lnSpc>
                <a:spcPct val="90000"/>
              </a:lnSpc>
              <a:spcBef>
                <a:spcPts val="400"/>
              </a:spcBef>
              <a:spcAft>
                <a:spcPts val="0"/>
              </a:spcAft>
              <a:buSzPts val="1280"/>
              <a:buNone/>
              <a:defRPr b="1" sz="1600"/>
            </a:lvl8pPr>
            <a:lvl9pPr indent="-228600" lvl="8" marL="4114800" algn="l">
              <a:lnSpc>
                <a:spcPct val="90000"/>
              </a:lnSpc>
              <a:spcBef>
                <a:spcPts val="400"/>
              </a:spcBef>
              <a:spcAft>
                <a:spcPts val="400"/>
              </a:spcAft>
              <a:buSzPts val="1280"/>
              <a:buNone/>
              <a:defRPr b="1" sz="1600"/>
            </a:lvl9pPr>
          </a:lstStyle>
          <a:p/>
        </p:txBody>
      </p:sp>
      <p:sp>
        <p:nvSpPr>
          <p:cNvPr id="43" name="Google Shape;43;p6"/>
          <p:cNvSpPr txBox="1"/>
          <p:nvPr>
            <p:ph idx="2" type="body"/>
          </p:nvPr>
        </p:nvSpPr>
        <p:spPr>
          <a:xfrm>
            <a:off x="1143000" y="2721483"/>
            <a:ext cx="4754880" cy="338328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40"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80" lvl="4" marL="2286000" algn="l">
              <a:lnSpc>
                <a:spcPct val="90000"/>
              </a:lnSpc>
              <a:spcBef>
                <a:spcPts val="400"/>
              </a:spcBef>
              <a:spcAft>
                <a:spcPts val="0"/>
              </a:spcAft>
              <a:buSzPts val="1280"/>
              <a:buChar char="•"/>
              <a:defRPr sz="1600"/>
            </a:lvl5pPr>
            <a:lvl6pPr indent="-309880" lvl="5" marL="2743200" algn="l">
              <a:lnSpc>
                <a:spcPct val="90000"/>
              </a:lnSpc>
              <a:spcBef>
                <a:spcPts val="400"/>
              </a:spcBef>
              <a:spcAft>
                <a:spcPts val="0"/>
              </a:spcAft>
              <a:buSzPts val="1280"/>
              <a:buChar char="•"/>
              <a:defRPr sz="1600"/>
            </a:lvl6pPr>
            <a:lvl7pPr indent="-309880" lvl="6" marL="3200400" algn="l">
              <a:lnSpc>
                <a:spcPct val="90000"/>
              </a:lnSpc>
              <a:spcBef>
                <a:spcPts val="400"/>
              </a:spcBef>
              <a:spcAft>
                <a:spcPts val="0"/>
              </a:spcAft>
              <a:buSzPts val="1280"/>
              <a:buChar char="•"/>
              <a:defRPr sz="1600"/>
            </a:lvl7pPr>
            <a:lvl8pPr indent="-309880" lvl="7" marL="3657600" algn="l">
              <a:lnSpc>
                <a:spcPct val="90000"/>
              </a:lnSpc>
              <a:spcBef>
                <a:spcPts val="400"/>
              </a:spcBef>
              <a:spcAft>
                <a:spcPts val="0"/>
              </a:spcAft>
              <a:buSzPts val="1280"/>
              <a:buChar char="•"/>
              <a:defRPr sz="1600"/>
            </a:lvl8pPr>
            <a:lvl9pPr indent="-309880" lvl="8" marL="4114800" algn="l">
              <a:lnSpc>
                <a:spcPct val="90000"/>
              </a:lnSpc>
              <a:spcBef>
                <a:spcPts val="400"/>
              </a:spcBef>
              <a:spcAft>
                <a:spcPts val="400"/>
              </a:spcAft>
              <a:buSzPts val="1280"/>
              <a:buChar char="•"/>
              <a:defRPr sz="1600"/>
            </a:lvl9pPr>
          </a:lstStyle>
          <a:p/>
        </p:txBody>
      </p:sp>
      <p:sp>
        <p:nvSpPr>
          <p:cNvPr id="44" name="Google Shape;44;p6"/>
          <p:cNvSpPr txBox="1"/>
          <p:nvPr>
            <p:ph idx="3" type="body"/>
          </p:nvPr>
        </p:nvSpPr>
        <p:spPr>
          <a:xfrm>
            <a:off x="6269173" y="1999032"/>
            <a:ext cx="4754880" cy="77724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0"/>
              </a:spcBef>
              <a:spcAft>
                <a:spcPts val="0"/>
              </a:spcAft>
              <a:buSzPts val="1920"/>
              <a:buNone/>
              <a:defRPr b="1" sz="2400"/>
            </a:lvl1pPr>
            <a:lvl2pPr indent="-228600" lvl="1" marL="914400" algn="l">
              <a:lnSpc>
                <a:spcPct val="90000"/>
              </a:lnSpc>
              <a:spcBef>
                <a:spcPts val="200"/>
              </a:spcBef>
              <a:spcAft>
                <a:spcPts val="0"/>
              </a:spcAft>
              <a:buSzPts val="1600"/>
              <a:buNone/>
              <a:defRPr b="1" sz="2000"/>
            </a:lvl2pPr>
            <a:lvl3pPr indent="-228600" lvl="2" marL="1371600" algn="l">
              <a:lnSpc>
                <a:spcPct val="90000"/>
              </a:lnSpc>
              <a:spcBef>
                <a:spcPts val="400"/>
              </a:spcBef>
              <a:spcAft>
                <a:spcPts val="0"/>
              </a:spcAft>
              <a:buSzPts val="1440"/>
              <a:buNone/>
              <a:defRPr b="1" sz="1800"/>
            </a:lvl3pPr>
            <a:lvl4pPr indent="-228600" lvl="3" marL="1828800" algn="l">
              <a:lnSpc>
                <a:spcPct val="90000"/>
              </a:lnSpc>
              <a:spcBef>
                <a:spcPts val="400"/>
              </a:spcBef>
              <a:spcAft>
                <a:spcPts val="0"/>
              </a:spcAft>
              <a:buSzPts val="1280"/>
              <a:buNone/>
              <a:defRPr b="1" sz="1600"/>
            </a:lvl4pPr>
            <a:lvl5pPr indent="-228600" lvl="4" marL="2286000" algn="l">
              <a:lnSpc>
                <a:spcPct val="90000"/>
              </a:lnSpc>
              <a:spcBef>
                <a:spcPts val="400"/>
              </a:spcBef>
              <a:spcAft>
                <a:spcPts val="0"/>
              </a:spcAft>
              <a:buSzPts val="1280"/>
              <a:buNone/>
              <a:defRPr b="1" sz="1600"/>
            </a:lvl5pPr>
            <a:lvl6pPr indent="-228600" lvl="5" marL="2743200" algn="l">
              <a:lnSpc>
                <a:spcPct val="90000"/>
              </a:lnSpc>
              <a:spcBef>
                <a:spcPts val="400"/>
              </a:spcBef>
              <a:spcAft>
                <a:spcPts val="0"/>
              </a:spcAft>
              <a:buSzPts val="1280"/>
              <a:buNone/>
              <a:defRPr b="1" sz="1600"/>
            </a:lvl6pPr>
            <a:lvl7pPr indent="-228600" lvl="6" marL="3200400" algn="l">
              <a:lnSpc>
                <a:spcPct val="90000"/>
              </a:lnSpc>
              <a:spcBef>
                <a:spcPts val="400"/>
              </a:spcBef>
              <a:spcAft>
                <a:spcPts val="0"/>
              </a:spcAft>
              <a:buSzPts val="1280"/>
              <a:buNone/>
              <a:defRPr b="1" sz="1600"/>
            </a:lvl7pPr>
            <a:lvl8pPr indent="-228600" lvl="7" marL="3657600" algn="l">
              <a:lnSpc>
                <a:spcPct val="90000"/>
              </a:lnSpc>
              <a:spcBef>
                <a:spcPts val="400"/>
              </a:spcBef>
              <a:spcAft>
                <a:spcPts val="0"/>
              </a:spcAft>
              <a:buSzPts val="1280"/>
              <a:buNone/>
              <a:defRPr b="1" sz="1600"/>
            </a:lvl8pPr>
            <a:lvl9pPr indent="-228600" lvl="8" marL="4114800" algn="l">
              <a:lnSpc>
                <a:spcPct val="90000"/>
              </a:lnSpc>
              <a:spcBef>
                <a:spcPts val="400"/>
              </a:spcBef>
              <a:spcAft>
                <a:spcPts val="400"/>
              </a:spcAft>
              <a:buSzPts val="1280"/>
              <a:buNone/>
              <a:defRPr b="1" sz="1600"/>
            </a:lvl9pPr>
          </a:lstStyle>
          <a:p/>
        </p:txBody>
      </p:sp>
      <p:sp>
        <p:nvSpPr>
          <p:cNvPr id="45" name="Google Shape;45;p6"/>
          <p:cNvSpPr txBox="1"/>
          <p:nvPr>
            <p:ph idx="4" type="body"/>
          </p:nvPr>
        </p:nvSpPr>
        <p:spPr>
          <a:xfrm>
            <a:off x="6269173" y="2719322"/>
            <a:ext cx="4754880" cy="338328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40"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80" lvl="4" marL="2286000" algn="l">
              <a:lnSpc>
                <a:spcPct val="90000"/>
              </a:lnSpc>
              <a:spcBef>
                <a:spcPts val="400"/>
              </a:spcBef>
              <a:spcAft>
                <a:spcPts val="0"/>
              </a:spcAft>
              <a:buSzPts val="1280"/>
              <a:buChar char="•"/>
              <a:defRPr sz="1600"/>
            </a:lvl5pPr>
            <a:lvl6pPr indent="-309880" lvl="5" marL="2743200" algn="l">
              <a:lnSpc>
                <a:spcPct val="90000"/>
              </a:lnSpc>
              <a:spcBef>
                <a:spcPts val="400"/>
              </a:spcBef>
              <a:spcAft>
                <a:spcPts val="0"/>
              </a:spcAft>
              <a:buSzPts val="1280"/>
              <a:buChar char="•"/>
              <a:defRPr sz="1600"/>
            </a:lvl6pPr>
            <a:lvl7pPr indent="-309880" lvl="6" marL="3200400" algn="l">
              <a:lnSpc>
                <a:spcPct val="90000"/>
              </a:lnSpc>
              <a:spcBef>
                <a:spcPts val="400"/>
              </a:spcBef>
              <a:spcAft>
                <a:spcPts val="0"/>
              </a:spcAft>
              <a:buSzPts val="1280"/>
              <a:buChar char="•"/>
              <a:defRPr sz="1600"/>
            </a:lvl7pPr>
            <a:lvl8pPr indent="-309880" lvl="7" marL="3657600" algn="l">
              <a:lnSpc>
                <a:spcPct val="90000"/>
              </a:lnSpc>
              <a:spcBef>
                <a:spcPts val="400"/>
              </a:spcBef>
              <a:spcAft>
                <a:spcPts val="0"/>
              </a:spcAft>
              <a:buSzPts val="1280"/>
              <a:buChar char="•"/>
              <a:defRPr sz="1600"/>
            </a:lvl8pPr>
            <a:lvl9pPr indent="-309880" lvl="8" marL="4114800" algn="l">
              <a:lnSpc>
                <a:spcPct val="90000"/>
              </a:lnSpc>
              <a:spcBef>
                <a:spcPts val="400"/>
              </a:spcBef>
              <a:spcAft>
                <a:spcPts val="400"/>
              </a:spcAft>
              <a:buSzPts val="1280"/>
              <a:buChar char="•"/>
              <a:defRPr sz="1600"/>
            </a:lvl9pPr>
          </a:lstStyle>
          <a:p/>
        </p:txBody>
      </p:sp>
      <p:sp>
        <p:nvSpPr>
          <p:cNvPr id="46" name="Google Shape;46;p6"/>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6"/>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6"/>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7"/>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8"/>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1143000" y="1097280"/>
            <a:ext cx="3931920" cy="173736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4000"/>
              <a:buFont typeface="Corbel"/>
              <a:buNone/>
              <a:defRPr b="0"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5852159" y="1097280"/>
            <a:ext cx="5212080" cy="4663440"/>
          </a:xfrm>
          <a:prstGeom prst="rect">
            <a:avLst/>
          </a:prstGeom>
          <a:noFill/>
          <a:ln>
            <a:noFill/>
          </a:ln>
        </p:spPr>
        <p:txBody>
          <a:bodyPr anchorCtr="0" anchor="t" bIns="45700" lIns="91425" spcFirstLastPara="1" rIns="91425" wrap="square" tIns="45700">
            <a:normAutofit/>
          </a:bodyPr>
          <a:lstStyle>
            <a:lvl1pPr indent="-391160" lvl="0" marL="457200" algn="l">
              <a:lnSpc>
                <a:spcPct val="90000"/>
              </a:lnSpc>
              <a:spcBef>
                <a:spcPts val="1400"/>
              </a:spcBef>
              <a:spcAft>
                <a:spcPts val="0"/>
              </a:spcAft>
              <a:buSzPts val="2560"/>
              <a:buChar char="•"/>
              <a:defRPr sz="3200"/>
            </a:lvl1pPr>
            <a:lvl2pPr indent="-370840" lvl="1" marL="914400" algn="l">
              <a:lnSpc>
                <a:spcPct val="90000"/>
              </a:lnSpc>
              <a:spcBef>
                <a:spcPts val="200"/>
              </a:spcBef>
              <a:spcAft>
                <a:spcPts val="0"/>
              </a:spcAft>
              <a:buSzPts val="2240"/>
              <a:buChar char="•"/>
              <a:defRPr sz="2800"/>
            </a:lvl2pPr>
            <a:lvl3pPr indent="-350520" lvl="2" marL="1371600" algn="l">
              <a:lnSpc>
                <a:spcPct val="90000"/>
              </a:lnSpc>
              <a:spcBef>
                <a:spcPts val="400"/>
              </a:spcBef>
              <a:spcAft>
                <a:spcPts val="0"/>
              </a:spcAft>
              <a:buSzPts val="1920"/>
              <a:buChar char="•"/>
              <a:defRPr sz="2400"/>
            </a:lvl3pPr>
            <a:lvl4pPr indent="-330200" lvl="3" marL="1828800" algn="l">
              <a:lnSpc>
                <a:spcPct val="90000"/>
              </a:lnSpc>
              <a:spcBef>
                <a:spcPts val="400"/>
              </a:spcBef>
              <a:spcAft>
                <a:spcPts val="0"/>
              </a:spcAft>
              <a:buSzPts val="1600"/>
              <a:buChar char="•"/>
              <a:defRPr sz="2000"/>
            </a:lvl4pPr>
            <a:lvl5pPr indent="-330200" lvl="4" marL="2286000" algn="l">
              <a:lnSpc>
                <a:spcPct val="90000"/>
              </a:lnSpc>
              <a:spcBef>
                <a:spcPts val="400"/>
              </a:spcBef>
              <a:spcAft>
                <a:spcPts val="0"/>
              </a:spcAft>
              <a:buSzPts val="1600"/>
              <a:buChar char="•"/>
              <a:defRPr sz="2000"/>
            </a:lvl5pPr>
            <a:lvl6pPr indent="-330200" lvl="5" marL="2743200" algn="l">
              <a:lnSpc>
                <a:spcPct val="90000"/>
              </a:lnSpc>
              <a:spcBef>
                <a:spcPts val="400"/>
              </a:spcBef>
              <a:spcAft>
                <a:spcPts val="0"/>
              </a:spcAft>
              <a:buSzPts val="1600"/>
              <a:buChar char="•"/>
              <a:defRPr sz="2000"/>
            </a:lvl6pPr>
            <a:lvl7pPr indent="-330200" lvl="6" marL="3200400" algn="l">
              <a:lnSpc>
                <a:spcPct val="90000"/>
              </a:lnSpc>
              <a:spcBef>
                <a:spcPts val="400"/>
              </a:spcBef>
              <a:spcAft>
                <a:spcPts val="0"/>
              </a:spcAft>
              <a:buSzPts val="1600"/>
              <a:buChar char="•"/>
              <a:defRPr sz="2000"/>
            </a:lvl7pPr>
            <a:lvl8pPr indent="-330200" lvl="7" marL="3657600" algn="l">
              <a:lnSpc>
                <a:spcPct val="90000"/>
              </a:lnSpc>
              <a:spcBef>
                <a:spcPts val="400"/>
              </a:spcBef>
              <a:spcAft>
                <a:spcPts val="0"/>
              </a:spcAft>
              <a:buSzPts val="1600"/>
              <a:buChar char="•"/>
              <a:defRPr sz="2000"/>
            </a:lvl8pPr>
            <a:lvl9pPr indent="-330200" lvl="8" marL="4114800" algn="l">
              <a:lnSpc>
                <a:spcPct val="90000"/>
              </a:lnSpc>
              <a:spcBef>
                <a:spcPts val="400"/>
              </a:spcBef>
              <a:spcAft>
                <a:spcPts val="400"/>
              </a:spcAft>
              <a:buSzPts val="1600"/>
              <a:buChar char="•"/>
              <a:defRPr sz="2000"/>
            </a:lvl9pPr>
          </a:lstStyle>
          <a:p/>
        </p:txBody>
      </p:sp>
      <p:sp>
        <p:nvSpPr>
          <p:cNvPr id="61" name="Google Shape;61;p9"/>
          <p:cNvSpPr txBox="1"/>
          <p:nvPr>
            <p:ph idx="2" type="body"/>
          </p:nvPr>
        </p:nvSpPr>
        <p:spPr>
          <a:xfrm>
            <a:off x="1143000" y="2834640"/>
            <a:ext cx="3931920" cy="301752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360"/>
              <a:buNone/>
              <a:defRPr sz="1700"/>
            </a:lvl1pPr>
            <a:lvl2pPr indent="-228600" lvl="1" marL="914400" algn="l">
              <a:lnSpc>
                <a:spcPct val="90000"/>
              </a:lnSpc>
              <a:spcBef>
                <a:spcPts val="200"/>
              </a:spcBef>
              <a:spcAft>
                <a:spcPts val="0"/>
              </a:spcAft>
              <a:buSzPts val="960"/>
              <a:buNone/>
              <a:defRPr sz="1200"/>
            </a:lvl2pPr>
            <a:lvl3pPr indent="-228600" lvl="2" marL="1371600" algn="l">
              <a:lnSpc>
                <a:spcPct val="90000"/>
              </a:lnSpc>
              <a:spcBef>
                <a:spcPts val="400"/>
              </a:spcBef>
              <a:spcAft>
                <a:spcPts val="0"/>
              </a:spcAft>
              <a:buSzPts val="800"/>
              <a:buNone/>
              <a:defRPr sz="1000"/>
            </a:lvl3pPr>
            <a:lvl4pPr indent="-228600" lvl="3" marL="1828800" algn="l">
              <a:lnSpc>
                <a:spcPct val="90000"/>
              </a:lnSpc>
              <a:spcBef>
                <a:spcPts val="400"/>
              </a:spcBef>
              <a:spcAft>
                <a:spcPts val="0"/>
              </a:spcAft>
              <a:buSzPts val="720"/>
              <a:buNone/>
              <a:defRPr sz="900"/>
            </a:lvl4pPr>
            <a:lvl5pPr indent="-228600" lvl="4" marL="2286000" algn="l">
              <a:lnSpc>
                <a:spcPct val="90000"/>
              </a:lnSpc>
              <a:spcBef>
                <a:spcPts val="400"/>
              </a:spcBef>
              <a:spcAft>
                <a:spcPts val="0"/>
              </a:spcAft>
              <a:buSzPts val="720"/>
              <a:buNone/>
              <a:defRPr sz="900"/>
            </a:lvl5pPr>
            <a:lvl6pPr indent="-228600" lvl="5" marL="2743200" algn="l">
              <a:lnSpc>
                <a:spcPct val="90000"/>
              </a:lnSpc>
              <a:spcBef>
                <a:spcPts val="400"/>
              </a:spcBef>
              <a:spcAft>
                <a:spcPts val="0"/>
              </a:spcAft>
              <a:buSzPts val="720"/>
              <a:buNone/>
              <a:defRPr sz="900"/>
            </a:lvl6pPr>
            <a:lvl7pPr indent="-228600" lvl="6" marL="3200400" algn="l">
              <a:lnSpc>
                <a:spcPct val="90000"/>
              </a:lnSpc>
              <a:spcBef>
                <a:spcPts val="400"/>
              </a:spcBef>
              <a:spcAft>
                <a:spcPts val="0"/>
              </a:spcAft>
              <a:buSzPts val="720"/>
              <a:buNone/>
              <a:defRPr sz="900"/>
            </a:lvl7pPr>
            <a:lvl8pPr indent="-228600" lvl="7" marL="3657600" algn="l">
              <a:lnSpc>
                <a:spcPct val="90000"/>
              </a:lnSpc>
              <a:spcBef>
                <a:spcPts val="400"/>
              </a:spcBef>
              <a:spcAft>
                <a:spcPts val="0"/>
              </a:spcAft>
              <a:buSzPts val="720"/>
              <a:buNone/>
              <a:defRPr sz="900"/>
            </a:lvl8pPr>
            <a:lvl9pPr indent="-228600" lvl="8" marL="4114800" algn="l">
              <a:lnSpc>
                <a:spcPct val="90000"/>
              </a:lnSpc>
              <a:spcBef>
                <a:spcPts val="400"/>
              </a:spcBef>
              <a:spcAft>
                <a:spcPts val="400"/>
              </a:spcAft>
              <a:buSzPts val="720"/>
              <a:buNone/>
              <a:defRPr sz="900"/>
            </a:lvl9pPr>
          </a:lstStyle>
          <a:p/>
        </p:txBody>
      </p:sp>
      <p:sp>
        <p:nvSpPr>
          <p:cNvPr id="62" name="Google Shape;62;p9"/>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1143000" y="1097280"/>
            <a:ext cx="3931920" cy="173736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4000"/>
              <a:buFont typeface="Corbel"/>
              <a:buNone/>
              <a:defRPr b="0"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p:nvPr>
            <p:ph idx="2" type="pic"/>
          </p:nvPr>
        </p:nvSpPr>
        <p:spPr>
          <a:xfrm>
            <a:off x="5413248" y="1069847"/>
            <a:ext cx="6099048" cy="4800600"/>
          </a:xfrm>
          <a:prstGeom prst="rect">
            <a:avLst/>
          </a:prstGeom>
          <a:noFill/>
          <a:ln>
            <a:noFill/>
          </a:ln>
        </p:spPr>
        <p:txBody>
          <a:bodyPr anchorCtr="0" anchor="t" bIns="45700" lIns="274300" spcFirstLastPara="1" rIns="91425" wrap="square" tIns="182875">
            <a:noAutofit/>
          </a:bodyPr>
          <a:lstStyle>
            <a:lvl1pPr lvl="0" marR="0" rtl="0" algn="l">
              <a:lnSpc>
                <a:spcPct val="90000"/>
              </a:lnSpc>
              <a:spcBef>
                <a:spcPts val="1400"/>
              </a:spcBef>
              <a:spcAft>
                <a:spcPts val="0"/>
              </a:spcAft>
              <a:buClr>
                <a:schemeClr val="accent1"/>
              </a:buClr>
              <a:buSzPts val="2240"/>
              <a:buFont typeface="Corbel"/>
              <a:buNone/>
              <a:defRPr b="0" i="0" sz="2800" u="none" cap="none" strike="noStrike">
                <a:solidFill>
                  <a:schemeClr val="accent1"/>
                </a:solidFill>
                <a:latin typeface="Corbel"/>
                <a:ea typeface="Corbel"/>
                <a:cs typeface="Corbel"/>
                <a:sym typeface="Corbel"/>
              </a:defRPr>
            </a:lvl1pPr>
            <a:lvl2pPr lvl="1" marR="0" rtl="0" algn="l">
              <a:lnSpc>
                <a:spcPct val="90000"/>
              </a:lnSpc>
              <a:spcBef>
                <a:spcPts val="200"/>
              </a:spcBef>
              <a:spcAft>
                <a:spcPts val="0"/>
              </a:spcAft>
              <a:buClr>
                <a:schemeClr val="accent1"/>
              </a:buClr>
              <a:buSzPts val="2240"/>
              <a:buFont typeface="Corbel"/>
              <a:buNone/>
              <a:defRPr b="0" i="0" sz="2800" u="none" cap="none" strike="noStrike">
                <a:solidFill>
                  <a:schemeClr val="accent1"/>
                </a:solidFill>
                <a:latin typeface="Corbel"/>
                <a:ea typeface="Corbel"/>
                <a:cs typeface="Corbel"/>
                <a:sym typeface="Corbel"/>
              </a:defRPr>
            </a:lvl2pPr>
            <a:lvl3pPr lvl="2" marR="0" rtl="0" algn="l">
              <a:lnSpc>
                <a:spcPct val="90000"/>
              </a:lnSpc>
              <a:spcBef>
                <a:spcPts val="400"/>
              </a:spcBef>
              <a:spcAft>
                <a:spcPts val="0"/>
              </a:spcAft>
              <a:buClr>
                <a:schemeClr val="accent1"/>
              </a:buClr>
              <a:buSzPts val="1920"/>
              <a:buFont typeface="Corbel"/>
              <a:buNone/>
              <a:defRPr b="0" i="0" sz="2400" u="none" cap="none" strike="noStrike">
                <a:solidFill>
                  <a:schemeClr val="accent1"/>
                </a:solidFill>
                <a:latin typeface="Corbel"/>
                <a:ea typeface="Corbel"/>
                <a:cs typeface="Corbel"/>
                <a:sym typeface="Corbel"/>
              </a:defRPr>
            </a:lvl3pPr>
            <a:lvl4pPr lvl="3"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4pPr>
            <a:lvl5pPr lvl="4"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5pPr>
            <a:lvl6pPr lvl="5"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6pPr>
            <a:lvl7pPr lvl="6"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7pPr>
            <a:lvl8pPr lvl="7"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8pPr>
            <a:lvl9pPr lvl="8" marR="0" rtl="0" algn="l">
              <a:lnSpc>
                <a:spcPct val="90000"/>
              </a:lnSpc>
              <a:spcBef>
                <a:spcPts val="400"/>
              </a:spcBef>
              <a:spcAft>
                <a:spcPts val="40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9pPr>
          </a:lstStyle>
          <a:p/>
        </p:txBody>
      </p:sp>
      <p:sp>
        <p:nvSpPr>
          <p:cNvPr id="68" name="Google Shape;68;p10"/>
          <p:cNvSpPr txBox="1"/>
          <p:nvPr>
            <p:ph idx="1" type="body"/>
          </p:nvPr>
        </p:nvSpPr>
        <p:spPr>
          <a:xfrm>
            <a:off x="1143000" y="2834640"/>
            <a:ext cx="3931920" cy="288036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360"/>
              <a:buNone/>
              <a:defRPr sz="1700"/>
            </a:lvl1pPr>
            <a:lvl2pPr indent="-228600" lvl="1" marL="914400" algn="l">
              <a:lnSpc>
                <a:spcPct val="90000"/>
              </a:lnSpc>
              <a:spcBef>
                <a:spcPts val="200"/>
              </a:spcBef>
              <a:spcAft>
                <a:spcPts val="0"/>
              </a:spcAft>
              <a:buSzPts val="960"/>
              <a:buNone/>
              <a:defRPr sz="1200"/>
            </a:lvl2pPr>
            <a:lvl3pPr indent="-228600" lvl="2" marL="1371600" algn="l">
              <a:lnSpc>
                <a:spcPct val="90000"/>
              </a:lnSpc>
              <a:spcBef>
                <a:spcPts val="400"/>
              </a:spcBef>
              <a:spcAft>
                <a:spcPts val="0"/>
              </a:spcAft>
              <a:buSzPts val="800"/>
              <a:buNone/>
              <a:defRPr sz="1000"/>
            </a:lvl3pPr>
            <a:lvl4pPr indent="-228600" lvl="3" marL="1828800" algn="l">
              <a:lnSpc>
                <a:spcPct val="90000"/>
              </a:lnSpc>
              <a:spcBef>
                <a:spcPts val="400"/>
              </a:spcBef>
              <a:spcAft>
                <a:spcPts val="0"/>
              </a:spcAft>
              <a:buSzPts val="720"/>
              <a:buNone/>
              <a:defRPr sz="900"/>
            </a:lvl4pPr>
            <a:lvl5pPr indent="-228600" lvl="4" marL="2286000" algn="l">
              <a:lnSpc>
                <a:spcPct val="90000"/>
              </a:lnSpc>
              <a:spcBef>
                <a:spcPts val="400"/>
              </a:spcBef>
              <a:spcAft>
                <a:spcPts val="0"/>
              </a:spcAft>
              <a:buSzPts val="720"/>
              <a:buNone/>
              <a:defRPr sz="900"/>
            </a:lvl5pPr>
            <a:lvl6pPr indent="-228600" lvl="5" marL="2743200" algn="l">
              <a:lnSpc>
                <a:spcPct val="90000"/>
              </a:lnSpc>
              <a:spcBef>
                <a:spcPts val="400"/>
              </a:spcBef>
              <a:spcAft>
                <a:spcPts val="0"/>
              </a:spcAft>
              <a:buSzPts val="720"/>
              <a:buNone/>
              <a:defRPr sz="900"/>
            </a:lvl6pPr>
            <a:lvl7pPr indent="-228600" lvl="6" marL="3200400" algn="l">
              <a:lnSpc>
                <a:spcPct val="90000"/>
              </a:lnSpc>
              <a:spcBef>
                <a:spcPts val="400"/>
              </a:spcBef>
              <a:spcAft>
                <a:spcPts val="0"/>
              </a:spcAft>
              <a:buSzPts val="720"/>
              <a:buNone/>
              <a:defRPr sz="900"/>
            </a:lvl7pPr>
            <a:lvl8pPr indent="-228600" lvl="7" marL="3657600" algn="l">
              <a:lnSpc>
                <a:spcPct val="90000"/>
              </a:lnSpc>
              <a:spcBef>
                <a:spcPts val="400"/>
              </a:spcBef>
              <a:spcAft>
                <a:spcPts val="0"/>
              </a:spcAft>
              <a:buSzPts val="720"/>
              <a:buNone/>
              <a:defRPr sz="900"/>
            </a:lvl8pPr>
            <a:lvl9pPr indent="-228600" lvl="8" marL="4114800" algn="l">
              <a:lnSpc>
                <a:spcPct val="90000"/>
              </a:lnSpc>
              <a:spcBef>
                <a:spcPts val="400"/>
              </a:spcBef>
              <a:spcAft>
                <a:spcPts val="400"/>
              </a:spcAft>
              <a:buSzPts val="720"/>
              <a:buNone/>
              <a:defRPr sz="900"/>
            </a:lvl9pPr>
          </a:lstStyle>
          <a:p/>
        </p:txBody>
      </p:sp>
      <p:sp>
        <p:nvSpPr>
          <p:cNvPr id="69" name="Google Shape;69;p10"/>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5" name="Shape 5"/>
        <p:cNvGrpSpPr/>
        <p:nvPr/>
      </p:nvGrpSpPr>
      <p:grpSpPr>
        <a:xfrm>
          <a:off x="0" y="0"/>
          <a:ext cx="0" cy="0"/>
          <a:chOff x="0" y="0"/>
          <a:chExt cx="0" cy="0"/>
        </a:xfrm>
      </p:grpSpPr>
      <p:sp>
        <p:nvSpPr>
          <p:cNvPr id="6" name="Google Shape;6;p1"/>
          <p:cNvSpPr/>
          <p:nvPr/>
        </p:nvSpPr>
        <p:spPr>
          <a:xfrm>
            <a:off x="231140" y="243840"/>
            <a:ext cx="11724640" cy="6377939"/>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 name="Google Shape;7;p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1"/>
              </a:buClr>
              <a:buSzPts val="4400"/>
              <a:buFont typeface="Corbel"/>
              <a:buNone/>
              <a:defRPr b="0" i="0" sz="4400" u="none" cap="none" strike="noStrik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lvl1pPr indent="-340360" lvl="0" marL="457200" marR="0" rtl="0" algn="l">
              <a:lnSpc>
                <a:spcPct val="90000"/>
              </a:lnSpc>
              <a:spcBef>
                <a:spcPts val="1400"/>
              </a:spcBef>
              <a:spcAft>
                <a:spcPts val="0"/>
              </a:spcAft>
              <a:buClr>
                <a:schemeClr val="accent1"/>
              </a:buClr>
              <a:buSzPts val="1760"/>
              <a:buFont typeface="Corbel"/>
              <a:buChar char="•"/>
              <a:defRPr b="0" i="0" sz="2200" u="none" cap="none" strike="noStrike">
                <a:solidFill>
                  <a:schemeClr val="accent1"/>
                </a:solidFill>
                <a:latin typeface="Corbel"/>
                <a:ea typeface="Corbel"/>
                <a:cs typeface="Corbel"/>
                <a:sym typeface="Corbel"/>
              </a:defRPr>
            </a:lvl1pPr>
            <a:lvl2pPr indent="-330200" lvl="1" marL="914400" marR="0" rtl="0" algn="l">
              <a:lnSpc>
                <a:spcPct val="90000"/>
              </a:lnSpc>
              <a:spcBef>
                <a:spcPts val="200"/>
              </a:spcBef>
              <a:spcAft>
                <a:spcPts val="0"/>
              </a:spcAft>
              <a:buClr>
                <a:schemeClr val="accent1"/>
              </a:buClr>
              <a:buSzPts val="1600"/>
              <a:buFont typeface="Corbel"/>
              <a:buChar char="•"/>
              <a:defRPr b="0" i="0" sz="2000" u="none" cap="none" strike="noStrike">
                <a:solidFill>
                  <a:schemeClr val="accent1"/>
                </a:solidFill>
                <a:latin typeface="Corbel"/>
                <a:ea typeface="Corbel"/>
                <a:cs typeface="Corbel"/>
                <a:sym typeface="Corbel"/>
              </a:defRPr>
            </a:lvl2pPr>
            <a:lvl3pPr indent="-320040" lvl="2" marL="1371600" marR="0" rtl="0" algn="l">
              <a:lnSpc>
                <a:spcPct val="90000"/>
              </a:lnSpc>
              <a:spcBef>
                <a:spcPts val="400"/>
              </a:spcBef>
              <a:spcAft>
                <a:spcPts val="0"/>
              </a:spcAft>
              <a:buClr>
                <a:schemeClr val="accent1"/>
              </a:buClr>
              <a:buSzPts val="1440"/>
              <a:buFont typeface="Corbel"/>
              <a:buChar char="•"/>
              <a:defRPr b="0" i="0" sz="1800" u="none" cap="none" strike="noStrike">
                <a:solidFill>
                  <a:schemeClr val="accent1"/>
                </a:solidFill>
                <a:latin typeface="Corbel"/>
                <a:ea typeface="Corbel"/>
                <a:cs typeface="Corbel"/>
                <a:sym typeface="Corbel"/>
              </a:defRPr>
            </a:lvl3pPr>
            <a:lvl4pPr indent="-309880" lvl="3" marL="18288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4pPr>
            <a:lvl5pPr indent="-309880" lvl="4" marL="22860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5pPr>
            <a:lvl6pPr indent="-309880" lvl="5" marL="27432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6pPr>
            <a:lvl7pPr indent="-309880" lvl="6" marL="32004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7pPr>
            <a:lvl8pPr indent="-309880" lvl="7" marL="36576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8pPr>
            <a:lvl9pPr indent="-309880" lvl="8" marL="4114800" marR="0" rtl="0" algn="l">
              <a:lnSpc>
                <a:spcPct val="90000"/>
              </a:lnSpc>
              <a:spcBef>
                <a:spcPts val="400"/>
              </a:spcBef>
              <a:spcAft>
                <a:spcPts val="40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9pPr>
          </a:lstStyle>
          <a:p/>
        </p:txBody>
      </p:sp>
      <p:sp>
        <p:nvSpPr>
          <p:cNvPr id="9" name="Google Shape;9;p1"/>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accent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0" name="Google Shape;10;p1"/>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accent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1" name="Google Shape;11;p1"/>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accent1"/>
                </a:solidFill>
                <a:latin typeface="Corbel"/>
                <a:ea typeface="Corbel"/>
                <a:cs typeface="Corbel"/>
                <a:sym typeface="Corbel"/>
              </a:defRPr>
            </a:lvl1pPr>
            <a:lvl2pPr indent="0" lvl="1" marL="0" marR="0" rtl="0" algn="r">
              <a:spcBef>
                <a:spcPts val="0"/>
              </a:spcBef>
              <a:buNone/>
              <a:defRPr b="0" i="0" sz="1200" u="none" cap="none" strike="noStrike">
                <a:solidFill>
                  <a:schemeClr val="accent1"/>
                </a:solidFill>
                <a:latin typeface="Corbel"/>
                <a:ea typeface="Corbel"/>
                <a:cs typeface="Corbel"/>
                <a:sym typeface="Corbel"/>
              </a:defRPr>
            </a:lvl2pPr>
            <a:lvl3pPr indent="0" lvl="2" marL="0" marR="0" rtl="0" algn="r">
              <a:spcBef>
                <a:spcPts val="0"/>
              </a:spcBef>
              <a:buNone/>
              <a:defRPr b="0" i="0" sz="1200" u="none" cap="none" strike="noStrike">
                <a:solidFill>
                  <a:schemeClr val="accent1"/>
                </a:solidFill>
                <a:latin typeface="Corbel"/>
                <a:ea typeface="Corbel"/>
                <a:cs typeface="Corbel"/>
                <a:sym typeface="Corbel"/>
              </a:defRPr>
            </a:lvl3pPr>
            <a:lvl4pPr indent="0" lvl="3" marL="0" marR="0" rtl="0" algn="r">
              <a:spcBef>
                <a:spcPts val="0"/>
              </a:spcBef>
              <a:buNone/>
              <a:defRPr b="0" i="0" sz="1200" u="none" cap="none" strike="noStrike">
                <a:solidFill>
                  <a:schemeClr val="accent1"/>
                </a:solidFill>
                <a:latin typeface="Corbel"/>
                <a:ea typeface="Corbel"/>
                <a:cs typeface="Corbel"/>
                <a:sym typeface="Corbel"/>
              </a:defRPr>
            </a:lvl4pPr>
            <a:lvl5pPr indent="0" lvl="4" marL="0" marR="0" rtl="0" algn="r">
              <a:spcBef>
                <a:spcPts val="0"/>
              </a:spcBef>
              <a:buNone/>
              <a:defRPr b="0" i="0" sz="1200" u="none" cap="none" strike="noStrike">
                <a:solidFill>
                  <a:schemeClr val="accent1"/>
                </a:solidFill>
                <a:latin typeface="Corbel"/>
                <a:ea typeface="Corbel"/>
                <a:cs typeface="Corbel"/>
                <a:sym typeface="Corbel"/>
              </a:defRPr>
            </a:lvl5pPr>
            <a:lvl6pPr indent="0" lvl="5" marL="0" marR="0" rtl="0" algn="r">
              <a:spcBef>
                <a:spcPts val="0"/>
              </a:spcBef>
              <a:buNone/>
              <a:defRPr b="0" i="0" sz="1200" u="none" cap="none" strike="noStrike">
                <a:solidFill>
                  <a:schemeClr val="accent1"/>
                </a:solidFill>
                <a:latin typeface="Corbel"/>
                <a:ea typeface="Corbel"/>
                <a:cs typeface="Corbel"/>
                <a:sym typeface="Corbel"/>
              </a:defRPr>
            </a:lvl6pPr>
            <a:lvl7pPr indent="0" lvl="6" marL="0" marR="0" rtl="0" algn="r">
              <a:spcBef>
                <a:spcPts val="0"/>
              </a:spcBef>
              <a:buNone/>
              <a:defRPr b="0" i="0" sz="1200" u="none" cap="none" strike="noStrike">
                <a:solidFill>
                  <a:schemeClr val="accent1"/>
                </a:solidFill>
                <a:latin typeface="Corbel"/>
                <a:ea typeface="Corbel"/>
                <a:cs typeface="Corbel"/>
                <a:sym typeface="Corbel"/>
              </a:defRPr>
            </a:lvl7pPr>
            <a:lvl8pPr indent="0" lvl="7" marL="0" marR="0" rtl="0" algn="r">
              <a:spcBef>
                <a:spcPts val="0"/>
              </a:spcBef>
              <a:buNone/>
              <a:defRPr b="0" i="0" sz="1200" u="none" cap="none" strike="noStrike">
                <a:solidFill>
                  <a:schemeClr val="accent1"/>
                </a:solidFill>
                <a:latin typeface="Corbel"/>
                <a:ea typeface="Corbel"/>
                <a:cs typeface="Corbel"/>
                <a:sym typeface="Corbel"/>
              </a:defRPr>
            </a:lvl8pPr>
            <a:lvl9pPr indent="0" lvl="8" marL="0" marR="0" rtl="0" algn="r">
              <a:spcBef>
                <a:spcPts val="0"/>
              </a:spcBef>
              <a:buNone/>
              <a:defRPr b="0"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solidFill>
          <a:srgbClr val="007C85"/>
        </a:solidFill>
      </p:bgPr>
    </p:bg>
    <p:spTree>
      <p:nvGrpSpPr>
        <p:cNvPr id="87" name="Shape 87"/>
        <p:cNvGrpSpPr/>
        <p:nvPr/>
      </p:nvGrpSpPr>
      <p:grpSpPr>
        <a:xfrm>
          <a:off x="0" y="0"/>
          <a:ext cx="0" cy="0"/>
          <a:chOff x="0" y="0"/>
          <a:chExt cx="0" cy="0"/>
        </a:xfrm>
      </p:grpSpPr>
      <p:sp>
        <p:nvSpPr>
          <p:cNvPr id="88" name="Google Shape;88;p13"/>
          <p:cNvSpPr/>
          <p:nvPr/>
        </p:nvSpPr>
        <p:spPr>
          <a:xfrm>
            <a:off x="7620000" y="0"/>
            <a:ext cx="4572000" cy="6858000"/>
          </a:xfrm>
          <a:prstGeom prst="rect">
            <a:avLst/>
          </a:prstGeom>
          <a:solidFill>
            <a:schemeClr val="lt1"/>
          </a:solidFill>
          <a:ln cap="flat" cmpd="sng" w="19050">
            <a:solidFill>
              <a:srgbClr val="79851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89" name="Google Shape;89;p13"/>
          <p:cNvSpPr txBox="1"/>
          <p:nvPr>
            <p:ph idx="1" type="subTitle"/>
          </p:nvPr>
        </p:nvSpPr>
        <p:spPr>
          <a:xfrm>
            <a:off x="381001" y="4019551"/>
            <a:ext cx="7238999" cy="1990724"/>
          </a:xfrm>
          <a:prstGeom prst="rect">
            <a:avLst/>
          </a:prstGeom>
          <a:solidFill>
            <a:srgbClr val="007C85"/>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520"/>
              <a:buNone/>
            </a:pPr>
            <a:r>
              <a:rPr lang="en-US" sz="4400"/>
              <a:t>Unit 15</a:t>
            </a:r>
            <a:endParaRPr/>
          </a:p>
          <a:p>
            <a:pPr indent="0" lvl="0" marL="0" rtl="0" algn="l">
              <a:lnSpc>
                <a:spcPct val="90000"/>
              </a:lnSpc>
              <a:spcBef>
                <a:spcPts val="1400"/>
              </a:spcBef>
              <a:spcAft>
                <a:spcPts val="0"/>
              </a:spcAft>
              <a:buSzPts val="3520"/>
              <a:buNone/>
            </a:pPr>
            <a:r>
              <a:rPr lang="en-US" sz="4400"/>
              <a:t>Fruits, Vegetables and Grains</a:t>
            </a:r>
            <a:endParaRPr/>
          </a:p>
        </p:txBody>
      </p:sp>
      <p:sp>
        <p:nvSpPr>
          <p:cNvPr id="90" name="Google Shape;90;p13"/>
          <p:cNvSpPr txBox="1"/>
          <p:nvPr/>
        </p:nvSpPr>
        <p:spPr>
          <a:xfrm>
            <a:off x="381000" y="428625"/>
            <a:ext cx="11515725" cy="172354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6600" u="none" cap="none" strike="noStrike">
                <a:solidFill>
                  <a:schemeClr val="lt1"/>
                </a:solidFill>
                <a:latin typeface="Corbel"/>
                <a:ea typeface="Corbel"/>
                <a:cs typeface="Corbel"/>
                <a:sym typeface="Corbel"/>
              </a:rPr>
              <a:t>FACS Basics: </a:t>
            </a:r>
            <a:endParaRPr/>
          </a:p>
          <a:p>
            <a:pPr indent="0" lvl="0" marL="0" marR="0" rtl="0" algn="l">
              <a:spcBef>
                <a:spcPts val="0"/>
              </a:spcBef>
              <a:spcAft>
                <a:spcPts val="0"/>
              </a:spcAft>
              <a:buNone/>
            </a:pPr>
            <a:r>
              <a:rPr lang="en-US" sz="4000">
                <a:solidFill>
                  <a:schemeClr val="lt1"/>
                </a:solidFill>
                <a:latin typeface="Corbel"/>
                <a:ea typeface="Corbel"/>
                <a:cs typeface="Corbel"/>
                <a:sym typeface="Corbel"/>
              </a:rPr>
              <a:t>Building Skills to Last a Lifetime</a:t>
            </a:r>
            <a:endParaRPr sz="4000">
              <a:solidFill>
                <a:schemeClr val="lt1"/>
              </a:solidFill>
              <a:latin typeface="Corbel"/>
              <a:ea typeface="Corbel"/>
              <a:cs typeface="Corbel"/>
              <a:sym typeface="Corbel"/>
            </a:endParaRPr>
          </a:p>
        </p:txBody>
      </p:sp>
      <p:pic>
        <p:nvPicPr>
          <p:cNvPr id="91" name="Google Shape;91;p13"/>
          <p:cNvPicPr preferRelativeResize="0"/>
          <p:nvPr/>
        </p:nvPicPr>
        <p:blipFill rotWithShape="1">
          <a:blip r:embed="rId3">
            <a:alphaModFix/>
          </a:blip>
          <a:srcRect b="0" l="0" r="0" t="0"/>
          <a:stretch/>
        </p:blipFill>
        <p:spPr>
          <a:xfrm>
            <a:off x="7688061" y="1482571"/>
            <a:ext cx="4369733" cy="537542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44" name="Shape 144"/>
        <p:cNvGrpSpPr/>
        <p:nvPr/>
      </p:nvGrpSpPr>
      <p:grpSpPr>
        <a:xfrm>
          <a:off x="0" y="0"/>
          <a:ext cx="0" cy="0"/>
          <a:chOff x="0" y="0"/>
          <a:chExt cx="0" cy="0"/>
        </a:xfrm>
      </p:grpSpPr>
      <p:sp>
        <p:nvSpPr>
          <p:cNvPr id="145" name="Google Shape;145;p2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1</a:t>
            </a:r>
            <a:endParaRPr sz="1600">
              <a:solidFill>
                <a:srgbClr val="6600CC"/>
              </a:solidFill>
            </a:endParaRPr>
          </a:p>
        </p:txBody>
      </p:sp>
      <p:sp>
        <p:nvSpPr>
          <p:cNvPr id="146" name="Google Shape;146;p22"/>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a:t>What vitamins are found in the following?</a:t>
            </a:r>
            <a:endParaRPr/>
          </a:p>
          <a:p>
            <a:pPr indent="-457200" lvl="0" marL="502920" rtl="0" algn="l">
              <a:lnSpc>
                <a:spcPct val="90000"/>
              </a:lnSpc>
              <a:spcBef>
                <a:spcPts val="1400"/>
              </a:spcBef>
              <a:spcAft>
                <a:spcPts val="0"/>
              </a:spcAft>
              <a:buSzPts val="1760"/>
              <a:buFont typeface="Corbel"/>
              <a:buAutoNum type="arabicPeriod"/>
            </a:pPr>
            <a:r>
              <a:rPr lang="en-US"/>
              <a:t>Broccoli</a:t>
            </a:r>
            <a:endParaRPr/>
          </a:p>
          <a:p>
            <a:pPr indent="-457200" lvl="0" marL="502920" rtl="0" algn="l">
              <a:lnSpc>
                <a:spcPct val="90000"/>
              </a:lnSpc>
              <a:spcBef>
                <a:spcPts val="1400"/>
              </a:spcBef>
              <a:spcAft>
                <a:spcPts val="0"/>
              </a:spcAft>
              <a:buSzPts val="1760"/>
              <a:buFont typeface="Corbel"/>
              <a:buAutoNum type="arabicPeriod"/>
            </a:pPr>
            <a:r>
              <a:rPr lang="en-US"/>
              <a:t>Citrus fruits</a:t>
            </a:r>
            <a:endParaRPr/>
          </a:p>
          <a:p>
            <a:pPr indent="-457200" lvl="0" marL="502920" rtl="0" algn="l">
              <a:lnSpc>
                <a:spcPct val="90000"/>
              </a:lnSpc>
              <a:spcBef>
                <a:spcPts val="1400"/>
              </a:spcBef>
              <a:spcAft>
                <a:spcPts val="0"/>
              </a:spcAft>
              <a:buSzPts val="1760"/>
              <a:buFont typeface="Corbel"/>
              <a:buAutoNum type="arabicPeriod"/>
            </a:pPr>
            <a:r>
              <a:rPr lang="en-US"/>
              <a:t>Sweet potatoes</a:t>
            </a:r>
            <a:endParaRPr/>
          </a:p>
          <a:p>
            <a:pPr indent="-457200" lvl="0" marL="502920" rtl="0" algn="l">
              <a:lnSpc>
                <a:spcPct val="90000"/>
              </a:lnSpc>
              <a:spcBef>
                <a:spcPts val="1400"/>
              </a:spcBef>
              <a:spcAft>
                <a:spcPts val="0"/>
              </a:spcAft>
              <a:buSzPts val="1760"/>
              <a:buFont typeface="Corbel"/>
              <a:buAutoNum type="arabicPeriod"/>
            </a:pPr>
            <a:r>
              <a:rPr lang="en-US"/>
              <a:t>Peaches</a:t>
            </a:r>
            <a:endParaRPr>
              <a:solidFill>
                <a:schemeClr val="dk1"/>
              </a:solidFill>
            </a:endParaRPr>
          </a:p>
        </p:txBody>
      </p:sp>
      <p:sp>
        <p:nvSpPr>
          <p:cNvPr id="147" name="Google Shape;147;p22"/>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51" name="Shape 151"/>
        <p:cNvGrpSpPr/>
        <p:nvPr/>
      </p:nvGrpSpPr>
      <p:grpSpPr>
        <a:xfrm>
          <a:off x="0" y="0"/>
          <a:ext cx="0" cy="0"/>
          <a:chOff x="0" y="0"/>
          <a:chExt cx="0" cy="0"/>
        </a:xfrm>
      </p:grpSpPr>
      <p:sp>
        <p:nvSpPr>
          <p:cNvPr id="152" name="Google Shape;152;p2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Selecting Fruits and Vegetables</a:t>
            </a:r>
            <a:br>
              <a:rPr lang="en-US"/>
            </a:br>
            <a:r>
              <a:rPr lang="en-US" sz="1600">
                <a:solidFill>
                  <a:srgbClr val="6600CC"/>
                </a:solidFill>
              </a:rPr>
              <a:t>Objective </a:t>
            </a:r>
            <a:r>
              <a:rPr lang="en-US" sz="1600"/>
              <a:t>2</a:t>
            </a:r>
            <a:endParaRPr sz="1600">
              <a:solidFill>
                <a:srgbClr val="6600CC"/>
              </a:solidFill>
            </a:endParaRPr>
          </a:p>
        </p:txBody>
      </p:sp>
      <p:sp>
        <p:nvSpPr>
          <p:cNvPr id="153" name="Google Shape;153;p23"/>
          <p:cNvSpPr txBox="1"/>
          <p:nvPr>
            <p:ph idx="1" type="body"/>
          </p:nvPr>
        </p:nvSpPr>
        <p:spPr>
          <a:xfrm>
            <a:off x="1143001" y="2057400"/>
            <a:ext cx="5586273"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Nutritive value</a:t>
            </a:r>
            <a:endParaRPr/>
          </a:p>
          <a:p>
            <a:pPr indent="-182880" lvl="1" marL="457200" rtl="0" algn="l">
              <a:lnSpc>
                <a:spcPct val="90000"/>
              </a:lnSpc>
              <a:spcBef>
                <a:spcPts val="200"/>
              </a:spcBef>
              <a:spcAft>
                <a:spcPts val="0"/>
              </a:spcAft>
              <a:buSzPts val="1600"/>
              <a:buChar char="o"/>
            </a:pPr>
            <a:r>
              <a:rPr lang="en-US"/>
              <a:t>A variety of fruits and vegetables are essential to a healthy diet</a:t>
            </a:r>
            <a:endParaRPr/>
          </a:p>
          <a:p>
            <a:pPr indent="-182880" lvl="1" marL="457200" rtl="0" algn="l">
              <a:lnSpc>
                <a:spcPct val="90000"/>
              </a:lnSpc>
              <a:spcBef>
                <a:spcPts val="600"/>
              </a:spcBef>
              <a:spcAft>
                <a:spcPts val="0"/>
              </a:spcAft>
              <a:buSzPts val="1600"/>
              <a:buChar char="o"/>
            </a:pPr>
            <a:r>
              <a:rPr lang="en-US"/>
              <a:t>Intended use and grade of fruit/vegetable </a:t>
            </a:r>
            <a:endParaRPr/>
          </a:p>
          <a:p>
            <a:pPr indent="-182880" lvl="1" marL="457200" rtl="0" algn="l">
              <a:lnSpc>
                <a:spcPct val="90000"/>
              </a:lnSpc>
              <a:spcBef>
                <a:spcPts val="600"/>
              </a:spcBef>
              <a:spcAft>
                <a:spcPts val="0"/>
              </a:spcAft>
              <a:buSzPts val="1600"/>
              <a:buChar char="o"/>
            </a:pPr>
            <a:r>
              <a:rPr lang="en-US"/>
              <a:t>Inexpensive qualities or lower grades of vegetables, which are well-suited for some recipes, are often less expensive</a:t>
            </a:r>
            <a:endParaRPr/>
          </a:p>
          <a:p>
            <a:pPr indent="-182880" lvl="1" marL="457200" rtl="0" algn="l">
              <a:lnSpc>
                <a:spcPct val="90000"/>
              </a:lnSpc>
              <a:spcBef>
                <a:spcPts val="600"/>
              </a:spcBef>
              <a:spcAft>
                <a:spcPts val="0"/>
              </a:spcAft>
              <a:buSzPts val="1600"/>
              <a:buChar char="o"/>
            </a:pPr>
            <a:r>
              <a:rPr lang="en-US"/>
              <a:t>Example: overripe bananas are perfect for banana bread, and often cost less than unripe bananas</a:t>
            </a:r>
            <a:endParaRPr/>
          </a:p>
          <a:p>
            <a:pPr indent="-71120" lvl="0" marL="228600" rtl="0" algn="l">
              <a:lnSpc>
                <a:spcPct val="90000"/>
              </a:lnSpc>
              <a:spcBef>
                <a:spcPts val="1800"/>
              </a:spcBef>
              <a:spcAft>
                <a:spcPts val="0"/>
              </a:spcAft>
              <a:buClr>
                <a:srgbClr val="6600CC"/>
              </a:buClr>
              <a:buSzPts val="1760"/>
              <a:buNone/>
            </a:pPr>
            <a:r>
              <a:t/>
            </a:r>
            <a:endParaRPr/>
          </a:p>
        </p:txBody>
      </p:sp>
      <p:pic>
        <p:nvPicPr>
          <p:cNvPr id="154" name="Google Shape;154;p23"/>
          <p:cNvPicPr preferRelativeResize="0"/>
          <p:nvPr/>
        </p:nvPicPr>
        <p:blipFill rotWithShape="1">
          <a:blip r:embed="rId3">
            <a:alphaModFix/>
          </a:blip>
          <a:srcRect b="0" l="0" r="0" t="0"/>
          <a:stretch/>
        </p:blipFill>
        <p:spPr>
          <a:xfrm>
            <a:off x="7927759" y="1842570"/>
            <a:ext cx="3759935" cy="3594182"/>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58" name="Shape 158"/>
        <p:cNvGrpSpPr/>
        <p:nvPr/>
      </p:nvGrpSpPr>
      <p:grpSpPr>
        <a:xfrm>
          <a:off x="0" y="0"/>
          <a:ext cx="0" cy="0"/>
          <a:chOff x="0" y="0"/>
          <a:chExt cx="0" cy="0"/>
        </a:xfrm>
      </p:grpSpPr>
      <p:sp>
        <p:nvSpPr>
          <p:cNvPr id="159" name="Google Shape;159;p2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Selecting Fruits and Vegetables</a:t>
            </a:r>
            <a:br>
              <a:rPr lang="en-US"/>
            </a:br>
            <a:r>
              <a:rPr lang="en-US" sz="1600">
                <a:solidFill>
                  <a:srgbClr val="6600CC"/>
                </a:solidFill>
              </a:rPr>
              <a:t>Objective </a:t>
            </a:r>
            <a:r>
              <a:rPr lang="en-US" sz="1600"/>
              <a:t>2</a:t>
            </a:r>
            <a:endParaRPr sz="1600">
              <a:solidFill>
                <a:srgbClr val="6600CC"/>
              </a:solidFill>
            </a:endParaRPr>
          </a:p>
        </p:txBody>
      </p:sp>
      <p:sp>
        <p:nvSpPr>
          <p:cNvPr id="160" name="Google Shape;160;p24"/>
          <p:cNvSpPr txBox="1"/>
          <p:nvPr>
            <p:ph idx="1" type="body"/>
          </p:nvPr>
        </p:nvSpPr>
        <p:spPr>
          <a:xfrm>
            <a:off x="1143001" y="2057400"/>
            <a:ext cx="987551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Fruits/vegetables in season </a:t>
            </a:r>
            <a:endParaRPr/>
          </a:p>
          <a:p>
            <a:pPr indent="-182880" lvl="1" marL="457200" rtl="0" algn="l">
              <a:lnSpc>
                <a:spcPct val="90000"/>
              </a:lnSpc>
              <a:spcBef>
                <a:spcPts val="200"/>
              </a:spcBef>
              <a:spcAft>
                <a:spcPts val="0"/>
              </a:spcAft>
              <a:buSzPts val="1600"/>
              <a:buChar char="o"/>
            </a:pPr>
            <a:r>
              <a:rPr lang="en-US"/>
              <a:t>Fruits and vegetables in season are usually cheaper and more plentiful</a:t>
            </a:r>
            <a:endParaRPr/>
          </a:p>
          <a:p>
            <a:pPr indent="-182880" lvl="1" marL="457200" rtl="0" algn="l">
              <a:lnSpc>
                <a:spcPct val="90000"/>
              </a:lnSpc>
              <a:spcBef>
                <a:spcPts val="600"/>
              </a:spcBef>
              <a:spcAft>
                <a:spcPts val="0"/>
              </a:spcAft>
              <a:buSzPts val="1600"/>
              <a:buChar char="o"/>
            </a:pPr>
            <a:r>
              <a:rPr lang="en-US"/>
              <a:t>In-season fruits and vegetables are usually a higher quality</a:t>
            </a:r>
            <a:endParaRPr/>
          </a:p>
          <a:p>
            <a:pPr indent="-182880" lvl="0" marL="228600" rtl="0" algn="l">
              <a:lnSpc>
                <a:spcPct val="90000"/>
              </a:lnSpc>
              <a:spcBef>
                <a:spcPts val="1800"/>
              </a:spcBef>
              <a:spcAft>
                <a:spcPts val="0"/>
              </a:spcAft>
              <a:buClr>
                <a:srgbClr val="6600CC"/>
              </a:buClr>
              <a:buSzPts val="1760"/>
              <a:buChar char="•"/>
            </a:pPr>
            <a:r>
              <a:rPr lang="en-US"/>
              <a:t>Quality of fruit/vegetables</a:t>
            </a:r>
            <a:endParaRPr/>
          </a:p>
          <a:p>
            <a:pPr indent="-182880" lvl="1" marL="457200" rtl="0" algn="l">
              <a:lnSpc>
                <a:spcPct val="90000"/>
              </a:lnSpc>
              <a:spcBef>
                <a:spcPts val="200"/>
              </a:spcBef>
              <a:spcAft>
                <a:spcPts val="0"/>
              </a:spcAft>
              <a:buSzPts val="1600"/>
              <a:buChar char="o"/>
            </a:pPr>
            <a:r>
              <a:rPr lang="en-US"/>
              <a:t>Good quality fresh fruits and vegetables are free from blemishes, mold, and bruises</a:t>
            </a:r>
            <a:endParaRPr/>
          </a:p>
          <a:p>
            <a:pPr indent="-182880" lvl="1" marL="457200" rtl="0" algn="l">
              <a:lnSpc>
                <a:spcPct val="90000"/>
              </a:lnSpc>
              <a:spcBef>
                <a:spcPts val="600"/>
              </a:spcBef>
              <a:spcAft>
                <a:spcPts val="0"/>
              </a:spcAft>
              <a:buSzPts val="1600"/>
              <a:buChar char="o"/>
            </a:pPr>
            <a:r>
              <a:rPr lang="en-US"/>
              <a:t>They are also crisper and/or firmer</a:t>
            </a:r>
            <a:endParaRPr/>
          </a:p>
          <a:p>
            <a:pPr indent="-182880" lvl="0" marL="228600" rtl="0" algn="l">
              <a:lnSpc>
                <a:spcPct val="90000"/>
              </a:lnSpc>
              <a:spcBef>
                <a:spcPts val="1800"/>
              </a:spcBef>
              <a:spcAft>
                <a:spcPts val="0"/>
              </a:spcAft>
              <a:buClr>
                <a:srgbClr val="6600CC"/>
              </a:buClr>
              <a:buSzPts val="1760"/>
              <a:buChar char="•"/>
            </a:pPr>
            <a:r>
              <a:rPr lang="en-US"/>
              <a:t>Ripeness of fruit/vegetables </a:t>
            </a:r>
            <a:endParaRPr/>
          </a:p>
          <a:p>
            <a:pPr indent="-182880" lvl="1" marL="457200" rtl="0" algn="l">
              <a:lnSpc>
                <a:spcPct val="90000"/>
              </a:lnSpc>
              <a:spcBef>
                <a:spcPts val="200"/>
              </a:spcBef>
              <a:spcAft>
                <a:spcPts val="0"/>
              </a:spcAft>
              <a:buSzPts val="1600"/>
              <a:buChar char="o"/>
            </a:pPr>
            <a:r>
              <a:rPr lang="en-US"/>
              <a:t>Consider the intended use as well as the length of time it will be kept before use</a:t>
            </a:r>
            <a:endParaRPr/>
          </a:p>
          <a:p>
            <a:pPr indent="-182880" lvl="1" marL="457200" rtl="0" algn="l">
              <a:lnSpc>
                <a:spcPct val="90000"/>
              </a:lnSpc>
              <a:spcBef>
                <a:spcPts val="600"/>
              </a:spcBef>
              <a:spcAft>
                <a:spcPts val="0"/>
              </a:spcAft>
              <a:buSzPts val="1600"/>
              <a:buChar char="o"/>
            </a:pPr>
            <a:r>
              <a:rPr lang="en-US"/>
              <a:t>Example: if you need to use an avocado tomorrow, do not buy one today that is firm and unripe</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gtEl>
                                        <p:attrNameLst>
                                          <p:attrName>style.visibility</p:attrName>
                                        </p:attrNameLst>
                                      </p:cBhvr>
                                      <p:to>
                                        <p:strVal val="visible"/>
                                      </p:to>
                                    </p:set>
                                    <p:animEffect filter="fade" transition="in">
                                      <p:cBhvr>
                                        <p:cTn dur="1000"/>
                                        <p:tgtEl>
                                          <p:spTgt spid="1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0" st="0"/>
                                            </p:txEl>
                                          </p:spTgt>
                                        </p:tgtEl>
                                        <p:attrNameLst>
                                          <p:attrName>style.visibility</p:attrName>
                                        </p:attrNameLst>
                                      </p:cBhvr>
                                      <p:to>
                                        <p:strVal val="visible"/>
                                      </p:to>
                                    </p:set>
                                    <p:animEffect filter="fade" transition="in">
                                      <p:cBhvr>
                                        <p:cTn dur="1000"/>
                                        <p:tgtEl>
                                          <p:spTgt spid="16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1" st="1"/>
                                            </p:txEl>
                                          </p:spTgt>
                                        </p:tgtEl>
                                        <p:attrNameLst>
                                          <p:attrName>style.visibility</p:attrName>
                                        </p:attrNameLst>
                                      </p:cBhvr>
                                      <p:to>
                                        <p:strVal val="visible"/>
                                      </p:to>
                                    </p:set>
                                    <p:animEffect filter="fade" transition="in">
                                      <p:cBhvr>
                                        <p:cTn dur="1000"/>
                                        <p:tgtEl>
                                          <p:spTgt spid="16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2" st="2"/>
                                            </p:txEl>
                                          </p:spTgt>
                                        </p:tgtEl>
                                        <p:attrNameLst>
                                          <p:attrName>style.visibility</p:attrName>
                                        </p:attrNameLst>
                                      </p:cBhvr>
                                      <p:to>
                                        <p:strVal val="visible"/>
                                      </p:to>
                                    </p:set>
                                    <p:animEffect filter="fade" transition="in">
                                      <p:cBhvr>
                                        <p:cTn dur="1000"/>
                                        <p:tgtEl>
                                          <p:spTgt spid="16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3" st="3"/>
                                            </p:txEl>
                                          </p:spTgt>
                                        </p:tgtEl>
                                        <p:attrNameLst>
                                          <p:attrName>style.visibility</p:attrName>
                                        </p:attrNameLst>
                                      </p:cBhvr>
                                      <p:to>
                                        <p:strVal val="visible"/>
                                      </p:to>
                                    </p:set>
                                    <p:animEffect filter="fade" transition="in">
                                      <p:cBhvr>
                                        <p:cTn dur="1000"/>
                                        <p:tgtEl>
                                          <p:spTgt spid="16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4" st="4"/>
                                            </p:txEl>
                                          </p:spTgt>
                                        </p:tgtEl>
                                        <p:attrNameLst>
                                          <p:attrName>style.visibility</p:attrName>
                                        </p:attrNameLst>
                                      </p:cBhvr>
                                      <p:to>
                                        <p:strVal val="visible"/>
                                      </p:to>
                                    </p:set>
                                    <p:animEffect filter="fade" transition="in">
                                      <p:cBhvr>
                                        <p:cTn dur="1000"/>
                                        <p:tgtEl>
                                          <p:spTgt spid="16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5" st="5"/>
                                            </p:txEl>
                                          </p:spTgt>
                                        </p:tgtEl>
                                        <p:attrNameLst>
                                          <p:attrName>style.visibility</p:attrName>
                                        </p:attrNameLst>
                                      </p:cBhvr>
                                      <p:to>
                                        <p:strVal val="visible"/>
                                      </p:to>
                                    </p:set>
                                    <p:animEffect filter="fade" transition="in">
                                      <p:cBhvr>
                                        <p:cTn dur="1000"/>
                                        <p:tgtEl>
                                          <p:spTgt spid="16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6" st="6"/>
                                            </p:txEl>
                                          </p:spTgt>
                                        </p:tgtEl>
                                        <p:attrNameLst>
                                          <p:attrName>style.visibility</p:attrName>
                                        </p:attrNameLst>
                                      </p:cBhvr>
                                      <p:to>
                                        <p:strVal val="visible"/>
                                      </p:to>
                                    </p:set>
                                    <p:animEffect filter="fade" transition="in">
                                      <p:cBhvr>
                                        <p:cTn dur="1000"/>
                                        <p:tgtEl>
                                          <p:spTgt spid="160">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7" st="7"/>
                                            </p:txEl>
                                          </p:spTgt>
                                        </p:tgtEl>
                                        <p:attrNameLst>
                                          <p:attrName>style.visibility</p:attrName>
                                        </p:attrNameLst>
                                      </p:cBhvr>
                                      <p:to>
                                        <p:strVal val="visible"/>
                                      </p:to>
                                    </p:set>
                                    <p:animEffect filter="fade" transition="in">
                                      <p:cBhvr>
                                        <p:cTn dur="1000"/>
                                        <p:tgtEl>
                                          <p:spTgt spid="160">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8" st="8"/>
                                            </p:txEl>
                                          </p:spTgt>
                                        </p:tgtEl>
                                        <p:attrNameLst>
                                          <p:attrName>style.visibility</p:attrName>
                                        </p:attrNameLst>
                                      </p:cBhvr>
                                      <p:to>
                                        <p:strVal val="visible"/>
                                      </p:to>
                                    </p:set>
                                    <p:animEffect filter="fade" transition="in">
                                      <p:cBhvr>
                                        <p:cTn dur="1000"/>
                                        <p:tgtEl>
                                          <p:spTgt spid="160">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64" name="Shape 164"/>
        <p:cNvGrpSpPr/>
        <p:nvPr/>
      </p:nvGrpSpPr>
      <p:grpSpPr>
        <a:xfrm>
          <a:off x="0" y="0"/>
          <a:ext cx="0" cy="0"/>
          <a:chOff x="0" y="0"/>
          <a:chExt cx="0" cy="0"/>
        </a:xfrm>
      </p:grpSpPr>
      <p:sp>
        <p:nvSpPr>
          <p:cNvPr id="165" name="Google Shape;165;p2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Selecting Fruits and Vegetables</a:t>
            </a:r>
            <a:br>
              <a:rPr lang="en-US"/>
            </a:br>
            <a:r>
              <a:rPr lang="en-US" sz="1600">
                <a:solidFill>
                  <a:srgbClr val="6600CC"/>
                </a:solidFill>
              </a:rPr>
              <a:t>Objective </a:t>
            </a:r>
            <a:r>
              <a:rPr lang="en-US" sz="1600"/>
              <a:t>2</a:t>
            </a:r>
            <a:endParaRPr sz="1600">
              <a:solidFill>
                <a:srgbClr val="6600CC"/>
              </a:solidFill>
            </a:endParaRPr>
          </a:p>
        </p:txBody>
      </p:sp>
      <p:sp>
        <p:nvSpPr>
          <p:cNvPr id="166" name="Google Shape;166;p25"/>
          <p:cNvSpPr txBox="1"/>
          <p:nvPr>
            <p:ph idx="1" type="body"/>
          </p:nvPr>
        </p:nvSpPr>
        <p:spPr>
          <a:xfrm>
            <a:off x="1143001" y="2057400"/>
            <a:ext cx="987551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Quantity needed </a:t>
            </a:r>
            <a:endParaRPr/>
          </a:p>
          <a:p>
            <a:pPr indent="-182880" lvl="1" marL="457200" rtl="0" algn="l">
              <a:lnSpc>
                <a:spcPct val="90000"/>
              </a:lnSpc>
              <a:spcBef>
                <a:spcPts val="200"/>
              </a:spcBef>
              <a:spcAft>
                <a:spcPts val="0"/>
              </a:spcAft>
              <a:buSzPts val="1600"/>
              <a:buChar char="o"/>
            </a:pPr>
            <a:r>
              <a:rPr lang="en-US"/>
              <a:t>When purchasing fresh fruit and vegetables, buy only the amount you are able to use before they spoil</a:t>
            </a:r>
            <a:endParaRPr/>
          </a:p>
          <a:p>
            <a:pPr indent="-182880" lvl="1" marL="457200" rtl="0" algn="l">
              <a:lnSpc>
                <a:spcPct val="90000"/>
              </a:lnSpc>
              <a:spcBef>
                <a:spcPts val="600"/>
              </a:spcBef>
              <a:spcAft>
                <a:spcPts val="0"/>
              </a:spcAft>
              <a:buSzPts val="1600"/>
              <a:buChar char="o"/>
            </a:pPr>
            <a:r>
              <a:rPr lang="en-US"/>
              <a:t>Fresh fruits and vegetables deteriorate quickly after ripening</a:t>
            </a:r>
            <a:endParaRPr/>
          </a:p>
          <a:p>
            <a:pPr indent="-182880" lvl="0" marL="228600" rtl="0" algn="l">
              <a:lnSpc>
                <a:spcPct val="90000"/>
              </a:lnSpc>
              <a:spcBef>
                <a:spcPts val="1800"/>
              </a:spcBef>
              <a:spcAft>
                <a:spcPts val="0"/>
              </a:spcAft>
              <a:buClr>
                <a:srgbClr val="6600CC"/>
              </a:buClr>
              <a:buSzPts val="1760"/>
              <a:buChar char="•"/>
            </a:pPr>
            <a:r>
              <a:rPr lang="en-US"/>
              <a:t>Storage available </a:t>
            </a:r>
            <a:endParaRPr/>
          </a:p>
          <a:p>
            <a:pPr indent="-182880" lvl="1" marL="457200" rtl="0" algn="l">
              <a:lnSpc>
                <a:spcPct val="90000"/>
              </a:lnSpc>
              <a:spcBef>
                <a:spcPts val="200"/>
              </a:spcBef>
              <a:spcAft>
                <a:spcPts val="0"/>
              </a:spcAft>
              <a:buSzPts val="1600"/>
              <a:buChar char="o"/>
            </a:pPr>
            <a:r>
              <a:rPr lang="en-US"/>
              <a:t>Ripened fruits and vegetables are perishable, and most should be stored in the fruit and vegetable drawer of the refrigerator to prevent quick loss of moisture</a:t>
            </a:r>
            <a:endParaRPr/>
          </a:p>
          <a:p>
            <a:pPr indent="-182880" lvl="1" marL="457200" rtl="0" algn="l">
              <a:lnSpc>
                <a:spcPct val="90000"/>
              </a:lnSpc>
              <a:spcBef>
                <a:spcPts val="600"/>
              </a:spcBef>
              <a:spcAft>
                <a:spcPts val="0"/>
              </a:spcAft>
              <a:buSzPts val="1600"/>
              <a:buChar char="o"/>
            </a:pPr>
            <a:r>
              <a:rPr lang="en-US"/>
              <a:t>When grocery shopping, pick up frozen fruits and vegetables last, and then store them in the freezer as soon as possible</a:t>
            </a:r>
            <a:endParaRPr/>
          </a:p>
          <a:p>
            <a:pPr indent="-182880" lvl="1" marL="457200" rtl="0" algn="l">
              <a:lnSpc>
                <a:spcPct val="90000"/>
              </a:lnSpc>
              <a:spcBef>
                <a:spcPts val="600"/>
              </a:spcBef>
              <a:spcAft>
                <a:spcPts val="0"/>
              </a:spcAft>
              <a:buSzPts val="1600"/>
              <a:buChar char="o"/>
            </a:pPr>
            <a:r>
              <a:rPr lang="en-US"/>
              <a:t>Canned foods should be stored in a cool, dark, dry place</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gtEl>
                                        <p:attrNameLst>
                                          <p:attrName>style.visibility</p:attrName>
                                        </p:attrNameLst>
                                      </p:cBhvr>
                                      <p:to>
                                        <p:strVal val="visible"/>
                                      </p:to>
                                    </p:set>
                                    <p:animEffect filter="fade" transition="in">
                                      <p:cBhvr>
                                        <p:cTn dur="1000"/>
                                        <p:tgtEl>
                                          <p:spTgt spid="1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xEl>
                                              <p:pRg end="0" st="0"/>
                                            </p:txEl>
                                          </p:spTgt>
                                        </p:tgtEl>
                                        <p:attrNameLst>
                                          <p:attrName>style.visibility</p:attrName>
                                        </p:attrNameLst>
                                      </p:cBhvr>
                                      <p:to>
                                        <p:strVal val="visible"/>
                                      </p:to>
                                    </p:set>
                                    <p:animEffect filter="fade" transition="in">
                                      <p:cBhvr>
                                        <p:cTn dur="1000"/>
                                        <p:tgtEl>
                                          <p:spTgt spid="16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xEl>
                                              <p:pRg end="1" st="1"/>
                                            </p:txEl>
                                          </p:spTgt>
                                        </p:tgtEl>
                                        <p:attrNameLst>
                                          <p:attrName>style.visibility</p:attrName>
                                        </p:attrNameLst>
                                      </p:cBhvr>
                                      <p:to>
                                        <p:strVal val="visible"/>
                                      </p:to>
                                    </p:set>
                                    <p:animEffect filter="fade" transition="in">
                                      <p:cBhvr>
                                        <p:cTn dur="1000"/>
                                        <p:tgtEl>
                                          <p:spTgt spid="16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xEl>
                                              <p:pRg end="2" st="2"/>
                                            </p:txEl>
                                          </p:spTgt>
                                        </p:tgtEl>
                                        <p:attrNameLst>
                                          <p:attrName>style.visibility</p:attrName>
                                        </p:attrNameLst>
                                      </p:cBhvr>
                                      <p:to>
                                        <p:strVal val="visible"/>
                                      </p:to>
                                    </p:set>
                                    <p:animEffect filter="fade" transition="in">
                                      <p:cBhvr>
                                        <p:cTn dur="1000"/>
                                        <p:tgtEl>
                                          <p:spTgt spid="16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xEl>
                                              <p:pRg end="3" st="3"/>
                                            </p:txEl>
                                          </p:spTgt>
                                        </p:tgtEl>
                                        <p:attrNameLst>
                                          <p:attrName>style.visibility</p:attrName>
                                        </p:attrNameLst>
                                      </p:cBhvr>
                                      <p:to>
                                        <p:strVal val="visible"/>
                                      </p:to>
                                    </p:set>
                                    <p:animEffect filter="fade" transition="in">
                                      <p:cBhvr>
                                        <p:cTn dur="1000"/>
                                        <p:tgtEl>
                                          <p:spTgt spid="16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xEl>
                                              <p:pRg end="4" st="4"/>
                                            </p:txEl>
                                          </p:spTgt>
                                        </p:tgtEl>
                                        <p:attrNameLst>
                                          <p:attrName>style.visibility</p:attrName>
                                        </p:attrNameLst>
                                      </p:cBhvr>
                                      <p:to>
                                        <p:strVal val="visible"/>
                                      </p:to>
                                    </p:set>
                                    <p:animEffect filter="fade" transition="in">
                                      <p:cBhvr>
                                        <p:cTn dur="1000"/>
                                        <p:tgtEl>
                                          <p:spTgt spid="16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xEl>
                                              <p:pRg end="5" st="5"/>
                                            </p:txEl>
                                          </p:spTgt>
                                        </p:tgtEl>
                                        <p:attrNameLst>
                                          <p:attrName>style.visibility</p:attrName>
                                        </p:attrNameLst>
                                      </p:cBhvr>
                                      <p:to>
                                        <p:strVal val="visible"/>
                                      </p:to>
                                    </p:set>
                                    <p:animEffect filter="fade" transition="in">
                                      <p:cBhvr>
                                        <p:cTn dur="1000"/>
                                        <p:tgtEl>
                                          <p:spTgt spid="16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xEl>
                                              <p:pRg end="6" st="6"/>
                                            </p:txEl>
                                          </p:spTgt>
                                        </p:tgtEl>
                                        <p:attrNameLst>
                                          <p:attrName>style.visibility</p:attrName>
                                        </p:attrNameLst>
                                      </p:cBhvr>
                                      <p:to>
                                        <p:strVal val="visible"/>
                                      </p:to>
                                    </p:set>
                                    <p:animEffect filter="fade" transition="in">
                                      <p:cBhvr>
                                        <p:cTn dur="1000"/>
                                        <p:tgtEl>
                                          <p:spTgt spid="166">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70" name="Shape 170"/>
        <p:cNvGrpSpPr/>
        <p:nvPr/>
      </p:nvGrpSpPr>
      <p:grpSpPr>
        <a:xfrm>
          <a:off x="0" y="0"/>
          <a:ext cx="0" cy="0"/>
          <a:chOff x="0" y="0"/>
          <a:chExt cx="0" cy="0"/>
        </a:xfrm>
      </p:grpSpPr>
      <p:sp>
        <p:nvSpPr>
          <p:cNvPr id="171" name="Google Shape;171;p2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Selecting Fruits and Vegetables</a:t>
            </a:r>
            <a:br>
              <a:rPr lang="en-US"/>
            </a:br>
            <a:r>
              <a:rPr lang="en-US" sz="1600">
                <a:solidFill>
                  <a:srgbClr val="6600CC"/>
                </a:solidFill>
              </a:rPr>
              <a:t>Objective </a:t>
            </a:r>
            <a:r>
              <a:rPr lang="en-US" sz="1600"/>
              <a:t>2</a:t>
            </a:r>
            <a:endParaRPr sz="1600">
              <a:solidFill>
                <a:srgbClr val="6600CC"/>
              </a:solidFill>
            </a:endParaRPr>
          </a:p>
        </p:txBody>
      </p:sp>
      <p:sp>
        <p:nvSpPr>
          <p:cNvPr id="172" name="Google Shape;172;p26"/>
          <p:cNvSpPr txBox="1"/>
          <p:nvPr>
            <p:ph idx="1" type="body"/>
          </p:nvPr>
        </p:nvSpPr>
        <p:spPr>
          <a:xfrm>
            <a:off x="1143001" y="2057400"/>
            <a:ext cx="987551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Cost </a:t>
            </a:r>
            <a:endParaRPr/>
          </a:p>
          <a:p>
            <a:pPr indent="-182880" lvl="1" marL="457200" rtl="0" algn="l">
              <a:lnSpc>
                <a:spcPct val="90000"/>
              </a:lnSpc>
              <a:spcBef>
                <a:spcPts val="200"/>
              </a:spcBef>
              <a:spcAft>
                <a:spcPts val="0"/>
              </a:spcAft>
              <a:buSzPts val="1600"/>
              <a:buChar char="o"/>
            </a:pPr>
            <a:r>
              <a:rPr lang="en-US"/>
              <a:t>Many factors affect the price differences in fresh, canned, and frozen fruit and vegetables</a:t>
            </a:r>
            <a:endParaRPr/>
          </a:p>
          <a:p>
            <a:pPr indent="-182880" lvl="1" marL="457200" rtl="0" algn="l">
              <a:lnSpc>
                <a:spcPct val="90000"/>
              </a:lnSpc>
              <a:spcBef>
                <a:spcPts val="600"/>
              </a:spcBef>
              <a:spcAft>
                <a:spcPts val="0"/>
              </a:spcAft>
              <a:buSzPts val="1600"/>
              <a:buChar char="o"/>
            </a:pPr>
            <a:r>
              <a:rPr lang="en-US"/>
              <a:t>You can save money by buying grocery store promotional items and by buying in bulk</a:t>
            </a:r>
            <a:endParaRPr/>
          </a:p>
          <a:p>
            <a:pPr indent="-182880" lvl="1" marL="457200" rtl="0" algn="l">
              <a:lnSpc>
                <a:spcPct val="90000"/>
              </a:lnSpc>
              <a:spcBef>
                <a:spcPts val="600"/>
              </a:spcBef>
              <a:spcAft>
                <a:spcPts val="0"/>
              </a:spcAft>
              <a:buSzPts val="1600"/>
              <a:buChar char="o"/>
            </a:pPr>
            <a:r>
              <a:rPr lang="en-US"/>
              <a:t>The further the distance needed to transport the food, the more it will cost the consumer</a:t>
            </a:r>
            <a:endParaRPr/>
          </a:p>
          <a:p>
            <a:pPr indent="-182880" lvl="0" marL="228600" rtl="0" algn="l">
              <a:lnSpc>
                <a:spcPct val="90000"/>
              </a:lnSpc>
              <a:spcBef>
                <a:spcPts val="1800"/>
              </a:spcBef>
              <a:spcAft>
                <a:spcPts val="0"/>
              </a:spcAft>
              <a:buClr>
                <a:srgbClr val="6600CC"/>
              </a:buClr>
              <a:buSzPts val="1760"/>
              <a:buChar char="•"/>
            </a:pPr>
            <a:r>
              <a:rPr lang="en-US"/>
              <a:t>Origin of fruit/vegetable </a:t>
            </a:r>
            <a:endParaRPr/>
          </a:p>
          <a:p>
            <a:pPr indent="-182880" lvl="1" marL="457200" rtl="0" algn="l">
              <a:lnSpc>
                <a:spcPct val="90000"/>
              </a:lnSpc>
              <a:spcBef>
                <a:spcPts val="200"/>
              </a:spcBef>
              <a:spcAft>
                <a:spcPts val="0"/>
              </a:spcAft>
              <a:buSzPts val="1600"/>
              <a:buChar char="o"/>
            </a:pPr>
            <a:r>
              <a:rPr lang="en-US"/>
              <a:t>“Wild” fruit may be preferred over “cultivated” fruit</a:t>
            </a:r>
            <a:endParaRPr/>
          </a:p>
          <a:p>
            <a:pPr indent="-182880" lvl="1" marL="457200" rtl="0" algn="l">
              <a:lnSpc>
                <a:spcPct val="90000"/>
              </a:lnSpc>
              <a:spcBef>
                <a:spcPts val="600"/>
              </a:spcBef>
              <a:spcAft>
                <a:spcPts val="0"/>
              </a:spcAft>
              <a:buSzPts val="1600"/>
              <a:buChar char="o"/>
            </a:pPr>
            <a:r>
              <a:rPr lang="en-US"/>
              <a:t>You may prefer organic fruits and vegetables, or those that are not genetically modified</a:t>
            </a:r>
            <a:endParaRPr/>
          </a:p>
          <a:p>
            <a:pPr indent="-182880" lvl="1" marL="457200" rtl="0" algn="l">
              <a:lnSpc>
                <a:spcPct val="90000"/>
              </a:lnSpc>
              <a:spcBef>
                <a:spcPts val="600"/>
              </a:spcBef>
              <a:spcAft>
                <a:spcPts val="0"/>
              </a:spcAft>
              <a:buSzPts val="1600"/>
              <a:buChar char="o"/>
            </a:pPr>
            <a:r>
              <a:rPr lang="en-US"/>
              <a:t>Federal law requires fresh fruits and vegetables that are not processed to display their country of origin</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xEl>
                                              <p:pRg end="0" st="0"/>
                                            </p:txEl>
                                          </p:spTgt>
                                        </p:tgtEl>
                                        <p:attrNameLst>
                                          <p:attrName>style.visibility</p:attrName>
                                        </p:attrNameLst>
                                      </p:cBhvr>
                                      <p:to>
                                        <p:strVal val="visible"/>
                                      </p:to>
                                    </p:set>
                                    <p:animEffect filter="fade" transition="in">
                                      <p:cBhvr>
                                        <p:cTn dur="1000"/>
                                        <p:tgtEl>
                                          <p:spTgt spid="17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xEl>
                                              <p:pRg end="1" st="1"/>
                                            </p:txEl>
                                          </p:spTgt>
                                        </p:tgtEl>
                                        <p:attrNameLst>
                                          <p:attrName>style.visibility</p:attrName>
                                        </p:attrNameLst>
                                      </p:cBhvr>
                                      <p:to>
                                        <p:strVal val="visible"/>
                                      </p:to>
                                    </p:set>
                                    <p:animEffect filter="fade" transition="in">
                                      <p:cBhvr>
                                        <p:cTn dur="1000"/>
                                        <p:tgtEl>
                                          <p:spTgt spid="17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xEl>
                                              <p:pRg end="2" st="2"/>
                                            </p:txEl>
                                          </p:spTgt>
                                        </p:tgtEl>
                                        <p:attrNameLst>
                                          <p:attrName>style.visibility</p:attrName>
                                        </p:attrNameLst>
                                      </p:cBhvr>
                                      <p:to>
                                        <p:strVal val="visible"/>
                                      </p:to>
                                    </p:set>
                                    <p:animEffect filter="fade" transition="in">
                                      <p:cBhvr>
                                        <p:cTn dur="1000"/>
                                        <p:tgtEl>
                                          <p:spTgt spid="17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xEl>
                                              <p:pRg end="3" st="3"/>
                                            </p:txEl>
                                          </p:spTgt>
                                        </p:tgtEl>
                                        <p:attrNameLst>
                                          <p:attrName>style.visibility</p:attrName>
                                        </p:attrNameLst>
                                      </p:cBhvr>
                                      <p:to>
                                        <p:strVal val="visible"/>
                                      </p:to>
                                    </p:set>
                                    <p:animEffect filter="fade" transition="in">
                                      <p:cBhvr>
                                        <p:cTn dur="1000"/>
                                        <p:tgtEl>
                                          <p:spTgt spid="17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xEl>
                                              <p:pRg end="4" st="4"/>
                                            </p:txEl>
                                          </p:spTgt>
                                        </p:tgtEl>
                                        <p:attrNameLst>
                                          <p:attrName>style.visibility</p:attrName>
                                        </p:attrNameLst>
                                      </p:cBhvr>
                                      <p:to>
                                        <p:strVal val="visible"/>
                                      </p:to>
                                    </p:set>
                                    <p:animEffect filter="fade" transition="in">
                                      <p:cBhvr>
                                        <p:cTn dur="1000"/>
                                        <p:tgtEl>
                                          <p:spTgt spid="17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xEl>
                                              <p:pRg end="5" st="5"/>
                                            </p:txEl>
                                          </p:spTgt>
                                        </p:tgtEl>
                                        <p:attrNameLst>
                                          <p:attrName>style.visibility</p:attrName>
                                        </p:attrNameLst>
                                      </p:cBhvr>
                                      <p:to>
                                        <p:strVal val="visible"/>
                                      </p:to>
                                    </p:set>
                                    <p:animEffect filter="fade" transition="in">
                                      <p:cBhvr>
                                        <p:cTn dur="1000"/>
                                        <p:tgtEl>
                                          <p:spTgt spid="17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xEl>
                                              <p:pRg end="6" st="6"/>
                                            </p:txEl>
                                          </p:spTgt>
                                        </p:tgtEl>
                                        <p:attrNameLst>
                                          <p:attrName>style.visibility</p:attrName>
                                        </p:attrNameLst>
                                      </p:cBhvr>
                                      <p:to>
                                        <p:strVal val="visible"/>
                                      </p:to>
                                    </p:set>
                                    <p:animEffect filter="fade" transition="in">
                                      <p:cBhvr>
                                        <p:cTn dur="1000"/>
                                        <p:tgtEl>
                                          <p:spTgt spid="172">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xEl>
                                              <p:pRg end="7" st="7"/>
                                            </p:txEl>
                                          </p:spTgt>
                                        </p:tgtEl>
                                        <p:attrNameLst>
                                          <p:attrName>style.visibility</p:attrName>
                                        </p:attrNameLst>
                                      </p:cBhvr>
                                      <p:to>
                                        <p:strVal val="visible"/>
                                      </p:to>
                                    </p:set>
                                    <p:animEffect filter="fade" transition="in">
                                      <p:cBhvr>
                                        <p:cTn dur="1000"/>
                                        <p:tgtEl>
                                          <p:spTgt spid="172">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76" name="Shape 176"/>
        <p:cNvGrpSpPr/>
        <p:nvPr/>
      </p:nvGrpSpPr>
      <p:grpSpPr>
        <a:xfrm>
          <a:off x="0" y="0"/>
          <a:ext cx="0" cy="0"/>
          <a:chOff x="0" y="0"/>
          <a:chExt cx="0" cy="0"/>
        </a:xfrm>
      </p:grpSpPr>
      <p:sp>
        <p:nvSpPr>
          <p:cNvPr id="177" name="Google Shape;177;p2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2</a:t>
            </a:r>
            <a:endParaRPr sz="1600">
              <a:solidFill>
                <a:srgbClr val="6600CC"/>
              </a:solidFill>
            </a:endParaRPr>
          </a:p>
        </p:txBody>
      </p:sp>
      <p:sp>
        <p:nvSpPr>
          <p:cNvPr id="178" name="Google Shape;178;p27"/>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SzPts val="1760"/>
              <a:buFont typeface="Corbel"/>
              <a:buAutoNum type="arabicPeriod"/>
            </a:pPr>
            <a:r>
              <a:rPr lang="en-US"/>
              <a:t>The grocery store is selling unripe bananas for 55 cents a pound, or a sack with five pounds of ripe and slightly overripe bananas for $1.25 (which works out to 25 cents a pound, but you must buy the whole sack). What factors should you consider when deciding which bananas to buy?</a:t>
            </a:r>
            <a:endParaRPr>
              <a:solidFill>
                <a:schemeClr val="dk1"/>
              </a:solidFill>
            </a:endParaRPr>
          </a:p>
        </p:txBody>
      </p:sp>
      <p:sp>
        <p:nvSpPr>
          <p:cNvPr id="179" name="Google Shape;179;p27"/>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83" name="Shape 183"/>
        <p:cNvGrpSpPr/>
        <p:nvPr/>
      </p:nvGrpSpPr>
      <p:grpSpPr>
        <a:xfrm>
          <a:off x="0" y="0"/>
          <a:ext cx="0" cy="0"/>
          <a:chOff x="0" y="0"/>
          <a:chExt cx="0" cy="0"/>
        </a:xfrm>
      </p:grpSpPr>
      <p:sp>
        <p:nvSpPr>
          <p:cNvPr id="184" name="Google Shape;184;p2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How to Prepare Fruits</a:t>
            </a:r>
            <a:br>
              <a:rPr lang="en-US"/>
            </a:br>
            <a:r>
              <a:rPr lang="en-US" sz="1600">
                <a:solidFill>
                  <a:srgbClr val="6600CC"/>
                </a:solidFill>
              </a:rPr>
              <a:t>Objective 3</a:t>
            </a:r>
            <a:endParaRPr sz="1600">
              <a:solidFill>
                <a:srgbClr val="6600CC"/>
              </a:solidFill>
            </a:endParaRPr>
          </a:p>
        </p:txBody>
      </p:sp>
      <p:sp>
        <p:nvSpPr>
          <p:cNvPr id="185" name="Google Shape;185;p28"/>
          <p:cNvSpPr txBox="1"/>
          <p:nvPr>
            <p:ph idx="1" type="body"/>
          </p:nvPr>
        </p:nvSpPr>
        <p:spPr>
          <a:xfrm>
            <a:off x="1143001" y="2057400"/>
            <a:ext cx="5586273" cy="4038600"/>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Clr>
                <a:srgbClr val="6600CC"/>
              </a:buClr>
              <a:buSzPts val="1760"/>
              <a:buChar char="•"/>
            </a:pPr>
            <a:r>
              <a:rPr lang="en-US"/>
              <a:t>Wash raw fruits thoroughly in cool water before eating</a:t>
            </a:r>
            <a:endParaRPr/>
          </a:p>
          <a:p>
            <a:pPr indent="-182880" lvl="0" marL="228600" rtl="0" algn="l">
              <a:lnSpc>
                <a:spcPct val="90000"/>
              </a:lnSpc>
              <a:spcBef>
                <a:spcPts val="1400"/>
              </a:spcBef>
              <a:spcAft>
                <a:spcPts val="0"/>
              </a:spcAft>
              <a:buClr>
                <a:srgbClr val="6600CC"/>
              </a:buClr>
              <a:buSzPts val="1760"/>
              <a:buChar char="•"/>
            </a:pPr>
            <a:r>
              <a:rPr lang="en-US"/>
              <a:t>Washing helps remove pesticide residues</a:t>
            </a:r>
            <a:endParaRPr/>
          </a:p>
          <a:p>
            <a:pPr indent="-182880" lvl="0" marL="228600" rtl="0" algn="l">
              <a:lnSpc>
                <a:spcPct val="90000"/>
              </a:lnSpc>
              <a:spcBef>
                <a:spcPts val="1400"/>
              </a:spcBef>
              <a:spcAft>
                <a:spcPts val="0"/>
              </a:spcAft>
              <a:buClr>
                <a:srgbClr val="6600CC"/>
              </a:buClr>
              <a:buSzPts val="1760"/>
              <a:buChar char="•"/>
            </a:pPr>
            <a:r>
              <a:rPr lang="en-US"/>
              <a:t>Even if the fruit will be peeled before eating, you should wash it to avoid transmitting contaminants onto the fruit as you peel it</a:t>
            </a:r>
            <a:endParaRPr/>
          </a:p>
          <a:p>
            <a:pPr indent="-182880" lvl="0" marL="228600" rtl="0" algn="l">
              <a:lnSpc>
                <a:spcPct val="90000"/>
              </a:lnSpc>
              <a:spcBef>
                <a:spcPts val="1400"/>
              </a:spcBef>
              <a:spcAft>
                <a:spcPts val="0"/>
              </a:spcAft>
              <a:buClr>
                <a:srgbClr val="6600CC"/>
              </a:buClr>
              <a:buSzPts val="1760"/>
              <a:buChar char="•"/>
            </a:pPr>
            <a:r>
              <a:rPr lang="en-US"/>
              <a:t>Do not use hand soap or dish detergent to wash fruit</a:t>
            </a:r>
            <a:endParaRPr/>
          </a:p>
          <a:p>
            <a:pPr indent="-182880" lvl="0" marL="228600" rtl="0" algn="l">
              <a:lnSpc>
                <a:spcPct val="90000"/>
              </a:lnSpc>
              <a:spcBef>
                <a:spcPts val="1400"/>
              </a:spcBef>
              <a:spcAft>
                <a:spcPts val="0"/>
              </a:spcAft>
              <a:buClr>
                <a:srgbClr val="6600CC"/>
              </a:buClr>
              <a:buSzPts val="1760"/>
              <a:buChar char="•"/>
            </a:pPr>
            <a:r>
              <a:rPr lang="en-US"/>
              <a:t>Some people use products specifically made to clean produce, while others use plain water</a:t>
            </a:r>
            <a:endParaRPr/>
          </a:p>
        </p:txBody>
      </p:sp>
      <p:pic>
        <p:nvPicPr>
          <p:cNvPr id="186" name="Google Shape;186;p28"/>
          <p:cNvPicPr preferRelativeResize="0"/>
          <p:nvPr/>
        </p:nvPicPr>
        <p:blipFill rotWithShape="1">
          <a:blip r:embed="rId3">
            <a:alphaModFix/>
          </a:blip>
          <a:srcRect b="0" l="0" r="0" t="0"/>
          <a:stretch/>
        </p:blipFill>
        <p:spPr>
          <a:xfrm>
            <a:off x="8335611" y="1411550"/>
            <a:ext cx="3181467" cy="4913297"/>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xEl>
                                              <p:pRg end="0" st="0"/>
                                            </p:txEl>
                                          </p:spTgt>
                                        </p:tgtEl>
                                        <p:attrNameLst>
                                          <p:attrName>style.visibility</p:attrName>
                                        </p:attrNameLst>
                                      </p:cBhvr>
                                      <p:to>
                                        <p:strVal val="visible"/>
                                      </p:to>
                                    </p:set>
                                    <p:animEffect filter="fade" transition="in">
                                      <p:cBhvr>
                                        <p:cTn dur="1000"/>
                                        <p:tgtEl>
                                          <p:spTgt spid="18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xEl>
                                              <p:pRg end="1" st="1"/>
                                            </p:txEl>
                                          </p:spTgt>
                                        </p:tgtEl>
                                        <p:attrNameLst>
                                          <p:attrName>style.visibility</p:attrName>
                                        </p:attrNameLst>
                                      </p:cBhvr>
                                      <p:to>
                                        <p:strVal val="visible"/>
                                      </p:to>
                                    </p:set>
                                    <p:animEffect filter="fade" transition="in">
                                      <p:cBhvr>
                                        <p:cTn dur="1000"/>
                                        <p:tgtEl>
                                          <p:spTgt spid="18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xEl>
                                              <p:pRg end="2" st="2"/>
                                            </p:txEl>
                                          </p:spTgt>
                                        </p:tgtEl>
                                        <p:attrNameLst>
                                          <p:attrName>style.visibility</p:attrName>
                                        </p:attrNameLst>
                                      </p:cBhvr>
                                      <p:to>
                                        <p:strVal val="visible"/>
                                      </p:to>
                                    </p:set>
                                    <p:animEffect filter="fade" transition="in">
                                      <p:cBhvr>
                                        <p:cTn dur="1000"/>
                                        <p:tgtEl>
                                          <p:spTgt spid="18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xEl>
                                              <p:pRg end="3" st="3"/>
                                            </p:txEl>
                                          </p:spTgt>
                                        </p:tgtEl>
                                        <p:attrNameLst>
                                          <p:attrName>style.visibility</p:attrName>
                                        </p:attrNameLst>
                                      </p:cBhvr>
                                      <p:to>
                                        <p:strVal val="visible"/>
                                      </p:to>
                                    </p:set>
                                    <p:animEffect filter="fade" transition="in">
                                      <p:cBhvr>
                                        <p:cTn dur="1000"/>
                                        <p:tgtEl>
                                          <p:spTgt spid="18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xEl>
                                              <p:pRg end="4" st="4"/>
                                            </p:txEl>
                                          </p:spTgt>
                                        </p:tgtEl>
                                        <p:attrNameLst>
                                          <p:attrName>style.visibility</p:attrName>
                                        </p:attrNameLst>
                                      </p:cBhvr>
                                      <p:to>
                                        <p:strVal val="visible"/>
                                      </p:to>
                                    </p:set>
                                    <p:animEffect filter="fade" transition="in">
                                      <p:cBhvr>
                                        <p:cTn dur="1000"/>
                                        <p:tgtEl>
                                          <p:spTgt spid="185">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90" name="Shape 190"/>
        <p:cNvGrpSpPr/>
        <p:nvPr/>
      </p:nvGrpSpPr>
      <p:grpSpPr>
        <a:xfrm>
          <a:off x="0" y="0"/>
          <a:ext cx="0" cy="0"/>
          <a:chOff x="0" y="0"/>
          <a:chExt cx="0" cy="0"/>
        </a:xfrm>
      </p:grpSpPr>
      <p:sp>
        <p:nvSpPr>
          <p:cNvPr id="191" name="Google Shape;191;p2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How to Prepare Fruits</a:t>
            </a:r>
            <a:br>
              <a:rPr lang="en-US"/>
            </a:br>
            <a:r>
              <a:rPr lang="en-US" sz="1600">
                <a:solidFill>
                  <a:srgbClr val="6600CC"/>
                </a:solidFill>
              </a:rPr>
              <a:t>Objective 3</a:t>
            </a:r>
            <a:endParaRPr sz="1600">
              <a:solidFill>
                <a:srgbClr val="6600CC"/>
              </a:solidFill>
            </a:endParaRPr>
          </a:p>
        </p:txBody>
      </p:sp>
      <p:sp>
        <p:nvSpPr>
          <p:cNvPr id="192" name="Google Shape;192;p29"/>
          <p:cNvSpPr txBox="1"/>
          <p:nvPr>
            <p:ph idx="1" type="body"/>
          </p:nvPr>
        </p:nvSpPr>
        <p:spPr>
          <a:xfrm>
            <a:off x="1143001" y="2057400"/>
            <a:ext cx="987551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Fruits that are low in acid content, such as bananas, apples, and pears, will turn brown after being cut</a:t>
            </a:r>
            <a:endParaRPr/>
          </a:p>
          <a:p>
            <a:pPr indent="-182880" lvl="0" marL="228600" rtl="0" algn="l">
              <a:lnSpc>
                <a:spcPct val="90000"/>
              </a:lnSpc>
              <a:spcBef>
                <a:spcPts val="1400"/>
              </a:spcBef>
              <a:spcAft>
                <a:spcPts val="0"/>
              </a:spcAft>
              <a:buClr>
                <a:srgbClr val="6600CC"/>
              </a:buClr>
              <a:buSzPts val="1760"/>
              <a:buChar char="•"/>
            </a:pPr>
            <a:r>
              <a:rPr lang="en-US"/>
              <a:t>If you are not eating them immediately, sprinkle the cut surface with an acidic fruit juice (such as lemon or orange juice) or a commercial anti-oxidant to prevent browning</a:t>
            </a:r>
            <a:endParaRPr/>
          </a:p>
          <a:p>
            <a:pPr indent="-182880" lvl="0" marL="228600" rtl="0" algn="l">
              <a:lnSpc>
                <a:spcPct val="90000"/>
              </a:lnSpc>
              <a:spcBef>
                <a:spcPts val="1400"/>
              </a:spcBef>
              <a:spcAft>
                <a:spcPts val="0"/>
              </a:spcAft>
              <a:buClr>
                <a:srgbClr val="6600CC"/>
              </a:buClr>
              <a:buSzPts val="1760"/>
              <a:buChar char="•"/>
            </a:pPr>
            <a:r>
              <a:rPr lang="en-US"/>
              <a:t>Cooking fruits provides interest and variety</a:t>
            </a:r>
            <a:endParaRPr/>
          </a:p>
          <a:p>
            <a:pPr indent="-182880" lvl="0" marL="228600" rtl="0" algn="l">
              <a:lnSpc>
                <a:spcPct val="90000"/>
              </a:lnSpc>
              <a:spcBef>
                <a:spcPts val="1400"/>
              </a:spcBef>
              <a:spcAft>
                <a:spcPts val="0"/>
              </a:spcAft>
              <a:buClr>
                <a:srgbClr val="6600CC"/>
              </a:buClr>
              <a:buSzPts val="1760"/>
              <a:buChar char="•"/>
            </a:pPr>
            <a:r>
              <a:rPr lang="en-US"/>
              <a:t>Cooking fruits in sugar syrup will help them keep their shape and firm texture</a:t>
            </a:r>
            <a:endParaRPr/>
          </a:p>
          <a:p>
            <a:pPr indent="-182880" lvl="0" marL="228600" rtl="0" algn="l">
              <a:lnSpc>
                <a:spcPct val="90000"/>
              </a:lnSpc>
              <a:spcBef>
                <a:spcPts val="1400"/>
              </a:spcBef>
              <a:spcAft>
                <a:spcPts val="0"/>
              </a:spcAft>
              <a:buClr>
                <a:srgbClr val="6600CC"/>
              </a:buClr>
              <a:buSzPts val="1760"/>
              <a:buChar char="•"/>
            </a:pPr>
            <a:r>
              <a:rPr lang="en-US"/>
              <a:t>Cooking hard fruits such as dried fruits will soften their cellulose</a:t>
            </a:r>
            <a:endParaRPr/>
          </a:p>
          <a:p>
            <a:pPr indent="-182880" lvl="0" marL="228600" rtl="0" algn="l">
              <a:lnSpc>
                <a:spcPct val="90000"/>
              </a:lnSpc>
              <a:spcBef>
                <a:spcPts val="1400"/>
              </a:spcBef>
              <a:spcAft>
                <a:spcPts val="0"/>
              </a:spcAft>
              <a:buClr>
                <a:srgbClr val="6600CC"/>
              </a:buClr>
              <a:buSzPts val="1760"/>
              <a:buChar char="•"/>
            </a:pPr>
            <a:r>
              <a:rPr lang="en-US"/>
              <a:t>To preserve vitamins and minerals, cook the fruit in as little water as possible, and cover and store fruits as soon as possible after opening or preparing them</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gtEl>
                                        <p:attrNameLst>
                                          <p:attrName>style.visibility</p:attrName>
                                        </p:attrNameLst>
                                      </p:cBhvr>
                                      <p:to>
                                        <p:strVal val="visible"/>
                                      </p:to>
                                    </p:set>
                                    <p:animEffect filter="fade" transition="in">
                                      <p:cBhvr>
                                        <p:cTn dur="1000"/>
                                        <p:tgtEl>
                                          <p:spTgt spid="1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xEl>
                                              <p:pRg end="0" st="0"/>
                                            </p:txEl>
                                          </p:spTgt>
                                        </p:tgtEl>
                                        <p:attrNameLst>
                                          <p:attrName>style.visibility</p:attrName>
                                        </p:attrNameLst>
                                      </p:cBhvr>
                                      <p:to>
                                        <p:strVal val="visible"/>
                                      </p:to>
                                    </p:set>
                                    <p:animEffect filter="fade" transition="in">
                                      <p:cBhvr>
                                        <p:cTn dur="1000"/>
                                        <p:tgtEl>
                                          <p:spTgt spid="19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xEl>
                                              <p:pRg end="1" st="1"/>
                                            </p:txEl>
                                          </p:spTgt>
                                        </p:tgtEl>
                                        <p:attrNameLst>
                                          <p:attrName>style.visibility</p:attrName>
                                        </p:attrNameLst>
                                      </p:cBhvr>
                                      <p:to>
                                        <p:strVal val="visible"/>
                                      </p:to>
                                    </p:set>
                                    <p:animEffect filter="fade" transition="in">
                                      <p:cBhvr>
                                        <p:cTn dur="1000"/>
                                        <p:tgtEl>
                                          <p:spTgt spid="19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xEl>
                                              <p:pRg end="2" st="2"/>
                                            </p:txEl>
                                          </p:spTgt>
                                        </p:tgtEl>
                                        <p:attrNameLst>
                                          <p:attrName>style.visibility</p:attrName>
                                        </p:attrNameLst>
                                      </p:cBhvr>
                                      <p:to>
                                        <p:strVal val="visible"/>
                                      </p:to>
                                    </p:set>
                                    <p:animEffect filter="fade" transition="in">
                                      <p:cBhvr>
                                        <p:cTn dur="1000"/>
                                        <p:tgtEl>
                                          <p:spTgt spid="19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xEl>
                                              <p:pRg end="3" st="3"/>
                                            </p:txEl>
                                          </p:spTgt>
                                        </p:tgtEl>
                                        <p:attrNameLst>
                                          <p:attrName>style.visibility</p:attrName>
                                        </p:attrNameLst>
                                      </p:cBhvr>
                                      <p:to>
                                        <p:strVal val="visible"/>
                                      </p:to>
                                    </p:set>
                                    <p:animEffect filter="fade" transition="in">
                                      <p:cBhvr>
                                        <p:cTn dur="1000"/>
                                        <p:tgtEl>
                                          <p:spTgt spid="19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xEl>
                                              <p:pRg end="4" st="4"/>
                                            </p:txEl>
                                          </p:spTgt>
                                        </p:tgtEl>
                                        <p:attrNameLst>
                                          <p:attrName>style.visibility</p:attrName>
                                        </p:attrNameLst>
                                      </p:cBhvr>
                                      <p:to>
                                        <p:strVal val="visible"/>
                                      </p:to>
                                    </p:set>
                                    <p:animEffect filter="fade" transition="in">
                                      <p:cBhvr>
                                        <p:cTn dur="1000"/>
                                        <p:tgtEl>
                                          <p:spTgt spid="19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xEl>
                                              <p:pRg end="5" st="5"/>
                                            </p:txEl>
                                          </p:spTgt>
                                        </p:tgtEl>
                                        <p:attrNameLst>
                                          <p:attrName>style.visibility</p:attrName>
                                        </p:attrNameLst>
                                      </p:cBhvr>
                                      <p:to>
                                        <p:strVal val="visible"/>
                                      </p:to>
                                    </p:set>
                                    <p:animEffect filter="fade" transition="in">
                                      <p:cBhvr>
                                        <p:cTn dur="1000"/>
                                        <p:tgtEl>
                                          <p:spTgt spid="192">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96" name="Shape 196"/>
        <p:cNvGrpSpPr/>
        <p:nvPr/>
      </p:nvGrpSpPr>
      <p:grpSpPr>
        <a:xfrm>
          <a:off x="0" y="0"/>
          <a:ext cx="0" cy="0"/>
          <a:chOff x="0" y="0"/>
          <a:chExt cx="0" cy="0"/>
        </a:xfrm>
      </p:grpSpPr>
      <p:sp>
        <p:nvSpPr>
          <p:cNvPr id="197" name="Google Shape;197;p3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3</a:t>
            </a:r>
            <a:endParaRPr sz="1600">
              <a:solidFill>
                <a:srgbClr val="6600CC"/>
              </a:solidFill>
            </a:endParaRPr>
          </a:p>
        </p:txBody>
      </p:sp>
      <p:sp>
        <p:nvSpPr>
          <p:cNvPr id="198" name="Google Shape;198;p30"/>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SzPts val="1760"/>
              <a:buFont typeface="Corbel"/>
              <a:buAutoNum type="arabicPeriod"/>
            </a:pPr>
            <a:r>
              <a:rPr lang="en-US"/>
              <a:t>How do you clean fruits?</a:t>
            </a:r>
            <a:endParaRPr/>
          </a:p>
          <a:p>
            <a:pPr indent="-457200" lvl="0" marL="502920" rtl="0" algn="l">
              <a:lnSpc>
                <a:spcPct val="90000"/>
              </a:lnSpc>
              <a:spcBef>
                <a:spcPts val="1400"/>
              </a:spcBef>
              <a:spcAft>
                <a:spcPts val="0"/>
              </a:spcAft>
              <a:buSzPts val="1760"/>
              <a:buFont typeface="Corbel"/>
              <a:buAutoNum type="arabicPeriod"/>
            </a:pPr>
            <a:r>
              <a:rPr lang="en-US"/>
              <a:t>What is the purpose of cooking fruits in sugar?</a:t>
            </a:r>
            <a:endParaRPr>
              <a:solidFill>
                <a:schemeClr val="dk1"/>
              </a:solidFill>
            </a:endParaRPr>
          </a:p>
        </p:txBody>
      </p:sp>
      <p:sp>
        <p:nvSpPr>
          <p:cNvPr id="199" name="Google Shape;199;p30"/>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03" name="Shape 203"/>
        <p:cNvGrpSpPr/>
        <p:nvPr/>
      </p:nvGrpSpPr>
      <p:grpSpPr>
        <a:xfrm>
          <a:off x="0" y="0"/>
          <a:ext cx="0" cy="0"/>
          <a:chOff x="0" y="0"/>
          <a:chExt cx="0" cy="0"/>
        </a:xfrm>
      </p:grpSpPr>
      <p:sp>
        <p:nvSpPr>
          <p:cNvPr id="204" name="Google Shape;204;p3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How to Prepare Vegetables</a:t>
            </a:r>
            <a:br>
              <a:rPr lang="en-US"/>
            </a:br>
            <a:r>
              <a:rPr lang="en-US" sz="1600">
                <a:solidFill>
                  <a:srgbClr val="6600CC"/>
                </a:solidFill>
              </a:rPr>
              <a:t>Objective </a:t>
            </a:r>
            <a:r>
              <a:rPr lang="en-US" sz="1600"/>
              <a:t>4</a:t>
            </a:r>
            <a:endParaRPr sz="1600">
              <a:solidFill>
                <a:srgbClr val="6600CC"/>
              </a:solidFill>
            </a:endParaRPr>
          </a:p>
        </p:txBody>
      </p:sp>
      <p:sp>
        <p:nvSpPr>
          <p:cNvPr id="205" name="Google Shape;205;p31"/>
          <p:cNvSpPr txBox="1"/>
          <p:nvPr>
            <p:ph idx="1" type="body"/>
          </p:nvPr>
        </p:nvSpPr>
        <p:spPr>
          <a:xfrm>
            <a:off x="1143001" y="2057399"/>
            <a:ext cx="6030156" cy="4272379"/>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Clr>
                <a:srgbClr val="6600CC"/>
              </a:buClr>
              <a:buSzPts val="1760"/>
              <a:buChar char="•"/>
            </a:pPr>
            <a:r>
              <a:rPr lang="en-US"/>
              <a:t>Wash raw vegetables before eating or preparing for cooking, as this will help remove pesticide residues</a:t>
            </a:r>
            <a:endParaRPr/>
          </a:p>
          <a:p>
            <a:pPr indent="-182880" lvl="0" marL="228600" rtl="0" algn="l">
              <a:lnSpc>
                <a:spcPct val="90000"/>
              </a:lnSpc>
              <a:spcBef>
                <a:spcPts val="1400"/>
              </a:spcBef>
              <a:spcAft>
                <a:spcPts val="0"/>
              </a:spcAft>
              <a:buClr>
                <a:srgbClr val="6600CC"/>
              </a:buClr>
              <a:buSzPts val="1760"/>
              <a:buChar char="•"/>
            </a:pPr>
            <a:r>
              <a:rPr lang="en-US"/>
              <a:t>Scrub, pare, or scrape root and stem vegetables as needed; remove blemishes with a sharp knife</a:t>
            </a:r>
            <a:endParaRPr/>
          </a:p>
          <a:p>
            <a:pPr indent="-182880" lvl="0" marL="228600" rtl="0" algn="l">
              <a:lnSpc>
                <a:spcPct val="90000"/>
              </a:lnSpc>
              <a:spcBef>
                <a:spcPts val="1400"/>
              </a:spcBef>
              <a:spcAft>
                <a:spcPts val="0"/>
              </a:spcAft>
              <a:buClr>
                <a:srgbClr val="6600CC"/>
              </a:buClr>
              <a:buSzPts val="1760"/>
              <a:buChar char="•"/>
            </a:pPr>
            <a:r>
              <a:rPr lang="en-US"/>
              <a:t>There are many ways to cook vegetables — they can be boiled, steamed, sautéed, stir-fried, baked, roasted, or grilled</a:t>
            </a:r>
            <a:endParaRPr/>
          </a:p>
          <a:p>
            <a:pPr indent="-182880" lvl="0" marL="228600" rtl="0" algn="l">
              <a:lnSpc>
                <a:spcPct val="90000"/>
              </a:lnSpc>
              <a:spcBef>
                <a:spcPts val="1400"/>
              </a:spcBef>
              <a:spcAft>
                <a:spcPts val="0"/>
              </a:spcAft>
              <a:buClr>
                <a:srgbClr val="6600CC"/>
              </a:buClr>
              <a:buSzPts val="1760"/>
              <a:buChar char="•"/>
            </a:pPr>
            <a:r>
              <a:rPr lang="en-US"/>
              <a:t>Perform any specific task needed to prepare the vegetable</a:t>
            </a:r>
            <a:endParaRPr/>
          </a:p>
          <a:p>
            <a:pPr indent="-182880" lvl="0" marL="228600" rtl="0" algn="l">
              <a:lnSpc>
                <a:spcPct val="90000"/>
              </a:lnSpc>
              <a:spcBef>
                <a:spcPts val="1400"/>
              </a:spcBef>
              <a:spcAft>
                <a:spcPts val="0"/>
              </a:spcAft>
              <a:buClr>
                <a:srgbClr val="6600CC"/>
              </a:buClr>
              <a:buSzPts val="1760"/>
              <a:buChar char="•"/>
            </a:pPr>
            <a:r>
              <a:rPr lang="en-US"/>
              <a:t>Cut vegetables the same size throughout the dish so they will cook evenly</a:t>
            </a:r>
            <a:endParaRPr/>
          </a:p>
          <a:p>
            <a:pPr indent="-71120" lvl="0" marL="228600" rtl="0" algn="l">
              <a:lnSpc>
                <a:spcPct val="90000"/>
              </a:lnSpc>
              <a:spcBef>
                <a:spcPts val="1400"/>
              </a:spcBef>
              <a:spcAft>
                <a:spcPts val="0"/>
              </a:spcAft>
              <a:buClr>
                <a:srgbClr val="6600CC"/>
              </a:buClr>
              <a:buSzPts val="1760"/>
              <a:buNone/>
            </a:pPr>
            <a:r>
              <a:t/>
            </a:r>
            <a:endParaRPr/>
          </a:p>
        </p:txBody>
      </p:sp>
      <p:pic>
        <p:nvPicPr>
          <p:cNvPr id="206" name="Google Shape;206;p31"/>
          <p:cNvPicPr preferRelativeResize="0"/>
          <p:nvPr/>
        </p:nvPicPr>
        <p:blipFill rotWithShape="1">
          <a:blip r:embed="rId3">
            <a:alphaModFix/>
          </a:blip>
          <a:srcRect b="0" l="0" r="0" t="0"/>
          <a:stretch/>
        </p:blipFill>
        <p:spPr>
          <a:xfrm>
            <a:off x="7421732" y="2057399"/>
            <a:ext cx="3596788" cy="239746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0" st="0"/>
                                            </p:txEl>
                                          </p:spTgt>
                                        </p:tgtEl>
                                        <p:attrNameLst>
                                          <p:attrName>style.visibility</p:attrName>
                                        </p:attrNameLst>
                                      </p:cBhvr>
                                      <p:to>
                                        <p:strVal val="visible"/>
                                      </p:to>
                                    </p:set>
                                    <p:animEffect filter="fade" transition="in">
                                      <p:cBhvr>
                                        <p:cTn dur="1000"/>
                                        <p:tgtEl>
                                          <p:spTgt spid="20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1" st="1"/>
                                            </p:txEl>
                                          </p:spTgt>
                                        </p:tgtEl>
                                        <p:attrNameLst>
                                          <p:attrName>style.visibility</p:attrName>
                                        </p:attrNameLst>
                                      </p:cBhvr>
                                      <p:to>
                                        <p:strVal val="visible"/>
                                      </p:to>
                                    </p:set>
                                    <p:animEffect filter="fade" transition="in">
                                      <p:cBhvr>
                                        <p:cTn dur="1000"/>
                                        <p:tgtEl>
                                          <p:spTgt spid="20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2" st="2"/>
                                            </p:txEl>
                                          </p:spTgt>
                                        </p:tgtEl>
                                        <p:attrNameLst>
                                          <p:attrName>style.visibility</p:attrName>
                                        </p:attrNameLst>
                                      </p:cBhvr>
                                      <p:to>
                                        <p:strVal val="visible"/>
                                      </p:to>
                                    </p:set>
                                    <p:animEffect filter="fade" transition="in">
                                      <p:cBhvr>
                                        <p:cTn dur="1000"/>
                                        <p:tgtEl>
                                          <p:spTgt spid="20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3" st="3"/>
                                            </p:txEl>
                                          </p:spTgt>
                                        </p:tgtEl>
                                        <p:attrNameLst>
                                          <p:attrName>style.visibility</p:attrName>
                                        </p:attrNameLst>
                                      </p:cBhvr>
                                      <p:to>
                                        <p:strVal val="visible"/>
                                      </p:to>
                                    </p:set>
                                    <p:animEffect filter="fade" transition="in">
                                      <p:cBhvr>
                                        <p:cTn dur="1000"/>
                                        <p:tgtEl>
                                          <p:spTgt spid="20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4" st="4"/>
                                            </p:txEl>
                                          </p:spTgt>
                                        </p:tgtEl>
                                        <p:attrNameLst>
                                          <p:attrName>style.visibility</p:attrName>
                                        </p:attrNameLst>
                                      </p:cBhvr>
                                      <p:to>
                                        <p:strVal val="visible"/>
                                      </p:to>
                                    </p:set>
                                    <p:animEffect filter="fade" transition="in">
                                      <p:cBhvr>
                                        <p:cTn dur="1000"/>
                                        <p:tgtEl>
                                          <p:spTgt spid="20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5" st="5"/>
                                            </p:txEl>
                                          </p:spTgt>
                                        </p:tgtEl>
                                        <p:attrNameLst>
                                          <p:attrName>style.visibility</p:attrName>
                                        </p:attrNameLst>
                                      </p:cBhvr>
                                      <p:to>
                                        <p:strVal val="visible"/>
                                      </p:to>
                                    </p:set>
                                    <p:animEffect filter="fade" transition="in">
                                      <p:cBhvr>
                                        <p:cTn dur="1000"/>
                                        <p:tgtEl>
                                          <p:spTgt spid="205">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95" name="Shape 95"/>
        <p:cNvGrpSpPr/>
        <p:nvPr/>
      </p:nvGrpSpPr>
      <p:grpSpPr>
        <a:xfrm>
          <a:off x="0" y="0"/>
          <a:ext cx="0" cy="0"/>
          <a:chOff x="0" y="0"/>
          <a:chExt cx="0" cy="0"/>
        </a:xfrm>
      </p:grpSpPr>
      <p:sp>
        <p:nvSpPr>
          <p:cNvPr id="96" name="Google Shape;96;p1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Objectives</a:t>
            </a:r>
            <a:endParaRPr>
              <a:solidFill>
                <a:srgbClr val="6600CC"/>
              </a:solidFill>
            </a:endParaRPr>
          </a:p>
        </p:txBody>
      </p:sp>
      <p:sp>
        <p:nvSpPr>
          <p:cNvPr id="97" name="Google Shape;97;p14"/>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SzPts val="1760"/>
              <a:buFont typeface="Corbel"/>
              <a:buAutoNum type="arabicPeriod"/>
            </a:pPr>
            <a:r>
              <a:rPr lang="en-US"/>
              <a:t>Identify sources of the principle nutrients in fruits and vegetables.</a:t>
            </a:r>
            <a:endParaRPr/>
          </a:p>
          <a:p>
            <a:pPr indent="-457200" lvl="0" marL="502920" rtl="0" algn="l">
              <a:lnSpc>
                <a:spcPct val="90000"/>
              </a:lnSpc>
              <a:spcBef>
                <a:spcPts val="1400"/>
              </a:spcBef>
              <a:spcAft>
                <a:spcPts val="0"/>
              </a:spcAft>
              <a:buSzPts val="1760"/>
              <a:buFont typeface="Corbel"/>
              <a:buAutoNum type="arabicPeriod"/>
            </a:pPr>
            <a:r>
              <a:rPr lang="en-US"/>
              <a:t>Identify factors to consider when selecting fruits and vegetables.</a:t>
            </a:r>
            <a:endParaRPr/>
          </a:p>
          <a:p>
            <a:pPr indent="-457200" lvl="0" marL="502920" rtl="0" algn="l">
              <a:lnSpc>
                <a:spcPct val="90000"/>
              </a:lnSpc>
              <a:spcBef>
                <a:spcPts val="1400"/>
              </a:spcBef>
              <a:spcAft>
                <a:spcPts val="0"/>
              </a:spcAft>
              <a:buSzPts val="1760"/>
              <a:buFont typeface="Corbel"/>
              <a:buAutoNum type="arabicPeriod"/>
            </a:pPr>
            <a:r>
              <a:rPr lang="en-US"/>
              <a:t>Explain guidelines to follow when preparing fruit.</a:t>
            </a:r>
            <a:endParaRPr/>
          </a:p>
          <a:p>
            <a:pPr indent="-457200" lvl="0" marL="502920" rtl="0" algn="l">
              <a:lnSpc>
                <a:spcPct val="90000"/>
              </a:lnSpc>
              <a:spcBef>
                <a:spcPts val="1400"/>
              </a:spcBef>
              <a:spcAft>
                <a:spcPts val="0"/>
              </a:spcAft>
              <a:buSzPts val="1760"/>
              <a:buFont typeface="Corbel"/>
              <a:buAutoNum type="arabicPeriod"/>
            </a:pPr>
            <a:r>
              <a:rPr lang="en-US"/>
              <a:t>Determine how to prepare vegetables.</a:t>
            </a:r>
            <a:endParaRPr/>
          </a:p>
          <a:p>
            <a:pPr indent="-457200" lvl="0" marL="502920" rtl="0" algn="l">
              <a:lnSpc>
                <a:spcPct val="90000"/>
              </a:lnSpc>
              <a:spcBef>
                <a:spcPts val="1400"/>
              </a:spcBef>
              <a:spcAft>
                <a:spcPts val="0"/>
              </a:spcAft>
              <a:buSzPts val="1760"/>
              <a:buFont typeface="Corbel"/>
              <a:buAutoNum type="arabicPeriod"/>
            </a:pPr>
            <a:r>
              <a:rPr lang="en-US"/>
              <a:t>Evaluate a fruit or vegetable recipe. (Assignment Sheet 1)</a:t>
            </a:r>
            <a:endParaRPr/>
          </a:p>
          <a:p>
            <a:pPr indent="-457200" lvl="0" marL="502920" rtl="0" algn="l">
              <a:lnSpc>
                <a:spcPct val="90000"/>
              </a:lnSpc>
              <a:spcBef>
                <a:spcPts val="1400"/>
              </a:spcBef>
              <a:spcAft>
                <a:spcPts val="0"/>
              </a:spcAft>
              <a:buSzPts val="1760"/>
              <a:buFont typeface="Corbel"/>
              <a:buAutoNum type="arabicPeriod"/>
            </a:pPr>
            <a:r>
              <a:rPr lang="en-US"/>
              <a:t>Prepare a fruit or vegetable recipe. (Job Sheet 1)</a:t>
            </a:r>
            <a:endParaRPr/>
          </a:p>
          <a:p>
            <a:pPr indent="-457200" lvl="0" marL="502920" rtl="0" algn="l">
              <a:lnSpc>
                <a:spcPct val="90000"/>
              </a:lnSpc>
              <a:spcBef>
                <a:spcPts val="1400"/>
              </a:spcBef>
              <a:spcAft>
                <a:spcPts val="0"/>
              </a:spcAft>
              <a:buSzPts val="1760"/>
              <a:buFont typeface="Corbel"/>
              <a:buAutoNum type="arabicPeriod"/>
            </a:pPr>
            <a:r>
              <a:rPr lang="en-US"/>
              <a:t>Identify nutrients and functions found in grains.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10" name="Shape 210"/>
        <p:cNvGrpSpPr/>
        <p:nvPr/>
      </p:nvGrpSpPr>
      <p:grpSpPr>
        <a:xfrm>
          <a:off x="0" y="0"/>
          <a:ext cx="0" cy="0"/>
          <a:chOff x="0" y="0"/>
          <a:chExt cx="0" cy="0"/>
        </a:xfrm>
      </p:grpSpPr>
      <p:sp>
        <p:nvSpPr>
          <p:cNvPr id="211" name="Google Shape;211;p3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How to Prepare Vegetables</a:t>
            </a:r>
            <a:br>
              <a:rPr lang="en-US"/>
            </a:br>
            <a:r>
              <a:rPr lang="en-US" sz="1600">
                <a:solidFill>
                  <a:srgbClr val="6600CC"/>
                </a:solidFill>
              </a:rPr>
              <a:t>Objective </a:t>
            </a:r>
            <a:r>
              <a:rPr lang="en-US" sz="1600"/>
              <a:t>4</a:t>
            </a:r>
            <a:endParaRPr sz="1600">
              <a:solidFill>
                <a:srgbClr val="6600CC"/>
              </a:solidFill>
            </a:endParaRPr>
          </a:p>
        </p:txBody>
      </p:sp>
      <p:sp>
        <p:nvSpPr>
          <p:cNvPr id="212" name="Google Shape;212;p32"/>
          <p:cNvSpPr txBox="1"/>
          <p:nvPr>
            <p:ph idx="1" type="body"/>
          </p:nvPr>
        </p:nvSpPr>
        <p:spPr>
          <a:xfrm>
            <a:off x="1143000" y="2057399"/>
            <a:ext cx="9875519" cy="4272379"/>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When boiling vegetables, use a minimal amount of water</a:t>
            </a:r>
            <a:endParaRPr/>
          </a:p>
          <a:p>
            <a:pPr indent="-182880" lvl="0" marL="228600" rtl="0" algn="l">
              <a:lnSpc>
                <a:spcPct val="90000"/>
              </a:lnSpc>
              <a:spcBef>
                <a:spcPts val="1400"/>
              </a:spcBef>
              <a:spcAft>
                <a:spcPts val="0"/>
              </a:spcAft>
              <a:buClr>
                <a:srgbClr val="6600CC"/>
              </a:buClr>
              <a:buSzPts val="1760"/>
              <a:buChar char="•"/>
            </a:pPr>
            <a:r>
              <a:rPr lang="en-US"/>
              <a:t>Salted water adds flavor</a:t>
            </a:r>
            <a:endParaRPr/>
          </a:p>
          <a:p>
            <a:pPr indent="-182880" lvl="0" marL="228600" rtl="0" algn="l">
              <a:lnSpc>
                <a:spcPct val="90000"/>
              </a:lnSpc>
              <a:spcBef>
                <a:spcPts val="1400"/>
              </a:spcBef>
              <a:spcAft>
                <a:spcPts val="0"/>
              </a:spcAft>
              <a:buClr>
                <a:srgbClr val="6600CC"/>
              </a:buClr>
              <a:buSzPts val="1760"/>
              <a:buChar char="•"/>
            </a:pPr>
            <a:r>
              <a:rPr lang="en-US"/>
              <a:t>Bring water to a boil before adding the vegetable</a:t>
            </a:r>
            <a:endParaRPr/>
          </a:p>
          <a:p>
            <a:pPr indent="-182880" lvl="0" marL="228600" rtl="0" algn="l">
              <a:lnSpc>
                <a:spcPct val="90000"/>
              </a:lnSpc>
              <a:spcBef>
                <a:spcPts val="1400"/>
              </a:spcBef>
              <a:spcAft>
                <a:spcPts val="0"/>
              </a:spcAft>
              <a:buClr>
                <a:srgbClr val="6600CC"/>
              </a:buClr>
              <a:buSzPts val="1760"/>
              <a:buChar char="•"/>
            </a:pPr>
            <a:r>
              <a:rPr lang="en-US"/>
              <a:t>Cook vegetables as quickly and as lightly as possible; the less they are cooked, the more nutrients are preserved</a:t>
            </a:r>
            <a:endParaRPr/>
          </a:p>
          <a:p>
            <a:pPr indent="-182880" lvl="0" marL="228600" rtl="0" algn="l">
              <a:lnSpc>
                <a:spcPct val="90000"/>
              </a:lnSpc>
              <a:spcBef>
                <a:spcPts val="1400"/>
              </a:spcBef>
              <a:spcAft>
                <a:spcPts val="0"/>
              </a:spcAft>
              <a:buClr>
                <a:srgbClr val="6600CC"/>
              </a:buClr>
              <a:buSzPts val="1760"/>
              <a:buChar char="•"/>
            </a:pPr>
            <a:r>
              <a:rPr lang="en-US"/>
              <a:t>Serve vegetables as soon as possible after cooking to prevent loss of color, flavor, and food value</a:t>
            </a:r>
            <a:endParaRPr/>
          </a:p>
          <a:p>
            <a:pPr indent="-182880" lvl="0" marL="228600" rtl="0" algn="l">
              <a:lnSpc>
                <a:spcPct val="90000"/>
              </a:lnSpc>
              <a:spcBef>
                <a:spcPts val="1400"/>
              </a:spcBef>
              <a:spcAft>
                <a:spcPts val="0"/>
              </a:spcAft>
              <a:buClr>
                <a:srgbClr val="6600CC"/>
              </a:buClr>
              <a:buSzPts val="1760"/>
              <a:buChar char="•"/>
            </a:pPr>
            <a:r>
              <a:rPr lang="en-US"/>
              <a:t>Covering and storing vegetables as soon as possible after you open or prepare them will also preserve nutrients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2">
                                            <p:txEl>
                                              <p:pRg end="0" st="0"/>
                                            </p:txEl>
                                          </p:spTgt>
                                        </p:tgtEl>
                                        <p:attrNameLst>
                                          <p:attrName>style.visibility</p:attrName>
                                        </p:attrNameLst>
                                      </p:cBhvr>
                                      <p:to>
                                        <p:strVal val="visible"/>
                                      </p:to>
                                    </p:set>
                                    <p:animEffect filter="fade" transition="in">
                                      <p:cBhvr>
                                        <p:cTn dur="1000"/>
                                        <p:tgtEl>
                                          <p:spTgt spid="21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2">
                                            <p:txEl>
                                              <p:pRg end="1" st="1"/>
                                            </p:txEl>
                                          </p:spTgt>
                                        </p:tgtEl>
                                        <p:attrNameLst>
                                          <p:attrName>style.visibility</p:attrName>
                                        </p:attrNameLst>
                                      </p:cBhvr>
                                      <p:to>
                                        <p:strVal val="visible"/>
                                      </p:to>
                                    </p:set>
                                    <p:animEffect filter="fade" transition="in">
                                      <p:cBhvr>
                                        <p:cTn dur="1000"/>
                                        <p:tgtEl>
                                          <p:spTgt spid="21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2">
                                            <p:txEl>
                                              <p:pRg end="2" st="2"/>
                                            </p:txEl>
                                          </p:spTgt>
                                        </p:tgtEl>
                                        <p:attrNameLst>
                                          <p:attrName>style.visibility</p:attrName>
                                        </p:attrNameLst>
                                      </p:cBhvr>
                                      <p:to>
                                        <p:strVal val="visible"/>
                                      </p:to>
                                    </p:set>
                                    <p:animEffect filter="fade" transition="in">
                                      <p:cBhvr>
                                        <p:cTn dur="1000"/>
                                        <p:tgtEl>
                                          <p:spTgt spid="21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2">
                                            <p:txEl>
                                              <p:pRg end="3" st="3"/>
                                            </p:txEl>
                                          </p:spTgt>
                                        </p:tgtEl>
                                        <p:attrNameLst>
                                          <p:attrName>style.visibility</p:attrName>
                                        </p:attrNameLst>
                                      </p:cBhvr>
                                      <p:to>
                                        <p:strVal val="visible"/>
                                      </p:to>
                                    </p:set>
                                    <p:animEffect filter="fade" transition="in">
                                      <p:cBhvr>
                                        <p:cTn dur="1000"/>
                                        <p:tgtEl>
                                          <p:spTgt spid="21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2">
                                            <p:txEl>
                                              <p:pRg end="4" st="4"/>
                                            </p:txEl>
                                          </p:spTgt>
                                        </p:tgtEl>
                                        <p:attrNameLst>
                                          <p:attrName>style.visibility</p:attrName>
                                        </p:attrNameLst>
                                      </p:cBhvr>
                                      <p:to>
                                        <p:strVal val="visible"/>
                                      </p:to>
                                    </p:set>
                                    <p:animEffect filter="fade" transition="in">
                                      <p:cBhvr>
                                        <p:cTn dur="1000"/>
                                        <p:tgtEl>
                                          <p:spTgt spid="21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2">
                                            <p:txEl>
                                              <p:pRg end="5" st="5"/>
                                            </p:txEl>
                                          </p:spTgt>
                                        </p:tgtEl>
                                        <p:attrNameLst>
                                          <p:attrName>style.visibility</p:attrName>
                                        </p:attrNameLst>
                                      </p:cBhvr>
                                      <p:to>
                                        <p:strVal val="visible"/>
                                      </p:to>
                                    </p:set>
                                    <p:animEffect filter="fade" transition="in">
                                      <p:cBhvr>
                                        <p:cTn dur="1000"/>
                                        <p:tgtEl>
                                          <p:spTgt spid="212">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16" name="Shape 216"/>
        <p:cNvGrpSpPr/>
        <p:nvPr/>
      </p:nvGrpSpPr>
      <p:grpSpPr>
        <a:xfrm>
          <a:off x="0" y="0"/>
          <a:ext cx="0" cy="0"/>
          <a:chOff x="0" y="0"/>
          <a:chExt cx="0" cy="0"/>
        </a:xfrm>
      </p:grpSpPr>
      <p:sp>
        <p:nvSpPr>
          <p:cNvPr id="217" name="Google Shape;217;p3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How to Prepare Vegetables</a:t>
            </a:r>
            <a:br>
              <a:rPr lang="en-US"/>
            </a:br>
            <a:r>
              <a:rPr lang="en-US" sz="1600">
                <a:solidFill>
                  <a:srgbClr val="6600CC"/>
                </a:solidFill>
              </a:rPr>
              <a:t>Objective </a:t>
            </a:r>
            <a:r>
              <a:rPr lang="en-US" sz="1600"/>
              <a:t>4</a:t>
            </a:r>
            <a:endParaRPr sz="1600">
              <a:solidFill>
                <a:srgbClr val="6600CC"/>
              </a:solidFill>
            </a:endParaRPr>
          </a:p>
        </p:txBody>
      </p:sp>
      <p:sp>
        <p:nvSpPr>
          <p:cNvPr id="218" name="Google Shape;218;p33"/>
          <p:cNvSpPr txBox="1"/>
          <p:nvPr>
            <p:ph idx="1" type="body"/>
          </p:nvPr>
        </p:nvSpPr>
        <p:spPr>
          <a:xfrm>
            <a:off x="1143000" y="2057399"/>
            <a:ext cx="9875519" cy="4272379"/>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Canned vegetables</a:t>
            </a:r>
            <a:endParaRPr/>
          </a:p>
          <a:p>
            <a:pPr indent="-182880" lvl="1" marL="457200" rtl="0" algn="l">
              <a:lnSpc>
                <a:spcPct val="90000"/>
              </a:lnSpc>
              <a:spcBef>
                <a:spcPts val="200"/>
              </a:spcBef>
              <a:spcAft>
                <a:spcPts val="0"/>
              </a:spcAft>
              <a:buSzPts val="1600"/>
              <a:buChar char="o"/>
            </a:pPr>
            <a:r>
              <a:rPr lang="en-US"/>
              <a:t>Wipe off the top of the can before opening it, and then pour the liquid into a saucepan</a:t>
            </a:r>
            <a:endParaRPr/>
          </a:p>
          <a:p>
            <a:pPr indent="-182880" lvl="1" marL="457200" rtl="0" algn="l">
              <a:lnSpc>
                <a:spcPct val="90000"/>
              </a:lnSpc>
              <a:spcBef>
                <a:spcPts val="600"/>
              </a:spcBef>
              <a:spcAft>
                <a:spcPts val="0"/>
              </a:spcAft>
              <a:buSzPts val="1600"/>
              <a:buChar char="o"/>
            </a:pPr>
            <a:r>
              <a:rPr lang="en-US"/>
              <a:t>Add the vegetables and the seasonings to the liquid</a:t>
            </a:r>
            <a:endParaRPr/>
          </a:p>
          <a:p>
            <a:pPr indent="-182880" lvl="1" marL="457200" rtl="0" algn="l">
              <a:lnSpc>
                <a:spcPct val="90000"/>
              </a:lnSpc>
              <a:spcBef>
                <a:spcPts val="600"/>
              </a:spcBef>
              <a:spcAft>
                <a:spcPts val="0"/>
              </a:spcAft>
              <a:buSzPts val="1600"/>
              <a:buChar char="o"/>
            </a:pPr>
            <a:r>
              <a:rPr lang="en-US"/>
              <a:t>Heat (if a vegetable is home-canned, boil for 10 minutes to kill any potential botulinium toxin)</a:t>
            </a:r>
            <a:endParaRPr/>
          </a:p>
          <a:p>
            <a:pPr indent="-182880" lvl="0" marL="228600" rtl="0" algn="l">
              <a:lnSpc>
                <a:spcPct val="90000"/>
              </a:lnSpc>
              <a:spcBef>
                <a:spcPts val="1800"/>
              </a:spcBef>
              <a:spcAft>
                <a:spcPts val="0"/>
              </a:spcAft>
              <a:buClr>
                <a:srgbClr val="6600CC"/>
              </a:buClr>
              <a:buSzPts val="1760"/>
              <a:buChar char="•"/>
            </a:pPr>
            <a:r>
              <a:rPr lang="en-US"/>
              <a:t>Frozen vegetables</a:t>
            </a:r>
            <a:endParaRPr/>
          </a:p>
          <a:p>
            <a:pPr indent="-182880" lvl="1" marL="457200" rtl="0" algn="l">
              <a:lnSpc>
                <a:spcPct val="90000"/>
              </a:lnSpc>
              <a:spcBef>
                <a:spcPts val="200"/>
              </a:spcBef>
              <a:spcAft>
                <a:spcPts val="0"/>
              </a:spcAft>
              <a:buSzPts val="1600"/>
              <a:buChar char="o"/>
            </a:pPr>
            <a:r>
              <a:rPr lang="en-US"/>
              <a:t>Season a small amount of water and heat to boiling temperature</a:t>
            </a:r>
            <a:endParaRPr/>
          </a:p>
          <a:p>
            <a:pPr indent="-182880" lvl="1" marL="457200" rtl="0" algn="l">
              <a:lnSpc>
                <a:spcPct val="90000"/>
              </a:lnSpc>
              <a:spcBef>
                <a:spcPts val="600"/>
              </a:spcBef>
              <a:spcAft>
                <a:spcPts val="0"/>
              </a:spcAft>
              <a:buSzPts val="1600"/>
              <a:buChar char="o"/>
            </a:pPr>
            <a:r>
              <a:rPr lang="en-US"/>
              <a:t>Place the frozen vegetables into boiling water</a:t>
            </a:r>
            <a:endParaRPr/>
          </a:p>
          <a:p>
            <a:pPr indent="-182880" lvl="1" marL="457200" rtl="0" algn="l">
              <a:lnSpc>
                <a:spcPct val="90000"/>
              </a:lnSpc>
              <a:spcBef>
                <a:spcPts val="600"/>
              </a:spcBef>
              <a:spcAft>
                <a:spcPts val="0"/>
              </a:spcAft>
              <a:buSzPts val="1600"/>
              <a:buChar char="o"/>
            </a:pPr>
            <a:r>
              <a:rPr lang="en-US"/>
              <a:t>Heat only to serving temperature</a:t>
            </a:r>
            <a:endParaRPr/>
          </a:p>
          <a:p>
            <a:pPr indent="-182880" lvl="1" marL="457200" rtl="0" algn="l">
              <a:lnSpc>
                <a:spcPct val="90000"/>
              </a:lnSpc>
              <a:spcBef>
                <a:spcPts val="600"/>
              </a:spcBef>
              <a:spcAft>
                <a:spcPts val="0"/>
              </a:spcAft>
              <a:buSzPts val="1600"/>
              <a:buChar char="o"/>
            </a:pPr>
            <a:r>
              <a:rPr lang="en-US"/>
              <a:t>Frozen vegetables in a cooking pouch should be prepared according to package directions — some need to be placed in boiling water, while others go directly into the microwave</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0" st="0"/>
                                            </p:txEl>
                                          </p:spTgt>
                                        </p:tgtEl>
                                        <p:attrNameLst>
                                          <p:attrName>style.visibility</p:attrName>
                                        </p:attrNameLst>
                                      </p:cBhvr>
                                      <p:to>
                                        <p:strVal val="visible"/>
                                      </p:to>
                                    </p:set>
                                    <p:animEffect filter="fade" transition="in">
                                      <p:cBhvr>
                                        <p:cTn dur="1000"/>
                                        <p:tgtEl>
                                          <p:spTgt spid="21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1" st="1"/>
                                            </p:txEl>
                                          </p:spTgt>
                                        </p:tgtEl>
                                        <p:attrNameLst>
                                          <p:attrName>style.visibility</p:attrName>
                                        </p:attrNameLst>
                                      </p:cBhvr>
                                      <p:to>
                                        <p:strVal val="visible"/>
                                      </p:to>
                                    </p:set>
                                    <p:animEffect filter="fade" transition="in">
                                      <p:cBhvr>
                                        <p:cTn dur="1000"/>
                                        <p:tgtEl>
                                          <p:spTgt spid="21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2" st="2"/>
                                            </p:txEl>
                                          </p:spTgt>
                                        </p:tgtEl>
                                        <p:attrNameLst>
                                          <p:attrName>style.visibility</p:attrName>
                                        </p:attrNameLst>
                                      </p:cBhvr>
                                      <p:to>
                                        <p:strVal val="visible"/>
                                      </p:to>
                                    </p:set>
                                    <p:animEffect filter="fade" transition="in">
                                      <p:cBhvr>
                                        <p:cTn dur="1000"/>
                                        <p:tgtEl>
                                          <p:spTgt spid="21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3" st="3"/>
                                            </p:txEl>
                                          </p:spTgt>
                                        </p:tgtEl>
                                        <p:attrNameLst>
                                          <p:attrName>style.visibility</p:attrName>
                                        </p:attrNameLst>
                                      </p:cBhvr>
                                      <p:to>
                                        <p:strVal val="visible"/>
                                      </p:to>
                                    </p:set>
                                    <p:animEffect filter="fade" transition="in">
                                      <p:cBhvr>
                                        <p:cTn dur="1000"/>
                                        <p:tgtEl>
                                          <p:spTgt spid="21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4" st="4"/>
                                            </p:txEl>
                                          </p:spTgt>
                                        </p:tgtEl>
                                        <p:attrNameLst>
                                          <p:attrName>style.visibility</p:attrName>
                                        </p:attrNameLst>
                                      </p:cBhvr>
                                      <p:to>
                                        <p:strVal val="visible"/>
                                      </p:to>
                                    </p:set>
                                    <p:animEffect filter="fade" transition="in">
                                      <p:cBhvr>
                                        <p:cTn dur="1000"/>
                                        <p:tgtEl>
                                          <p:spTgt spid="21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5" st="5"/>
                                            </p:txEl>
                                          </p:spTgt>
                                        </p:tgtEl>
                                        <p:attrNameLst>
                                          <p:attrName>style.visibility</p:attrName>
                                        </p:attrNameLst>
                                      </p:cBhvr>
                                      <p:to>
                                        <p:strVal val="visible"/>
                                      </p:to>
                                    </p:set>
                                    <p:animEffect filter="fade" transition="in">
                                      <p:cBhvr>
                                        <p:cTn dur="1000"/>
                                        <p:tgtEl>
                                          <p:spTgt spid="21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6" st="6"/>
                                            </p:txEl>
                                          </p:spTgt>
                                        </p:tgtEl>
                                        <p:attrNameLst>
                                          <p:attrName>style.visibility</p:attrName>
                                        </p:attrNameLst>
                                      </p:cBhvr>
                                      <p:to>
                                        <p:strVal val="visible"/>
                                      </p:to>
                                    </p:set>
                                    <p:animEffect filter="fade" transition="in">
                                      <p:cBhvr>
                                        <p:cTn dur="1000"/>
                                        <p:tgtEl>
                                          <p:spTgt spid="218">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7" st="7"/>
                                            </p:txEl>
                                          </p:spTgt>
                                        </p:tgtEl>
                                        <p:attrNameLst>
                                          <p:attrName>style.visibility</p:attrName>
                                        </p:attrNameLst>
                                      </p:cBhvr>
                                      <p:to>
                                        <p:strVal val="visible"/>
                                      </p:to>
                                    </p:set>
                                    <p:animEffect filter="fade" transition="in">
                                      <p:cBhvr>
                                        <p:cTn dur="1000"/>
                                        <p:tgtEl>
                                          <p:spTgt spid="218">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8" st="8"/>
                                            </p:txEl>
                                          </p:spTgt>
                                        </p:tgtEl>
                                        <p:attrNameLst>
                                          <p:attrName>style.visibility</p:attrName>
                                        </p:attrNameLst>
                                      </p:cBhvr>
                                      <p:to>
                                        <p:strVal val="visible"/>
                                      </p:to>
                                    </p:set>
                                    <p:animEffect filter="fade" transition="in">
                                      <p:cBhvr>
                                        <p:cTn dur="1000"/>
                                        <p:tgtEl>
                                          <p:spTgt spid="218">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22" name="Shape 222"/>
        <p:cNvGrpSpPr/>
        <p:nvPr/>
      </p:nvGrpSpPr>
      <p:grpSpPr>
        <a:xfrm>
          <a:off x="0" y="0"/>
          <a:ext cx="0" cy="0"/>
          <a:chOff x="0" y="0"/>
          <a:chExt cx="0" cy="0"/>
        </a:xfrm>
      </p:grpSpPr>
      <p:sp>
        <p:nvSpPr>
          <p:cNvPr id="223" name="Google Shape;223;p3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How to Prepare Vegetables</a:t>
            </a:r>
            <a:br>
              <a:rPr lang="en-US"/>
            </a:br>
            <a:r>
              <a:rPr lang="en-US" sz="1600">
                <a:solidFill>
                  <a:srgbClr val="6600CC"/>
                </a:solidFill>
              </a:rPr>
              <a:t>Objective </a:t>
            </a:r>
            <a:r>
              <a:rPr lang="en-US" sz="1600"/>
              <a:t>4</a:t>
            </a:r>
            <a:endParaRPr sz="1600">
              <a:solidFill>
                <a:srgbClr val="6600CC"/>
              </a:solidFill>
            </a:endParaRPr>
          </a:p>
        </p:txBody>
      </p:sp>
      <p:sp>
        <p:nvSpPr>
          <p:cNvPr id="224" name="Google Shape;224;p34"/>
          <p:cNvSpPr txBox="1"/>
          <p:nvPr>
            <p:ph idx="1" type="body"/>
          </p:nvPr>
        </p:nvSpPr>
        <p:spPr>
          <a:xfrm>
            <a:off x="1143000" y="2057399"/>
            <a:ext cx="9875519" cy="4272379"/>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Microwaving vegetables</a:t>
            </a:r>
            <a:endParaRPr/>
          </a:p>
          <a:p>
            <a:pPr indent="-182880" lvl="1" marL="457200" rtl="0" algn="l">
              <a:lnSpc>
                <a:spcPct val="90000"/>
              </a:lnSpc>
              <a:spcBef>
                <a:spcPts val="200"/>
              </a:spcBef>
              <a:spcAft>
                <a:spcPts val="0"/>
              </a:spcAft>
              <a:buSzPts val="1600"/>
              <a:buChar char="o"/>
            </a:pPr>
            <a:r>
              <a:rPr lang="en-US"/>
              <a:t>Adjust the starting temperature based on size, density, and amount of vegetables being cooked; frozen vegetables require longer cook time than fresh ones</a:t>
            </a:r>
            <a:endParaRPr/>
          </a:p>
          <a:p>
            <a:pPr indent="-182880" lvl="1" marL="457200" rtl="0" algn="l">
              <a:lnSpc>
                <a:spcPct val="90000"/>
              </a:lnSpc>
              <a:spcBef>
                <a:spcPts val="600"/>
              </a:spcBef>
              <a:spcAft>
                <a:spcPts val="0"/>
              </a:spcAft>
              <a:buSzPts val="1600"/>
              <a:buChar char="o"/>
            </a:pPr>
            <a:r>
              <a:rPr lang="en-US"/>
              <a:t>Pierce the skin of whole vegetables, such as potatoes, to allow steam to escape</a:t>
            </a:r>
            <a:endParaRPr/>
          </a:p>
          <a:p>
            <a:pPr indent="-182880" lvl="1" marL="457200" rtl="0" algn="l">
              <a:lnSpc>
                <a:spcPct val="90000"/>
              </a:lnSpc>
              <a:spcBef>
                <a:spcPts val="600"/>
              </a:spcBef>
              <a:spcAft>
                <a:spcPts val="0"/>
              </a:spcAft>
              <a:buSzPts val="1600"/>
              <a:buChar char="o"/>
            </a:pPr>
            <a:r>
              <a:rPr lang="en-US"/>
              <a:t>When cooking several vegetables at once, arrange denser ones (like carrots) to the outside and quick-cooking ones (like mushrooms) to the inside</a:t>
            </a:r>
            <a:endParaRPr/>
          </a:p>
          <a:p>
            <a:pPr indent="-182880" lvl="1" marL="457200" rtl="0" algn="l">
              <a:lnSpc>
                <a:spcPct val="90000"/>
              </a:lnSpc>
              <a:spcBef>
                <a:spcPts val="600"/>
              </a:spcBef>
              <a:spcAft>
                <a:spcPts val="0"/>
              </a:spcAft>
              <a:buSzPts val="1600"/>
              <a:buChar char="o"/>
            </a:pPr>
            <a:r>
              <a:rPr lang="en-US"/>
              <a:t>Avoid overcooking </a:t>
            </a:r>
            <a:endParaRPr/>
          </a:p>
          <a:p>
            <a:pPr indent="-182880" lvl="1" marL="457200" rtl="0" algn="l">
              <a:lnSpc>
                <a:spcPct val="90000"/>
              </a:lnSpc>
              <a:spcBef>
                <a:spcPts val="600"/>
              </a:spcBef>
              <a:spcAft>
                <a:spcPts val="0"/>
              </a:spcAft>
              <a:buSzPts val="1600"/>
              <a:buChar char="o"/>
            </a:pPr>
            <a:r>
              <a:rPr lang="en-US"/>
              <a:t>Allow for standing time after cooking, because foods continue to cook after being removed from the microwave oven</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gtEl>
                                        <p:attrNameLst>
                                          <p:attrName>style.visibility</p:attrName>
                                        </p:attrNameLst>
                                      </p:cBhvr>
                                      <p:to>
                                        <p:strVal val="visible"/>
                                      </p:to>
                                    </p:set>
                                    <p:animEffect filter="fade" transition="in">
                                      <p:cBhvr>
                                        <p:cTn dur="1000"/>
                                        <p:tgtEl>
                                          <p:spTgt spid="2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28" name="Shape 228"/>
        <p:cNvGrpSpPr/>
        <p:nvPr/>
      </p:nvGrpSpPr>
      <p:grpSpPr>
        <a:xfrm>
          <a:off x="0" y="0"/>
          <a:ext cx="0" cy="0"/>
          <a:chOff x="0" y="0"/>
          <a:chExt cx="0" cy="0"/>
        </a:xfrm>
      </p:grpSpPr>
      <p:sp>
        <p:nvSpPr>
          <p:cNvPr id="229" name="Google Shape;229;p3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4</a:t>
            </a:r>
            <a:endParaRPr sz="1600">
              <a:solidFill>
                <a:srgbClr val="6600CC"/>
              </a:solidFill>
            </a:endParaRPr>
          </a:p>
        </p:txBody>
      </p:sp>
      <p:sp>
        <p:nvSpPr>
          <p:cNvPr id="230" name="Google Shape;230;p35"/>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SzPts val="1760"/>
              <a:buFont typeface="Corbel"/>
              <a:buAutoNum type="arabicPeriod"/>
            </a:pPr>
            <a:r>
              <a:rPr lang="en-US"/>
              <a:t>How can you help preserve the nutrients in cooked vegetables?</a:t>
            </a:r>
            <a:endParaRPr/>
          </a:p>
          <a:p>
            <a:pPr indent="-457200" lvl="0" marL="502920" rtl="0" algn="l">
              <a:lnSpc>
                <a:spcPct val="90000"/>
              </a:lnSpc>
              <a:spcBef>
                <a:spcPts val="1400"/>
              </a:spcBef>
              <a:spcAft>
                <a:spcPts val="0"/>
              </a:spcAft>
              <a:buSzPts val="1760"/>
              <a:buFont typeface="Corbel"/>
              <a:buAutoNum type="arabicPeriod"/>
            </a:pPr>
            <a:r>
              <a:rPr lang="en-US"/>
              <a:t>Why do you need to allow for standing time when cooking in the microwave?</a:t>
            </a:r>
            <a:endParaRPr>
              <a:solidFill>
                <a:schemeClr val="dk1"/>
              </a:solidFill>
            </a:endParaRPr>
          </a:p>
        </p:txBody>
      </p:sp>
      <p:sp>
        <p:nvSpPr>
          <p:cNvPr id="231" name="Google Shape;231;p35"/>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35" name="Shape 235"/>
        <p:cNvGrpSpPr/>
        <p:nvPr/>
      </p:nvGrpSpPr>
      <p:grpSpPr>
        <a:xfrm>
          <a:off x="0" y="0"/>
          <a:ext cx="0" cy="0"/>
          <a:chOff x="0" y="0"/>
          <a:chExt cx="0" cy="0"/>
        </a:xfrm>
      </p:grpSpPr>
      <p:sp>
        <p:nvSpPr>
          <p:cNvPr id="236" name="Google Shape;236;p3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Evaluate a Fruit or Vegetable Recipe</a:t>
            </a:r>
            <a:br>
              <a:rPr lang="en-US"/>
            </a:br>
            <a:r>
              <a:rPr lang="en-US" sz="1600">
                <a:solidFill>
                  <a:srgbClr val="6600CC"/>
                </a:solidFill>
              </a:rPr>
              <a:t>Objective 5</a:t>
            </a:r>
            <a:endParaRPr sz="1600">
              <a:solidFill>
                <a:srgbClr val="6600CC"/>
              </a:solidFill>
            </a:endParaRPr>
          </a:p>
        </p:txBody>
      </p:sp>
      <p:sp>
        <p:nvSpPr>
          <p:cNvPr id="237" name="Google Shape;237;p36"/>
          <p:cNvSpPr txBox="1"/>
          <p:nvPr>
            <p:ph idx="1" type="body"/>
          </p:nvPr>
        </p:nvSpPr>
        <p:spPr>
          <a:xfrm>
            <a:off x="1143001" y="2057400"/>
            <a:ext cx="5586273"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a:t>Complete Assignment Sheet 1</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41" name="Shape 241"/>
        <p:cNvGrpSpPr/>
        <p:nvPr/>
      </p:nvGrpSpPr>
      <p:grpSpPr>
        <a:xfrm>
          <a:off x="0" y="0"/>
          <a:ext cx="0" cy="0"/>
          <a:chOff x="0" y="0"/>
          <a:chExt cx="0" cy="0"/>
        </a:xfrm>
      </p:grpSpPr>
      <p:sp>
        <p:nvSpPr>
          <p:cNvPr id="242" name="Google Shape;242;p3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Prepare a Fruit or Vegetable Recipe</a:t>
            </a:r>
            <a:br>
              <a:rPr lang="en-US"/>
            </a:br>
            <a:r>
              <a:rPr lang="en-US" sz="1600">
                <a:solidFill>
                  <a:srgbClr val="6600CC"/>
                </a:solidFill>
              </a:rPr>
              <a:t>Objective 6</a:t>
            </a:r>
            <a:endParaRPr sz="1600">
              <a:solidFill>
                <a:srgbClr val="6600CC"/>
              </a:solidFill>
            </a:endParaRPr>
          </a:p>
        </p:txBody>
      </p:sp>
      <p:sp>
        <p:nvSpPr>
          <p:cNvPr id="243" name="Google Shape;243;p37"/>
          <p:cNvSpPr txBox="1"/>
          <p:nvPr>
            <p:ph idx="1" type="body"/>
          </p:nvPr>
        </p:nvSpPr>
        <p:spPr>
          <a:xfrm>
            <a:off x="1143001" y="2057400"/>
            <a:ext cx="5586273"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a:t>Complete Job Sheet 1</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47" name="Shape 247"/>
        <p:cNvGrpSpPr/>
        <p:nvPr/>
      </p:nvGrpSpPr>
      <p:grpSpPr>
        <a:xfrm>
          <a:off x="0" y="0"/>
          <a:ext cx="0" cy="0"/>
          <a:chOff x="0" y="0"/>
          <a:chExt cx="0" cy="0"/>
        </a:xfrm>
      </p:grpSpPr>
      <p:sp>
        <p:nvSpPr>
          <p:cNvPr id="248" name="Google Shape;248;p3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Nutrients Found in Grains</a:t>
            </a:r>
            <a:br>
              <a:rPr lang="en-US"/>
            </a:br>
            <a:r>
              <a:rPr lang="en-US" sz="1600">
                <a:solidFill>
                  <a:srgbClr val="6600CC"/>
                </a:solidFill>
              </a:rPr>
              <a:t>Objective </a:t>
            </a:r>
            <a:r>
              <a:rPr lang="en-US" sz="1600"/>
              <a:t>7</a:t>
            </a:r>
            <a:endParaRPr sz="1600">
              <a:solidFill>
                <a:srgbClr val="6600CC"/>
              </a:solidFill>
            </a:endParaRPr>
          </a:p>
        </p:txBody>
      </p:sp>
      <p:sp>
        <p:nvSpPr>
          <p:cNvPr id="249" name="Google Shape;249;p38"/>
          <p:cNvSpPr txBox="1"/>
          <p:nvPr>
            <p:ph idx="1" type="body"/>
          </p:nvPr>
        </p:nvSpPr>
        <p:spPr>
          <a:xfrm>
            <a:off x="1143001" y="2057400"/>
            <a:ext cx="5586273"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Carbohydrates, in the form of starch and fiber, supply energy and warmth to the body</a:t>
            </a:r>
            <a:endParaRPr/>
          </a:p>
          <a:p>
            <a:pPr indent="-182880" lvl="0" marL="228600" rtl="0" algn="l">
              <a:lnSpc>
                <a:spcPct val="90000"/>
              </a:lnSpc>
              <a:spcBef>
                <a:spcPts val="1400"/>
              </a:spcBef>
              <a:spcAft>
                <a:spcPts val="0"/>
              </a:spcAft>
              <a:buClr>
                <a:srgbClr val="6600CC"/>
              </a:buClr>
              <a:buSzPts val="1760"/>
              <a:buChar char="•"/>
            </a:pPr>
            <a:r>
              <a:rPr lang="en-US"/>
              <a:t>Minerals</a:t>
            </a:r>
            <a:endParaRPr/>
          </a:p>
          <a:p>
            <a:pPr indent="-182880" lvl="1" marL="457200" rtl="0" algn="l">
              <a:lnSpc>
                <a:spcPct val="90000"/>
              </a:lnSpc>
              <a:spcBef>
                <a:spcPts val="200"/>
              </a:spcBef>
              <a:spcAft>
                <a:spcPts val="0"/>
              </a:spcAft>
              <a:buSzPts val="1600"/>
              <a:buChar char="o"/>
            </a:pPr>
            <a:r>
              <a:rPr lang="en-US"/>
              <a:t>Iron helps transport oxygen from the lungs to the blood cells</a:t>
            </a:r>
            <a:endParaRPr/>
          </a:p>
          <a:p>
            <a:pPr indent="-182880" lvl="1" marL="457200" rtl="0" algn="l">
              <a:lnSpc>
                <a:spcPct val="90000"/>
              </a:lnSpc>
              <a:spcBef>
                <a:spcPts val="600"/>
              </a:spcBef>
              <a:spcAft>
                <a:spcPts val="0"/>
              </a:spcAft>
              <a:buSzPts val="1600"/>
              <a:buChar char="o"/>
            </a:pPr>
            <a:r>
              <a:rPr lang="en-US"/>
              <a:t>Magnesium helps the nerves and muscles work</a:t>
            </a:r>
            <a:endParaRPr/>
          </a:p>
          <a:p>
            <a:pPr indent="-182880" lvl="1" marL="457200" rtl="0" algn="l">
              <a:lnSpc>
                <a:spcPct val="90000"/>
              </a:lnSpc>
              <a:spcBef>
                <a:spcPts val="600"/>
              </a:spcBef>
              <a:spcAft>
                <a:spcPts val="0"/>
              </a:spcAft>
              <a:buSzPts val="1600"/>
              <a:buChar char="o"/>
            </a:pPr>
            <a:r>
              <a:rPr lang="en-US"/>
              <a:t>Zinc helps wounds heal and also helps make proteins in the body</a:t>
            </a:r>
            <a:endParaRPr/>
          </a:p>
        </p:txBody>
      </p:sp>
      <p:pic>
        <p:nvPicPr>
          <p:cNvPr id="250" name="Google Shape;250;p38"/>
          <p:cNvPicPr preferRelativeResize="0"/>
          <p:nvPr/>
        </p:nvPicPr>
        <p:blipFill rotWithShape="1">
          <a:blip r:embed="rId3">
            <a:alphaModFix/>
          </a:blip>
          <a:srcRect b="0" l="0" r="0" t="0"/>
          <a:stretch/>
        </p:blipFill>
        <p:spPr>
          <a:xfrm>
            <a:off x="8604166" y="1455880"/>
            <a:ext cx="2907917" cy="493568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9">
                                            <p:txEl>
                                              <p:pRg end="0" st="0"/>
                                            </p:txEl>
                                          </p:spTgt>
                                        </p:tgtEl>
                                        <p:attrNameLst>
                                          <p:attrName>style.visibility</p:attrName>
                                        </p:attrNameLst>
                                      </p:cBhvr>
                                      <p:to>
                                        <p:strVal val="visible"/>
                                      </p:to>
                                    </p:set>
                                    <p:animEffect filter="fade" transition="in">
                                      <p:cBhvr>
                                        <p:cTn dur="1000"/>
                                        <p:tgtEl>
                                          <p:spTgt spid="24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9">
                                            <p:txEl>
                                              <p:pRg end="1" st="1"/>
                                            </p:txEl>
                                          </p:spTgt>
                                        </p:tgtEl>
                                        <p:attrNameLst>
                                          <p:attrName>style.visibility</p:attrName>
                                        </p:attrNameLst>
                                      </p:cBhvr>
                                      <p:to>
                                        <p:strVal val="visible"/>
                                      </p:to>
                                    </p:set>
                                    <p:animEffect filter="fade" transition="in">
                                      <p:cBhvr>
                                        <p:cTn dur="1000"/>
                                        <p:tgtEl>
                                          <p:spTgt spid="24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9">
                                            <p:txEl>
                                              <p:pRg end="2" st="2"/>
                                            </p:txEl>
                                          </p:spTgt>
                                        </p:tgtEl>
                                        <p:attrNameLst>
                                          <p:attrName>style.visibility</p:attrName>
                                        </p:attrNameLst>
                                      </p:cBhvr>
                                      <p:to>
                                        <p:strVal val="visible"/>
                                      </p:to>
                                    </p:set>
                                    <p:animEffect filter="fade" transition="in">
                                      <p:cBhvr>
                                        <p:cTn dur="1000"/>
                                        <p:tgtEl>
                                          <p:spTgt spid="24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9">
                                            <p:txEl>
                                              <p:pRg end="3" st="3"/>
                                            </p:txEl>
                                          </p:spTgt>
                                        </p:tgtEl>
                                        <p:attrNameLst>
                                          <p:attrName>style.visibility</p:attrName>
                                        </p:attrNameLst>
                                      </p:cBhvr>
                                      <p:to>
                                        <p:strVal val="visible"/>
                                      </p:to>
                                    </p:set>
                                    <p:animEffect filter="fade" transition="in">
                                      <p:cBhvr>
                                        <p:cTn dur="1000"/>
                                        <p:tgtEl>
                                          <p:spTgt spid="24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9">
                                            <p:txEl>
                                              <p:pRg end="4" st="4"/>
                                            </p:txEl>
                                          </p:spTgt>
                                        </p:tgtEl>
                                        <p:attrNameLst>
                                          <p:attrName>style.visibility</p:attrName>
                                        </p:attrNameLst>
                                      </p:cBhvr>
                                      <p:to>
                                        <p:strVal val="visible"/>
                                      </p:to>
                                    </p:set>
                                    <p:animEffect filter="fade" transition="in">
                                      <p:cBhvr>
                                        <p:cTn dur="1000"/>
                                        <p:tgtEl>
                                          <p:spTgt spid="249">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54" name="Shape 254"/>
        <p:cNvGrpSpPr/>
        <p:nvPr/>
      </p:nvGrpSpPr>
      <p:grpSpPr>
        <a:xfrm>
          <a:off x="0" y="0"/>
          <a:ext cx="0" cy="0"/>
          <a:chOff x="0" y="0"/>
          <a:chExt cx="0" cy="0"/>
        </a:xfrm>
      </p:grpSpPr>
      <p:sp>
        <p:nvSpPr>
          <p:cNvPr id="255" name="Google Shape;255;p3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Nutrients Found in Grains</a:t>
            </a:r>
            <a:br>
              <a:rPr lang="en-US"/>
            </a:br>
            <a:r>
              <a:rPr lang="en-US" sz="1600">
                <a:solidFill>
                  <a:srgbClr val="6600CC"/>
                </a:solidFill>
              </a:rPr>
              <a:t>Objective </a:t>
            </a:r>
            <a:r>
              <a:rPr lang="en-US" sz="1600"/>
              <a:t>7</a:t>
            </a:r>
            <a:endParaRPr sz="1600">
              <a:solidFill>
                <a:srgbClr val="6600CC"/>
              </a:solidFill>
            </a:endParaRPr>
          </a:p>
        </p:txBody>
      </p:sp>
      <p:sp>
        <p:nvSpPr>
          <p:cNvPr id="256" name="Google Shape;256;p39"/>
          <p:cNvSpPr txBox="1"/>
          <p:nvPr>
            <p:ph idx="1" type="body"/>
          </p:nvPr>
        </p:nvSpPr>
        <p:spPr>
          <a:xfrm>
            <a:off x="1143001" y="2057400"/>
            <a:ext cx="987551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Vitamins </a:t>
            </a:r>
            <a:endParaRPr/>
          </a:p>
          <a:p>
            <a:pPr indent="-182880" lvl="1" marL="457200" rtl="0" algn="l">
              <a:lnSpc>
                <a:spcPct val="90000"/>
              </a:lnSpc>
              <a:spcBef>
                <a:spcPts val="200"/>
              </a:spcBef>
              <a:spcAft>
                <a:spcPts val="0"/>
              </a:spcAft>
              <a:buSzPts val="1600"/>
              <a:buChar char="o"/>
            </a:pPr>
            <a:r>
              <a:rPr lang="en-US"/>
              <a:t>Niacin (B-3) </a:t>
            </a:r>
            <a:endParaRPr/>
          </a:p>
          <a:p>
            <a:pPr indent="-182880" lvl="2" marL="731520" rtl="0" algn="l">
              <a:lnSpc>
                <a:spcPct val="90000"/>
              </a:lnSpc>
              <a:spcBef>
                <a:spcPts val="600"/>
              </a:spcBef>
              <a:spcAft>
                <a:spcPts val="0"/>
              </a:spcAft>
              <a:buSzPts val="1440"/>
              <a:buChar char="▪"/>
            </a:pPr>
            <a:r>
              <a:rPr lang="en-US"/>
              <a:t>Lowers LDL cholesterol (bad cholesterol) and raises HDL cholesterol (good cholesterol)</a:t>
            </a:r>
            <a:endParaRPr/>
          </a:p>
          <a:p>
            <a:pPr indent="-182880" lvl="2" marL="731520" rtl="0" algn="l">
              <a:lnSpc>
                <a:spcPct val="90000"/>
              </a:lnSpc>
              <a:spcBef>
                <a:spcPts val="600"/>
              </a:spcBef>
              <a:spcAft>
                <a:spcPts val="0"/>
              </a:spcAft>
              <a:buSzPts val="1440"/>
              <a:buChar char="▪"/>
            </a:pPr>
            <a:r>
              <a:rPr lang="en-US"/>
              <a:t>Promotes a healthy digestive system</a:t>
            </a:r>
            <a:endParaRPr/>
          </a:p>
          <a:p>
            <a:pPr indent="-182880" lvl="2" marL="731520" rtl="0" algn="l">
              <a:lnSpc>
                <a:spcPct val="90000"/>
              </a:lnSpc>
              <a:spcBef>
                <a:spcPts val="600"/>
              </a:spcBef>
              <a:spcAft>
                <a:spcPts val="0"/>
              </a:spcAft>
              <a:buSzPts val="1440"/>
              <a:buChar char="▪"/>
            </a:pPr>
            <a:r>
              <a:rPr lang="en-US"/>
              <a:t>Increases circulation</a:t>
            </a:r>
            <a:endParaRPr/>
          </a:p>
          <a:p>
            <a:pPr indent="-182880" lvl="2" marL="731520" rtl="0" algn="l">
              <a:lnSpc>
                <a:spcPct val="90000"/>
              </a:lnSpc>
              <a:spcBef>
                <a:spcPts val="600"/>
              </a:spcBef>
              <a:spcAft>
                <a:spcPts val="0"/>
              </a:spcAft>
              <a:buSzPts val="1440"/>
              <a:buChar char="▪"/>
            </a:pPr>
            <a:r>
              <a:rPr lang="en-US"/>
              <a:t>Helps produce energy in body cells</a:t>
            </a:r>
            <a:endParaRPr/>
          </a:p>
          <a:p>
            <a:pPr indent="-182880" lvl="1" marL="457200" rtl="0" algn="l">
              <a:lnSpc>
                <a:spcPct val="90000"/>
              </a:lnSpc>
              <a:spcBef>
                <a:spcPts val="600"/>
              </a:spcBef>
              <a:spcAft>
                <a:spcPts val="0"/>
              </a:spcAft>
              <a:buSzPts val="1600"/>
              <a:buChar char="o"/>
            </a:pPr>
            <a:r>
              <a:rPr lang="en-US"/>
              <a:t>Riboflavin (B-2)</a:t>
            </a:r>
            <a:endParaRPr/>
          </a:p>
          <a:p>
            <a:pPr indent="-182880" lvl="2" marL="731520" rtl="0" algn="l">
              <a:lnSpc>
                <a:spcPct val="90000"/>
              </a:lnSpc>
              <a:spcBef>
                <a:spcPts val="600"/>
              </a:spcBef>
              <a:spcAft>
                <a:spcPts val="0"/>
              </a:spcAft>
              <a:buSzPts val="1440"/>
              <a:buChar char="▪"/>
            </a:pPr>
            <a:r>
              <a:rPr lang="en-US"/>
              <a:t>Required for red blood cell formation and antibody production</a:t>
            </a:r>
            <a:endParaRPr/>
          </a:p>
          <a:p>
            <a:pPr indent="-182880" lvl="2" marL="731520" rtl="0" algn="l">
              <a:lnSpc>
                <a:spcPct val="90000"/>
              </a:lnSpc>
              <a:spcBef>
                <a:spcPts val="600"/>
              </a:spcBef>
              <a:spcAft>
                <a:spcPts val="0"/>
              </a:spcAft>
              <a:buSzPts val="1440"/>
              <a:buChar char="▪"/>
            </a:pPr>
            <a:r>
              <a:rPr lang="en-US"/>
              <a:t>Helps the body use carbohydrates, fats, and proteins</a:t>
            </a:r>
            <a:endParaRPr/>
          </a:p>
          <a:p>
            <a:pPr indent="-182880" lvl="2" marL="731520" rtl="0" algn="l">
              <a:lnSpc>
                <a:spcPct val="90000"/>
              </a:lnSpc>
              <a:spcBef>
                <a:spcPts val="600"/>
              </a:spcBef>
              <a:spcAft>
                <a:spcPts val="0"/>
              </a:spcAft>
              <a:buSzPts val="1440"/>
              <a:buChar char="▪"/>
            </a:pPr>
            <a:r>
              <a:rPr lang="en-US"/>
              <a:t>Important for good muscle tone</a:t>
            </a:r>
            <a:endParaRPr/>
          </a:p>
          <a:p>
            <a:pPr indent="-182880" lvl="2" marL="731520" rtl="0" algn="l">
              <a:lnSpc>
                <a:spcPct val="90000"/>
              </a:lnSpc>
              <a:spcBef>
                <a:spcPts val="600"/>
              </a:spcBef>
              <a:spcAft>
                <a:spcPts val="0"/>
              </a:spcAft>
              <a:buSzPts val="1440"/>
              <a:buChar char="▪"/>
            </a:pPr>
            <a:r>
              <a:rPr lang="en-US"/>
              <a:t>Aids the growth of skin and hair</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0" st="0"/>
                                            </p:txEl>
                                          </p:spTgt>
                                        </p:tgtEl>
                                        <p:attrNameLst>
                                          <p:attrName>style.visibility</p:attrName>
                                        </p:attrNameLst>
                                      </p:cBhvr>
                                      <p:to>
                                        <p:strVal val="visible"/>
                                      </p:to>
                                    </p:set>
                                    <p:animEffect filter="fade" transition="in">
                                      <p:cBhvr>
                                        <p:cTn dur="1000"/>
                                        <p:tgtEl>
                                          <p:spTgt spid="25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1" st="1"/>
                                            </p:txEl>
                                          </p:spTgt>
                                        </p:tgtEl>
                                        <p:attrNameLst>
                                          <p:attrName>style.visibility</p:attrName>
                                        </p:attrNameLst>
                                      </p:cBhvr>
                                      <p:to>
                                        <p:strVal val="visible"/>
                                      </p:to>
                                    </p:set>
                                    <p:animEffect filter="fade" transition="in">
                                      <p:cBhvr>
                                        <p:cTn dur="1000"/>
                                        <p:tgtEl>
                                          <p:spTgt spid="25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2" st="2"/>
                                            </p:txEl>
                                          </p:spTgt>
                                        </p:tgtEl>
                                        <p:attrNameLst>
                                          <p:attrName>style.visibility</p:attrName>
                                        </p:attrNameLst>
                                      </p:cBhvr>
                                      <p:to>
                                        <p:strVal val="visible"/>
                                      </p:to>
                                    </p:set>
                                    <p:animEffect filter="fade" transition="in">
                                      <p:cBhvr>
                                        <p:cTn dur="1000"/>
                                        <p:tgtEl>
                                          <p:spTgt spid="25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3" st="3"/>
                                            </p:txEl>
                                          </p:spTgt>
                                        </p:tgtEl>
                                        <p:attrNameLst>
                                          <p:attrName>style.visibility</p:attrName>
                                        </p:attrNameLst>
                                      </p:cBhvr>
                                      <p:to>
                                        <p:strVal val="visible"/>
                                      </p:to>
                                    </p:set>
                                    <p:animEffect filter="fade" transition="in">
                                      <p:cBhvr>
                                        <p:cTn dur="1000"/>
                                        <p:tgtEl>
                                          <p:spTgt spid="25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4" st="4"/>
                                            </p:txEl>
                                          </p:spTgt>
                                        </p:tgtEl>
                                        <p:attrNameLst>
                                          <p:attrName>style.visibility</p:attrName>
                                        </p:attrNameLst>
                                      </p:cBhvr>
                                      <p:to>
                                        <p:strVal val="visible"/>
                                      </p:to>
                                    </p:set>
                                    <p:animEffect filter="fade" transition="in">
                                      <p:cBhvr>
                                        <p:cTn dur="1000"/>
                                        <p:tgtEl>
                                          <p:spTgt spid="25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5" st="5"/>
                                            </p:txEl>
                                          </p:spTgt>
                                        </p:tgtEl>
                                        <p:attrNameLst>
                                          <p:attrName>style.visibility</p:attrName>
                                        </p:attrNameLst>
                                      </p:cBhvr>
                                      <p:to>
                                        <p:strVal val="visible"/>
                                      </p:to>
                                    </p:set>
                                    <p:animEffect filter="fade" transition="in">
                                      <p:cBhvr>
                                        <p:cTn dur="1000"/>
                                        <p:tgtEl>
                                          <p:spTgt spid="25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6" st="6"/>
                                            </p:txEl>
                                          </p:spTgt>
                                        </p:tgtEl>
                                        <p:attrNameLst>
                                          <p:attrName>style.visibility</p:attrName>
                                        </p:attrNameLst>
                                      </p:cBhvr>
                                      <p:to>
                                        <p:strVal val="visible"/>
                                      </p:to>
                                    </p:set>
                                    <p:animEffect filter="fade" transition="in">
                                      <p:cBhvr>
                                        <p:cTn dur="1000"/>
                                        <p:tgtEl>
                                          <p:spTgt spid="25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7" st="7"/>
                                            </p:txEl>
                                          </p:spTgt>
                                        </p:tgtEl>
                                        <p:attrNameLst>
                                          <p:attrName>style.visibility</p:attrName>
                                        </p:attrNameLst>
                                      </p:cBhvr>
                                      <p:to>
                                        <p:strVal val="visible"/>
                                      </p:to>
                                    </p:set>
                                    <p:animEffect filter="fade" transition="in">
                                      <p:cBhvr>
                                        <p:cTn dur="1000"/>
                                        <p:tgtEl>
                                          <p:spTgt spid="256">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8" st="8"/>
                                            </p:txEl>
                                          </p:spTgt>
                                        </p:tgtEl>
                                        <p:attrNameLst>
                                          <p:attrName>style.visibility</p:attrName>
                                        </p:attrNameLst>
                                      </p:cBhvr>
                                      <p:to>
                                        <p:strVal val="visible"/>
                                      </p:to>
                                    </p:set>
                                    <p:animEffect filter="fade" transition="in">
                                      <p:cBhvr>
                                        <p:cTn dur="1000"/>
                                        <p:tgtEl>
                                          <p:spTgt spid="256">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9" st="9"/>
                                            </p:txEl>
                                          </p:spTgt>
                                        </p:tgtEl>
                                        <p:attrNameLst>
                                          <p:attrName>style.visibility</p:attrName>
                                        </p:attrNameLst>
                                      </p:cBhvr>
                                      <p:to>
                                        <p:strVal val="visible"/>
                                      </p:to>
                                    </p:set>
                                    <p:animEffect filter="fade" transition="in">
                                      <p:cBhvr>
                                        <p:cTn dur="1000"/>
                                        <p:tgtEl>
                                          <p:spTgt spid="256">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xEl>
                                              <p:pRg end="10" st="10"/>
                                            </p:txEl>
                                          </p:spTgt>
                                        </p:tgtEl>
                                        <p:attrNameLst>
                                          <p:attrName>style.visibility</p:attrName>
                                        </p:attrNameLst>
                                      </p:cBhvr>
                                      <p:to>
                                        <p:strVal val="visible"/>
                                      </p:to>
                                    </p:set>
                                    <p:animEffect filter="fade" transition="in">
                                      <p:cBhvr>
                                        <p:cTn dur="1000"/>
                                        <p:tgtEl>
                                          <p:spTgt spid="256">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60" name="Shape 260"/>
        <p:cNvGrpSpPr/>
        <p:nvPr/>
      </p:nvGrpSpPr>
      <p:grpSpPr>
        <a:xfrm>
          <a:off x="0" y="0"/>
          <a:ext cx="0" cy="0"/>
          <a:chOff x="0" y="0"/>
          <a:chExt cx="0" cy="0"/>
        </a:xfrm>
      </p:grpSpPr>
      <p:sp>
        <p:nvSpPr>
          <p:cNvPr id="261" name="Google Shape;261;p4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Nutrients Found in Grains</a:t>
            </a:r>
            <a:br>
              <a:rPr lang="en-US"/>
            </a:br>
            <a:r>
              <a:rPr lang="en-US" sz="1600">
                <a:solidFill>
                  <a:srgbClr val="6600CC"/>
                </a:solidFill>
              </a:rPr>
              <a:t>Objective </a:t>
            </a:r>
            <a:r>
              <a:rPr lang="en-US" sz="1600"/>
              <a:t>7</a:t>
            </a:r>
            <a:endParaRPr sz="1600">
              <a:solidFill>
                <a:srgbClr val="6600CC"/>
              </a:solidFill>
            </a:endParaRPr>
          </a:p>
        </p:txBody>
      </p:sp>
      <p:sp>
        <p:nvSpPr>
          <p:cNvPr id="262" name="Google Shape;262;p40"/>
          <p:cNvSpPr txBox="1"/>
          <p:nvPr>
            <p:ph idx="1" type="body"/>
          </p:nvPr>
        </p:nvSpPr>
        <p:spPr>
          <a:xfrm>
            <a:off x="1143001" y="2057400"/>
            <a:ext cx="987551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Vitamins</a:t>
            </a:r>
            <a:endParaRPr/>
          </a:p>
          <a:p>
            <a:pPr indent="-182880" lvl="1" marL="457200" rtl="0" algn="l">
              <a:lnSpc>
                <a:spcPct val="90000"/>
              </a:lnSpc>
              <a:spcBef>
                <a:spcPts val="200"/>
              </a:spcBef>
              <a:spcAft>
                <a:spcPts val="0"/>
              </a:spcAft>
              <a:buSzPts val="1600"/>
              <a:buChar char="o"/>
            </a:pPr>
            <a:r>
              <a:rPr lang="en-US"/>
              <a:t>Thiamin (B-1) </a:t>
            </a:r>
            <a:endParaRPr/>
          </a:p>
          <a:p>
            <a:pPr indent="-182880" lvl="2" marL="731520" rtl="0" algn="l">
              <a:lnSpc>
                <a:spcPct val="90000"/>
              </a:lnSpc>
              <a:spcBef>
                <a:spcPts val="600"/>
              </a:spcBef>
              <a:spcAft>
                <a:spcPts val="0"/>
              </a:spcAft>
              <a:buSzPts val="1440"/>
              <a:buChar char="▪"/>
            </a:pPr>
            <a:r>
              <a:rPr lang="en-US"/>
              <a:t>Necessary for proper metabolism of sugar and starch to provide energy</a:t>
            </a:r>
            <a:endParaRPr/>
          </a:p>
          <a:p>
            <a:pPr indent="-182880" lvl="2" marL="731520" rtl="0" algn="l">
              <a:lnSpc>
                <a:spcPct val="90000"/>
              </a:lnSpc>
              <a:spcBef>
                <a:spcPts val="600"/>
              </a:spcBef>
              <a:spcAft>
                <a:spcPts val="0"/>
              </a:spcAft>
              <a:buSzPts val="1440"/>
              <a:buChar char="▪"/>
            </a:pPr>
            <a:r>
              <a:rPr lang="en-US"/>
              <a:t>Aids in the proper functioning of the heart and other muscles</a:t>
            </a:r>
            <a:endParaRPr/>
          </a:p>
          <a:p>
            <a:pPr indent="-182880" lvl="1" marL="457200" rtl="0" algn="l">
              <a:lnSpc>
                <a:spcPct val="90000"/>
              </a:lnSpc>
              <a:spcBef>
                <a:spcPts val="600"/>
              </a:spcBef>
              <a:spcAft>
                <a:spcPts val="0"/>
              </a:spcAft>
              <a:buSzPts val="1600"/>
              <a:buChar char="o"/>
            </a:pPr>
            <a:r>
              <a:rPr lang="en-US"/>
              <a:t>Folate (folic acid)</a:t>
            </a:r>
            <a:endParaRPr/>
          </a:p>
          <a:p>
            <a:pPr indent="-182880" lvl="2" marL="731520" rtl="0" algn="l">
              <a:lnSpc>
                <a:spcPct val="90000"/>
              </a:lnSpc>
              <a:spcBef>
                <a:spcPts val="600"/>
              </a:spcBef>
              <a:spcAft>
                <a:spcPts val="0"/>
              </a:spcAft>
              <a:buSzPts val="1440"/>
              <a:buChar char="▪"/>
            </a:pPr>
            <a:r>
              <a:rPr lang="en-US"/>
              <a:t>Helps the body form red blood cells</a:t>
            </a:r>
            <a:endParaRPr/>
          </a:p>
          <a:p>
            <a:pPr indent="-182880" lvl="2" marL="731520" rtl="0" algn="l">
              <a:lnSpc>
                <a:spcPct val="90000"/>
              </a:lnSpc>
              <a:spcBef>
                <a:spcPts val="600"/>
              </a:spcBef>
              <a:spcAft>
                <a:spcPts val="0"/>
              </a:spcAft>
              <a:buSzPts val="1440"/>
              <a:buChar char="▪"/>
            </a:pPr>
            <a:r>
              <a:rPr lang="en-US"/>
              <a:t>Reduces the risk of serious birth defects if consumed by women before and during pregnancy</a:t>
            </a:r>
            <a:endParaRPr/>
          </a:p>
          <a:p>
            <a:pPr indent="-182880" lvl="1" marL="457200" rtl="0" algn="l">
              <a:lnSpc>
                <a:spcPct val="90000"/>
              </a:lnSpc>
              <a:spcBef>
                <a:spcPts val="600"/>
              </a:spcBef>
              <a:spcAft>
                <a:spcPts val="0"/>
              </a:spcAft>
              <a:buSzPts val="1600"/>
              <a:buChar char="o"/>
            </a:pPr>
            <a:r>
              <a:rPr lang="en-US"/>
              <a:t>B-6 </a:t>
            </a:r>
            <a:endParaRPr/>
          </a:p>
          <a:p>
            <a:pPr indent="-182880" lvl="2" marL="731520" rtl="0" algn="l">
              <a:lnSpc>
                <a:spcPct val="90000"/>
              </a:lnSpc>
              <a:spcBef>
                <a:spcPts val="600"/>
              </a:spcBef>
              <a:spcAft>
                <a:spcPts val="0"/>
              </a:spcAft>
              <a:buSzPts val="1440"/>
              <a:buChar char="▪"/>
            </a:pPr>
            <a:r>
              <a:rPr lang="en-US"/>
              <a:t>Helps to build a healthy nervous system</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xEl>
                                              <p:pRg end="0" st="0"/>
                                            </p:txEl>
                                          </p:spTgt>
                                        </p:tgtEl>
                                        <p:attrNameLst>
                                          <p:attrName>style.visibility</p:attrName>
                                        </p:attrNameLst>
                                      </p:cBhvr>
                                      <p:to>
                                        <p:strVal val="visible"/>
                                      </p:to>
                                    </p:set>
                                    <p:animEffect filter="fade" transition="in">
                                      <p:cBhvr>
                                        <p:cTn dur="1000"/>
                                        <p:tgtEl>
                                          <p:spTgt spid="26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xEl>
                                              <p:pRg end="1" st="1"/>
                                            </p:txEl>
                                          </p:spTgt>
                                        </p:tgtEl>
                                        <p:attrNameLst>
                                          <p:attrName>style.visibility</p:attrName>
                                        </p:attrNameLst>
                                      </p:cBhvr>
                                      <p:to>
                                        <p:strVal val="visible"/>
                                      </p:to>
                                    </p:set>
                                    <p:animEffect filter="fade" transition="in">
                                      <p:cBhvr>
                                        <p:cTn dur="1000"/>
                                        <p:tgtEl>
                                          <p:spTgt spid="26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xEl>
                                              <p:pRg end="2" st="2"/>
                                            </p:txEl>
                                          </p:spTgt>
                                        </p:tgtEl>
                                        <p:attrNameLst>
                                          <p:attrName>style.visibility</p:attrName>
                                        </p:attrNameLst>
                                      </p:cBhvr>
                                      <p:to>
                                        <p:strVal val="visible"/>
                                      </p:to>
                                    </p:set>
                                    <p:animEffect filter="fade" transition="in">
                                      <p:cBhvr>
                                        <p:cTn dur="1000"/>
                                        <p:tgtEl>
                                          <p:spTgt spid="26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xEl>
                                              <p:pRg end="3" st="3"/>
                                            </p:txEl>
                                          </p:spTgt>
                                        </p:tgtEl>
                                        <p:attrNameLst>
                                          <p:attrName>style.visibility</p:attrName>
                                        </p:attrNameLst>
                                      </p:cBhvr>
                                      <p:to>
                                        <p:strVal val="visible"/>
                                      </p:to>
                                    </p:set>
                                    <p:animEffect filter="fade" transition="in">
                                      <p:cBhvr>
                                        <p:cTn dur="1000"/>
                                        <p:tgtEl>
                                          <p:spTgt spid="26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xEl>
                                              <p:pRg end="4" st="4"/>
                                            </p:txEl>
                                          </p:spTgt>
                                        </p:tgtEl>
                                        <p:attrNameLst>
                                          <p:attrName>style.visibility</p:attrName>
                                        </p:attrNameLst>
                                      </p:cBhvr>
                                      <p:to>
                                        <p:strVal val="visible"/>
                                      </p:to>
                                    </p:set>
                                    <p:animEffect filter="fade" transition="in">
                                      <p:cBhvr>
                                        <p:cTn dur="1000"/>
                                        <p:tgtEl>
                                          <p:spTgt spid="26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xEl>
                                              <p:pRg end="5" st="5"/>
                                            </p:txEl>
                                          </p:spTgt>
                                        </p:tgtEl>
                                        <p:attrNameLst>
                                          <p:attrName>style.visibility</p:attrName>
                                        </p:attrNameLst>
                                      </p:cBhvr>
                                      <p:to>
                                        <p:strVal val="visible"/>
                                      </p:to>
                                    </p:set>
                                    <p:animEffect filter="fade" transition="in">
                                      <p:cBhvr>
                                        <p:cTn dur="1000"/>
                                        <p:tgtEl>
                                          <p:spTgt spid="26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xEl>
                                              <p:pRg end="6" st="6"/>
                                            </p:txEl>
                                          </p:spTgt>
                                        </p:tgtEl>
                                        <p:attrNameLst>
                                          <p:attrName>style.visibility</p:attrName>
                                        </p:attrNameLst>
                                      </p:cBhvr>
                                      <p:to>
                                        <p:strVal val="visible"/>
                                      </p:to>
                                    </p:set>
                                    <p:animEffect filter="fade" transition="in">
                                      <p:cBhvr>
                                        <p:cTn dur="1000"/>
                                        <p:tgtEl>
                                          <p:spTgt spid="262">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xEl>
                                              <p:pRg end="7" st="7"/>
                                            </p:txEl>
                                          </p:spTgt>
                                        </p:tgtEl>
                                        <p:attrNameLst>
                                          <p:attrName>style.visibility</p:attrName>
                                        </p:attrNameLst>
                                      </p:cBhvr>
                                      <p:to>
                                        <p:strVal val="visible"/>
                                      </p:to>
                                    </p:set>
                                    <p:animEffect filter="fade" transition="in">
                                      <p:cBhvr>
                                        <p:cTn dur="1000"/>
                                        <p:tgtEl>
                                          <p:spTgt spid="262">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xEl>
                                              <p:pRg end="8" st="8"/>
                                            </p:txEl>
                                          </p:spTgt>
                                        </p:tgtEl>
                                        <p:attrNameLst>
                                          <p:attrName>style.visibility</p:attrName>
                                        </p:attrNameLst>
                                      </p:cBhvr>
                                      <p:to>
                                        <p:strVal val="visible"/>
                                      </p:to>
                                    </p:set>
                                    <p:animEffect filter="fade" transition="in">
                                      <p:cBhvr>
                                        <p:cTn dur="1000"/>
                                        <p:tgtEl>
                                          <p:spTgt spid="262">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66" name="Shape 266"/>
        <p:cNvGrpSpPr/>
        <p:nvPr/>
      </p:nvGrpSpPr>
      <p:grpSpPr>
        <a:xfrm>
          <a:off x="0" y="0"/>
          <a:ext cx="0" cy="0"/>
          <a:chOff x="0" y="0"/>
          <a:chExt cx="0" cy="0"/>
        </a:xfrm>
      </p:grpSpPr>
      <p:sp>
        <p:nvSpPr>
          <p:cNvPr id="267" name="Google Shape;267;p4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7</a:t>
            </a:r>
            <a:endParaRPr sz="1600">
              <a:solidFill>
                <a:srgbClr val="6600CC"/>
              </a:solidFill>
            </a:endParaRPr>
          </a:p>
        </p:txBody>
      </p:sp>
      <p:sp>
        <p:nvSpPr>
          <p:cNvPr id="268" name="Google Shape;268;p41"/>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SzPts val="1760"/>
              <a:buFont typeface="Corbel"/>
              <a:buAutoNum type="arabicPeriod"/>
            </a:pPr>
            <a:r>
              <a:rPr lang="en-US"/>
              <a:t>What nutrient in grain supplies energy and warmth to the body?</a:t>
            </a:r>
            <a:endParaRPr/>
          </a:p>
          <a:p>
            <a:pPr indent="-457200" lvl="0" marL="502920" rtl="0" algn="l">
              <a:lnSpc>
                <a:spcPct val="90000"/>
              </a:lnSpc>
              <a:spcBef>
                <a:spcPts val="1400"/>
              </a:spcBef>
              <a:spcAft>
                <a:spcPts val="0"/>
              </a:spcAft>
              <a:buSzPts val="1760"/>
              <a:buFont typeface="Corbel"/>
              <a:buAutoNum type="arabicPeriod"/>
            </a:pPr>
            <a:r>
              <a:rPr lang="en-US"/>
              <a:t>What vitamin builds a healthy nervous system?</a:t>
            </a:r>
            <a:endParaRPr/>
          </a:p>
          <a:p>
            <a:pPr indent="-457200" lvl="0" marL="502920" rtl="0" algn="l">
              <a:lnSpc>
                <a:spcPct val="90000"/>
              </a:lnSpc>
              <a:spcBef>
                <a:spcPts val="1400"/>
              </a:spcBef>
              <a:spcAft>
                <a:spcPts val="0"/>
              </a:spcAft>
              <a:buSzPts val="1760"/>
              <a:buFont typeface="Corbel"/>
              <a:buAutoNum type="arabicPeriod"/>
            </a:pPr>
            <a:r>
              <a:rPr lang="en-US"/>
              <a:t>Which vitamin lowers LDL cholesterol and raises the good cholesterol?</a:t>
            </a:r>
            <a:endParaRPr>
              <a:solidFill>
                <a:schemeClr val="dk1"/>
              </a:solidFill>
            </a:endParaRPr>
          </a:p>
        </p:txBody>
      </p:sp>
      <p:sp>
        <p:nvSpPr>
          <p:cNvPr id="269" name="Google Shape;269;p41"/>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01" name="Shape 101"/>
        <p:cNvGrpSpPr/>
        <p:nvPr/>
      </p:nvGrpSpPr>
      <p:grpSpPr>
        <a:xfrm>
          <a:off x="0" y="0"/>
          <a:ext cx="0" cy="0"/>
          <a:chOff x="0" y="0"/>
          <a:chExt cx="0" cy="0"/>
        </a:xfrm>
      </p:grpSpPr>
      <p:sp>
        <p:nvSpPr>
          <p:cNvPr id="102" name="Google Shape;102;p1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Objectives</a:t>
            </a:r>
            <a:endParaRPr>
              <a:solidFill>
                <a:srgbClr val="6600CC"/>
              </a:solidFill>
            </a:endParaRPr>
          </a:p>
        </p:txBody>
      </p:sp>
      <p:sp>
        <p:nvSpPr>
          <p:cNvPr id="103" name="Google Shape;103;p15"/>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SzPts val="1760"/>
              <a:buFont typeface="Corbel"/>
              <a:buAutoNum type="arabicPeriod" startAt="8"/>
            </a:pPr>
            <a:r>
              <a:rPr lang="en-US"/>
              <a:t>Match parts of the grains to their correct descriptions.</a:t>
            </a:r>
            <a:endParaRPr/>
          </a:p>
          <a:p>
            <a:pPr indent="-457200" lvl="0" marL="502920" rtl="0" algn="l">
              <a:lnSpc>
                <a:spcPct val="90000"/>
              </a:lnSpc>
              <a:spcBef>
                <a:spcPts val="1400"/>
              </a:spcBef>
              <a:spcAft>
                <a:spcPts val="0"/>
              </a:spcAft>
              <a:buSzPts val="1760"/>
              <a:buFont typeface="Corbel"/>
              <a:buAutoNum type="arabicPeriod" startAt="8"/>
            </a:pPr>
            <a:r>
              <a:rPr lang="en-US"/>
              <a:t>Determine dietary considerations in eating grain products.</a:t>
            </a:r>
            <a:endParaRPr/>
          </a:p>
          <a:p>
            <a:pPr indent="-457200" lvl="0" marL="502920" rtl="0" algn="l">
              <a:lnSpc>
                <a:spcPct val="90000"/>
              </a:lnSpc>
              <a:spcBef>
                <a:spcPts val="1400"/>
              </a:spcBef>
              <a:spcAft>
                <a:spcPts val="0"/>
              </a:spcAft>
              <a:buSzPts val="1760"/>
              <a:buFont typeface="Corbel"/>
              <a:buAutoNum type="arabicPeriod" startAt="8"/>
            </a:pPr>
            <a:r>
              <a:rPr lang="en-US"/>
              <a:t>Analyze how the basic ingredients of quick breads, cakes, and cookies relate to their correct functions.</a:t>
            </a:r>
            <a:endParaRPr/>
          </a:p>
          <a:p>
            <a:pPr indent="-457200" lvl="0" marL="502920" rtl="0" algn="l">
              <a:lnSpc>
                <a:spcPct val="90000"/>
              </a:lnSpc>
              <a:spcBef>
                <a:spcPts val="1400"/>
              </a:spcBef>
              <a:spcAft>
                <a:spcPts val="0"/>
              </a:spcAft>
              <a:buSzPts val="1760"/>
              <a:buFont typeface="Corbel"/>
              <a:buAutoNum type="arabicPeriod" startAt="8"/>
            </a:pPr>
            <a:r>
              <a:rPr lang="en-US"/>
              <a:t>Identify guidelines for cooking cereal, rice, and pasta.</a:t>
            </a:r>
            <a:endParaRPr/>
          </a:p>
          <a:p>
            <a:pPr indent="-457200" lvl="0" marL="502920" rtl="0" algn="l">
              <a:lnSpc>
                <a:spcPct val="90000"/>
              </a:lnSpc>
              <a:spcBef>
                <a:spcPts val="1400"/>
              </a:spcBef>
              <a:spcAft>
                <a:spcPts val="0"/>
              </a:spcAft>
              <a:buSzPts val="1760"/>
              <a:buFont typeface="Corbel"/>
              <a:buAutoNum type="arabicPeriod" startAt="8"/>
            </a:pPr>
            <a:r>
              <a:rPr lang="en-US"/>
              <a:t>Evaluate bread, cake, and cookie recipes. (Assignment Sheet 2)</a:t>
            </a:r>
            <a:endParaRPr/>
          </a:p>
          <a:p>
            <a:pPr indent="-457200" lvl="0" marL="502920" rtl="0" algn="l">
              <a:lnSpc>
                <a:spcPct val="90000"/>
              </a:lnSpc>
              <a:spcBef>
                <a:spcPts val="1400"/>
              </a:spcBef>
              <a:spcAft>
                <a:spcPts val="0"/>
              </a:spcAft>
              <a:buSzPts val="1760"/>
              <a:buFont typeface="Corbel"/>
              <a:buAutoNum type="arabicPeriod" startAt="8"/>
            </a:pPr>
            <a:r>
              <a:rPr lang="en-US"/>
              <a:t>Evaluate rice and pasta recipes. (Assignment Sheet 3)</a:t>
            </a:r>
            <a:endParaRPr/>
          </a:p>
          <a:p>
            <a:pPr indent="-457200" lvl="0" marL="502920" rtl="0" algn="l">
              <a:lnSpc>
                <a:spcPct val="90000"/>
              </a:lnSpc>
              <a:spcBef>
                <a:spcPts val="1400"/>
              </a:spcBef>
              <a:spcAft>
                <a:spcPts val="0"/>
              </a:spcAft>
              <a:buSzPts val="1760"/>
              <a:buFont typeface="Corbel"/>
              <a:buAutoNum type="arabicPeriod" startAt="8"/>
            </a:pPr>
            <a:r>
              <a:rPr lang="en-US"/>
              <a:t>Prepare a quick bread, cereal, or pasta product. (Job Sheet 2)</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73" name="Shape 273"/>
        <p:cNvGrpSpPr/>
        <p:nvPr/>
      </p:nvGrpSpPr>
      <p:grpSpPr>
        <a:xfrm>
          <a:off x="0" y="0"/>
          <a:ext cx="0" cy="0"/>
          <a:chOff x="0" y="0"/>
          <a:chExt cx="0" cy="0"/>
        </a:xfrm>
      </p:grpSpPr>
      <p:sp>
        <p:nvSpPr>
          <p:cNvPr id="274" name="Google Shape;274;p4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Parts of a Grain</a:t>
            </a:r>
            <a:br>
              <a:rPr lang="en-US"/>
            </a:br>
            <a:r>
              <a:rPr lang="en-US" sz="1600"/>
              <a:t>Objective 8</a:t>
            </a:r>
            <a:endParaRPr sz="1600">
              <a:solidFill>
                <a:srgbClr val="6600CC"/>
              </a:solidFill>
            </a:endParaRPr>
          </a:p>
        </p:txBody>
      </p:sp>
      <p:sp>
        <p:nvSpPr>
          <p:cNvPr id="275" name="Google Shape;275;p42"/>
          <p:cNvSpPr txBox="1"/>
          <p:nvPr>
            <p:ph idx="1" type="body"/>
          </p:nvPr>
        </p:nvSpPr>
        <p:spPr>
          <a:xfrm>
            <a:off x="1143002" y="2057400"/>
            <a:ext cx="6110054" cy="4334522"/>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Clr>
                <a:srgbClr val="6600CC"/>
              </a:buClr>
              <a:buSzPts val="1760"/>
              <a:buChar char="•"/>
            </a:pPr>
            <a:r>
              <a:rPr lang="en-US"/>
              <a:t>Bran </a:t>
            </a:r>
            <a:endParaRPr/>
          </a:p>
          <a:p>
            <a:pPr indent="-182880" lvl="1" marL="457200" rtl="0" algn="l">
              <a:lnSpc>
                <a:spcPct val="90000"/>
              </a:lnSpc>
              <a:spcBef>
                <a:spcPts val="200"/>
              </a:spcBef>
              <a:spcAft>
                <a:spcPts val="0"/>
              </a:spcAft>
              <a:buSzPts val="1600"/>
              <a:buChar char="o"/>
            </a:pPr>
            <a:r>
              <a:rPr lang="en-US"/>
              <a:t>Several outer layers or coats that protect the seed until it is ready to be planted or milled</a:t>
            </a:r>
            <a:endParaRPr/>
          </a:p>
          <a:p>
            <a:pPr indent="-182880" lvl="1" marL="457200" rtl="0" algn="l">
              <a:lnSpc>
                <a:spcPct val="90000"/>
              </a:lnSpc>
              <a:spcBef>
                <a:spcPts val="600"/>
              </a:spcBef>
              <a:spcAft>
                <a:spcPts val="0"/>
              </a:spcAft>
              <a:buSzPts val="1600"/>
              <a:buChar char="o"/>
            </a:pPr>
            <a:r>
              <a:rPr lang="en-US"/>
              <a:t>Rich in non-caloric fiber, B vitamins and antioxidants</a:t>
            </a:r>
            <a:endParaRPr/>
          </a:p>
          <a:p>
            <a:pPr indent="-182880" lvl="0" marL="228600" rtl="0" algn="l">
              <a:lnSpc>
                <a:spcPct val="90000"/>
              </a:lnSpc>
              <a:spcBef>
                <a:spcPts val="1800"/>
              </a:spcBef>
              <a:spcAft>
                <a:spcPts val="0"/>
              </a:spcAft>
              <a:buClr>
                <a:srgbClr val="6600CC"/>
              </a:buClr>
              <a:buSzPts val="1760"/>
              <a:buChar char="•"/>
            </a:pPr>
            <a:r>
              <a:rPr lang="en-US"/>
              <a:t>Endosperm </a:t>
            </a:r>
            <a:endParaRPr/>
          </a:p>
          <a:p>
            <a:pPr indent="-182880" lvl="1" marL="457200" rtl="0" algn="l">
              <a:lnSpc>
                <a:spcPct val="90000"/>
              </a:lnSpc>
              <a:spcBef>
                <a:spcPts val="200"/>
              </a:spcBef>
              <a:spcAft>
                <a:spcPts val="0"/>
              </a:spcAft>
              <a:buSzPts val="1600"/>
              <a:buChar char="o"/>
            </a:pPr>
            <a:r>
              <a:rPr lang="en-US"/>
              <a:t>Largest part of the grain located inside the kernel</a:t>
            </a:r>
            <a:endParaRPr/>
          </a:p>
          <a:p>
            <a:pPr indent="-182880" lvl="1" marL="457200" rtl="0" algn="l">
              <a:lnSpc>
                <a:spcPct val="90000"/>
              </a:lnSpc>
              <a:spcBef>
                <a:spcPts val="600"/>
              </a:spcBef>
              <a:spcAft>
                <a:spcPts val="0"/>
              </a:spcAft>
              <a:buSzPts val="1600"/>
              <a:buChar char="o"/>
            </a:pPr>
            <a:r>
              <a:rPr lang="en-US"/>
              <a:t>Rich in starch and carbohydrates</a:t>
            </a:r>
            <a:endParaRPr/>
          </a:p>
          <a:p>
            <a:pPr indent="-182880" lvl="1" marL="457200" rtl="0" algn="l">
              <a:lnSpc>
                <a:spcPct val="90000"/>
              </a:lnSpc>
              <a:spcBef>
                <a:spcPts val="600"/>
              </a:spcBef>
              <a:spcAft>
                <a:spcPts val="0"/>
              </a:spcAft>
              <a:buSzPts val="1600"/>
              <a:buChar char="o"/>
            </a:pPr>
            <a:r>
              <a:rPr lang="en-US"/>
              <a:t>Some protein and small amounts of vitamins</a:t>
            </a:r>
            <a:endParaRPr/>
          </a:p>
          <a:p>
            <a:pPr indent="-182880" lvl="0" marL="228600" rtl="0" algn="l">
              <a:lnSpc>
                <a:spcPct val="90000"/>
              </a:lnSpc>
              <a:spcBef>
                <a:spcPts val="1800"/>
              </a:spcBef>
              <a:spcAft>
                <a:spcPts val="0"/>
              </a:spcAft>
              <a:buClr>
                <a:srgbClr val="6600CC"/>
              </a:buClr>
              <a:buSzPts val="1760"/>
              <a:buChar char="•"/>
            </a:pPr>
            <a:r>
              <a:rPr lang="en-US"/>
              <a:t>Germ </a:t>
            </a:r>
            <a:endParaRPr/>
          </a:p>
          <a:p>
            <a:pPr indent="-182880" lvl="1" marL="457200" rtl="0" algn="l">
              <a:lnSpc>
                <a:spcPct val="90000"/>
              </a:lnSpc>
              <a:spcBef>
                <a:spcPts val="200"/>
              </a:spcBef>
              <a:spcAft>
                <a:spcPts val="0"/>
              </a:spcAft>
              <a:buSzPts val="1600"/>
              <a:buChar char="o"/>
            </a:pPr>
            <a:r>
              <a:rPr lang="en-US"/>
              <a:t>Heart of the kernel</a:t>
            </a:r>
            <a:endParaRPr/>
          </a:p>
          <a:p>
            <a:pPr indent="-182880" lvl="1" marL="457200" rtl="0" algn="l">
              <a:lnSpc>
                <a:spcPct val="90000"/>
              </a:lnSpc>
              <a:spcBef>
                <a:spcPts val="600"/>
              </a:spcBef>
              <a:spcAft>
                <a:spcPts val="0"/>
              </a:spcAft>
              <a:buSzPts val="1600"/>
              <a:buChar char="o"/>
            </a:pPr>
            <a:r>
              <a:rPr lang="en-US"/>
              <a:t>Rich in B vitamins and vitamin E</a:t>
            </a:r>
            <a:endParaRPr/>
          </a:p>
          <a:p>
            <a:pPr indent="-182880" lvl="1" marL="457200" rtl="0" algn="l">
              <a:lnSpc>
                <a:spcPct val="90000"/>
              </a:lnSpc>
              <a:spcBef>
                <a:spcPts val="600"/>
              </a:spcBef>
              <a:spcAft>
                <a:spcPts val="0"/>
              </a:spcAft>
              <a:buSzPts val="1600"/>
              <a:buChar char="o"/>
            </a:pPr>
            <a:r>
              <a:rPr lang="en-US"/>
              <a:t>Where growth of the new plant starts</a:t>
            </a:r>
            <a:endParaRPr/>
          </a:p>
        </p:txBody>
      </p:sp>
      <p:pic>
        <p:nvPicPr>
          <p:cNvPr descr="Screen Clipping" id="276" name="Google Shape;276;p42"/>
          <p:cNvPicPr preferRelativeResize="0"/>
          <p:nvPr/>
        </p:nvPicPr>
        <p:blipFill rotWithShape="1">
          <a:blip r:embed="rId3">
            <a:alphaModFix/>
          </a:blip>
          <a:srcRect b="0" l="0" r="0" t="0"/>
          <a:stretch/>
        </p:blipFill>
        <p:spPr>
          <a:xfrm>
            <a:off x="7741328" y="967058"/>
            <a:ext cx="4129449" cy="558873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0" st="0"/>
                                            </p:txEl>
                                          </p:spTgt>
                                        </p:tgtEl>
                                        <p:attrNameLst>
                                          <p:attrName>style.visibility</p:attrName>
                                        </p:attrNameLst>
                                      </p:cBhvr>
                                      <p:to>
                                        <p:strVal val="visible"/>
                                      </p:to>
                                    </p:set>
                                    <p:animEffect filter="fade" transition="in">
                                      <p:cBhvr>
                                        <p:cTn dur="1000"/>
                                        <p:tgtEl>
                                          <p:spTgt spid="27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1" st="1"/>
                                            </p:txEl>
                                          </p:spTgt>
                                        </p:tgtEl>
                                        <p:attrNameLst>
                                          <p:attrName>style.visibility</p:attrName>
                                        </p:attrNameLst>
                                      </p:cBhvr>
                                      <p:to>
                                        <p:strVal val="visible"/>
                                      </p:to>
                                    </p:set>
                                    <p:animEffect filter="fade" transition="in">
                                      <p:cBhvr>
                                        <p:cTn dur="1000"/>
                                        <p:tgtEl>
                                          <p:spTgt spid="27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2" st="2"/>
                                            </p:txEl>
                                          </p:spTgt>
                                        </p:tgtEl>
                                        <p:attrNameLst>
                                          <p:attrName>style.visibility</p:attrName>
                                        </p:attrNameLst>
                                      </p:cBhvr>
                                      <p:to>
                                        <p:strVal val="visible"/>
                                      </p:to>
                                    </p:set>
                                    <p:animEffect filter="fade" transition="in">
                                      <p:cBhvr>
                                        <p:cTn dur="1000"/>
                                        <p:tgtEl>
                                          <p:spTgt spid="27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3" st="3"/>
                                            </p:txEl>
                                          </p:spTgt>
                                        </p:tgtEl>
                                        <p:attrNameLst>
                                          <p:attrName>style.visibility</p:attrName>
                                        </p:attrNameLst>
                                      </p:cBhvr>
                                      <p:to>
                                        <p:strVal val="visible"/>
                                      </p:to>
                                    </p:set>
                                    <p:animEffect filter="fade" transition="in">
                                      <p:cBhvr>
                                        <p:cTn dur="1000"/>
                                        <p:tgtEl>
                                          <p:spTgt spid="27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4" st="4"/>
                                            </p:txEl>
                                          </p:spTgt>
                                        </p:tgtEl>
                                        <p:attrNameLst>
                                          <p:attrName>style.visibility</p:attrName>
                                        </p:attrNameLst>
                                      </p:cBhvr>
                                      <p:to>
                                        <p:strVal val="visible"/>
                                      </p:to>
                                    </p:set>
                                    <p:animEffect filter="fade" transition="in">
                                      <p:cBhvr>
                                        <p:cTn dur="1000"/>
                                        <p:tgtEl>
                                          <p:spTgt spid="27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5" st="5"/>
                                            </p:txEl>
                                          </p:spTgt>
                                        </p:tgtEl>
                                        <p:attrNameLst>
                                          <p:attrName>style.visibility</p:attrName>
                                        </p:attrNameLst>
                                      </p:cBhvr>
                                      <p:to>
                                        <p:strVal val="visible"/>
                                      </p:to>
                                    </p:set>
                                    <p:animEffect filter="fade" transition="in">
                                      <p:cBhvr>
                                        <p:cTn dur="1000"/>
                                        <p:tgtEl>
                                          <p:spTgt spid="27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6" st="6"/>
                                            </p:txEl>
                                          </p:spTgt>
                                        </p:tgtEl>
                                        <p:attrNameLst>
                                          <p:attrName>style.visibility</p:attrName>
                                        </p:attrNameLst>
                                      </p:cBhvr>
                                      <p:to>
                                        <p:strVal val="visible"/>
                                      </p:to>
                                    </p:set>
                                    <p:animEffect filter="fade" transition="in">
                                      <p:cBhvr>
                                        <p:cTn dur="1000"/>
                                        <p:tgtEl>
                                          <p:spTgt spid="27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7" st="7"/>
                                            </p:txEl>
                                          </p:spTgt>
                                        </p:tgtEl>
                                        <p:attrNameLst>
                                          <p:attrName>style.visibility</p:attrName>
                                        </p:attrNameLst>
                                      </p:cBhvr>
                                      <p:to>
                                        <p:strVal val="visible"/>
                                      </p:to>
                                    </p:set>
                                    <p:animEffect filter="fade" transition="in">
                                      <p:cBhvr>
                                        <p:cTn dur="1000"/>
                                        <p:tgtEl>
                                          <p:spTgt spid="27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8" st="8"/>
                                            </p:txEl>
                                          </p:spTgt>
                                        </p:tgtEl>
                                        <p:attrNameLst>
                                          <p:attrName>style.visibility</p:attrName>
                                        </p:attrNameLst>
                                      </p:cBhvr>
                                      <p:to>
                                        <p:strVal val="visible"/>
                                      </p:to>
                                    </p:set>
                                    <p:animEffect filter="fade" transition="in">
                                      <p:cBhvr>
                                        <p:cTn dur="1000"/>
                                        <p:tgtEl>
                                          <p:spTgt spid="275">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9" st="9"/>
                                            </p:txEl>
                                          </p:spTgt>
                                        </p:tgtEl>
                                        <p:attrNameLst>
                                          <p:attrName>style.visibility</p:attrName>
                                        </p:attrNameLst>
                                      </p:cBhvr>
                                      <p:to>
                                        <p:strVal val="visible"/>
                                      </p:to>
                                    </p:set>
                                    <p:animEffect filter="fade" transition="in">
                                      <p:cBhvr>
                                        <p:cTn dur="1000"/>
                                        <p:tgtEl>
                                          <p:spTgt spid="275">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10" st="10"/>
                                            </p:txEl>
                                          </p:spTgt>
                                        </p:tgtEl>
                                        <p:attrNameLst>
                                          <p:attrName>style.visibility</p:attrName>
                                        </p:attrNameLst>
                                      </p:cBhvr>
                                      <p:to>
                                        <p:strVal val="visible"/>
                                      </p:to>
                                    </p:set>
                                    <p:animEffect filter="fade" transition="in">
                                      <p:cBhvr>
                                        <p:cTn dur="1000"/>
                                        <p:tgtEl>
                                          <p:spTgt spid="275">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80" name="Shape 280"/>
        <p:cNvGrpSpPr/>
        <p:nvPr/>
      </p:nvGrpSpPr>
      <p:grpSpPr>
        <a:xfrm>
          <a:off x="0" y="0"/>
          <a:ext cx="0" cy="0"/>
          <a:chOff x="0" y="0"/>
          <a:chExt cx="0" cy="0"/>
        </a:xfrm>
      </p:grpSpPr>
      <p:sp>
        <p:nvSpPr>
          <p:cNvPr id="281" name="Google Shape;281;p4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8</a:t>
            </a:r>
            <a:endParaRPr sz="1600">
              <a:solidFill>
                <a:srgbClr val="6600CC"/>
              </a:solidFill>
            </a:endParaRPr>
          </a:p>
        </p:txBody>
      </p:sp>
      <p:sp>
        <p:nvSpPr>
          <p:cNvPr id="282" name="Google Shape;282;p43"/>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SzPts val="1760"/>
              <a:buFont typeface="Corbel"/>
              <a:buAutoNum type="arabicPeriod"/>
            </a:pPr>
            <a:r>
              <a:rPr lang="en-US"/>
              <a:t>What type of grain contains all parts of the grain?</a:t>
            </a:r>
            <a:endParaRPr/>
          </a:p>
          <a:p>
            <a:pPr indent="-457200" lvl="0" marL="502920" rtl="0" algn="l">
              <a:lnSpc>
                <a:spcPct val="90000"/>
              </a:lnSpc>
              <a:spcBef>
                <a:spcPts val="1400"/>
              </a:spcBef>
              <a:spcAft>
                <a:spcPts val="0"/>
              </a:spcAft>
              <a:buSzPts val="1760"/>
              <a:buFont typeface="Corbel"/>
              <a:buAutoNum type="arabicPeriod"/>
            </a:pPr>
            <a:r>
              <a:rPr lang="en-US"/>
              <a:t>List the parts of the grain from the outside to the inside.</a:t>
            </a:r>
            <a:endParaRPr>
              <a:solidFill>
                <a:schemeClr val="dk1"/>
              </a:solidFill>
            </a:endParaRPr>
          </a:p>
        </p:txBody>
      </p:sp>
      <p:sp>
        <p:nvSpPr>
          <p:cNvPr id="283" name="Google Shape;283;p43"/>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87" name="Shape 287"/>
        <p:cNvGrpSpPr/>
        <p:nvPr/>
      </p:nvGrpSpPr>
      <p:grpSpPr>
        <a:xfrm>
          <a:off x="0" y="0"/>
          <a:ext cx="0" cy="0"/>
          <a:chOff x="0" y="0"/>
          <a:chExt cx="0" cy="0"/>
        </a:xfrm>
      </p:grpSpPr>
      <p:sp>
        <p:nvSpPr>
          <p:cNvPr id="288" name="Google Shape;288;p4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Dietary Considerations in Eating Grain Products</a:t>
            </a:r>
            <a:br>
              <a:rPr lang="en-US" sz="1600">
                <a:solidFill>
                  <a:srgbClr val="6600CC"/>
                </a:solidFill>
              </a:rPr>
            </a:br>
            <a:r>
              <a:rPr lang="en-US" sz="1800"/>
              <a:t>Objective 9</a:t>
            </a:r>
            <a:endParaRPr sz="1800">
              <a:solidFill>
                <a:srgbClr val="6600CC"/>
              </a:solidFill>
            </a:endParaRPr>
          </a:p>
        </p:txBody>
      </p:sp>
      <p:sp>
        <p:nvSpPr>
          <p:cNvPr id="289" name="Google Shape;289;p44"/>
          <p:cNvSpPr txBox="1"/>
          <p:nvPr>
            <p:ph idx="1" type="body"/>
          </p:nvPr>
        </p:nvSpPr>
        <p:spPr>
          <a:xfrm>
            <a:off x="1143000" y="2057400"/>
            <a:ext cx="5666173"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Amount of fiber </a:t>
            </a:r>
            <a:endParaRPr/>
          </a:p>
          <a:p>
            <a:pPr indent="-182880" lvl="1" marL="457200" rtl="0" algn="l">
              <a:lnSpc>
                <a:spcPct val="90000"/>
              </a:lnSpc>
              <a:spcBef>
                <a:spcPts val="200"/>
              </a:spcBef>
              <a:spcAft>
                <a:spcPts val="0"/>
              </a:spcAft>
              <a:buSzPts val="1600"/>
              <a:buChar char="o"/>
            </a:pPr>
            <a:r>
              <a:rPr lang="en-US"/>
              <a:t>Maintaining high amounts of fiber in the diet helps reduce cholesterol and may prevent heart disease</a:t>
            </a:r>
            <a:endParaRPr/>
          </a:p>
          <a:p>
            <a:pPr indent="-182880" lvl="1" marL="457200" rtl="0" algn="l">
              <a:lnSpc>
                <a:spcPct val="90000"/>
              </a:lnSpc>
              <a:spcBef>
                <a:spcPts val="600"/>
              </a:spcBef>
              <a:spcAft>
                <a:spcPts val="0"/>
              </a:spcAft>
              <a:buSzPts val="1600"/>
              <a:buChar char="o"/>
            </a:pPr>
            <a:r>
              <a:rPr lang="en-US"/>
              <a:t>Increased fiber may reduce some forms of cancer</a:t>
            </a:r>
            <a:endParaRPr/>
          </a:p>
          <a:p>
            <a:pPr indent="-182880" lvl="1" marL="457200" rtl="0" algn="l">
              <a:lnSpc>
                <a:spcPct val="90000"/>
              </a:lnSpc>
              <a:spcBef>
                <a:spcPts val="600"/>
              </a:spcBef>
              <a:spcAft>
                <a:spcPts val="0"/>
              </a:spcAft>
              <a:buSzPts val="1600"/>
              <a:buChar char="o"/>
            </a:pPr>
            <a:r>
              <a:rPr lang="en-US"/>
              <a:t>Fiber helps the digestive system work </a:t>
            </a:r>
            <a:endParaRPr/>
          </a:p>
          <a:p>
            <a:pPr indent="-182880" lvl="1" marL="457200" rtl="0" algn="l">
              <a:lnSpc>
                <a:spcPct val="90000"/>
              </a:lnSpc>
              <a:spcBef>
                <a:spcPts val="600"/>
              </a:spcBef>
              <a:spcAft>
                <a:spcPts val="0"/>
              </a:spcAft>
              <a:buSzPts val="1600"/>
              <a:buChar char="o"/>
            </a:pPr>
            <a:r>
              <a:rPr lang="en-US"/>
              <a:t>High amounts of fiber are found in whole grains, such as bran cereals and whole-wheat bread</a:t>
            </a:r>
            <a:endParaRPr/>
          </a:p>
        </p:txBody>
      </p:sp>
      <p:pic>
        <p:nvPicPr>
          <p:cNvPr id="290" name="Google Shape;290;p44"/>
          <p:cNvPicPr preferRelativeResize="0"/>
          <p:nvPr/>
        </p:nvPicPr>
        <p:blipFill rotWithShape="1">
          <a:blip r:embed="rId3">
            <a:alphaModFix/>
          </a:blip>
          <a:srcRect b="0" l="0" r="0" t="0"/>
          <a:stretch/>
        </p:blipFill>
        <p:spPr>
          <a:xfrm>
            <a:off x="8016535" y="1580227"/>
            <a:ext cx="3069719" cy="439212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0" st="0"/>
                                            </p:txEl>
                                          </p:spTgt>
                                        </p:tgtEl>
                                        <p:attrNameLst>
                                          <p:attrName>style.visibility</p:attrName>
                                        </p:attrNameLst>
                                      </p:cBhvr>
                                      <p:to>
                                        <p:strVal val="visible"/>
                                      </p:to>
                                    </p:set>
                                    <p:animEffect filter="fade" transition="in">
                                      <p:cBhvr>
                                        <p:cTn dur="1000"/>
                                        <p:tgtEl>
                                          <p:spTgt spid="28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1" st="1"/>
                                            </p:txEl>
                                          </p:spTgt>
                                        </p:tgtEl>
                                        <p:attrNameLst>
                                          <p:attrName>style.visibility</p:attrName>
                                        </p:attrNameLst>
                                      </p:cBhvr>
                                      <p:to>
                                        <p:strVal val="visible"/>
                                      </p:to>
                                    </p:set>
                                    <p:animEffect filter="fade" transition="in">
                                      <p:cBhvr>
                                        <p:cTn dur="1000"/>
                                        <p:tgtEl>
                                          <p:spTgt spid="28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2" st="2"/>
                                            </p:txEl>
                                          </p:spTgt>
                                        </p:tgtEl>
                                        <p:attrNameLst>
                                          <p:attrName>style.visibility</p:attrName>
                                        </p:attrNameLst>
                                      </p:cBhvr>
                                      <p:to>
                                        <p:strVal val="visible"/>
                                      </p:to>
                                    </p:set>
                                    <p:animEffect filter="fade" transition="in">
                                      <p:cBhvr>
                                        <p:cTn dur="1000"/>
                                        <p:tgtEl>
                                          <p:spTgt spid="28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3" st="3"/>
                                            </p:txEl>
                                          </p:spTgt>
                                        </p:tgtEl>
                                        <p:attrNameLst>
                                          <p:attrName>style.visibility</p:attrName>
                                        </p:attrNameLst>
                                      </p:cBhvr>
                                      <p:to>
                                        <p:strVal val="visible"/>
                                      </p:to>
                                    </p:set>
                                    <p:animEffect filter="fade" transition="in">
                                      <p:cBhvr>
                                        <p:cTn dur="1000"/>
                                        <p:tgtEl>
                                          <p:spTgt spid="28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4" st="4"/>
                                            </p:txEl>
                                          </p:spTgt>
                                        </p:tgtEl>
                                        <p:attrNameLst>
                                          <p:attrName>style.visibility</p:attrName>
                                        </p:attrNameLst>
                                      </p:cBhvr>
                                      <p:to>
                                        <p:strVal val="visible"/>
                                      </p:to>
                                    </p:set>
                                    <p:animEffect filter="fade" transition="in">
                                      <p:cBhvr>
                                        <p:cTn dur="1000"/>
                                        <p:tgtEl>
                                          <p:spTgt spid="28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0" st="0"/>
                                            </p:txEl>
                                          </p:spTgt>
                                        </p:tgtEl>
                                        <p:attrNameLst>
                                          <p:attrName>style.visibility</p:attrName>
                                        </p:attrNameLst>
                                      </p:cBhvr>
                                      <p:to>
                                        <p:strVal val="visible"/>
                                      </p:to>
                                    </p:set>
                                    <p:animEffect filter="fade" transition="in">
                                      <p:cBhvr>
                                        <p:cTn dur="1000"/>
                                        <p:tgtEl>
                                          <p:spTgt spid="28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1" st="1"/>
                                            </p:txEl>
                                          </p:spTgt>
                                        </p:tgtEl>
                                        <p:attrNameLst>
                                          <p:attrName>style.visibility</p:attrName>
                                        </p:attrNameLst>
                                      </p:cBhvr>
                                      <p:to>
                                        <p:strVal val="visible"/>
                                      </p:to>
                                    </p:set>
                                    <p:animEffect filter="fade" transition="in">
                                      <p:cBhvr>
                                        <p:cTn dur="1000"/>
                                        <p:tgtEl>
                                          <p:spTgt spid="28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2" st="2"/>
                                            </p:txEl>
                                          </p:spTgt>
                                        </p:tgtEl>
                                        <p:attrNameLst>
                                          <p:attrName>style.visibility</p:attrName>
                                        </p:attrNameLst>
                                      </p:cBhvr>
                                      <p:to>
                                        <p:strVal val="visible"/>
                                      </p:to>
                                    </p:set>
                                    <p:animEffect filter="fade" transition="in">
                                      <p:cBhvr>
                                        <p:cTn dur="1000"/>
                                        <p:tgtEl>
                                          <p:spTgt spid="28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3" st="3"/>
                                            </p:txEl>
                                          </p:spTgt>
                                        </p:tgtEl>
                                        <p:attrNameLst>
                                          <p:attrName>style.visibility</p:attrName>
                                        </p:attrNameLst>
                                      </p:cBhvr>
                                      <p:to>
                                        <p:strVal val="visible"/>
                                      </p:to>
                                    </p:set>
                                    <p:animEffect filter="fade" transition="in">
                                      <p:cBhvr>
                                        <p:cTn dur="1000"/>
                                        <p:tgtEl>
                                          <p:spTgt spid="28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4" st="4"/>
                                            </p:txEl>
                                          </p:spTgt>
                                        </p:tgtEl>
                                        <p:attrNameLst>
                                          <p:attrName>style.visibility</p:attrName>
                                        </p:attrNameLst>
                                      </p:cBhvr>
                                      <p:to>
                                        <p:strVal val="visible"/>
                                      </p:to>
                                    </p:set>
                                    <p:animEffect filter="fade" transition="in">
                                      <p:cBhvr>
                                        <p:cTn dur="1000"/>
                                        <p:tgtEl>
                                          <p:spTgt spid="289">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294" name="Shape 294"/>
        <p:cNvGrpSpPr/>
        <p:nvPr/>
      </p:nvGrpSpPr>
      <p:grpSpPr>
        <a:xfrm>
          <a:off x="0" y="0"/>
          <a:ext cx="0" cy="0"/>
          <a:chOff x="0" y="0"/>
          <a:chExt cx="0" cy="0"/>
        </a:xfrm>
      </p:grpSpPr>
      <p:sp>
        <p:nvSpPr>
          <p:cNvPr id="295" name="Google Shape;295;p4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Dietary Considerations in Eating Grain Products</a:t>
            </a:r>
            <a:br>
              <a:rPr lang="en-US" sz="1600">
                <a:solidFill>
                  <a:srgbClr val="6600CC"/>
                </a:solidFill>
              </a:rPr>
            </a:br>
            <a:r>
              <a:rPr lang="en-US" sz="1800"/>
              <a:t>Objective 9</a:t>
            </a:r>
            <a:endParaRPr sz="1800">
              <a:solidFill>
                <a:srgbClr val="6600CC"/>
              </a:solidFill>
            </a:endParaRPr>
          </a:p>
        </p:txBody>
      </p:sp>
      <p:sp>
        <p:nvSpPr>
          <p:cNvPr id="296" name="Google Shape;296;p45"/>
          <p:cNvSpPr txBox="1"/>
          <p:nvPr>
            <p:ph idx="1" type="body"/>
          </p:nvPr>
        </p:nvSpPr>
        <p:spPr>
          <a:xfrm>
            <a:off x="1143000" y="2057400"/>
            <a:ext cx="9875520"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Effect on cholesterol </a:t>
            </a:r>
            <a:endParaRPr/>
          </a:p>
          <a:p>
            <a:pPr indent="-182880" lvl="1" marL="457200" rtl="0" algn="l">
              <a:lnSpc>
                <a:spcPct val="90000"/>
              </a:lnSpc>
              <a:spcBef>
                <a:spcPts val="200"/>
              </a:spcBef>
              <a:spcAft>
                <a:spcPts val="0"/>
              </a:spcAft>
              <a:buSzPts val="1600"/>
              <a:buChar char="o"/>
            </a:pPr>
            <a:r>
              <a:rPr lang="en-US"/>
              <a:t>Consuming steel cut oats, oatmeal, and other oat products can help lower the body’s cholesterol level</a:t>
            </a:r>
            <a:endParaRPr/>
          </a:p>
          <a:p>
            <a:pPr indent="-182880" lvl="1" marL="457200" rtl="0" algn="l">
              <a:lnSpc>
                <a:spcPct val="90000"/>
              </a:lnSpc>
              <a:spcBef>
                <a:spcPts val="600"/>
              </a:spcBef>
              <a:spcAft>
                <a:spcPts val="0"/>
              </a:spcAft>
              <a:buSzPts val="1600"/>
              <a:buChar char="o"/>
            </a:pPr>
            <a:r>
              <a:rPr lang="en-US"/>
              <a:t>Barley and other whole grain products can also help</a:t>
            </a:r>
            <a:endParaRPr/>
          </a:p>
          <a:p>
            <a:pPr indent="-182880" lvl="1" marL="457200" rtl="0" algn="l">
              <a:lnSpc>
                <a:spcPct val="90000"/>
              </a:lnSpc>
              <a:spcBef>
                <a:spcPts val="600"/>
              </a:spcBef>
              <a:spcAft>
                <a:spcPts val="0"/>
              </a:spcAft>
              <a:buSzPts val="1600"/>
              <a:buChar char="o"/>
            </a:pPr>
            <a:r>
              <a:rPr lang="en-US"/>
              <a:t>Enriched with additional nutrients</a:t>
            </a:r>
            <a:endParaRPr/>
          </a:p>
          <a:p>
            <a:pPr indent="-182880" lvl="1" marL="457200" rtl="0" algn="l">
              <a:lnSpc>
                <a:spcPct val="90000"/>
              </a:lnSpc>
              <a:spcBef>
                <a:spcPts val="600"/>
              </a:spcBef>
              <a:spcAft>
                <a:spcPts val="0"/>
              </a:spcAft>
              <a:buSzPts val="1600"/>
              <a:buChar char="o"/>
            </a:pPr>
            <a:r>
              <a:rPr lang="en-US"/>
              <a:t>Thiamin, riboflavin, niacin, iron, and folic acid are examples of nutrients that are often added to many white flours</a:t>
            </a:r>
            <a:endParaRPr/>
          </a:p>
          <a:p>
            <a:pPr indent="-182880" lvl="0" marL="228600" rtl="0" algn="l">
              <a:lnSpc>
                <a:spcPct val="90000"/>
              </a:lnSpc>
              <a:spcBef>
                <a:spcPts val="1800"/>
              </a:spcBef>
              <a:spcAft>
                <a:spcPts val="0"/>
              </a:spcAft>
              <a:buClr>
                <a:srgbClr val="6600CC"/>
              </a:buClr>
              <a:buSzPts val="1760"/>
              <a:buChar char="•"/>
            </a:pPr>
            <a:r>
              <a:rPr lang="en-US"/>
              <a:t>Added salt </a:t>
            </a:r>
            <a:endParaRPr/>
          </a:p>
          <a:p>
            <a:pPr indent="-182880" lvl="1" marL="457200" rtl="0" algn="l">
              <a:lnSpc>
                <a:spcPct val="90000"/>
              </a:lnSpc>
              <a:spcBef>
                <a:spcPts val="200"/>
              </a:spcBef>
              <a:spcAft>
                <a:spcPts val="0"/>
              </a:spcAft>
              <a:buSzPts val="1600"/>
              <a:buChar char="o"/>
            </a:pPr>
            <a:r>
              <a:rPr lang="en-US"/>
              <a:t>Over-consumption of salt is related to heart disease, hypertension, and kidney disease</a:t>
            </a:r>
            <a:endParaRPr/>
          </a:p>
          <a:p>
            <a:pPr indent="-182880" lvl="1" marL="457200" rtl="0" algn="l">
              <a:lnSpc>
                <a:spcPct val="90000"/>
              </a:lnSpc>
              <a:spcBef>
                <a:spcPts val="600"/>
              </a:spcBef>
              <a:spcAft>
                <a:spcPts val="0"/>
              </a:spcAft>
              <a:buSzPts val="1600"/>
              <a:buChar char="o"/>
            </a:pPr>
            <a:r>
              <a:rPr lang="en-US"/>
              <a:t>Always check the amount of salt or sodium in grain products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0" st="0"/>
                                            </p:txEl>
                                          </p:spTgt>
                                        </p:tgtEl>
                                        <p:attrNameLst>
                                          <p:attrName>style.visibility</p:attrName>
                                        </p:attrNameLst>
                                      </p:cBhvr>
                                      <p:to>
                                        <p:strVal val="visible"/>
                                      </p:to>
                                    </p:set>
                                    <p:animEffect filter="fade" transition="in">
                                      <p:cBhvr>
                                        <p:cTn dur="1000"/>
                                        <p:tgtEl>
                                          <p:spTgt spid="29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1" st="1"/>
                                            </p:txEl>
                                          </p:spTgt>
                                        </p:tgtEl>
                                        <p:attrNameLst>
                                          <p:attrName>style.visibility</p:attrName>
                                        </p:attrNameLst>
                                      </p:cBhvr>
                                      <p:to>
                                        <p:strVal val="visible"/>
                                      </p:to>
                                    </p:set>
                                    <p:animEffect filter="fade" transition="in">
                                      <p:cBhvr>
                                        <p:cTn dur="1000"/>
                                        <p:tgtEl>
                                          <p:spTgt spid="29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2" st="2"/>
                                            </p:txEl>
                                          </p:spTgt>
                                        </p:tgtEl>
                                        <p:attrNameLst>
                                          <p:attrName>style.visibility</p:attrName>
                                        </p:attrNameLst>
                                      </p:cBhvr>
                                      <p:to>
                                        <p:strVal val="visible"/>
                                      </p:to>
                                    </p:set>
                                    <p:animEffect filter="fade" transition="in">
                                      <p:cBhvr>
                                        <p:cTn dur="1000"/>
                                        <p:tgtEl>
                                          <p:spTgt spid="29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3" st="3"/>
                                            </p:txEl>
                                          </p:spTgt>
                                        </p:tgtEl>
                                        <p:attrNameLst>
                                          <p:attrName>style.visibility</p:attrName>
                                        </p:attrNameLst>
                                      </p:cBhvr>
                                      <p:to>
                                        <p:strVal val="visible"/>
                                      </p:to>
                                    </p:set>
                                    <p:animEffect filter="fade" transition="in">
                                      <p:cBhvr>
                                        <p:cTn dur="1000"/>
                                        <p:tgtEl>
                                          <p:spTgt spid="29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4" st="4"/>
                                            </p:txEl>
                                          </p:spTgt>
                                        </p:tgtEl>
                                        <p:attrNameLst>
                                          <p:attrName>style.visibility</p:attrName>
                                        </p:attrNameLst>
                                      </p:cBhvr>
                                      <p:to>
                                        <p:strVal val="visible"/>
                                      </p:to>
                                    </p:set>
                                    <p:animEffect filter="fade" transition="in">
                                      <p:cBhvr>
                                        <p:cTn dur="1000"/>
                                        <p:tgtEl>
                                          <p:spTgt spid="29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5" st="5"/>
                                            </p:txEl>
                                          </p:spTgt>
                                        </p:tgtEl>
                                        <p:attrNameLst>
                                          <p:attrName>style.visibility</p:attrName>
                                        </p:attrNameLst>
                                      </p:cBhvr>
                                      <p:to>
                                        <p:strVal val="visible"/>
                                      </p:to>
                                    </p:set>
                                    <p:animEffect filter="fade" transition="in">
                                      <p:cBhvr>
                                        <p:cTn dur="1000"/>
                                        <p:tgtEl>
                                          <p:spTgt spid="29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6" st="6"/>
                                            </p:txEl>
                                          </p:spTgt>
                                        </p:tgtEl>
                                        <p:attrNameLst>
                                          <p:attrName>style.visibility</p:attrName>
                                        </p:attrNameLst>
                                      </p:cBhvr>
                                      <p:to>
                                        <p:strVal val="visible"/>
                                      </p:to>
                                    </p:set>
                                    <p:animEffect filter="fade" transition="in">
                                      <p:cBhvr>
                                        <p:cTn dur="1000"/>
                                        <p:tgtEl>
                                          <p:spTgt spid="29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7" st="7"/>
                                            </p:txEl>
                                          </p:spTgt>
                                        </p:tgtEl>
                                        <p:attrNameLst>
                                          <p:attrName>style.visibility</p:attrName>
                                        </p:attrNameLst>
                                      </p:cBhvr>
                                      <p:to>
                                        <p:strVal val="visible"/>
                                      </p:to>
                                    </p:set>
                                    <p:animEffect filter="fade" transition="in">
                                      <p:cBhvr>
                                        <p:cTn dur="1000"/>
                                        <p:tgtEl>
                                          <p:spTgt spid="296">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0" st="0"/>
                                            </p:txEl>
                                          </p:spTgt>
                                        </p:tgtEl>
                                        <p:attrNameLst>
                                          <p:attrName>style.visibility</p:attrName>
                                        </p:attrNameLst>
                                      </p:cBhvr>
                                      <p:to>
                                        <p:strVal val="visible"/>
                                      </p:to>
                                    </p:set>
                                    <p:animEffect filter="fade" transition="in">
                                      <p:cBhvr>
                                        <p:cTn dur="1000"/>
                                        <p:tgtEl>
                                          <p:spTgt spid="29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1" st="1"/>
                                            </p:txEl>
                                          </p:spTgt>
                                        </p:tgtEl>
                                        <p:attrNameLst>
                                          <p:attrName>style.visibility</p:attrName>
                                        </p:attrNameLst>
                                      </p:cBhvr>
                                      <p:to>
                                        <p:strVal val="visible"/>
                                      </p:to>
                                    </p:set>
                                    <p:animEffect filter="fade" transition="in">
                                      <p:cBhvr>
                                        <p:cTn dur="1000"/>
                                        <p:tgtEl>
                                          <p:spTgt spid="29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2" st="2"/>
                                            </p:txEl>
                                          </p:spTgt>
                                        </p:tgtEl>
                                        <p:attrNameLst>
                                          <p:attrName>style.visibility</p:attrName>
                                        </p:attrNameLst>
                                      </p:cBhvr>
                                      <p:to>
                                        <p:strVal val="visible"/>
                                      </p:to>
                                    </p:set>
                                    <p:animEffect filter="fade" transition="in">
                                      <p:cBhvr>
                                        <p:cTn dur="1000"/>
                                        <p:tgtEl>
                                          <p:spTgt spid="29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3" st="3"/>
                                            </p:txEl>
                                          </p:spTgt>
                                        </p:tgtEl>
                                        <p:attrNameLst>
                                          <p:attrName>style.visibility</p:attrName>
                                        </p:attrNameLst>
                                      </p:cBhvr>
                                      <p:to>
                                        <p:strVal val="visible"/>
                                      </p:to>
                                    </p:set>
                                    <p:animEffect filter="fade" transition="in">
                                      <p:cBhvr>
                                        <p:cTn dur="1000"/>
                                        <p:tgtEl>
                                          <p:spTgt spid="29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4" st="4"/>
                                            </p:txEl>
                                          </p:spTgt>
                                        </p:tgtEl>
                                        <p:attrNameLst>
                                          <p:attrName>style.visibility</p:attrName>
                                        </p:attrNameLst>
                                      </p:cBhvr>
                                      <p:to>
                                        <p:strVal val="visible"/>
                                      </p:to>
                                    </p:set>
                                    <p:animEffect filter="fade" transition="in">
                                      <p:cBhvr>
                                        <p:cTn dur="1000"/>
                                        <p:tgtEl>
                                          <p:spTgt spid="29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5" st="5"/>
                                            </p:txEl>
                                          </p:spTgt>
                                        </p:tgtEl>
                                        <p:attrNameLst>
                                          <p:attrName>style.visibility</p:attrName>
                                        </p:attrNameLst>
                                      </p:cBhvr>
                                      <p:to>
                                        <p:strVal val="visible"/>
                                      </p:to>
                                    </p:set>
                                    <p:animEffect filter="fade" transition="in">
                                      <p:cBhvr>
                                        <p:cTn dur="1000"/>
                                        <p:tgtEl>
                                          <p:spTgt spid="29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6" st="6"/>
                                            </p:txEl>
                                          </p:spTgt>
                                        </p:tgtEl>
                                        <p:attrNameLst>
                                          <p:attrName>style.visibility</p:attrName>
                                        </p:attrNameLst>
                                      </p:cBhvr>
                                      <p:to>
                                        <p:strVal val="visible"/>
                                      </p:to>
                                    </p:set>
                                    <p:animEffect filter="fade" transition="in">
                                      <p:cBhvr>
                                        <p:cTn dur="1000"/>
                                        <p:tgtEl>
                                          <p:spTgt spid="29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7" st="7"/>
                                            </p:txEl>
                                          </p:spTgt>
                                        </p:tgtEl>
                                        <p:attrNameLst>
                                          <p:attrName>style.visibility</p:attrName>
                                        </p:attrNameLst>
                                      </p:cBhvr>
                                      <p:to>
                                        <p:strVal val="visible"/>
                                      </p:to>
                                    </p:set>
                                    <p:animEffect filter="fade" transition="in">
                                      <p:cBhvr>
                                        <p:cTn dur="1000"/>
                                        <p:tgtEl>
                                          <p:spTgt spid="296">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00" name="Shape 300"/>
        <p:cNvGrpSpPr/>
        <p:nvPr/>
      </p:nvGrpSpPr>
      <p:grpSpPr>
        <a:xfrm>
          <a:off x="0" y="0"/>
          <a:ext cx="0" cy="0"/>
          <a:chOff x="0" y="0"/>
          <a:chExt cx="0" cy="0"/>
        </a:xfrm>
      </p:grpSpPr>
      <p:sp>
        <p:nvSpPr>
          <p:cNvPr id="301" name="Google Shape;301;p4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Dietary Considerations in Eating Grain Products</a:t>
            </a:r>
            <a:br>
              <a:rPr lang="en-US" sz="1600">
                <a:solidFill>
                  <a:srgbClr val="6600CC"/>
                </a:solidFill>
              </a:rPr>
            </a:br>
            <a:r>
              <a:rPr lang="en-US" sz="1800"/>
              <a:t>Objective 9</a:t>
            </a:r>
            <a:endParaRPr sz="1800">
              <a:solidFill>
                <a:srgbClr val="6600CC"/>
              </a:solidFill>
            </a:endParaRPr>
          </a:p>
        </p:txBody>
      </p:sp>
      <p:sp>
        <p:nvSpPr>
          <p:cNvPr id="302" name="Google Shape;302;p46"/>
          <p:cNvSpPr txBox="1"/>
          <p:nvPr>
            <p:ph idx="1" type="body"/>
          </p:nvPr>
        </p:nvSpPr>
        <p:spPr>
          <a:xfrm>
            <a:off x="1143000" y="2057400"/>
            <a:ext cx="9875520"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Added sugar </a:t>
            </a:r>
            <a:endParaRPr/>
          </a:p>
          <a:p>
            <a:pPr indent="-182880" lvl="1" marL="457200" rtl="0" algn="l">
              <a:lnSpc>
                <a:spcPct val="90000"/>
              </a:lnSpc>
              <a:spcBef>
                <a:spcPts val="200"/>
              </a:spcBef>
              <a:spcAft>
                <a:spcPts val="0"/>
              </a:spcAft>
              <a:buSzPts val="1600"/>
              <a:buChar char="o"/>
            </a:pPr>
            <a:r>
              <a:rPr lang="en-US"/>
              <a:t>Many cereals and grain products have added sugar</a:t>
            </a:r>
            <a:endParaRPr/>
          </a:p>
          <a:p>
            <a:pPr indent="-182880" lvl="1" marL="457200" rtl="0" algn="l">
              <a:lnSpc>
                <a:spcPct val="90000"/>
              </a:lnSpc>
              <a:spcBef>
                <a:spcPts val="600"/>
              </a:spcBef>
              <a:spcAft>
                <a:spcPts val="0"/>
              </a:spcAft>
              <a:buSzPts val="1600"/>
              <a:buChar char="o"/>
            </a:pPr>
            <a:r>
              <a:rPr lang="en-US"/>
              <a:t>Check the list of ingredients — the items at the beginning of the list are the major ingredients in the cereal</a:t>
            </a:r>
            <a:endParaRPr/>
          </a:p>
          <a:p>
            <a:pPr indent="-182880" lvl="1" marL="457200" rtl="0" algn="l">
              <a:lnSpc>
                <a:spcPct val="90000"/>
              </a:lnSpc>
              <a:spcBef>
                <a:spcPts val="600"/>
              </a:spcBef>
              <a:spcAft>
                <a:spcPts val="0"/>
              </a:spcAft>
              <a:buSzPts val="1600"/>
              <a:buChar char="o"/>
            </a:pPr>
            <a:r>
              <a:rPr lang="en-US"/>
              <a:t>If sugar is a major ingredient, the food will be higher in calories and lower in nutrients</a:t>
            </a:r>
            <a:endParaRPr/>
          </a:p>
          <a:p>
            <a:pPr indent="-182880" lvl="0" marL="228600" rtl="0" algn="l">
              <a:lnSpc>
                <a:spcPct val="90000"/>
              </a:lnSpc>
              <a:spcBef>
                <a:spcPts val="1800"/>
              </a:spcBef>
              <a:spcAft>
                <a:spcPts val="0"/>
              </a:spcAft>
              <a:buClr>
                <a:srgbClr val="6600CC"/>
              </a:buClr>
              <a:buSzPts val="1760"/>
              <a:buChar char="•"/>
            </a:pPr>
            <a:r>
              <a:rPr lang="en-US"/>
              <a:t>High starch content </a:t>
            </a:r>
            <a:endParaRPr/>
          </a:p>
          <a:p>
            <a:pPr indent="-182880" lvl="1" marL="457200" rtl="0" algn="l">
              <a:lnSpc>
                <a:spcPct val="90000"/>
              </a:lnSpc>
              <a:spcBef>
                <a:spcPts val="200"/>
              </a:spcBef>
              <a:spcAft>
                <a:spcPts val="0"/>
              </a:spcAft>
              <a:buSzPts val="1600"/>
              <a:buChar char="o"/>
            </a:pPr>
            <a:r>
              <a:rPr lang="en-US"/>
              <a:t>Most cereals are high in starch, and thus high in complex carbohydrates, which are beneficial for your health</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0" st="0"/>
                                            </p:txEl>
                                          </p:spTgt>
                                        </p:tgtEl>
                                        <p:attrNameLst>
                                          <p:attrName>style.visibility</p:attrName>
                                        </p:attrNameLst>
                                      </p:cBhvr>
                                      <p:to>
                                        <p:strVal val="visible"/>
                                      </p:to>
                                    </p:set>
                                    <p:animEffect filter="fade" transition="in">
                                      <p:cBhvr>
                                        <p:cTn dur="1000"/>
                                        <p:tgtEl>
                                          <p:spTgt spid="30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1" st="1"/>
                                            </p:txEl>
                                          </p:spTgt>
                                        </p:tgtEl>
                                        <p:attrNameLst>
                                          <p:attrName>style.visibility</p:attrName>
                                        </p:attrNameLst>
                                      </p:cBhvr>
                                      <p:to>
                                        <p:strVal val="visible"/>
                                      </p:to>
                                    </p:set>
                                    <p:animEffect filter="fade" transition="in">
                                      <p:cBhvr>
                                        <p:cTn dur="1000"/>
                                        <p:tgtEl>
                                          <p:spTgt spid="30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2" st="2"/>
                                            </p:txEl>
                                          </p:spTgt>
                                        </p:tgtEl>
                                        <p:attrNameLst>
                                          <p:attrName>style.visibility</p:attrName>
                                        </p:attrNameLst>
                                      </p:cBhvr>
                                      <p:to>
                                        <p:strVal val="visible"/>
                                      </p:to>
                                    </p:set>
                                    <p:animEffect filter="fade" transition="in">
                                      <p:cBhvr>
                                        <p:cTn dur="1000"/>
                                        <p:tgtEl>
                                          <p:spTgt spid="30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3" st="3"/>
                                            </p:txEl>
                                          </p:spTgt>
                                        </p:tgtEl>
                                        <p:attrNameLst>
                                          <p:attrName>style.visibility</p:attrName>
                                        </p:attrNameLst>
                                      </p:cBhvr>
                                      <p:to>
                                        <p:strVal val="visible"/>
                                      </p:to>
                                    </p:set>
                                    <p:animEffect filter="fade" transition="in">
                                      <p:cBhvr>
                                        <p:cTn dur="1000"/>
                                        <p:tgtEl>
                                          <p:spTgt spid="30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4" st="4"/>
                                            </p:txEl>
                                          </p:spTgt>
                                        </p:tgtEl>
                                        <p:attrNameLst>
                                          <p:attrName>style.visibility</p:attrName>
                                        </p:attrNameLst>
                                      </p:cBhvr>
                                      <p:to>
                                        <p:strVal val="visible"/>
                                      </p:to>
                                    </p:set>
                                    <p:animEffect filter="fade" transition="in">
                                      <p:cBhvr>
                                        <p:cTn dur="1000"/>
                                        <p:tgtEl>
                                          <p:spTgt spid="30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5" st="5"/>
                                            </p:txEl>
                                          </p:spTgt>
                                        </p:tgtEl>
                                        <p:attrNameLst>
                                          <p:attrName>style.visibility</p:attrName>
                                        </p:attrNameLst>
                                      </p:cBhvr>
                                      <p:to>
                                        <p:strVal val="visible"/>
                                      </p:to>
                                    </p:set>
                                    <p:animEffect filter="fade" transition="in">
                                      <p:cBhvr>
                                        <p:cTn dur="1000"/>
                                        <p:tgtEl>
                                          <p:spTgt spid="30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0" st="0"/>
                                            </p:txEl>
                                          </p:spTgt>
                                        </p:tgtEl>
                                        <p:attrNameLst>
                                          <p:attrName>style.visibility</p:attrName>
                                        </p:attrNameLst>
                                      </p:cBhvr>
                                      <p:to>
                                        <p:strVal val="visible"/>
                                      </p:to>
                                    </p:set>
                                    <p:animEffect filter="fade" transition="in">
                                      <p:cBhvr>
                                        <p:cTn dur="1000"/>
                                        <p:tgtEl>
                                          <p:spTgt spid="30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1" st="1"/>
                                            </p:txEl>
                                          </p:spTgt>
                                        </p:tgtEl>
                                        <p:attrNameLst>
                                          <p:attrName>style.visibility</p:attrName>
                                        </p:attrNameLst>
                                      </p:cBhvr>
                                      <p:to>
                                        <p:strVal val="visible"/>
                                      </p:to>
                                    </p:set>
                                    <p:animEffect filter="fade" transition="in">
                                      <p:cBhvr>
                                        <p:cTn dur="1000"/>
                                        <p:tgtEl>
                                          <p:spTgt spid="30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2" st="2"/>
                                            </p:txEl>
                                          </p:spTgt>
                                        </p:tgtEl>
                                        <p:attrNameLst>
                                          <p:attrName>style.visibility</p:attrName>
                                        </p:attrNameLst>
                                      </p:cBhvr>
                                      <p:to>
                                        <p:strVal val="visible"/>
                                      </p:to>
                                    </p:set>
                                    <p:animEffect filter="fade" transition="in">
                                      <p:cBhvr>
                                        <p:cTn dur="1000"/>
                                        <p:tgtEl>
                                          <p:spTgt spid="30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3" st="3"/>
                                            </p:txEl>
                                          </p:spTgt>
                                        </p:tgtEl>
                                        <p:attrNameLst>
                                          <p:attrName>style.visibility</p:attrName>
                                        </p:attrNameLst>
                                      </p:cBhvr>
                                      <p:to>
                                        <p:strVal val="visible"/>
                                      </p:to>
                                    </p:set>
                                    <p:animEffect filter="fade" transition="in">
                                      <p:cBhvr>
                                        <p:cTn dur="1000"/>
                                        <p:tgtEl>
                                          <p:spTgt spid="30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4" st="4"/>
                                            </p:txEl>
                                          </p:spTgt>
                                        </p:tgtEl>
                                        <p:attrNameLst>
                                          <p:attrName>style.visibility</p:attrName>
                                        </p:attrNameLst>
                                      </p:cBhvr>
                                      <p:to>
                                        <p:strVal val="visible"/>
                                      </p:to>
                                    </p:set>
                                    <p:animEffect filter="fade" transition="in">
                                      <p:cBhvr>
                                        <p:cTn dur="1000"/>
                                        <p:tgtEl>
                                          <p:spTgt spid="30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xEl>
                                              <p:pRg end="5" st="5"/>
                                            </p:txEl>
                                          </p:spTgt>
                                        </p:tgtEl>
                                        <p:attrNameLst>
                                          <p:attrName>style.visibility</p:attrName>
                                        </p:attrNameLst>
                                      </p:cBhvr>
                                      <p:to>
                                        <p:strVal val="visible"/>
                                      </p:to>
                                    </p:set>
                                    <p:animEffect filter="fade" transition="in">
                                      <p:cBhvr>
                                        <p:cTn dur="1000"/>
                                        <p:tgtEl>
                                          <p:spTgt spid="302">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06" name="Shape 306"/>
        <p:cNvGrpSpPr/>
        <p:nvPr/>
      </p:nvGrpSpPr>
      <p:grpSpPr>
        <a:xfrm>
          <a:off x="0" y="0"/>
          <a:ext cx="0" cy="0"/>
          <a:chOff x="0" y="0"/>
          <a:chExt cx="0" cy="0"/>
        </a:xfrm>
      </p:grpSpPr>
      <p:sp>
        <p:nvSpPr>
          <p:cNvPr id="307" name="Google Shape;307;p4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9</a:t>
            </a:r>
            <a:endParaRPr sz="1600">
              <a:solidFill>
                <a:srgbClr val="6600CC"/>
              </a:solidFill>
            </a:endParaRPr>
          </a:p>
        </p:txBody>
      </p:sp>
      <p:sp>
        <p:nvSpPr>
          <p:cNvPr id="308" name="Google Shape;308;p47"/>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SzPts val="1760"/>
              <a:buFont typeface="Corbel"/>
              <a:buAutoNum type="arabicPeriod"/>
            </a:pPr>
            <a:r>
              <a:rPr lang="en-US"/>
              <a:t>What grain would you suggest for someone who has a high cholesterol level?</a:t>
            </a:r>
            <a:endParaRPr/>
          </a:p>
          <a:p>
            <a:pPr indent="-457200" lvl="0" marL="502920" rtl="0" algn="l">
              <a:lnSpc>
                <a:spcPct val="90000"/>
              </a:lnSpc>
              <a:spcBef>
                <a:spcPts val="1400"/>
              </a:spcBef>
              <a:spcAft>
                <a:spcPts val="0"/>
              </a:spcAft>
              <a:buSzPts val="1760"/>
              <a:buFont typeface="Corbel"/>
              <a:buAutoNum type="arabicPeriod"/>
            </a:pPr>
            <a:r>
              <a:rPr lang="en-US"/>
              <a:t>What nutrients are added to the white flour to enrich it?</a:t>
            </a:r>
            <a:endParaRPr>
              <a:solidFill>
                <a:schemeClr val="dk1"/>
              </a:solidFill>
            </a:endParaRPr>
          </a:p>
        </p:txBody>
      </p:sp>
      <p:sp>
        <p:nvSpPr>
          <p:cNvPr id="309" name="Google Shape;309;p47"/>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13" name="Shape 313"/>
        <p:cNvGrpSpPr/>
        <p:nvPr/>
      </p:nvGrpSpPr>
      <p:grpSpPr>
        <a:xfrm>
          <a:off x="0" y="0"/>
          <a:ext cx="0" cy="0"/>
          <a:chOff x="0" y="0"/>
          <a:chExt cx="0" cy="0"/>
        </a:xfrm>
      </p:grpSpPr>
      <p:sp>
        <p:nvSpPr>
          <p:cNvPr id="314" name="Google Shape;314;p4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Basic Ingredients of Quick Breads, Cakes, and Cookies and Their Functions</a:t>
            </a:r>
            <a:br>
              <a:rPr lang="en-US" sz="1600"/>
            </a:br>
            <a:r>
              <a:rPr lang="en-US" sz="1800"/>
              <a:t>Objective 10</a:t>
            </a:r>
            <a:endParaRPr sz="1800">
              <a:solidFill>
                <a:srgbClr val="6600CC"/>
              </a:solidFill>
            </a:endParaRPr>
          </a:p>
        </p:txBody>
      </p:sp>
      <p:sp>
        <p:nvSpPr>
          <p:cNvPr id="315" name="Google Shape;315;p48"/>
          <p:cNvSpPr txBox="1"/>
          <p:nvPr>
            <p:ph idx="1" type="body"/>
          </p:nvPr>
        </p:nvSpPr>
        <p:spPr>
          <a:xfrm>
            <a:off x="1142999" y="2057400"/>
            <a:ext cx="7477217" cy="4334522"/>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Clr>
                <a:srgbClr val="6600CC"/>
              </a:buClr>
              <a:buSzPts val="1760"/>
              <a:buChar char="•"/>
            </a:pPr>
            <a:r>
              <a:rPr lang="en-US"/>
              <a:t>Egg adds flavor, tenderness, lightness, and color </a:t>
            </a:r>
            <a:endParaRPr/>
          </a:p>
          <a:p>
            <a:pPr indent="-182880" lvl="0" marL="228600" rtl="0" algn="l">
              <a:lnSpc>
                <a:spcPct val="90000"/>
              </a:lnSpc>
              <a:spcBef>
                <a:spcPts val="1400"/>
              </a:spcBef>
              <a:spcAft>
                <a:spcPts val="0"/>
              </a:spcAft>
              <a:buClr>
                <a:srgbClr val="6600CC"/>
              </a:buClr>
              <a:buSzPts val="1760"/>
              <a:buChar char="•"/>
            </a:pPr>
            <a:r>
              <a:rPr lang="en-US"/>
              <a:t>Fat and shortening give tenderness and aid in browning</a:t>
            </a:r>
            <a:endParaRPr/>
          </a:p>
          <a:p>
            <a:pPr indent="-182880" lvl="0" marL="228600" rtl="0" algn="l">
              <a:lnSpc>
                <a:spcPct val="90000"/>
              </a:lnSpc>
              <a:spcBef>
                <a:spcPts val="1400"/>
              </a:spcBef>
              <a:spcAft>
                <a:spcPts val="0"/>
              </a:spcAft>
              <a:buClr>
                <a:srgbClr val="6600CC"/>
              </a:buClr>
              <a:buSzPts val="1760"/>
              <a:buChar char="•"/>
            </a:pPr>
            <a:r>
              <a:rPr lang="en-US"/>
              <a:t>Flour contains gluten, which forms the structure or “backbone” of the product</a:t>
            </a:r>
            <a:endParaRPr/>
          </a:p>
          <a:p>
            <a:pPr indent="-182880" lvl="0" marL="228600" rtl="0" algn="l">
              <a:lnSpc>
                <a:spcPct val="90000"/>
              </a:lnSpc>
              <a:spcBef>
                <a:spcPts val="1400"/>
              </a:spcBef>
              <a:spcAft>
                <a:spcPts val="0"/>
              </a:spcAft>
              <a:buClr>
                <a:srgbClr val="6600CC"/>
              </a:buClr>
              <a:buSzPts val="1760"/>
              <a:buChar char="•"/>
            </a:pPr>
            <a:r>
              <a:rPr lang="en-US"/>
              <a:t>Leavening enables the product to rise and become light and porous</a:t>
            </a:r>
            <a:endParaRPr/>
          </a:p>
          <a:p>
            <a:pPr indent="-182880" lvl="0" marL="228600" rtl="0" algn="l">
              <a:lnSpc>
                <a:spcPct val="90000"/>
              </a:lnSpc>
              <a:spcBef>
                <a:spcPts val="1400"/>
              </a:spcBef>
              <a:spcAft>
                <a:spcPts val="0"/>
              </a:spcAft>
              <a:buClr>
                <a:srgbClr val="6600CC"/>
              </a:buClr>
              <a:buSzPts val="1760"/>
              <a:buChar char="•"/>
            </a:pPr>
            <a:r>
              <a:rPr lang="en-US"/>
              <a:t>Liquid dissolves the dry ingredients and provides leavening as it is converted to steam</a:t>
            </a:r>
            <a:endParaRPr/>
          </a:p>
          <a:p>
            <a:pPr indent="-182880" lvl="0" marL="228600" rtl="0" algn="l">
              <a:lnSpc>
                <a:spcPct val="90000"/>
              </a:lnSpc>
              <a:spcBef>
                <a:spcPts val="1400"/>
              </a:spcBef>
              <a:spcAft>
                <a:spcPts val="0"/>
              </a:spcAft>
              <a:buClr>
                <a:srgbClr val="6600CC"/>
              </a:buClr>
              <a:buSzPts val="1760"/>
              <a:buChar char="•"/>
            </a:pPr>
            <a:r>
              <a:rPr lang="en-US"/>
              <a:t>Salt adds flavor and strengthens the gluten</a:t>
            </a:r>
            <a:endParaRPr/>
          </a:p>
          <a:p>
            <a:pPr indent="-182880" lvl="0" marL="228600" rtl="0" algn="l">
              <a:lnSpc>
                <a:spcPct val="90000"/>
              </a:lnSpc>
              <a:spcBef>
                <a:spcPts val="1400"/>
              </a:spcBef>
              <a:spcAft>
                <a:spcPts val="0"/>
              </a:spcAft>
              <a:buClr>
                <a:srgbClr val="6600CC"/>
              </a:buClr>
              <a:buSzPts val="1760"/>
              <a:buChar char="•"/>
            </a:pPr>
            <a:r>
              <a:rPr lang="en-US"/>
              <a:t>Sugar adds flavor, makes baked products tender and delicate, and aids browning</a:t>
            </a:r>
            <a:endParaRPr/>
          </a:p>
        </p:txBody>
      </p:sp>
      <p:pic>
        <p:nvPicPr>
          <p:cNvPr id="316" name="Google Shape;316;p48"/>
          <p:cNvPicPr preferRelativeResize="0"/>
          <p:nvPr/>
        </p:nvPicPr>
        <p:blipFill rotWithShape="1">
          <a:blip r:embed="rId3">
            <a:alphaModFix/>
          </a:blip>
          <a:srcRect b="0" l="0" r="31627" t="0"/>
          <a:stretch/>
        </p:blipFill>
        <p:spPr>
          <a:xfrm>
            <a:off x="8757912" y="1965961"/>
            <a:ext cx="2800814" cy="288124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xEl>
                                              <p:pRg end="0" st="0"/>
                                            </p:txEl>
                                          </p:spTgt>
                                        </p:tgtEl>
                                        <p:attrNameLst>
                                          <p:attrName>style.visibility</p:attrName>
                                        </p:attrNameLst>
                                      </p:cBhvr>
                                      <p:to>
                                        <p:strVal val="visible"/>
                                      </p:to>
                                    </p:set>
                                    <p:animEffect filter="fade" transition="in">
                                      <p:cBhvr>
                                        <p:cTn dur="1000"/>
                                        <p:tgtEl>
                                          <p:spTgt spid="31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xEl>
                                              <p:pRg end="1" st="1"/>
                                            </p:txEl>
                                          </p:spTgt>
                                        </p:tgtEl>
                                        <p:attrNameLst>
                                          <p:attrName>style.visibility</p:attrName>
                                        </p:attrNameLst>
                                      </p:cBhvr>
                                      <p:to>
                                        <p:strVal val="visible"/>
                                      </p:to>
                                    </p:set>
                                    <p:animEffect filter="fade" transition="in">
                                      <p:cBhvr>
                                        <p:cTn dur="1000"/>
                                        <p:tgtEl>
                                          <p:spTgt spid="31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xEl>
                                              <p:pRg end="2" st="2"/>
                                            </p:txEl>
                                          </p:spTgt>
                                        </p:tgtEl>
                                        <p:attrNameLst>
                                          <p:attrName>style.visibility</p:attrName>
                                        </p:attrNameLst>
                                      </p:cBhvr>
                                      <p:to>
                                        <p:strVal val="visible"/>
                                      </p:to>
                                    </p:set>
                                    <p:animEffect filter="fade" transition="in">
                                      <p:cBhvr>
                                        <p:cTn dur="1000"/>
                                        <p:tgtEl>
                                          <p:spTgt spid="31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xEl>
                                              <p:pRg end="3" st="3"/>
                                            </p:txEl>
                                          </p:spTgt>
                                        </p:tgtEl>
                                        <p:attrNameLst>
                                          <p:attrName>style.visibility</p:attrName>
                                        </p:attrNameLst>
                                      </p:cBhvr>
                                      <p:to>
                                        <p:strVal val="visible"/>
                                      </p:to>
                                    </p:set>
                                    <p:animEffect filter="fade" transition="in">
                                      <p:cBhvr>
                                        <p:cTn dur="1000"/>
                                        <p:tgtEl>
                                          <p:spTgt spid="31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xEl>
                                              <p:pRg end="4" st="4"/>
                                            </p:txEl>
                                          </p:spTgt>
                                        </p:tgtEl>
                                        <p:attrNameLst>
                                          <p:attrName>style.visibility</p:attrName>
                                        </p:attrNameLst>
                                      </p:cBhvr>
                                      <p:to>
                                        <p:strVal val="visible"/>
                                      </p:to>
                                    </p:set>
                                    <p:animEffect filter="fade" transition="in">
                                      <p:cBhvr>
                                        <p:cTn dur="1000"/>
                                        <p:tgtEl>
                                          <p:spTgt spid="31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xEl>
                                              <p:pRg end="5" st="5"/>
                                            </p:txEl>
                                          </p:spTgt>
                                        </p:tgtEl>
                                        <p:attrNameLst>
                                          <p:attrName>style.visibility</p:attrName>
                                        </p:attrNameLst>
                                      </p:cBhvr>
                                      <p:to>
                                        <p:strVal val="visible"/>
                                      </p:to>
                                    </p:set>
                                    <p:animEffect filter="fade" transition="in">
                                      <p:cBhvr>
                                        <p:cTn dur="1000"/>
                                        <p:tgtEl>
                                          <p:spTgt spid="31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xEl>
                                              <p:pRg end="6" st="6"/>
                                            </p:txEl>
                                          </p:spTgt>
                                        </p:tgtEl>
                                        <p:attrNameLst>
                                          <p:attrName>style.visibility</p:attrName>
                                        </p:attrNameLst>
                                      </p:cBhvr>
                                      <p:to>
                                        <p:strVal val="visible"/>
                                      </p:to>
                                    </p:set>
                                    <p:animEffect filter="fade" transition="in">
                                      <p:cBhvr>
                                        <p:cTn dur="1000"/>
                                        <p:tgtEl>
                                          <p:spTgt spid="315">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20" name="Shape 320"/>
        <p:cNvGrpSpPr/>
        <p:nvPr/>
      </p:nvGrpSpPr>
      <p:grpSpPr>
        <a:xfrm>
          <a:off x="0" y="0"/>
          <a:ext cx="0" cy="0"/>
          <a:chOff x="0" y="0"/>
          <a:chExt cx="0" cy="0"/>
        </a:xfrm>
      </p:grpSpPr>
      <p:sp>
        <p:nvSpPr>
          <p:cNvPr id="321" name="Google Shape;321;p4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a:t>
            </a:r>
            <a:r>
              <a:rPr lang="en-US" sz="1600"/>
              <a:t>10</a:t>
            </a:r>
            <a:endParaRPr sz="1600">
              <a:solidFill>
                <a:srgbClr val="6600CC"/>
              </a:solidFill>
            </a:endParaRPr>
          </a:p>
        </p:txBody>
      </p:sp>
      <p:sp>
        <p:nvSpPr>
          <p:cNvPr id="322" name="Google Shape;322;p49"/>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a:t>Which ingredients in quick breads, cakes and cookies will:</a:t>
            </a:r>
            <a:endParaRPr/>
          </a:p>
          <a:p>
            <a:pPr indent="-457200" lvl="0" marL="502920" rtl="0" algn="l">
              <a:lnSpc>
                <a:spcPct val="90000"/>
              </a:lnSpc>
              <a:spcBef>
                <a:spcPts val="1400"/>
              </a:spcBef>
              <a:spcAft>
                <a:spcPts val="0"/>
              </a:spcAft>
              <a:buSzPts val="1760"/>
              <a:buFont typeface="Corbel"/>
              <a:buAutoNum type="arabicPeriod"/>
            </a:pPr>
            <a:r>
              <a:rPr lang="en-US"/>
              <a:t>Add flavor?</a:t>
            </a:r>
            <a:endParaRPr/>
          </a:p>
          <a:p>
            <a:pPr indent="-457200" lvl="0" marL="502920" rtl="0" algn="l">
              <a:lnSpc>
                <a:spcPct val="90000"/>
              </a:lnSpc>
              <a:spcBef>
                <a:spcPts val="1400"/>
              </a:spcBef>
              <a:spcAft>
                <a:spcPts val="0"/>
              </a:spcAft>
              <a:buSzPts val="1760"/>
              <a:buFont typeface="Corbel"/>
              <a:buAutoNum type="arabicPeriod"/>
            </a:pPr>
            <a:r>
              <a:rPr lang="en-US"/>
              <a:t>Add structure?</a:t>
            </a:r>
            <a:endParaRPr/>
          </a:p>
          <a:p>
            <a:pPr indent="-457200" lvl="0" marL="502920" rtl="0" algn="l">
              <a:lnSpc>
                <a:spcPct val="90000"/>
              </a:lnSpc>
              <a:spcBef>
                <a:spcPts val="1400"/>
              </a:spcBef>
              <a:spcAft>
                <a:spcPts val="0"/>
              </a:spcAft>
              <a:buSzPts val="1760"/>
              <a:buFont typeface="Corbel"/>
              <a:buAutoNum type="arabicPeriod"/>
            </a:pPr>
            <a:r>
              <a:rPr lang="en-US"/>
              <a:t>Dissolve the dry ingredients?</a:t>
            </a:r>
            <a:endParaRPr/>
          </a:p>
          <a:p>
            <a:pPr indent="-457200" lvl="0" marL="502920" rtl="0" algn="l">
              <a:lnSpc>
                <a:spcPct val="90000"/>
              </a:lnSpc>
              <a:spcBef>
                <a:spcPts val="1400"/>
              </a:spcBef>
              <a:spcAft>
                <a:spcPts val="0"/>
              </a:spcAft>
              <a:buSzPts val="1760"/>
              <a:buFont typeface="Corbel"/>
              <a:buAutoNum type="arabicPeriod"/>
            </a:pPr>
            <a:r>
              <a:rPr lang="en-US"/>
              <a:t>Make it tender?</a:t>
            </a:r>
            <a:endParaRPr>
              <a:solidFill>
                <a:schemeClr val="dk1"/>
              </a:solidFill>
            </a:endParaRPr>
          </a:p>
        </p:txBody>
      </p:sp>
      <p:sp>
        <p:nvSpPr>
          <p:cNvPr id="323" name="Google Shape;323;p49"/>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27" name="Shape 327"/>
        <p:cNvGrpSpPr/>
        <p:nvPr/>
      </p:nvGrpSpPr>
      <p:grpSpPr>
        <a:xfrm>
          <a:off x="0" y="0"/>
          <a:ext cx="0" cy="0"/>
          <a:chOff x="0" y="0"/>
          <a:chExt cx="0" cy="0"/>
        </a:xfrm>
      </p:grpSpPr>
      <p:sp>
        <p:nvSpPr>
          <p:cNvPr id="328" name="Google Shape;328;p5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Guidelines for Cooking Cereal, Rice, and Pasta</a:t>
            </a:r>
            <a:br>
              <a:rPr lang="en-US"/>
            </a:br>
            <a:r>
              <a:rPr lang="en-US" sz="1800"/>
              <a:t>Objective 11</a:t>
            </a:r>
            <a:endParaRPr sz="1800">
              <a:solidFill>
                <a:srgbClr val="6600CC"/>
              </a:solidFill>
            </a:endParaRPr>
          </a:p>
        </p:txBody>
      </p:sp>
      <p:sp>
        <p:nvSpPr>
          <p:cNvPr id="329" name="Google Shape;329;p50"/>
          <p:cNvSpPr txBox="1"/>
          <p:nvPr>
            <p:ph idx="1" type="body"/>
          </p:nvPr>
        </p:nvSpPr>
        <p:spPr>
          <a:xfrm>
            <a:off x="1143001" y="2057400"/>
            <a:ext cx="4352278" cy="4334522"/>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Cereal</a:t>
            </a:r>
            <a:endParaRPr/>
          </a:p>
          <a:p>
            <a:pPr indent="-182880" lvl="1" marL="457200" rtl="0" algn="l">
              <a:lnSpc>
                <a:spcPct val="90000"/>
              </a:lnSpc>
              <a:spcBef>
                <a:spcPts val="200"/>
              </a:spcBef>
              <a:spcAft>
                <a:spcPts val="0"/>
              </a:spcAft>
              <a:buSzPts val="1600"/>
              <a:buChar char="o"/>
            </a:pPr>
            <a:r>
              <a:rPr lang="en-US"/>
              <a:t>Add cereal slowly to rapidly boiling water while stirring to prevent lumps</a:t>
            </a:r>
            <a:endParaRPr/>
          </a:p>
          <a:p>
            <a:pPr indent="-182880" lvl="1" marL="457200" rtl="0" algn="l">
              <a:lnSpc>
                <a:spcPct val="90000"/>
              </a:lnSpc>
              <a:spcBef>
                <a:spcPts val="600"/>
              </a:spcBef>
              <a:spcAft>
                <a:spcPts val="0"/>
              </a:spcAft>
              <a:buSzPts val="1600"/>
              <a:buChar char="o"/>
            </a:pPr>
            <a:r>
              <a:rPr lang="en-US"/>
              <a:t>Cook exactly as directed on package and watch cooking time closely</a:t>
            </a:r>
            <a:endParaRPr/>
          </a:p>
          <a:p>
            <a:pPr indent="-182880" lvl="1" marL="457200" rtl="0" algn="l">
              <a:lnSpc>
                <a:spcPct val="90000"/>
              </a:lnSpc>
              <a:spcBef>
                <a:spcPts val="600"/>
              </a:spcBef>
              <a:spcAft>
                <a:spcPts val="0"/>
              </a:spcAft>
              <a:buSzPts val="1600"/>
              <a:buChar char="o"/>
            </a:pPr>
            <a:r>
              <a:rPr lang="en-US"/>
              <a:t>When preparing to cook fine cereals, such as Cream of Wheat ™ or cornmeal, mix the cereal with a small amount of cold water before stirring it into the boiling water; this will prevent lumps</a:t>
            </a:r>
            <a:endParaRPr/>
          </a:p>
        </p:txBody>
      </p:sp>
      <p:pic>
        <p:nvPicPr>
          <p:cNvPr id="330" name="Google Shape;330;p50"/>
          <p:cNvPicPr preferRelativeResize="0"/>
          <p:nvPr/>
        </p:nvPicPr>
        <p:blipFill rotWithShape="1">
          <a:blip r:embed="rId3">
            <a:alphaModFix/>
          </a:blip>
          <a:srcRect b="0" l="0" r="0" t="0"/>
          <a:stretch/>
        </p:blipFill>
        <p:spPr>
          <a:xfrm>
            <a:off x="7138400" y="2057400"/>
            <a:ext cx="4251263" cy="312709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xEl>
                                              <p:pRg end="0" st="0"/>
                                            </p:txEl>
                                          </p:spTgt>
                                        </p:tgtEl>
                                        <p:attrNameLst>
                                          <p:attrName>style.visibility</p:attrName>
                                        </p:attrNameLst>
                                      </p:cBhvr>
                                      <p:to>
                                        <p:strVal val="visible"/>
                                      </p:to>
                                    </p:set>
                                    <p:animEffect filter="fade" transition="in">
                                      <p:cBhvr>
                                        <p:cTn dur="1000"/>
                                        <p:tgtEl>
                                          <p:spTgt spid="32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xEl>
                                              <p:pRg end="1" st="1"/>
                                            </p:txEl>
                                          </p:spTgt>
                                        </p:tgtEl>
                                        <p:attrNameLst>
                                          <p:attrName>style.visibility</p:attrName>
                                        </p:attrNameLst>
                                      </p:cBhvr>
                                      <p:to>
                                        <p:strVal val="visible"/>
                                      </p:to>
                                    </p:set>
                                    <p:animEffect filter="fade" transition="in">
                                      <p:cBhvr>
                                        <p:cTn dur="1000"/>
                                        <p:tgtEl>
                                          <p:spTgt spid="32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xEl>
                                              <p:pRg end="2" st="2"/>
                                            </p:txEl>
                                          </p:spTgt>
                                        </p:tgtEl>
                                        <p:attrNameLst>
                                          <p:attrName>style.visibility</p:attrName>
                                        </p:attrNameLst>
                                      </p:cBhvr>
                                      <p:to>
                                        <p:strVal val="visible"/>
                                      </p:to>
                                    </p:set>
                                    <p:animEffect filter="fade" transition="in">
                                      <p:cBhvr>
                                        <p:cTn dur="1000"/>
                                        <p:tgtEl>
                                          <p:spTgt spid="32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xEl>
                                              <p:pRg end="3" st="3"/>
                                            </p:txEl>
                                          </p:spTgt>
                                        </p:tgtEl>
                                        <p:attrNameLst>
                                          <p:attrName>style.visibility</p:attrName>
                                        </p:attrNameLst>
                                      </p:cBhvr>
                                      <p:to>
                                        <p:strVal val="visible"/>
                                      </p:to>
                                    </p:set>
                                    <p:animEffect filter="fade" transition="in">
                                      <p:cBhvr>
                                        <p:cTn dur="1000"/>
                                        <p:tgtEl>
                                          <p:spTgt spid="329">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34" name="Shape 334"/>
        <p:cNvGrpSpPr/>
        <p:nvPr/>
      </p:nvGrpSpPr>
      <p:grpSpPr>
        <a:xfrm>
          <a:off x="0" y="0"/>
          <a:ext cx="0" cy="0"/>
          <a:chOff x="0" y="0"/>
          <a:chExt cx="0" cy="0"/>
        </a:xfrm>
      </p:grpSpPr>
      <p:sp>
        <p:nvSpPr>
          <p:cNvPr id="335" name="Google Shape;335;p5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Guidelines for Cooking Cereal, Rice, and Pasta</a:t>
            </a:r>
            <a:br>
              <a:rPr lang="en-US"/>
            </a:br>
            <a:r>
              <a:rPr lang="en-US" sz="1800"/>
              <a:t>Objective 11</a:t>
            </a:r>
            <a:endParaRPr sz="1800">
              <a:solidFill>
                <a:srgbClr val="6600CC"/>
              </a:solidFill>
            </a:endParaRPr>
          </a:p>
        </p:txBody>
      </p:sp>
      <p:sp>
        <p:nvSpPr>
          <p:cNvPr id="336" name="Google Shape;336;p51"/>
          <p:cNvSpPr txBox="1"/>
          <p:nvPr>
            <p:ph idx="1" type="body"/>
          </p:nvPr>
        </p:nvSpPr>
        <p:spPr>
          <a:xfrm>
            <a:off x="1143000" y="2057400"/>
            <a:ext cx="9875519" cy="4334522"/>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Rice</a:t>
            </a:r>
            <a:endParaRPr/>
          </a:p>
          <a:p>
            <a:pPr indent="-182880" lvl="1" marL="457200" rtl="0" algn="l">
              <a:lnSpc>
                <a:spcPct val="90000"/>
              </a:lnSpc>
              <a:spcBef>
                <a:spcPts val="200"/>
              </a:spcBef>
              <a:spcAft>
                <a:spcPts val="0"/>
              </a:spcAft>
              <a:buSzPts val="1600"/>
              <a:buChar char="o"/>
            </a:pPr>
            <a:r>
              <a:rPr lang="en-US"/>
              <a:t>When cooking white rice use a proportion of 2/1 (2 parts water/1 part rice)</a:t>
            </a:r>
            <a:endParaRPr/>
          </a:p>
          <a:p>
            <a:pPr indent="-182880" lvl="1" marL="457200" rtl="0" algn="l">
              <a:lnSpc>
                <a:spcPct val="90000"/>
              </a:lnSpc>
              <a:spcBef>
                <a:spcPts val="600"/>
              </a:spcBef>
              <a:spcAft>
                <a:spcPts val="0"/>
              </a:spcAft>
              <a:buSzPts val="1600"/>
              <a:buChar char="o"/>
            </a:pPr>
            <a:r>
              <a:rPr lang="en-US"/>
              <a:t>For brown rice, use 2 ¼ cups water to 1 cup rice</a:t>
            </a:r>
            <a:endParaRPr/>
          </a:p>
          <a:p>
            <a:pPr indent="-182880" lvl="1" marL="457200" rtl="0" algn="l">
              <a:lnSpc>
                <a:spcPct val="90000"/>
              </a:lnSpc>
              <a:spcBef>
                <a:spcPts val="600"/>
              </a:spcBef>
              <a:spcAft>
                <a:spcPts val="0"/>
              </a:spcAft>
              <a:buSzPts val="1600"/>
              <a:buChar char="o"/>
            </a:pPr>
            <a:r>
              <a:rPr lang="en-US"/>
              <a:t>Cooked rice will triple in volume, so be sure to use a large enough pan</a:t>
            </a:r>
            <a:endParaRPr/>
          </a:p>
          <a:p>
            <a:pPr indent="-182880" lvl="1" marL="457200" rtl="0" algn="l">
              <a:lnSpc>
                <a:spcPct val="90000"/>
              </a:lnSpc>
              <a:spcBef>
                <a:spcPts val="600"/>
              </a:spcBef>
              <a:spcAft>
                <a:spcPts val="0"/>
              </a:spcAft>
              <a:buSzPts val="1600"/>
              <a:buChar char="o"/>
            </a:pPr>
            <a:r>
              <a:rPr lang="en-US"/>
              <a:t>Use a pan with a tight-fitting lid, and do not open the lid to check the rice until the cooking time is complete</a:t>
            </a:r>
            <a:endParaRPr/>
          </a:p>
          <a:p>
            <a:pPr indent="-182880" lvl="1" marL="457200" rtl="0" algn="l">
              <a:lnSpc>
                <a:spcPct val="90000"/>
              </a:lnSpc>
              <a:spcBef>
                <a:spcPts val="600"/>
              </a:spcBef>
              <a:spcAft>
                <a:spcPts val="0"/>
              </a:spcAft>
              <a:buSzPts val="1600"/>
              <a:buChar char="o"/>
            </a:pPr>
            <a:r>
              <a:rPr lang="en-US"/>
              <a:t>Rice must be accurately timed during the cooking</a:t>
            </a:r>
            <a:endParaRPr/>
          </a:p>
          <a:p>
            <a:pPr indent="-182880" lvl="1" marL="457200" rtl="0" algn="l">
              <a:lnSpc>
                <a:spcPct val="90000"/>
              </a:lnSpc>
              <a:spcBef>
                <a:spcPts val="600"/>
              </a:spcBef>
              <a:spcAft>
                <a:spcPts val="0"/>
              </a:spcAft>
              <a:buSzPts val="1600"/>
              <a:buChar char="o"/>
            </a:pPr>
            <a:r>
              <a:rPr lang="en-US"/>
              <a:t>When the rice is done, it will yield to gentle pressure</a:t>
            </a:r>
            <a:endParaRPr/>
          </a:p>
          <a:p>
            <a:pPr indent="-182880" lvl="1" marL="457200" rtl="0" algn="l">
              <a:lnSpc>
                <a:spcPct val="90000"/>
              </a:lnSpc>
              <a:spcBef>
                <a:spcPts val="600"/>
              </a:spcBef>
              <a:spcAft>
                <a:spcPts val="0"/>
              </a:spcAft>
              <a:buSzPts val="1600"/>
              <a:buChar char="o"/>
            </a:pPr>
            <a:r>
              <a:rPr lang="en-US"/>
              <a:t>If the center of the rice is hard, add more liquid and cook until tender</a:t>
            </a:r>
            <a:endParaRPr/>
          </a:p>
          <a:p>
            <a:pPr indent="-182880" lvl="1" marL="457200" rtl="0" algn="l">
              <a:lnSpc>
                <a:spcPct val="90000"/>
              </a:lnSpc>
              <a:spcBef>
                <a:spcPts val="600"/>
              </a:spcBef>
              <a:spcAft>
                <a:spcPts val="0"/>
              </a:spcAft>
              <a:buSzPts val="1600"/>
              <a:buChar char="o"/>
            </a:pPr>
            <a:r>
              <a:rPr lang="en-US"/>
              <a:t>Fluff the rice with a fork to allow the steam to escape and the grains to separate</a:t>
            </a:r>
            <a:endParaRPr/>
          </a:p>
          <a:p>
            <a:pPr indent="-182880" lvl="1" marL="457200" rtl="0" algn="l">
              <a:lnSpc>
                <a:spcPct val="90000"/>
              </a:lnSpc>
              <a:spcBef>
                <a:spcPts val="600"/>
              </a:spcBef>
              <a:spcAft>
                <a:spcPts val="0"/>
              </a:spcAft>
              <a:buSzPts val="1600"/>
              <a:buChar char="o"/>
            </a:pPr>
            <a:r>
              <a:rPr lang="en-US"/>
              <a:t>Rice should not be rinsed after cooking, as this will wash away the nutrients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0" st="0"/>
                                            </p:txEl>
                                          </p:spTgt>
                                        </p:tgtEl>
                                        <p:attrNameLst>
                                          <p:attrName>style.visibility</p:attrName>
                                        </p:attrNameLst>
                                      </p:cBhvr>
                                      <p:to>
                                        <p:strVal val="visible"/>
                                      </p:to>
                                    </p:set>
                                    <p:animEffect filter="fade" transition="in">
                                      <p:cBhvr>
                                        <p:cTn dur="1000"/>
                                        <p:tgtEl>
                                          <p:spTgt spid="33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1" st="1"/>
                                            </p:txEl>
                                          </p:spTgt>
                                        </p:tgtEl>
                                        <p:attrNameLst>
                                          <p:attrName>style.visibility</p:attrName>
                                        </p:attrNameLst>
                                      </p:cBhvr>
                                      <p:to>
                                        <p:strVal val="visible"/>
                                      </p:to>
                                    </p:set>
                                    <p:animEffect filter="fade" transition="in">
                                      <p:cBhvr>
                                        <p:cTn dur="1000"/>
                                        <p:tgtEl>
                                          <p:spTgt spid="33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2" st="2"/>
                                            </p:txEl>
                                          </p:spTgt>
                                        </p:tgtEl>
                                        <p:attrNameLst>
                                          <p:attrName>style.visibility</p:attrName>
                                        </p:attrNameLst>
                                      </p:cBhvr>
                                      <p:to>
                                        <p:strVal val="visible"/>
                                      </p:to>
                                    </p:set>
                                    <p:animEffect filter="fade" transition="in">
                                      <p:cBhvr>
                                        <p:cTn dur="1000"/>
                                        <p:tgtEl>
                                          <p:spTgt spid="33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3" st="3"/>
                                            </p:txEl>
                                          </p:spTgt>
                                        </p:tgtEl>
                                        <p:attrNameLst>
                                          <p:attrName>style.visibility</p:attrName>
                                        </p:attrNameLst>
                                      </p:cBhvr>
                                      <p:to>
                                        <p:strVal val="visible"/>
                                      </p:to>
                                    </p:set>
                                    <p:animEffect filter="fade" transition="in">
                                      <p:cBhvr>
                                        <p:cTn dur="1000"/>
                                        <p:tgtEl>
                                          <p:spTgt spid="33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4" st="4"/>
                                            </p:txEl>
                                          </p:spTgt>
                                        </p:tgtEl>
                                        <p:attrNameLst>
                                          <p:attrName>style.visibility</p:attrName>
                                        </p:attrNameLst>
                                      </p:cBhvr>
                                      <p:to>
                                        <p:strVal val="visible"/>
                                      </p:to>
                                    </p:set>
                                    <p:animEffect filter="fade" transition="in">
                                      <p:cBhvr>
                                        <p:cTn dur="1000"/>
                                        <p:tgtEl>
                                          <p:spTgt spid="33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5" st="5"/>
                                            </p:txEl>
                                          </p:spTgt>
                                        </p:tgtEl>
                                        <p:attrNameLst>
                                          <p:attrName>style.visibility</p:attrName>
                                        </p:attrNameLst>
                                      </p:cBhvr>
                                      <p:to>
                                        <p:strVal val="visible"/>
                                      </p:to>
                                    </p:set>
                                    <p:animEffect filter="fade" transition="in">
                                      <p:cBhvr>
                                        <p:cTn dur="1000"/>
                                        <p:tgtEl>
                                          <p:spTgt spid="33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6" st="6"/>
                                            </p:txEl>
                                          </p:spTgt>
                                        </p:tgtEl>
                                        <p:attrNameLst>
                                          <p:attrName>style.visibility</p:attrName>
                                        </p:attrNameLst>
                                      </p:cBhvr>
                                      <p:to>
                                        <p:strVal val="visible"/>
                                      </p:to>
                                    </p:set>
                                    <p:animEffect filter="fade" transition="in">
                                      <p:cBhvr>
                                        <p:cTn dur="1000"/>
                                        <p:tgtEl>
                                          <p:spTgt spid="33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7" st="7"/>
                                            </p:txEl>
                                          </p:spTgt>
                                        </p:tgtEl>
                                        <p:attrNameLst>
                                          <p:attrName>style.visibility</p:attrName>
                                        </p:attrNameLst>
                                      </p:cBhvr>
                                      <p:to>
                                        <p:strVal val="visible"/>
                                      </p:to>
                                    </p:set>
                                    <p:animEffect filter="fade" transition="in">
                                      <p:cBhvr>
                                        <p:cTn dur="1000"/>
                                        <p:tgtEl>
                                          <p:spTgt spid="336">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8" st="8"/>
                                            </p:txEl>
                                          </p:spTgt>
                                        </p:tgtEl>
                                        <p:attrNameLst>
                                          <p:attrName>style.visibility</p:attrName>
                                        </p:attrNameLst>
                                      </p:cBhvr>
                                      <p:to>
                                        <p:strVal val="visible"/>
                                      </p:to>
                                    </p:set>
                                    <p:animEffect filter="fade" transition="in">
                                      <p:cBhvr>
                                        <p:cTn dur="1000"/>
                                        <p:tgtEl>
                                          <p:spTgt spid="336">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xEl>
                                              <p:pRg end="9" st="9"/>
                                            </p:txEl>
                                          </p:spTgt>
                                        </p:tgtEl>
                                        <p:attrNameLst>
                                          <p:attrName>style.visibility</p:attrName>
                                        </p:attrNameLst>
                                      </p:cBhvr>
                                      <p:to>
                                        <p:strVal val="visible"/>
                                      </p:to>
                                    </p:set>
                                    <p:animEffect filter="fade" transition="in">
                                      <p:cBhvr>
                                        <p:cTn dur="1000"/>
                                        <p:tgtEl>
                                          <p:spTgt spid="336">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07" name="Shape 107"/>
        <p:cNvGrpSpPr/>
        <p:nvPr/>
      </p:nvGrpSpPr>
      <p:grpSpPr>
        <a:xfrm>
          <a:off x="0" y="0"/>
          <a:ext cx="0" cy="0"/>
          <a:chOff x="0" y="0"/>
          <a:chExt cx="0" cy="0"/>
        </a:xfrm>
      </p:grpSpPr>
      <p:sp>
        <p:nvSpPr>
          <p:cNvPr id="108" name="Google Shape;108;p1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109" name="Google Shape;109;p16"/>
          <p:cNvSpPr txBox="1"/>
          <p:nvPr>
            <p:ph idx="1" type="body"/>
          </p:nvPr>
        </p:nvSpPr>
        <p:spPr>
          <a:xfrm>
            <a:off x="1143000" y="2057399"/>
            <a:ext cx="9872871" cy="421911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t>al dente: </a:t>
            </a:r>
            <a:r>
              <a:rPr lang="en-US"/>
              <a:t>to cook till tender but firm to the bite; used in relation to pastas, vegetables, rice, or beans</a:t>
            </a:r>
            <a:endParaRPr/>
          </a:p>
          <a:p>
            <a:pPr indent="-182880" lvl="0" marL="228600" rtl="0" algn="l">
              <a:lnSpc>
                <a:spcPct val="90000"/>
              </a:lnSpc>
              <a:spcBef>
                <a:spcPts val="1400"/>
              </a:spcBef>
              <a:spcAft>
                <a:spcPts val="0"/>
              </a:spcAft>
              <a:buClr>
                <a:srgbClr val="6600CC"/>
              </a:buClr>
              <a:buSzPts val="1760"/>
              <a:buChar char="•"/>
            </a:pPr>
            <a:r>
              <a:rPr b="1" lang="en-US"/>
              <a:t>ascorbic acid: </a:t>
            </a:r>
            <a:r>
              <a:rPr lang="en-US"/>
              <a:t>chemical name for vitamin C</a:t>
            </a:r>
            <a:endParaRPr/>
          </a:p>
          <a:p>
            <a:pPr indent="-182880" lvl="0" marL="228600" rtl="0" algn="l">
              <a:lnSpc>
                <a:spcPct val="90000"/>
              </a:lnSpc>
              <a:spcBef>
                <a:spcPts val="1400"/>
              </a:spcBef>
              <a:spcAft>
                <a:spcPts val="0"/>
              </a:spcAft>
              <a:buClr>
                <a:srgbClr val="6600CC"/>
              </a:buClr>
              <a:buSzPts val="1760"/>
              <a:buChar char="•"/>
            </a:pPr>
            <a:r>
              <a:rPr b="1" lang="en-US"/>
              <a:t>blemish: </a:t>
            </a:r>
            <a:r>
              <a:rPr lang="en-US"/>
              <a:t>dark spot on fresh fruits or vegetables</a:t>
            </a:r>
            <a:endParaRPr/>
          </a:p>
          <a:p>
            <a:pPr indent="-182880" lvl="0" marL="228600" rtl="0" algn="l">
              <a:lnSpc>
                <a:spcPct val="90000"/>
              </a:lnSpc>
              <a:spcBef>
                <a:spcPts val="1400"/>
              </a:spcBef>
              <a:spcAft>
                <a:spcPts val="0"/>
              </a:spcAft>
              <a:buClr>
                <a:srgbClr val="6600CC"/>
              </a:buClr>
              <a:buSzPts val="1760"/>
              <a:buChar char="•"/>
            </a:pPr>
            <a:r>
              <a:rPr b="1" lang="en-US"/>
              <a:t>carbohydrates: </a:t>
            </a:r>
            <a:r>
              <a:rPr lang="en-US"/>
              <a:t>the source of heat and energy found in food</a:t>
            </a:r>
            <a:endParaRPr/>
          </a:p>
          <a:p>
            <a:pPr indent="-182880" lvl="0" marL="228600" rtl="0" algn="l">
              <a:lnSpc>
                <a:spcPct val="90000"/>
              </a:lnSpc>
              <a:spcBef>
                <a:spcPts val="1400"/>
              </a:spcBef>
              <a:spcAft>
                <a:spcPts val="0"/>
              </a:spcAft>
              <a:buClr>
                <a:srgbClr val="6600CC"/>
              </a:buClr>
              <a:buSzPts val="1760"/>
              <a:buChar char="•"/>
            </a:pPr>
            <a:r>
              <a:rPr b="1" lang="en-US"/>
              <a:t>carotene: </a:t>
            </a:r>
            <a:r>
              <a:rPr lang="en-US"/>
              <a:t>deep yellow or orange color pigment in fruits and vegetables that can be converted by the body into vitamin A</a:t>
            </a:r>
            <a:endParaRPr/>
          </a:p>
          <a:p>
            <a:pPr indent="-182880" lvl="0" marL="228600" rtl="0" algn="l">
              <a:lnSpc>
                <a:spcPct val="90000"/>
              </a:lnSpc>
              <a:spcBef>
                <a:spcPts val="1400"/>
              </a:spcBef>
              <a:spcAft>
                <a:spcPts val="0"/>
              </a:spcAft>
              <a:buClr>
                <a:srgbClr val="6600CC"/>
              </a:buClr>
              <a:buSzPts val="1760"/>
              <a:buChar char="•"/>
            </a:pPr>
            <a:r>
              <a:rPr b="1" lang="en-US"/>
              <a:t>cellulose: </a:t>
            </a:r>
            <a:r>
              <a:rPr lang="en-US"/>
              <a:t>indigestible carbohydrate found in fruits and some vegetables which provides the roughage necessary for proper body elimination</a:t>
            </a:r>
            <a:endParaRPr/>
          </a:p>
          <a:p>
            <a:pPr indent="-182880" lvl="0" marL="228600" rtl="0" algn="l">
              <a:lnSpc>
                <a:spcPct val="90000"/>
              </a:lnSpc>
              <a:spcBef>
                <a:spcPts val="1400"/>
              </a:spcBef>
              <a:spcAft>
                <a:spcPts val="0"/>
              </a:spcAft>
              <a:buClr>
                <a:srgbClr val="6600CC"/>
              </a:buClr>
              <a:buSzPts val="1760"/>
              <a:buChar char="•"/>
            </a:pPr>
            <a:r>
              <a:rPr b="1" lang="en-US"/>
              <a:t>cereal: </a:t>
            </a:r>
            <a:r>
              <a:rPr lang="en-US"/>
              <a:t>common name for grains (such as corn, wheat, rice, or oats)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0" st="0"/>
                                            </p:txEl>
                                          </p:spTgt>
                                        </p:tgtEl>
                                        <p:attrNameLst>
                                          <p:attrName>style.visibility</p:attrName>
                                        </p:attrNameLst>
                                      </p:cBhvr>
                                      <p:to>
                                        <p:strVal val="visible"/>
                                      </p:to>
                                    </p:set>
                                    <p:animEffect filter="fade" transition="in">
                                      <p:cBhvr>
                                        <p:cTn dur="1000"/>
                                        <p:tgtEl>
                                          <p:spTgt spid="10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1" st="1"/>
                                            </p:txEl>
                                          </p:spTgt>
                                        </p:tgtEl>
                                        <p:attrNameLst>
                                          <p:attrName>style.visibility</p:attrName>
                                        </p:attrNameLst>
                                      </p:cBhvr>
                                      <p:to>
                                        <p:strVal val="visible"/>
                                      </p:to>
                                    </p:set>
                                    <p:animEffect filter="fade" transition="in">
                                      <p:cBhvr>
                                        <p:cTn dur="1000"/>
                                        <p:tgtEl>
                                          <p:spTgt spid="10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2" st="2"/>
                                            </p:txEl>
                                          </p:spTgt>
                                        </p:tgtEl>
                                        <p:attrNameLst>
                                          <p:attrName>style.visibility</p:attrName>
                                        </p:attrNameLst>
                                      </p:cBhvr>
                                      <p:to>
                                        <p:strVal val="visible"/>
                                      </p:to>
                                    </p:set>
                                    <p:animEffect filter="fade" transition="in">
                                      <p:cBhvr>
                                        <p:cTn dur="1000"/>
                                        <p:tgtEl>
                                          <p:spTgt spid="10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3" st="3"/>
                                            </p:txEl>
                                          </p:spTgt>
                                        </p:tgtEl>
                                        <p:attrNameLst>
                                          <p:attrName>style.visibility</p:attrName>
                                        </p:attrNameLst>
                                      </p:cBhvr>
                                      <p:to>
                                        <p:strVal val="visible"/>
                                      </p:to>
                                    </p:set>
                                    <p:animEffect filter="fade" transition="in">
                                      <p:cBhvr>
                                        <p:cTn dur="1000"/>
                                        <p:tgtEl>
                                          <p:spTgt spid="10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4" st="4"/>
                                            </p:txEl>
                                          </p:spTgt>
                                        </p:tgtEl>
                                        <p:attrNameLst>
                                          <p:attrName>style.visibility</p:attrName>
                                        </p:attrNameLst>
                                      </p:cBhvr>
                                      <p:to>
                                        <p:strVal val="visible"/>
                                      </p:to>
                                    </p:set>
                                    <p:animEffect filter="fade" transition="in">
                                      <p:cBhvr>
                                        <p:cTn dur="1000"/>
                                        <p:tgtEl>
                                          <p:spTgt spid="10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5" st="5"/>
                                            </p:txEl>
                                          </p:spTgt>
                                        </p:tgtEl>
                                        <p:attrNameLst>
                                          <p:attrName>style.visibility</p:attrName>
                                        </p:attrNameLst>
                                      </p:cBhvr>
                                      <p:to>
                                        <p:strVal val="visible"/>
                                      </p:to>
                                    </p:set>
                                    <p:animEffect filter="fade" transition="in">
                                      <p:cBhvr>
                                        <p:cTn dur="1000"/>
                                        <p:tgtEl>
                                          <p:spTgt spid="109">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6" st="6"/>
                                            </p:txEl>
                                          </p:spTgt>
                                        </p:tgtEl>
                                        <p:attrNameLst>
                                          <p:attrName>style.visibility</p:attrName>
                                        </p:attrNameLst>
                                      </p:cBhvr>
                                      <p:to>
                                        <p:strVal val="visible"/>
                                      </p:to>
                                    </p:set>
                                    <p:animEffect filter="fade" transition="in">
                                      <p:cBhvr>
                                        <p:cTn dur="1000"/>
                                        <p:tgtEl>
                                          <p:spTgt spid="109">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40" name="Shape 340"/>
        <p:cNvGrpSpPr/>
        <p:nvPr/>
      </p:nvGrpSpPr>
      <p:grpSpPr>
        <a:xfrm>
          <a:off x="0" y="0"/>
          <a:ext cx="0" cy="0"/>
          <a:chOff x="0" y="0"/>
          <a:chExt cx="0" cy="0"/>
        </a:xfrm>
      </p:grpSpPr>
      <p:sp>
        <p:nvSpPr>
          <p:cNvPr id="341" name="Google Shape;341;p5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Guidelines for Cooking Cereal, Rice, and Pasta</a:t>
            </a:r>
            <a:br>
              <a:rPr lang="en-US"/>
            </a:br>
            <a:r>
              <a:rPr lang="en-US" sz="1800"/>
              <a:t>Objective 11</a:t>
            </a:r>
            <a:endParaRPr sz="1800">
              <a:solidFill>
                <a:srgbClr val="6600CC"/>
              </a:solidFill>
            </a:endParaRPr>
          </a:p>
        </p:txBody>
      </p:sp>
      <p:sp>
        <p:nvSpPr>
          <p:cNvPr id="342" name="Google Shape;342;p52"/>
          <p:cNvSpPr txBox="1"/>
          <p:nvPr>
            <p:ph idx="1" type="body"/>
          </p:nvPr>
        </p:nvSpPr>
        <p:spPr>
          <a:xfrm>
            <a:off x="1143000" y="2057400"/>
            <a:ext cx="9875519" cy="4334522"/>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t>Pasta</a:t>
            </a:r>
            <a:endParaRPr/>
          </a:p>
          <a:p>
            <a:pPr indent="-182880" lvl="1" marL="457200" rtl="0" algn="l">
              <a:lnSpc>
                <a:spcPct val="90000"/>
              </a:lnSpc>
              <a:spcBef>
                <a:spcPts val="200"/>
              </a:spcBef>
              <a:spcAft>
                <a:spcPts val="0"/>
              </a:spcAft>
              <a:buSzPts val="1600"/>
              <a:buChar char="o"/>
            </a:pPr>
            <a:r>
              <a:rPr lang="en-US"/>
              <a:t>Use 2 ounces of uncooked pasta per serving</a:t>
            </a:r>
            <a:endParaRPr/>
          </a:p>
          <a:p>
            <a:pPr indent="-182880" lvl="1" marL="457200" rtl="0" algn="l">
              <a:lnSpc>
                <a:spcPct val="90000"/>
              </a:lnSpc>
              <a:spcBef>
                <a:spcPts val="600"/>
              </a:spcBef>
              <a:spcAft>
                <a:spcPts val="0"/>
              </a:spcAft>
              <a:buSzPts val="1600"/>
              <a:buChar char="o"/>
            </a:pPr>
            <a:r>
              <a:rPr lang="en-US"/>
              <a:t>Use a half-gallon of water to 8 ounces of pasta</a:t>
            </a:r>
            <a:endParaRPr/>
          </a:p>
          <a:p>
            <a:pPr indent="-182880" lvl="1" marL="457200" rtl="0" algn="l">
              <a:lnSpc>
                <a:spcPct val="90000"/>
              </a:lnSpc>
              <a:spcBef>
                <a:spcPts val="600"/>
              </a:spcBef>
              <a:spcAft>
                <a:spcPts val="0"/>
              </a:spcAft>
              <a:buSzPts val="1600"/>
              <a:buChar char="o"/>
            </a:pPr>
            <a:r>
              <a:rPr lang="en-US"/>
              <a:t>Bring water to a rolling boil; then gradually add the pasta</a:t>
            </a:r>
            <a:endParaRPr/>
          </a:p>
          <a:p>
            <a:pPr indent="-182880" lvl="1" marL="457200" rtl="0" algn="l">
              <a:lnSpc>
                <a:spcPct val="90000"/>
              </a:lnSpc>
              <a:spcBef>
                <a:spcPts val="600"/>
              </a:spcBef>
              <a:spcAft>
                <a:spcPts val="0"/>
              </a:spcAft>
              <a:buSzPts val="1600"/>
              <a:buChar char="o"/>
            </a:pPr>
            <a:r>
              <a:rPr lang="en-US"/>
              <a:t>Stir the pasta occasionally so it cooks evenly and does not stick</a:t>
            </a:r>
            <a:endParaRPr/>
          </a:p>
          <a:p>
            <a:pPr indent="-182880" lvl="1" marL="457200" rtl="0" algn="l">
              <a:lnSpc>
                <a:spcPct val="90000"/>
              </a:lnSpc>
              <a:spcBef>
                <a:spcPts val="600"/>
              </a:spcBef>
              <a:spcAft>
                <a:spcPts val="0"/>
              </a:spcAft>
              <a:buSzPts val="1600"/>
              <a:buChar char="o"/>
            </a:pPr>
            <a:r>
              <a:rPr lang="en-US"/>
              <a:t>Test often while cooking to see if pasta is done</a:t>
            </a:r>
            <a:endParaRPr/>
          </a:p>
          <a:p>
            <a:pPr indent="-182880" lvl="1" marL="457200" rtl="0" algn="l">
              <a:lnSpc>
                <a:spcPct val="90000"/>
              </a:lnSpc>
              <a:spcBef>
                <a:spcPts val="600"/>
              </a:spcBef>
              <a:spcAft>
                <a:spcPts val="0"/>
              </a:spcAft>
              <a:buSzPts val="1600"/>
              <a:buChar char="o"/>
            </a:pPr>
            <a:r>
              <a:rPr lang="en-US"/>
              <a:t>If pasta will be cooked further (such as in a casserole), leave it al dente</a:t>
            </a:r>
            <a:endParaRPr/>
          </a:p>
          <a:p>
            <a:pPr indent="-182880" lvl="1" marL="457200" rtl="0" algn="l">
              <a:lnSpc>
                <a:spcPct val="90000"/>
              </a:lnSpc>
              <a:spcBef>
                <a:spcPts val="600"/>
              </a:spcBef>
              <a:spcAft>
                <a:spcPts val="0"/>
              </a:spcAft>
              <a:buSzPts val="1600"/>
              <a:buChar char="o"/>
            </a:pPr>
            <a:r>
              <a:rPr lang="en-US"/>
              <a:t>Remove pasta from the water immediately when done to keep it from becoming mushy</a:t>
            </a:r>
            <a:endParaRPr/>
          </a:p>
          <a:p>
            <a:pPr indent="-182880" lvl="1" marL="457200" rtl="0" algn="l">
              <a:lnSpc>
                <a:spcPct val="90000"/>
              </a:lnSpc>
              <a:spcBef>
                <a:spcPts val="600"/>
              </a:spcBef>
              <a:spcAft>
                <a:spcPts val="0"/>
              </a:spcAft>
              <a:buSzPts val="1600"/>
              <a:buChar char="o"/>
            </a:pPr>
            <a:r>
              <a:rPr lang="en-US"/>
              <a:t>Coat pasta with 1 to 2 tablespoons of vegetable oil after cooking to prevent sticking</a:t>
            </a:r>
            <a:endParaRPr/>
          </a:p>
          <a:p>
            <a:pPr indent="-182880" lvl="1" marL="457200" rtl="0" algn="l">
              <a:lnSpc>
                <a:spcPct val="90000"/>
              </a:lnSpc>
              <a:spcBef>
                <a:spcPts val="600"/>
              </a:spcBef>
              <a:spcAft>
                <a:spcPts val="0"/>
              </a:spcAft>
              <a:buSzPts val="1600"/>
              <a:buChar char="o"/>
            </a:pPr>
            <a:r>
              <a:rPr lang="en-US"/>
              <a:t>Do not rinse pasta after cooking, as this washes out some of the nutrients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0" st="0"/>
                                            </p:txEl>
                                          </p:spTgt>
                                        </p:tgtEl>
                                        <p:attrNameLst>
                                          <p:attrName>style.visibility</p:attrName>
                                        </p:attrNameLst>
                                      </p:cBhvr>
                                      <p:to>
                                        <p:strVal val="visible"/>
                                      </p:to>
                                    </p:set>
                                    <p:animEffect filter="fade" transition="in">
                                      <p:cBhvr>
                                        <p:cTn dur="1000"/>
                                        <p:tgtEl>
                                          <p:spTgt spid="34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1" st="1"/>
                                            </p:txEl>
                                          </p:spTgt>
                                        </p:tgtEl>
                                        <p:attrNameLst>
                                          <p:attrName>style.visibility</p:attrName>
                                        </p:attrNameLst>
                                      </p:cBhvr>
                                      <p:to>
                                        <p:strVal val="visible"/>
                                      </p:to>
                                    </p:set>
                                    <p:animEffect filter="fade" transition="in">
                                      <p:cBhvr>
                                        <p:cTn dur="1000"/>
                                        <p:tgtEl>
                                          <p:spTgt spid="34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2" st="2"/>
                                            </p:txEl>
                                          </p:spTgt>
                                        </p:tgtEl>
                                        <p:attrNameLst>
                                          <p:attrName>style.visibility</p:attrName>
                                        </p:attrNameLst>
                                      </p:cBhvr>
                                      <p:to>
                                        <p:strVal val="visible"/>
                                      </p:to>
                                    </p:set>
                                    <p:animEffect filter="fade" transition="in">
                                      <p:cBhvr>
                                        <p:cTn dur="1000"/>
                                        <p:tgtEl>
                                          <p:spTgt spid="34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3" st="3"/>
                                            </p:txEl>
                                          </p:spTgt>
                                        </p:tgtEl>
                                        <p:attrNameLst>
                                          <p:attrName>style.visibility</p:attrName>
                                        </p:attrNameLst>
                                      </p:cBhvr>
                                      <p:to>
                                        <p:strVal val="visible"/>
                                      </p:to>
                                    </p:set>
                                    <p:animEffect filter="fade" transition="in">
                                      <p:cBhvr>
                                        <p:cTn dur="1000"/>
                                        <p:tgtEl>
                                          <p:spTgt spid="34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4" st="4"/>
                                            </p:txEl>
                                          </p:spTgt>
                                        </p:tgtEl>
                                        <p:attrNameLst>
                                          <p:attrName>style.visibility</p:attrName>
                                        </p:attrNameLst>
                                      </p:cBhvr>
                                      <p:to>
                                        <p:strVal val="visible"/>
                                      </p:to>
                                    </p:set>
                                    <p:animEffect filter="fade" transition="in">
                                      <p:cBhvr>
                                        <p:cTn dur="1000"/>
                                        <p:tgtEl>
                                          <p:spTgt spid="34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5" st="5"/>
                                            </p:txEl>
                                          </p:spTgt>
                                        </p:tgtEl>
                                        <p:attrNameLst>
                                          <p:attrName>style.visibility</p:attrName>
                                        </p:attrNameLst>
                                      </p:cBhvr>
                                      <p:to>
                                        <p:strVal val="visible"/>
                                      </p:to>
                                    </p:set>
                                    <p:animEffect filter="fade" transition="in">
                                      <p:cBhvr>
                                        <p:cTn dur="1000"/>
                                        <p:tgtEl>
                                          <p:spTgt spid="34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6" st="6"/>
                                            </p:txEl>
                                          </p:spTgt>
                                        </p:tgtEl>
                                        <p:attrNameLst>
                                          <p:attrName>style.visibility</p:attrName>
                                        </p:attrNameLst>
                                      </p:cBhvr>
                                      <p:to>
                                        <p:strVal val="visible"/>
                                      </p:to>
                                    </p:set>
                                    <p:animEffect filter="fade" transition="in">
                                      <p:cBhvr>
                                        <p:cTn dur="1000"/>
                                        <p:tgtEl>
                                          <p:spTgt spid="342">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7" st="7"/>
                                            </p:txEl>
                                          </p:spTgt>
                                        </p:tgtEl>
                                        <p:attrNameLst>
                                          <p:attrName>style.visibility</p:attrName>
                                        </p:attrNameLst>
                                      </p:cBhvr>
                                      <p:to>
                                        <p:strVal val="visible"/>
                                      </p:to>
                                    </p:set>
                                    <p:animEffect filter="fade" transition="in">
                                      <p:cBhvr>
                                        <p:cTn dur="1000"/>
                                        <p:tgtEl>
                                          <p:spTgt spid="342">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8" st="8"/>
                                            </p:txEl>
                                          </p:spTgt>
                                        </p:tgtEl>
                                        <p:attrNameLst>
                                          <p:attrName>style.visibility</p:attrName>
                                        </p:attrNameLst>
                                      </p:cBhvr>
                                      <p:to>
                                        <p:strVal val="visible"/>
                                      </p:to>
                                    </p:set>
                                    <p:animEffect filter="fade" transition="in">
                                      <p:cBhvr>
                                        <p:cTn dur="1000"/>
                                        <p:tgtEl>
                                          <p:spTgt spid="342">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xEl>
                                              <p:pRg end="9" st="9"/>
                                            </p:txEl>
                                          </p:spTgt>
                                        </p:tgtEl>
                                        <p:attrNameLst>
                                          <p:attrName>style.visibility</p:attrName>
                                        </p:attrNameLst>
                                      </p:cBhvr>
                                      <p:to>
                                        <p:strVal val="visible"/>
                                      </p:to>
                                    </p:set>
                                    <p:animEffect filter="fade" transition="in">
                                      <p:cBhvr>
                                        <p:cTn dur="1000"/>
                                        <p:tgtEl>
                                          <p:spTgt spid="342">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46" name="Shape 346"/>
        <p:cNvGrpSpPr/>
        <p:nvPr/>
      </p:nvGrpSpPr>
      <p:grpSpPr>
        <a:xfrm>
          <a:off x="0" y="0"/>
          <a:ext cx="0" cy="0"/>
          <a:chOff x="0" y="0"/>
          <a:chExt cx="0" cy="0"/>
        </a:xfrm>
      </p:grpSpPr>
      <p:sp>
        <p:nvSpPr>
          <p:cNvPr id="347" name="Google Shape;347;p5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a:t>
            </a:r>
            <a:r>
              <a:rPr lang="en-US" sz="1600"/>
              <a:t>11</a:t>
            </a:r>
            <a:endParaRPr sz="1600">
              <a:solidFill>
                <a:srgbClr val="6600CC"/>
              </a:solidFill>
            </a:endParaRPr>
          </a:p>
        </p:txBody>
      </p:sp>
      <p:sp>
        <p:nvSpPr>
          <p:cNvPr id="348" name="Google Shape;348;p53"/>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20" rtl="0" algn="l">
              <a:lnSpc>
                <a:spcPct val="90000"/>
              </a:lnSpc>
              <a:spcBef>
                <a:spcPts val="0"/>
              </a:spcBef>
              <a:spcAft>
                <a:spcPts val="0"/>
              </a:spcAft>
              <a:buSzPts val="1760"/>
              <a:buFont typeface="Corbel"/>
              <a:buAutoNum type="arabicPeriod"/>
            </a:pPr>
            <a:r>
              <a:rPr lang="en-US"/>
              <a:t>When cooking cereal, when do you add it to the water?</a:t>
            </a:r>
            <a:endParaRPr/>
          </a:p>
          <a:p>
            <a:pPr indent="-457200" lvl="0" marL="502920" rtl="0" algn="l">
              <a:lnSpc>
                <a:spcPct val="90000"/>
              </a:lnSpc>
              <a:spcBef>
                <a:spcPts val="1400"/>
              </a:spcBef>
              <a:spcAft>
                <a:spcPts val="0"/>
              </a:spcAft>
              <a:buSzPts val="1760"/>
              <a:buFont typeface="Corbel"/>
              <a:buAutoNum type="arabicPeriod"/>
            </a:pPr>
            <a:r>
              <a:rPr lang="en-US"/>
              <a:t>Which type of rice needs more water and cooking time?</a:t>
            </a:r>
            <a:endParaRPr/>
          </a:p>
          <a:p>
            <a:pPr indent="-457200" lvl="0" marL="502920" rtl="0" algn="l">
              <a:lnSpc>
                <a:spcPct val="90000"/>
              </a:lnSpc>
              <a:spcBef>
                <a:spcPts val="1400"/>
              </a:spcBef>
              <a:spcAft>
                <a:spcPts val="0"/>
              </a:spcAft>
              <a:buSzPts val="1760"/>
              <a:buFont typeface="Corbel"/>
              <a:buAutoNum type="arabicPeriod"/>
            </a:pPr>
            <a:r>
              <a:rPr lang="en-US"/>
              <a:t>What happens to the amount of rice when it cooks?</a:t>
            </a:r>
            <a:endParaRPr/>
          </a:p>
          <a:p>
            <a:pPr indent="-457200" lvl="0" marL="502920" rtl="0" algn="l">
              <a:lnSpc>
                <a:spcPct val="90000"/>
              </a:lnSpc>
              <a:spcBef>
                <a:spcPts val="1400"/>
              </a:spcBef>
              <a:spcAft>
                <a:spcPts val="0"/>
              </a:spcAft>
              <a:buSzPts val="1760"/>
              <a:buFont typeface="Corbel"/>
              <a:buAutoNum type="arabicPeriod"/>
            </a:pPr>
            <a:r>
              <a:rPr lang="en-US"/>
              <a:t>How much pasta do you prepare for one serving?</a:t>
            </a:r>
            <a:endParaRPr/>
          </a:p>
          <a:p>
            <a:pPr indent="-457200" lvl="0" marL="502920" rtl="0" algn="l">
              <a:lnSpc>
                <a:spcPct val="90000"/>
              </a:lnSpc>
              <a:spcBef>
                <a:spcPts val="1400"/>
              </a:spcBef>
              <a:spcAft>
                <a:spcPts val="0"/>
              </a:spcAft>
              <a:buSzPts val="1760"/>
              <a:buFont typeface="Corbel"/>
              <a:buAutoNum type="arabicPeriod"/>
            </a:pPr>
            <a:r>
              <a:rPr lang="en-US"/>
              <a:t>What can you do to prevent pasta from sticking?</a:t>
            </a:r>
            <a:endParaRPr>
              <a:solidFill>
                <a:schemeClr val="dk1"/>
              </a:solidFill>
            </a:endParaRPr>
          </a:p>
        </p:txBody>
      </p:sp>
      <p:sp>
        <p:nvSpPr>
          <p:cNvPr id="349" name="Google Shape;349;p53"/>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53" name="Shape 353"/>
        <p:cNvGrpSpPr/>
        <p:nvPr/>
      </p:nvGrpSpPr>
      <p:grpSpPr>
        <a:xfrm>
          <a:off x="0" y="0"/>
          <a:ext cx="0" cy="0"/>
          <a:chOff x="0" y="0"/>
          <a:chExt cx="0" cy="0"/>
        </a:xfrm>
      </p:grpSpPr>
      <p:sp>
        <p:nvSpPr>
          <p:cNvPr id="354" name="Google Shape;354;p5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Evaluate Bread, Cake, and Cookie Recipes</a:t>
            </a:r>
            <a:br>
              <a:rPr lang="en-US"/>
            </a:br>
            <a:r>
              <a:rPr lang="en-US" sz="1800"/>
              <a:t>Objective 12</a:t>
            </a:r>
            <a:endParaRPr sz="1800">
              <a:solidFill>
                <a:srgbClr val="6600CC"/>
              </a:solidFill>
            </a:endParaRPr>
          </a:p>
        </p:txBody>
      </p:sp>
      <p:sp>
        <p:nvSpPr>
          <p:cNvPr id="355" name="Google Shape;355;p54"/>
          <p:cNvSpPr txBox="1"/>
          <p:nvPr>
            <p:ph idx="1" type="body"/>
          </p:nvPr>
        </p:nvSpPr>
        <p:spPr>
          <a:xfrm>
            <a:off x="1143000" y="2057400"/>
            <a:ext cx="9875519" cy="4334522"/>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a:t>Complete Assignment Sheet 2</a:t>
            </a:r>
            <a:endParaRPr/>
          </a:p>
          <a:p>
            <a:pPr indent="-71120" lvl="0" marL="228600" rtl="0" algn="l">
              <a:lnSpc>
                <a:spcPct val="90000"/>
              </a:lnSpc>
              <a:spcBef>
                <a:spcPts val="1400"/>
              </a:spcBef>
              <a:spcAft>
                <a:spcPts val="0"/>
              </a:spcAft>
              <a:buClr>
                <a:srgbClr val="6600CC"/>
              </a:buClr>
              <a:buSzPts val="176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59" name="Shape 359"/>
        <p:cNvGrpSpPr/>
        <p:nvPr/>
      </p:nvGrpSpPr>
      <p:grpSpPr>
        <a:xfrm>
          <a:off x="0" y="0"/>
          <a:ext cx="0" cy="0"/>
          <a:chOff x="0" y="0"/>
          <a:chExt cx="0" cy="0"/>
        </a:xfrm>
      </p:grpSpPr>
      <p:sp>
        <p:nvSpPr>
          <p:cNvPr id="360" name="Google Shape;360;p5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Evaluate Rice and Pasta Recipes</a:t>
            </a:r>
            <a:br>
              <a:rPr lang="en-US"/>
            </a:br>
            <a:r>
              <a:rPr lang="en-US" sz="1800"/>
              <a:t>Objective 13</a:t>
            </a:r>
            <a:endParaRPr sz="1800">
              <a:solidFill>
                <a:srgbClr val="6600CC"/>
              </a:solidFill>
            </a:endParaRPr>
          </a:p>
        </p:txBody>
      </p:sp>
      <p:sp>
        <p:nvSpPr>
          <p:cNvPr id="361" name="Google Shape;361;p55"/>
          <p:cNvSpPr txBox="1"/>
          <p:nvPr>
            <p:ph idx="1" type="body"/>
          </p:nvPr>
        </p:nvSpPr>
        <p:spPr>
          <a:xfrm>
            <a:off x="1143000" y="2057400"/>
            <a:ext cx="9875519" cy="4334522"/>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a:t>Complete Assignment Sheet 3</a:t>
            </a:r>
            <a:endParaRPr/>
          </a:p>
          <a:p>
            <a:pPr indent="-71120" lvl="0" marL="228600" rtl="0" algn="l">
              <a:lnSpc>
                <a:spcPct val="90000"/>
              </a:lnSpc>
              <a:spcBef>
                <a:spcPts val="1400"/>
              </a:spcBef>
              <a:spcAft>
                <a:spcPts val="0"/>
              </a:spcAft>
              <a:buClr>
                <a:srgbClr val="6600CC"/>
              </a:buClr>
              <a:buSzPts val="1760"/>
              <a:buNone/>
            </a:pPr>
            <a:r>
              <a:t/>
            </a:r>
            <a:endParaRPr/>
          </a:p>
          <a:p>
            <a:pPr indent="0" lvl="0" marL="45720" rtl="0" algn="l">
              <a:lnSpc>
                <a:spcPct val="90000"/>
              </a:lnSpc>
              <a:spcBef>
                <a:spcPts val="1400"/>
              </a:spcBef>
              <a:spcAft>
                <a:spcPts val="0"/>
              </a:spcAft>
              <a:buSzPts val="176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65" name="Shape 365"/>
        <p:cNvGrpSpPr/>
        <p:nvPr/>
      </p:nvGrpSpPr>
      <p:grpSpPr>
        <a:xfrm>
          <a:off x="0" y="0"/>
          <a:ext cx="0" cy="0"/>
          <a:chOff x="0" y="0"/>
          <a:chExt cx="0" cy="0"/>
        </a:xfrm>
      </p:grpSpPr>
      <p:sp>
        <p:nvSpPr>
          <p:cNvPr id="366" name="Google Shape;366;p5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Prepare a Quick Bread, Cereal, or Pasta Product</a:t>
            </a:r>
            <a:br>
              <a:rPr lang="en-US"/>
            </a:br>
            <a:r>
              <a:rPr lang="en-US" sz="1800"/>
              <a:t>Objective 14</a:t>
            </a:r>
            <a:endParaRPr sz="1800">
              <a:solidFill>
                <a:srgbClr val="6600CC"/>
              </a:solidFill>
            </a:endParaRPr>
          </a:p>
        </p:txBody>
      </p:sp>
      <p:sp>
        <p:nvSpPr>
          <p:cNvPr id="367" name="Google Shape;367;p56"/>
          <p:cNvSpPr txBox="1"/>
          <p:nvPr>
            <p:ph idx="1" type="body"/>
          </p:nvPr>
        </p:nvSpPr>
        <p:spPr>
          <a:xfrm>
            <a:off x="1143000" y="2057400"/>
            <a:ext cx="9875519" cy="4334522"/>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a:t>Complete Job Sheet 2</a:t>
            </a:r>
            <a:endParaRPr/>
          </a:p>
          <a:p>
            <a:pPr indent="-71120" lvl="0" marL="228600" rtl="0" algn="l">
              <a:lnSpc>
                <a:spcPct val="90000"/>
              </a:lnSpc>
              <a:spcBef>
                <a:spcPts val="1400"/>
              </a:spcBef>
              <a:spcAft>
                <a:spcPts val="0"/>
              </a:spcAft>
              <a:buClr>
                <a:srgbClr val="6600CC"/>
              </a:buClr>
              <a:buSzPts val="1760"/>
              <a:buNone/>
            </a:pPr>
            <a:r>
              <a:t/>
            </a:r>
            <a:endParaRPr/>
          </a:p>
          <a:p>
            <a:pPr indent="0" lvl="0" marL="45720" rtl="0" algn="l">
              <a:lnSpc>
                <a:spcPct val="90000"/>
              </a:lnSpc>
              <a:spcBef>
                <a:spcPts val="1400"/>
              </a:spcBef>
              <a:spcAft>
                <a:spcPts val="0"/>
              </a:spcAft>
              <a:buSzPts val="176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71" name="Shape 371"/>
        <p:cNvGrpSpPr/>
        <p:nvPr/>
      </p:nvGrpSpPr>
      <p:grpSpPr>
        <a:xfrm>
          <a:off x="0" y="0"/>
          <a:ext cx="0" cy="0"/>
          <a:chOff x="0" y="0"/>
          <a:chExt cx="0" cy="0"/>
        </a:xfrm>
      </p:grpSpPr>
      <p:sp>
        <p:nvSpPr>
          <p:cNvPr id="372" name="Google Shape;372;p5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373" name="Google Shape;373;p57"/>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20" rtl="0" algn="l">
              <a:lnSpc>
                <a:spcPct val="90000"/>
              </a:lnSpc>
              <a:spcBef>
                <a:spcPts val="0"/>
              </a:spcBef>
              <a:spcAft>
                <a:spcPts val="0"/>
              </a:spcAft>
              <a:buSzPts val="1760"/>
              <a:buFont typeface="Corbel"/>
              <a:buAutoNum type="arabicPeriod"/>
            </a:pPr>
            <a:r>
              <a:rPr lang="en-US"/>
              <a:t>What is a fruit that contains vitamin C? Vitamin A?</a:t>
            </a:r>
            <a:endParaRPr/>
          </a:p>
          <a:p>
            <a:pPr indent="-457200" lvl="0" marL="502920" rtl="0" algn="l">
              <a:lnSpc>
                <a:spcPct val="90000"/>
              </a:lnSpc>
              <a:spcBef>
                <a:spcPts val="1400"/>
              </a:spcBef>
              <a:spcAft>
                <a:spcPts val="0"/>
              </a:spcAft>
              <a:buSzPts val="1760"/>
              <a:buFont typeface="Corbel"/>
              <a:buAutoNum type="arabicPeriod"/>
            </a:pPr>
            <a:r>
              <a:rPr lang="en-US"/>
              <a:t>What is a vegetable that contains vitamin C? Vitamin A?</a:t>
            </a:r>
            <a:endParaRPr/>
          </a:p>
          <a:p>
            <a:pPr indent="-457200" lvl="0" marL="502920" rtl="0" algn="l">
              <a:lnSpc>
                <a:spcPct val="90000"/>
              </a:lnSpc>
              <a:spcBef>
                <a:spcPts val="1400"/>
              </a:spcBef>
              <a:spcAft>
                <a:spcPts val="0"/>
              </a:spcAft>
              <a:buSzPts val="1760"/>
              <a:buFont typeface="Corbel"/>
              <a:buAutoNum type="arabicPeriod"/>
            </a:pPr>
            <a:r>
              <a:rPr lang="en-US"/>
              <a:t>List five factors to consider when selecting fruits and vegetables.</a:t>
            </a:r>
            <a:endParaRPr/>
          </a:p>
          <a:p>
            <a:pPr indent="-457200" lvl="0" marL="502920" rtl="0" algn="l">
              <a:lnSpc>
                <a:spcPct val="90000"/>
              </a:lnSpc>
              <a:spcBef>
                <a:spcPts val="1400"/>
              </a:spcBef>
              <a:spcAft>
                <a:spcPts val="0"/>
              </a:spcAft>
              <a:buSzPts val="1760"/>
              <a:buFont typeface="Corbel"/>
              <a:buAutoNum type="arabicPeriod"/>
            </a:pPr>
            <a:r>
              <a:rPr lang="en-US"/>
              <a:t>What types of fruits will turn brown after being cut?</a:t>
            </a:r>
            <a:endParaRPr/>
          </a:p>
          <a:p>
            <a:pPr indent="-457200" lvl="0" marL="502920" rtl="0" algn="l">
              <a:lnSpc>
                <a:spcPct val="90000"/>
              </a:lnSpc>
              <a:spcBef>
                <a:spcPts val="1400"/>
              </a:spcBef>
              <a:spcAft>
                <a:spcPts val="0"/>
              </a:spcAft>
              <a:buSzPts val="1760"/>
              <a:buFont typeface="Corbel"/>
              <a:buAutoNum type="arabicPeriod"/>
            </a:pPr>
            <a:r>
              <a:rPr lang="en-US"/>
              <a:t>What happens when you cook fruit without adding sugar?</a:t>
            </a:r>
            <a:endParaRPr/>
          </a:p>
          <a:p>
            <a:pPr indent="-457200" lvl="0" marL="502920" rtl="0" algn="l">
              <a:lnSpc>
                <a:spcPct val="90000"/>
              </a:lnSpc>
              <a:spcBef>
                <a:spcPts val="1400"/>
              </a:spcBef>
              <a:spcAft>
                <a:spcPts val="0"/>
              </a:spcAft>
              <a:buSzPts val="1760"/>
              <a:buFont typeface="Corbel"/>
              <a:buAutoNum type="arabicPeriod"/>
            </a:pPr>
            <a:r>
              <a:rPr lang="en-US"/>
              <a:t>Why are vegetables to be served as soon as possible?</a:t>
            </a:r>
            <a:endParaRPr/>
          </a:p>
          <a:p>
            <a:pPr indent="-457200" lvl="0" marL="502920" rtl="0" algn="l">
              <a:lnSpc>
                <a:spcPct val="90000"/>
              </a:lnSpc>
              <a:spcBef>
                <a:spcPts val="1400"/>
              </a:spcBef>
              <a:spcAft>
                <a:spcPts val="0"/>
              </a:spcAft>
              <a:buSzPts val="1760"/>
              <a:buFont typeface="Corbel"/>
              <a:buAutoNum type="arabicPeriod"/>
            </a:pPr>
            <a:r>
              <a:rPr lang="en-US"/>
              <a:t>What is the purpose of covering the pan when cooking vegetables?</a:t>
            </a:r>
            <a:endParaRPr/>
          </a:p>
          <a:p>
            <a:pPr indent="-457200" lvl="0" marL="502920" rtl="0" algn="l">
              <a:lnSpc>
                <a:spcPct val="90000"/>
              </a:lnSpc>
              <a:spcBef>
                <a:spcPts val="1400"/>
              </a:spcBef>
              <a:spcAft>
                <a:spcPts val="0"/>
              </a:spcAft>
              <a:buSzPts val="1760"/>
              <a:buFont typeface="Corbel"/>
              <a:buAutoNum type="arabicPeriod"/>
            </a:pPr>
            <a:r>
              <a:rPr lang="en-US"/>
              <a:t>How should home-canned vegetables be cooked and for how long?</a:t>
            </a:r>
            <a:endParaRPr/>
          </a:p>
        </p:txBody>
      </p:sp>
      <p:pic>
        <p:nvPicPr>
          <p:cNvPr id="374" name="Google Shape;374;p57"/>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78" name="Shape 378"/>
        <p:cNvGrpSpPr/>
        <p:nvPr/>
      </p:nvGrpSpPr>
      <p:grpSpPr>
        <a:xfrm>
          <a:off x="0" y="0"/>
          <a:ext cx="0" cy="0"/>
          <a:chOff x="0" y="0"/>
          <a:chExt cx="0" cy="0"/>
        </a:xfrm>
      </p:grpSpPr>
      <p:sp>
        <p:nvSpPr>
          <p:cNvPr id="379" name="Google Shape;379;p5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380" name="Google Shape;380;p58"/>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20" rtl="0" algn="l">
              <a:lnSpc>
                <a:spcPct val="90000"/>
              </a:lnSpc>
              <a:spcBef>
                <a:spcPts val="0"/>
              </a:spcBef>
              <a:spcAft>
                <a:spcPts val="0"/>
              </a:spcAft>
              <a:buSzPts val="1760"/>
              <a:buFont typeface="Corbel"/>
              <a:buAutoNum type="arabicPeriod" startAt="9"/>
            </a:pPr>
            <a:r>
              <a:rPr lang="en-US"/>
              <a:t>How should frozen vegetables be cooked?</a:t>
            </a:r>
            <a:endParaRPr/>
          </a:p>
          <a:p>
            <a:pPr indent="-457200" lvl="0" marL="502920" rtl="0" algn="l">
              <a:lnSpc>
                <a:spcPct val="90000"/>
              </a:lnSpc>
              <a:spcBef>
                <a:spcPts val="1400"/>
              </a:spcBef>
              <a:spcAft>
                <a:spcPts val="0"/>
              </a:spcAft>
              <a:buSzPts val="1760"/>
              <a:buFont typeface="Corbel"/>
              <a:buAutoNum type="arabicPeriod" startAt="9"/>
            </a:pPr>
            <a:r>
              <a:rPr lang="en-US"/>
              <a:t>What is the purpose of standing time when microwaving?</a:t>
            </a:r>
            <a:endParaRPr/>
          </a:p>
          <a:p>
            <a:pPr indent="-457200" lvl="0" marL="502920" rtl="0" algn="l">
              <a:lnSpc>
                <a:spcPct val="90000"/>
              </a:lnSpc>
              <a:spcBef>
                <a:spcPts val="1400"/>
              </a:spcBef>
              <a:spcAft>
                <a:spcPts val="0"/>
              </a:spcAft>
              <a:buSzPts val="1760"/>
              <a:buFont typeface="Corbel"/>
              <a:buAutoNum type="arabicPeriod" startAt="9"/>
            </a:pPr>
            <a:r>
              <a:rPr lang="en-US"/>
              <a:t>What are the B vitamins?</a:t>
            </a:r>
            <a:endParaRPr/>
          </a:p>
          <a:p>
            <a:pPr indent="-457200" lvl="0" marL="502920" rtl="0" algn="l">
              <a:lnSpc>
                <a:spcPct val="90000"/>
              </a:lnSpc>
              <a:spcBef>
                <a:spcPts val="1400"/>
              </a:spcBef>
              <a:spcAft>
                <a:spcPts val="0"/>
              </a:spcAft>
              <a:buSzPts val="1760"/>
              <a:buFont typeface="Corbel"/>
              <a:buAutoNum type="arabicPeriod" startAt="9"/>
            </a:pPr>
            <a:r>
              <a:rPr lang="en-US"/>
              <a:t>Which nutrient helps the body form red blood cells, and reduces the risk of serious birth defects if consumed by women before and during pregnancy?</a:t>
            </a:r>
            <a:endParaRPr/>
          </a:p>
          <a:p>
            <a:pPr indent="-457200" lvl="0" marL="502920" rtl="0" algn="l">
              <a:lnSpc>
                <a:spcPct val="90000"/>
              </a:lnSpc>
              <a:spcBef>
                <a:spcPts val="1400"/>
              </a:spcBef>
              <a:spcAft>
                <a:spcPts val="0"/>
              </a:spcAft>
              <a:buSzPts val="1760"/>
              <a:buFont typeface="Corbel"/>
              <a:buAutoNum type="arabicPeriod" startAt="9"/>
            </a:pPr>
            <a:r>
              <a:rPr lang="en-US"/>
              <a:t>Which nutrient in bread helps transport oxygen from lungs to the blood cells?</a:t>
            </a:r>
            <a:endParaRPr/>
          </a:p>
          <a:p>
            <a:pPr indent="-457200" lvl="0" marL="502920" rtl="0" algn="l">
              <a:lnSpc>
                <a:spcPct val="90000"/>
              </a:lnSpc>
              <a:spcBef>
                <a:spcPts val="1400"/>
              </a:spcBef>
              <a:spcAft>
                <a:spcPts val="0"/>
              </a:spcAft>
              <a:buSzPts val="1760"/>
              <a:buFont typeface="Corbel"/>
              <a:buAutoNum type="arabicPeriod" startAt="9"/>
            </a:pPr>
            <a:r>
              <a:rPr lang="en-US"/>
              <a:t>Which nutrient supplies energy and warmth?</a:t>
            </a:r>
            <a:endParaRPr/>
          </a:p>
          <a:p>
            <a:pPr indent="-457200" lvl="0" marL="502920" rtl="0" algn="l">
              <a:lnSpc>
                <a:spcPct val="90000"/>
              </a:lnSpc>
              <a:spcBef>
                <a:spcPts val="1400"/>
              </a:spcBef>
              <a:spcAft>
                <a:spcPts val="0"/>
              </a:spcAft>
              <a:buSzPts val="1760"/>
              <a:buFont typeface="Corbel"/>
              <a:buAutoNum type="arabicPeriod" startAt="9"/>
            </a:pPr>
            <a:r>
              <a:rPr lang="en-US"/>
              <a:t>List the parts of the grain from the most inner part to the outside layer.</a:t>
            </a:r>
            <a:endParaRPr/>
          </a:p>
        </p:txBody>
      </p:sp>
      <p:pic>
        <p:nvPicPr>
          <p:cNvPr id="381" name="Google Shape;381;p58"/>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85" name="Shape 385"/>
        <p:cNvGrpSpPr/>
        <p:nvPr/>
      </p:nvGrpSpPr>
      <p:grpSpPr>
        <a:xfrm>
          <a:off x="0" y="0"/>
          <a:ext cx="0" cy="0"/>
          <a:chOff x="0" y="0"/>
          <a:chExt cx="0" cy="0"/>
        </a:xfrm>
      </p:grpSpPr>
      <p:sp>
        <p:nvSpPr>
          <p:cNvPr id="386" name="Google Shape;386;p5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387" name="Google Shape;387;p59"/>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20" rtl="0" algn="l">
              <a:lnSpc>
                <a:spcPct val="90000"/>
              </a:lnSpc>
              <a:spcBef>
                <a:spcPts val="0"/>
              </a:spcBef>
              <a:spcAft>
                <a:spcPts val="0"/>
              </a:spcAft>
              <a:buSzPts val="1760"/>
              <a:buFont typeface="Corbel"/>
              <a:buAutoNum type="arabicPeriod" startAt="16"/>
            </a:pPr>
            <a:r>
              <a:rPr lang="en-US"/>
              <a:t>What grain products have the most effect on cholesterol?</a:t>
            </a:r>
            <a:endParaRPr/>
          </a:p>
          <a:p>
            <a:pPr indent="-457200" lvl="0" marL="502920" rtl="0" algn="l">
              <a:lnSpc>
                <a:spcPct val="90000"/>
              </a:lnSpc>
              <a:spcBef>
                <a:spcPts val="1400"/>
              </a:spcBef>
              <a:spcAft>
                <a:spcPts val="0"/>
              </a:spcAft>
              <a:buSzPts val="1760"/>
              <a:buFont typeface="Corbel"/>
              <a:buAutoNum type="arabicPeriod" startAt="16"/>
            </a:pPr>
            <a:r>
              <a:rPr lang="en-US"/>
              <a:t>How can a person tell if a product has a large amount of sugar?</a:t>
            </a:r>
            <a:endParaRPr/>
          </a:p>
          <a:p>
            <a:pPr indent="-457200" lvl="0" marL="502920" rtl="0" algn="l">
              <a:lnSpc>
                <a:spcPct val="90000"/>
              </a:lnSpc>
              <a:spcBef>
                <a:spcPts val="1400"/>
              </a:spcBef>
              <a:spcAft>
                <a:spcPts val="0"/>
              </a:spcAft>
              <a:buSzPts val="1760"/>
              <a:buFont typeface="Corbel"/>
              <a:buAutoNum type="arabicPeriod" startAt="16"/>
            </a:pPr>
            <a:r>
              <a:rPr lang="en-US"/>
              <a:t>What item in flour provides the structure?</a:t>
            </a:r>
            <a:endParaRPr/>
          </a:p>
          <a:p>
            <a:pPr indent="-457200" lvl="0" marL="502920" rtl="0" algn="l">
              <a:lnSpc>
                <a:spcPct val="90000"/>
              </a:lnSpc>
              <a:spcBef>
                <a:spcPts val="1400"/>
              </a:spcBef>
              <a:spcAft>
                <a:spcPts val="0"/>
              </a:spcAft>
              <a:buSzPts val="1760"/>
              <a:buFont typeface="Corbel"/>
              <a:buAutoNum type="arabicPeriod" startAt="16"/>
            </a:pPr>
            <a:r>
              <a:rPr lang="en-US"/>
              <a:t>What are two ingredients that make bread tender?</a:t>
            </a:r>
            <a:endParaRPr/>
          </a:p>
          <a:p>
            <a:pPr indent="-457200" lvl="0" marL="502920" rtl="0" algn="l">
              <a:lnSpc>
                <a:spcPct val="90000"/>
              </a:lnSpc>
              <a:spcBef>
                <a:spcPts val="1400"/>
              </a:spcBef>
              <a:spcAft>
                <a:spcPts val="0"/>
              </a:spcAft>
              <a:buSzPts val="1760"/>
              <a:buFont typeface="Corbel"/>
              <a:buAutoNum type="arabicPeriod" startAt="16"/>
            </a:pPr>
            <a:r>
              <a:rPr lang="en-US"/>
              <a:t>What three ingredients give bread flavor?</a:t>
            </a:r>
            <a:endParaRPr/>
          </a:p>
          <a:p>
            <a:pPr indent="-457200" lvl="0" marL="502920" rtl="0" algn="l">
              <a:lnSpc>
                <a:spcPct val="90000"/>
              </a:lnSpc>
              <a:spcBef>
                <a:spcPts val="1400"/>
              </a:spcBef>
              <a:spcAft>
                <a:spcPts val="0"/>
              </a:spcAft>
              <a:buSzPts val="1760"/>
              <a:buFont typeface="Corbel"/>
              <a:buAutoNum type="arabicPeriod" startAt="16"/>
            </a:pPr>
            <a:r>
              <a:rPr lang="en-US"/>
              <a:t>What causes breads to rise?</a:t>
            </a:r>
            <a:endParaRPr/>
          </a:p>
          <a:p>
            <a:pPr indent="-457200" lvl="0" marL="502920" rtl="0" algn="l">
              <a:lnSpc>
                <a:spcPct val="90000"/>
              </a:lnSpc>
              <a:spcBef>
                <a:spcPts val="1400"/>
              </a:spcBef>
              <a:spcAft>
                <a:spcPts val="0"/>
              </a:spcAft>
              <a:buSzPts val="1760"/>
              <a:buFont typeface="Corbel"/>
              <a:buAutoNum type="arabicPeriod" startAt="16"/>
            </a:pPr>
            <a:r>
              <a:rPr lang="en-US"/>
              <a:t>When cooking cereal, when do you add it to the water?</a:t>
            </a:r>
            <a:endParaRPr/>
          </a:p>
          <a:p>
            <a:pPr indent="-457200" lvl="0" marL="502920" rtl="0" algn="l">
              <a:lnSpc>
                <a:spcPct val="90000"/>
              </a:lnSpc>
              <a:spcBef>
                <a:spcPts val="1400"/>
              </a:spcBef>
              <a:spcAft>
                <a:spcPts val="0"/>
              </a:spcAft>
              <a:buSzPts val="1760"/>
              <a:buFont typeface="Corbel"/>
              <a:buAutoNum type="arabicPeriod" startAt="16"/>
            </a:pPr>
            <a:r>
              <a:rPr lang="en-US"/>
              <a:t>What is the purpose of putting oil on cooked pasta?</a:t>
            </a:r>
            <a:endParaRPr/>
          </a:p>
        </p:txBody>
      </p:sp>
      <p:pic>
        <p:nvPicPr>
          <p:cNvPr id="388" name="Google Shape;388;p59"/>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92" name="Shape 392"/>
        <p:cNvGrpSpPr/>
        <p:nvPr/>
      </p:nvGrpSpPr>
      <p:grpSpPr>
        <a:xfrm>
          <a:off x="0" y="0"/>
          <a:ext cx="0" cy="0"/>
          <a:chOff x="0" y="0"/>
          <a:chExt cx="0" cy="0"/>
        </a:xfrm>
      </p:grpSpPr>
      <p:sp>
        <p:nvSpPr>
          <p:cNvPr id="393" name="Google Shape;393;p6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394" name="Google Shape;394;p60"/>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20" rtl="0" algn="l">
              <a:lnSpc>
                <a:spcPct val="90000"/>
              </a:lnSpc>
              <a:spcBef>
                <a:spcPts val="0"/>
              </a:spcBef>
              <a:spcAft>
                <a:spcPts val="0"/>
              </a:spcAft>
              <a:buSzPts val="1760"/>
              <a:buFont typeface="Corbel"/>
              <a:buAutoNum type="arabicPeriod" startAt="24"/>
            </a:pPr>
            <a:r>
              <a:rPr lang="en-US"/>
              <a:t>When cooking white rice, what is the proportion of rice to water?</a:t>
            </a:r>
            <a:endParaRPr/>
          </a:p>
          <a:p>
            <a:pPr indent="-457200" lvl="0" marL="502920" rtl="0" algn="l">
              <a:lnSpc>
                <a:spcPct val="90000"/>
              </a:lnSpc>
              <a:spcBef>
                <a:spcPts val="1400"/>
              </a:spcBef>
              <a:spcAft>
                <a:spcPts val="0"/>
              </a:spcAft>
              <a:buSzPts val="1760"/>
              <a:buFont typeface="Corbel"/>
              <a:buAutoNum type="arabicPeriod" startAt="24"/>
            </a:pPr>
            <a:r>
              <a:rPr lang="en-US"/>
              <a:t>How many ounces of spaghetti should you cook for 12 people?</a:t>
            </a:r>
            <a:endParaRPr/>
          </a:p>
          <a:p>
            <a:pPr indent="-457200" lvl="0" marL="502920" rtl="0" algn="l">
              <a:lnSpc>
                <a:spcPct val="90000"/>
              </a:lnSpc>
              <a:spcBef>
                <a:spcPts val="1400"/>
              </a:spcBef>
              <a:spcAft>
                <a:spcPts val="0"/>
              </a:spcAft>
              <a:buSzPts val="1760"/>
              <a:buFont typeface="Corbel"/>
              <a:buAutoNum type="arabicPeriod" startAt="24"/>
            </a:pPr>
            <a:r>
              <a:rPr lang="en-US"/>
              <a:t>Why shouldn’t cooked pasta be left in water?</a:t>
            </a:r>
            <a:endParaRPr>
              <a:solidFill>
                <a:schemeClr val="dk1"/>
              </a:solidFill>
            </a:endParaRPr>
          </a:p>
        </p:txBody>
      </p:sp>
      <p:pic>
        <p:nvPicPr>
          <p:cNvPr id="395" name="Google Shape;395;p60"/>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399" name="Shape 399"/>
        <p:cNvGrpSpPr/>
        <p:nvPr/>
      </p:nvGrpSpPr>
      <p:grpSpPr>
        <a:xfrm>
          <a:off x="0" y="0"/>
          <a:ext cx="0" cy="0"/>
          <a:chOff x="0" y="0"/>
          <a:chExt cx="0" cy="0"/>
        </a:xfrm>
      </p:grpSpPr>
      <p:sp>
        <p:nvSpPr>
          <p:cNvPr id="400" name="Google Shape;400;p6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pic>
        <p:nvPicPr>
          <p:cNvPr id="401" name="Google Shape;401;p61"/>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graphicFrame>
        <p:nvGraphicFramePr>
          <p:cNvPr id="402" name="Google Shape;402;p61"/>
          <p:cNvGraphicFramePr/>
          <p:nvPr/>
        </p:nvGraphicFramePr>
        <p:xfrm>
          <a:off x="1485629" y="1965960"/>
          <a:ext cx="3000000" cy="3000000"/>
        </p:xfrm>
        <a:graphic>
          <a:graphicData uri="http://schemas.openxmlformats.org/drawingml/2006/table">
            <a:tbl>
              <a:tblPr bandRow="1" firstRow="1">
                <a:noFill/>
                <a:tableStyleId>{107FEEB8-39C1-42D8-8821-5ACE635056A1}</a:tableStyleId>
              </a:tblPr>
              <a:tblGrid>
                <a:gridCol w="3298800"/>
                <a:gridCol w="3833100"/>
                <a:gridCol w="2826325"/>
              </a:tblGrid>
              <a:tr h="4278750">
                <a:tc>
                  <a:txBody>
                    <a:bodyPr/>
                    <a:lstStyle/>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al dente</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ascorbic acid</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blemish</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carbohydrates</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carotene</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cellulose</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cereal</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commercial anti-oxidant</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contaminants</a:t>
                      </a:r>
                      <a:endParaRPr/>
                    </a:p>
                    <a:p>
                      <a:pPr indent="0" lvl="0" marL="0" marR="0" rtl="0" algn="l">
                        <a:spcBef>
                          <a:spcPts val="0"/>
                        </a:spcBef>
                        <a:spcAft>
                          <a:spcPts val="0"/>
                        </a:spcAft>
                        <a:buNone/>
                      </a:pPr>
                      <a:r>
                        <a:t/>
                      </a:r>
                      <a:endParaRPr sz="2000"/>
                    </a:p>
                  </a:txBody>
                  <a:tcPr marT="45725" marB="45725" marR="91450" marL="91450"/>
                </a:tc>
                <a:tc>
                  <a:txBody>
                    <a:bodyPr/>
                    <a:lstStyle/>
                    <a:p>
                      <a:pPr indent="0" lvl="0" marL="45720" marR="0" rtl="0" algn="l">
                        <a:lnSpc>
                          <a:spcPct val="100000"/>
                        </a:lnSpc>
                        <a:spcBef>
                          <a:spcPts val="0"/>
                        </a:spcBef>
                        <a:spcAft>
                          <a:spcPts val="0"/>
                        </a:spcAft>
                        <a:buClr>
                          <a:schemeClr val="dk1"/>
                        </a:buClr>
                        <a:buSzPts val="2000"/>
                        <a:buFont typeface="Corbel"/>
                        <a:buNone/>
                      </a:pPr>
                      <a:r>
                        <a:rPr lang="en-US" sz="2000">
                          <a:solidFill>
                            <a:schemeClr val="dk1"/>
                          </a:solidFill>
                        </a:rPr>
                        <a:t>fruit</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genetically-modified organism</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gluten</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irradiation</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kernel</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leavening</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organic</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pasta</a:t>
                      </a:r>
                      <a:endParaRPr/>
                    </a:p>
                    <a:p>
                      <a:pPr indent="0" lvl="0" marL="0" marR="0" rtl="0" algn="l">
                        <a:spcBef>
                          <a:spcPts val="0"/>
                        </a:spcBef>
                        <a:spcAft>
                          <a:spcPts val="0"/>
                        </a:spcAft>
                        <a:buNone/>
                      </a:pPr>
                      <a:r>
                        <a:t/>
                      </a:r>
                      <a:endParaRPr sz="2000"/>
                    </a:p>
                  </a:txBody>
                  <a:tcPr marT="45725" marB="45725" marR="91450" marL="91450"/>
                </a:tc>
                <a:tc>
                  <a:txBody>
                    <a:bodyPr/>
                    <a:lstStyle/>
                    <a:p>
                      <a:pPr indent="0" lvl="0" marL="45720" marR="0" rtl="0" algn="l">
                        <a:lnSpc>
                          <a:spcPct val="100000"/>
                        </a:lnSpc>
                        <a:spcBef>
                          <a:spcPts val="0"/>
                        </a:spcBef>
                        <a:spcAft>
                          <a:spcPts val="0"/>
                        </a:spcAft>
                        <a:buClr>
                          <a:schemeClr val="dk1"/>
                        </a:buClr>
                        <a:buSzPts val="2000"/>
                        <a:buFont typeface="Corbel"/>
                        <a:buNone/>
                      </a:pPr>
                      <a:r>
                        <a:rPr lang="en-US" sz="2000">
                          <a:solidFill>
                            <a:schemeClr val="dk1"/>
                          </a:solidFill>
                        </a:rPr>
                        <a:t>perishable</a:t>
                      </a:r>
                      <a:endParaRPr/>
                    </a:p>
                    <a:p>
                      <a:pPr indent="0" lvl="0" marL="45720" marR="0" rtl="0" algn="l">
                        <a:lnSpc>
                          <a:spcPct val="100000"/>
                        </a:lnSpc>
                        <a:spcBef>
                          <a:spcPts val="0"/>
                        </a:spcBef>
                        <a:spcAft>
                          <a:spcPts val="0"/>
                        </a:spcAft>
                        <a:buClr>
                          <a:schemeClr val="dk1"/>
                        </a:buClr>
                        <a:buSzPts val="2000"/>
                        <a:buFont typeface="Corbel"/>
                        <a:buNone/>
                      </a:pPr>
                      <a:r>
                        <a:rPr lang="en-US" sz="2000">
                          <a:solidFill>
                            <a:schemeClr val="dk1"/>
                          </a:solidFill>
                        </a:rPr>
                        <a:t>produce</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quick bread</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ready-to-eat cereal</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rise</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standing time</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uncooked cereal</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vegetable</a:t>
                      </a:r>
                      <a:endParaRPr/>
                    </a:p>
                    <a:p>
                      <a:pPr indent="0" lvl="0" marL="0" marR="0" rtl="0" algn="l">
                        <a:spcBef>
                          <a:spcPts val="0"/>
                        </a:spcBef>
                        <a:spcAft>
                          <a:spcPts val="0"/>
                        </a:spcAft>
                        <a:buNone/>
                      </a:pPr>
                      <a:r>
                        <a:t/>
                      </a:r>
                      <a:endParaRPr sz="2000"/>
                    </a:p>
                  </a:txBody>
                  <a:tcPr marT="45725" marB="45725" marR="91450" marL="91450"/>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13" name="Shape 113"/>
        <p:cNvGrpSpPr/>
        <p:nvPr/>
      </p:nvGrpSpPr>
      <p:grpSpPr>
        <a:xfrm>
          <a:off x="0" y="0"/>
          <a:ext cx="0" cy="0"/>
          <a:chOff x="0" y="0"/>
          <a:chExt cx="0" cy="0"/>
        </a:xfrm>
      </p:grpSpPr>
      <p:sp>
        <p:nvSpPr>
          <p:cNvPr id="114" name="Google Shape;114;p1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115" name="Google Shape;115;p17"/>
          <p:cNvSpPr txBox="1"/>
          <p:nvPr>
            <p:ph idx="1" type="body"/>
          </p:nvPr>
        </p:nvSpPr>
        <p:spPr>
          <a:xfrm>
            <a:off x="1143000" y="2057399"/>
            <a:ext cx="10211540" cy="4219113"/>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Clr>
                <a:srgbClr val="6600CC"/>
              </a:buClr>
              <a:buSzPts val="1760"/>
              <a:buChar char="•"/>
            </a:pPr>
            <a:r>
              <a:rPr b="1" lang="en-US"/>
              <a:t>commercial anti-oxidant: </a:t>
            </a:r>
            <a:r>
              <a:rPr lang="en-US"/>
              <a:t>substance available for purchase that is used to treat cut surfaces of fruit to prevent them from turning dark; substance which slows the oxidation process</a:t>
            </a:r>
            <a:endParaRPr/>
          </a:p>
          <a:p>
            <a:pPr indent="-182880" lvl="0" marL="228600" rtl="0" algn="l">
              <a:lnSpc>
                <a:spcPct val="90000"/>
              </a:lnSpc>
              <a:spcBef>
                <a:spcPts val="1400"/>
              </a:spcBef>
              <a:spcAft>
                <a:spcPts val="0"/>
              </a:spcAft>
              <a:buClr>
                <a:srgbClr val="6600CC"/>
              </a:buClr>
              <a:buSzPts val="1760"/>
              <a:buChar char="•"/>
            </a:pPr>
            <a:r>
              <a:rPr b="1" lang="en-US"/>
              <a:t>contaminants: </a:t>
            </a:r>
            <a:r>
              <a:rPr lang="en-US"/>
              <a:t>harmful chemicals and microorganisms in food</a:t>
            </a:r>
            <a:endParaRPr/>
          </a:p>
          <a:p>
            <a:pPr indent="-182880" lvl="0" marL="228600" rtl="0" algn="l">
              <a:lnSpc>
                <a:spcPct val="90000"/>
              </a:lnSpc>
              <a:spcBef>
                <a:spcPts val="1400"/>
              </a:spcBef>
              <a:spcAft>
                <a:spcPts val="0"/>
              </a:spcAft>
              <a:buClr>
                <a:srgbClr val="6600CC"/>
              </a:buClr>
              <a:buSzPts val="1760"/>
              <a:buChar char="•"/>
            </a:pPr>
            <a:r>
              <a:rPr b="1" lang="en-US"/>
              <a:t>fruit: </a:t>
            </a:r>
            <a:r>
              <a:rPr lang="en-US"/>
              <a:t>plant parts that have seeds (by definition, beans, peas, and tomatoes are fruits; because they are less sweet, we consider them vegetables)</a:t>
            </a:r>
            <a:endParaRPr/>
          </a:p>
          <a:p>
            <a:pPr indent="-182880" lvl="0" marL="228600" rtl="0" algn="l">
              <a:lnSpc>
                <a:spcPct val="90000"/>
              </a:lnSpc>
              <a:spcBef>
                <a:spcPts val="1400"/>
              </a:spcBef>
              <a:spcAft>
                <a:spcPts val="0"/>
              </a:spcAft>
              <a:buClr>
                <a:srgbClr val="6600CC"/>
              </a:buClr>
              <a:buSzPts val="1760"/>
              <a:buChar char="•"/>
            </a:pPr>
            <a:r>
              <a:rPr b="1" lang="en-US"/>
              <a:t>genetically-modified organisms (GMOs): </a:t>
            </a:r>
            <a:r>
              <a:rPr lang="en-US"/>
              <a:t>plants and animals whose DNA has been altered to achieve specific traits, such as resistance to certain pests or chemicals </a:t>
            </a:r>
            <a:endParaRPr/>
          </a:p>
          <a:p>
            <a:pPr indent="-182880" lvl="0" marL="228600" rtl="0" algn="l">
              <a:lnSpc>
                <a:spcPct val="90000"/>
              </a:lnSpc>
              <a:spcBef>
                <a:spcPts val="1400"/>
              </a:spcBef>
              <a:spcAft>
                <a:spcPts val="0"/>
              </a:spcAft>
              <a:buClr>
                <a:srgbClr val="6600CC"/>
              </a:buClr>
              <a:buSzPts val="1760"/>
              <a:buChar char="•"/>
            </a:pPr>
            <a:r>
              <a:rPr b="1" lang="en-US"/>
              <a:t>gluten: </a:t>
            </a:r>
            <a:r>
              <a:rPr lang="en-US"/>
              <a:t>elastic substance formed from the protein in flour when the flour is mixed with water</a:t>
            </a:r>
            <a:endParaRPr/>
          </a:p>
          <a:p>
            <a:pPr indent="-182880" lvl="0" marL="228600" rtl="0" algn="l">
              <a:lnSpc>
                <a:spcPct val="90000"/>
              </a:lnSpc>
              <a:spcBef>
                <a:spcPts val="1400"/>
              </a:spcBef>
              <a:spcAft>
                <a:spcPts val="0"/>
              </a:spcAft>
              <a:buClr>
                <a:srgbClr val="6600CC"/>
              </a:buClr>
              <a:buSzPts val="1760"/>
              <a:buChar char="•"/>
            </a:pPr>
            <a:r>
              <a:rPr b="1" lang="en-US"/>
              <a:t>irradiation: </a:t>
            </a:r>
            <a:r>
              <a:rPr lang="en-US"/>
              <a:t>treating food with radiation to kill bacteria and pests and lengthen its shelf life</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gtEl>
                                        <p:attrNameLst>
                                          <p:attrName>style.visibility</p:attrName>
                                        </p:attrNameLst>
                                      </p:cBhvr>
                                      <p:to>
                                        <p:strVal val="visible"/>
                                      </p:to>
                                    </p:set>
                                    <p:animEffect filter="fade" transition="in">
                                      <p:cBhvr>
                                        <p:cTn dur="1000"/>
                                        <p:tgtEl>
                                          <p:spTgt spid="1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0" st="0"/>
                                            </p:txEl>
                                          </p:spTgt>
                                        </p:tgtEl>
                                        <p:attrNameLst>
                                          <p:attrName>style.visibility</p:attrName>
                                        </p:attrNameLst>
                                      </p:cBhvr>
                                      <p:to>
                                        <p:strVal val="visible"/>
                                      </p:to>
                                    </p:set>
                                    <p:animEffect filter="fade" transition="in">
                                      <p:cBhvr>
                                        <p:cTn dur="1000"/>
                                        <p:tgtEl>
                                          <p:spTgt spid="11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1" st="1"/>
                                            </p:txEl>
                                          </p:spTgt>
                                        </p:tgtEl>
                                        <p:attrNameLst>
                                          <p:attrName>style.visibility</p:attrName>
                                        </p:attrNameLst>
                                      </p:cBhvr>
                                      <p:to>
                                        <p:strVal val="visible"/>
                                      </p:to>
                                    </p:set>
                                    <p:animEffect filter="fade" transition="in">
                                      <p:cBhvr>
                                        <p:cTn dur="1000"/>
                                        <p:tgtEl>
                                          <p:spTgt spid="11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2" st="2"/>
                                            </p:txEl>
                                          </p:spTgt>
                                        </p:tgtEl>
                                        <p:attrNameLst>
                                          <p:attrName>style.visibility</p:attrName>
                                        </p:attrNameLst>
                                      </p:cBhvr>
                                      <p:to>
                                        <p:strVal val="visible"/>
                                      </p:to>
                                    </p:set>
                                    <p:animEffect filter="fade" transition="in">
                                      <p:cBhvr>
                                        <p:cTn dur="1000"/>
                                        <p:tgtEl>
                                          <p:spTgt spid="11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3" st="3"/>
                                            </p:txEl>
                                          </p:spTgt>
                                        </p:tgtEl>
                                        <p:attrNameLst>
                                          <p:attrName>style.visibility</p:attrName>
                                        </p:attrNameLst>
                                      </p:cBhvr>
                                      <p:to>
                                        <p:strVal val="visible"/>
                                      </p:to>
                                    </p:set>
                                    <p:animEffect filter="fade" transition="in">
                                      <p:cBhvr>
                                        <p:cTn dur="1000"/>
                                        <p:tgtEl>
                                          <p:spTgt spid="11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4" st="4"/>
                                            </p:txEl>
                                          </p:spTgt>
                                        </p:tgtEl>
                                        <p:attrNameLst>
                                          <p:attrName>style.visibility</p:attrName>
                                        </p:attrNameLst>
                                      </p:cBhvr>
                                      <p:to>
                                        <p:strVal val="visible"/>
                                      </p:to>
                                    </p:set>
                                    <p:animEffect filter="fade" transition="in">
                                      <p:cBhvr>
                                        <p:cTn dur="1000"/>
                                        <p:tgtEl>
                                          <p:spTgt spid="11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5" st="5"/>
                                            </p:txEl>
                                          </p:spTgt>
                                        </p:tgtEl>
                                        <p:attrNameLst>
                                          <p:attrName>style.visibility</p:attrName>
                                        </p:attrNameLst>
                                      </p:cBhvr>
                                      <p:to>
                                        <p:strVal val="visible"/>
                                      </p:to>
                                    </p:set>
                                    <p:animEffect filter="fade" transition="in">
                                      <p:cBhvr>
                                        <p:cTn dur="1000"/>
                                        <p:tgtEl>
                                          <p:spTgt spid="115">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solidFill>
          <a:srgbClr val="007C85"/>
        </a:solidFill>
      </p:bgPr>
    </p:bg>
    <p:spTree>
      <p:nvGrpSpPr>
        <p:cNvPr id="406" name="Shape 406"/>
        <p:cNvGrpSpPr/>
        <p:nvPr/>
      </p:nvGrpSpPr>
      <p:grpSpPr>
        <a:xfrm>
          <a:off x="0" y="0"/>
          <a:ext cx="0" cy="0"/>
          <a:chOff x="0" y="0"/>
          <a:chExt cx="0" cy="0"/>
        </a:xfrm>
      </p:grpSpPr>
      <p:sp>
        <p:nvSpPr>
          <p:cNvPr id="407" name="Google Shape;407;p62"/>
          <p:cNvSpPr/>
          <p:nvPr/>
        </p:nvSpPr>
        <p:spPr>
          <a:xfrm>
            <a:off x="7620000" y="0"/>
            <a:ext cx="4572000" cy="6858000"/>
          </a:xfrm>
          <a:prstGeom prst="rect">
            <a:avLst/>
          </a:prstGeom>
          <a:solidFill>
            <a:schemeClr val="lt1"/>
          </a:solidFill>
          <a:ln cap="flat" cmpd="sng" w="19050">
            <a:solidFill>
              <a:srgbClr val="79851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sp>
        <p:nvSpPr>
          <p:cNvPr id="408" name="Google Shape;408;p62"/>
          <p:cNvSpPr txBox="1"/>
          <p:nvPr>
            <p:ph idx="1" type="subTitle"/>
          </p:nvPr>
        </p:nvSpPr>
        <p:spPr>
          <a:xfrm>
            <a:off x="381001" y="4019551"/>
            <a:ext cx="7238999" cy="1990724"/>
          </a:xfrm>
          <a:prstGeom prst="rect">
            <a:avLst/>
          </a:prstGeom>
          <a:solidFill>
            <a:srgbClr val="007C85"/>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520"/>
              <a:buNone/>
            </a:pPr>
            <a:r>
              <a:rPr lang="en-US" sz="4400"/>
              <a:t>End of Unit 15</a:t>
            </a:r>
            <a:endParaRPr/>
          </a:p>
        </p:txBody>
      </p:sp>
      <p:pic>
        <p:nvPicPr>
          <p:cNvPr id="409" name="Google Shape;409;p62"/>
          <p:cNvPicPr preferRelativeResize="0"/>
          <p:nvPr/>
        </p:nvPicPr>
        <p:blipFill rotWithShape="1">
          <a:blip r:embed="rId3">
            <a:alphaModFix/>
          </a:blip>
          <a:srcRect b="0" l="0" r="0" t="0"/>
          <a:stretch/>
        </p:blipFill>
        <p:spPr>
          <a:xfrm>
            <a:off x="7688061" y="1482571"/>
            <a:ext cx="4369733" cy="537542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19" name="Shape 119"/>
        <p:cNvGrpSpPr/>
        <p:nvPr/>
      </p:nvGrpSpPr>
      <p:grpSpPr>
        <a:xfrm>
          <a:off x="0" y="0"/>
          <a:ext cx="0" cy="0"/>
          <a:chOff x="0" y="0"/>
          <a:chExt cx="0" cy="0"/>
        </a:xfrm>
      </p:grpSpPr>
      <p:sp>
        <p:nvSpPr>
          <p:cNvPr id="120" name="Google Shape;120;p1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121" name="Google Shape;121;p18"/>
          <p:cNvSpPr txBox="1"/>
          <p:nvPr>
            <p:ph idx="1" type="body"/>
          </p:nvPr>
        </p:nvSpPr>
        <p:spPr>
          <a:xfrm>
            <a:off x="1143000" y="2057399"/>
            <a:ext cx="9872871" cy="4219113"/>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Clr>
                <a:srgbClr val="6600CC"/>
              </a:buClr>
              <a:buSzPts val="1760"/>
              <a:buChar char="•"/>
            </a:pPr>
            <a:r>
              <a:rPr b="1" lang="en-US"/>
              <a:t>leavening: </a:t>
            </a:r>
            <a:r>
              <a:rPr lang="en-US"/>
              <a:t>substance used to make food light in weight or force food to rise by producing gas</a:t>
            </a:r>
            <a:endParaRPr/>
          </a:p>
          <a:p>
            <a:pPr indent="-182880" lvl="0" marL="228600" rtl="0" algn="l">
              <a:lnSpc>
                <a:spcPct val="90000"/>
              </a:lnSpc>
              <a:spcBef>
                <a:spcPts val="1400"/>
              </a:spcBef>
              <a:spcAft>
                <a:spcPts val="0"/>
              </a:spcAft>
              <a:buClr>
                <a:srgbClr val="6600CC"/>
              </a:buClr>
              <a:buSzPts val="1760"/>
              <a:buChar char="•"/>
            </a:pPr>
            <a:r>
              <a:rPr b="1" lang="en-US"/>
              <a:t>organic: </a:t>
            </a:r>
            <a:r>
              <a:rPr lang="en-US"/>
              <a:t>food that is grown and/or processed without chemicals, such as synthetic pesticides and fertilizers</a:t>
            </a:r>
            <a:endParaRPr/>
          </a:p>
          <a:p>
            <a:pPr indent="-182880" lvl="0" marL="228600" rtl="0" algn="l">
              <a:lnSpc>
                <a:spcPct val="90000"/>
              </a:lnSpc>
              <a:spcBef>
                <a:spcPts val="1400"/>
              </a:spcBef>
              <a:spcAft>
                <a:spcPts val="0"/>
              </a:spcAft>
              <a:buClr>
                <a:srgbClr val="6600CC"/>
              </a:buClr>
              <a:buSzPts val="1760"/>
              <a:buChar char="•"/>
            </a:pPr>
            <a:r>
              <a:rPr b="1" lang="en-US"/>
              <a:t>pasta: </a:t>
            </a:r>
            <a:r>
              <a:rPr lang="en-US"/>
              <a:t>grain products such as macaroni, spaghetti, and noodles that are made from a special wheat, which is high in gluten and adds protein to the diet</a:t>
            </a:r>
            <a:endParaRPr/>
          </a:p>
          <a:p>
            <a:pPr indent="-182880" lvl="0" marL="228600" rtl="0" algn="l">
              <a:lnSpc>
                <a:spcPct val="90000"/>
              </a:lnSpc>
              <a:spcBef>
                <a:spcPts val="1400"/>
              </a:spcBef>
              <a:spcAft>
                <a:spcPts val="0"/>
              </a:spcAft>
              <a:buClr>
                <a:srgbClr val="6600CC"/>
              </a:buClr>
              <a:buSzPts val="1760"/>
              <a:buChar char="•"/>
            </a:pPr>
            <a:r>
              <a:rPr b="1" lang="en-US"/>
              <a:t>perishable: </a:t>
            </a:r>
            <a:r>
              <a:rPr lang="en-US"/>
              <a:t>fresh food that will go bad quickly</a:t>
            </a:r>
            <a:endParaRPr/>
          </a:p>
          <a:p>
            <a:pPr indent="-182880" lvl="0" marL="228600" rtl="0" algn="l">
              <a:lnSpc>
                <a:spcPct val="90000"/>
              </a:lnSpc>
              <a:spcBef>
                <a:spcPts val="1400"/>
              </a:spcBef>
              <a:spcAft>
                <a:spcPts val="0"/>
              </a:spcAft>
              <a:buClr>
                <a:srgbClr val="6600CC"/>
              </a:buClr>
              <a:buSzPts val="1760"/>
              <a:buChar char="•"/>
            </a:pPr>
            <a:r>
              <a:rPr b="1" lang="en-US"/>
              <a:t>produce: </a:t>
            </a:r>
            <a:r>
              <a:rPr lang="en-US"/>
              <a:t>fresh fruits, vegetables, and farm raised products that are in their original state</a:t>
            </a:r>
            <a:endParaRPr/>
          </a:p>
          <a:p>
            <a:pPr indent="-182880" lvl="0" marL="228600" rtl="0" algn="l">
              <a:lnSpc>
                <a:spcPct val="90000"/>
              </a:lnSpc>
              <a:spcBef>
                <a:spcPts val="1400"/>
              </a:spcBef>
              <a:spcAft>
                <a:spcPts val="0"/>
              </a:spcAft>
              <a:buClr>
                <a:srgbClr val="6600CC"/>
              </a:buClr>
              <a:buSzPts val="1760"/>
              <a:buChar char="•"/>
            </a:pPr>
            <a:r>
              <a:rPr b="1" lang="en-US"/>
              <a:t>quick bread: </a:t>
            </a:r>
            <a:r>
              <a:rPr lang="en-US"/>
              <a:t>bread that doesn’t need kneading or rise time; leavening is usually baking powder or baking soda</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gtEl>
                                        <p:attrNameLst>
                                          <p:attrName>style.visibility</p:attrName>
                                        </p:attrNameLst>
                                      </p:cBhvr>
                                      <p:to>
                                        <p:strVal val="visible"/>
                                      </p:to>
                                    </p:set>
                                    <p:animEffect filter="fade" transition="in">
                                      <p:cBhvr>
                                        <p:cTn dur="1000"/>
                                        <p:tgtEl>
                                          <p:spTgt spid="1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0" st="0"/>
                                            </p:txEl>
                                          </p:spTgt>
                                        </p:tgtEl>
                                        <p:attrNameLst>
                                          <p:attrName>style.visibility</p:attrName>
                                        </p:attrNameLst>
                                      </p:cBhvr>
                                      <p:to>
                                        <p:strVal val="visible"/>
                                      </p:to>
                                    </p:set>
                                    <p:animEffect filter="fade" transition="in">
                                      <p:cBhvr>
                                        <p:cTn dur="1000"/>
                                        <p:tgtEl>
                                          <p:spTgt spid="12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1" st="1"/>
                                            </p:txEl>
                                          </p:spTgt>
                                        </p:tgtEl>
                                        <p:attrNameLst>
                                          <p:attrName>style.visibility</p:attrName>
                                        </p:attrNameLst>
                                      </p:cBhvr>
                                      <p:to>
                                        <p:strVal val="visible"/>
                                      </p:to>
                                    </p:set>
                                    <p:animEffect filter="fade" transition="in">
                                      <p:cBhvr>
                                        <p:cTn dur="1000"/>
                                        <p:tgtEl>
                                          <p:spTgt spid="12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2" st="2"/>
                                            </p:txEl>
                                          </p:spTgt>
                                        </p:tgtEl>
                                        <p:attrNameLst>
                                          <p:attrName>style.visibility</p:attrName>
                                        </p:attrNameLst>
                                      </p:cBhvr>
                                      <p:to>
                                        <p:strVal val="visible"/>
                                      </p:to>
                                    </p:set>
                                    <p:animEffect filter="fade" transition="in">
                                      <p:cBhvr>
                                        <p:cTn dur="1000"/>
                                        <p:tgtEl>
                                          <p:spTgt spid="12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3" st="3"/>
                                            </p:txEl>
                                          </p:spTgt>
                                        </p:tgtEl>
                                        <p:attrNameLst>
                                          <p:attrName>style.visibility</p:attrName>
                                        </p:attrNameLst>
                                      </p:cBhvr>
                                      <p:to>
                                        <p:strVal val="visible"/>
                                      </p:to>
                                    </p:set>
                                    <p:animEffect filter="fade" transition="in">
                                      <p:cBhvr>
                                        <p:cTn dur="1000"/>
                                        <p:tgtEl>
                                          <p:spTgt spid="12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4" st="4"/>
                                            </p:txEl>
                                          </p:spTgt>
                                        </p:tgtEl>
                                        <p:attrNameLst>
                                          <p:attrName>style.visibility</p:attrName>
                                        </p:attrNameLst>
                                      </p:cBhvr>
                                      <p:to>
                                        <p:strVal val="visible"/>
                                      </p:to>
                                    </p:set>
                                    <p:animEffect filter="fade" transition="in">
                                      <p:cBhvr>
                                        <p:cTn dur="1000"/>
                                        <p:tgtEl>
                                          <p:spTgt spid="12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5" st="5"/>
                                            </p:txEl>
                                          </p:spTgt>
                                        </p:tgtEl>
                                        <p:attrNameLst>
                                          <p:attrName>style.visibility</p:attrName>
                                        </p:attrNameLst>
                                      </p:cBhvr>
                                      <p:to>
                                        <p:strVal val="visible"/>
                                      </p:to>
                                    </p:set>
                                    <p:animEffect filter="fade" transition="in">
                                      <p:cBhvr>
                                        <p:cTn dur="1000"/>
                                        <p:tgtEl>
                                          <p:spTgt spid="121">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25" name="Shape 125"/>
        <p:cNvGrpSpPr/>
        <p:nvPr/>
      </p:nvGrpSpPr>
      <p:grpSpPr>
        <a:xfrm>
          <a:off x="0" y="0"/>
          <a:ext cx="0" cy="0"/>
          <a:chOff x="0" y="0"/>
          <a:chExt cx="0" cy="0"/>
        </a:xfrm>
      </p:grpSpPr>
      <p:sp>
        <p:nvSpPr>
          <p:cNvPr id="126" name="Google Shape;126;p1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127" name="Google Shape;127;p19"/>
          <p:cNvSpPr txBox="1"/>
          <p:nvPr>
            <p:ph idx="1" type="body"/>
          </p:nvPr>
        </p:nvSpPr>
        <p:spPr>
          <a:xfrm>
            <a:off x="1143000" y="2057399"/>
            <a:ext cx="9872871" cy="421911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t>ready-to-eat cereals: </a:t>
            </a:r>
            <a:r>
              <a:rPr lang="en-US"/>
              <a:t>cereals that are purchased cooked and ready for the table</a:t>
            </a:r>
            <a:endParaRPr/>
          </a:p>
          <a:p>
            <a:pPr indent="-182880" lvl="0" marL="228600" rtl="0" algn="l">
              <a:lnSpc>
                <a:spcPct val="90000"/>
              </a:lnSpc>
              <a:spcBef>
                <a:spcPts val="1400"/>
              </a:spcBef>
              <a:spcAft>
                <a:spcPts val="0"/>
              </a:spcAft>
              <a:buClr>
                <a:srgbClr val="6600CC"/>
              </a:buClr>
              <a:buSzPts val="1760"/>
              <a:buChar char="•"/>
            </a:pPr>
            <a:r>
              <a:rPr b="1" lang="en-US"/>
              <a:t>rise: </a:t>
            </a:r>
            <a:r>
              <a:rPr lang="en-US"/>
              <a:t>to increase in volume</a:t>
            </a:r>
            <a:endParaRPr/>
          </a:p>
          <a:p>
            <a:pPr indent="-182880" lvl="0" marL="228600" rtl="0" algn="l">
              <a:lnSpc>
                <a:spcPct val="90000"/>
              </a:lnSpc>
              <a:spcBef>
                <a:spcPts val="1400"/>
              </a:spcBef>
              <a:spcAft>
                <a:spcPts val="0"/>
              </a:spcAft>
              <a:buClr>
                <a:srgbClr val="6600CC"/>
              </a:buClr>
              <a:buSzPts val="1760"/>
              <a:buChar char="•"/>
            </a:pPr>
            <a:r>
              <a:rPr b="1" lang="en-US"/>
              <a:t>standing time: </a:t>
            </a:r>
            <a:r>
              <a:rPr lang="en-US"/>
              <a:t>setting aside a food product after cooking</a:t>
            </a:r>
            <a:endParaRPr/>
          </a:p>
          <a:p>
            <a:pPr indent="-182880" lvl="0" marL="228600" rtl="0" algn="l">
              <a:lnSpc>
                <a:spcPct val="90000"/>
              </a:lnSpc>
              <a:spcBef>
                <a:spcPts val="1400"/>
              </a:spcBef>
              <a:spcAft>
                <a:spcPts val="0"/>
              </a:spcAft>
              <a:buClr>
                <a:srgbClr val="6600CC"/>
              </a:buClr>
              <a:buSzPts val="1760"/>
              <a:buChar char="•"/>
            </a:pPr>
            <a:r>
              <a:rPr b="1" lang="en-US"/>
              <a:t>uncooked cereal: </a:t>
            </a:r>
            <a:r>
              <a:rPr lang="en-US"/>
              <a:t>cereals such as rice that require cooking before serving</a:t>
            </a:r>
            <a:endParaRPr/>
          </a:p>
          <a:p>
            <a:pPr indent="-182880" lvl="0" marL="228600" rtl="0" algn="l">
              <a:lnSpc>
                <a:spcPct val="90000"/>
              </a:lnSpc>
              <a:spcBef>
                <a:spcPts val="1400"/>
              </a:spcBef>
              <a:spcAft>
                <a:spcPts val="0"/>
              </a:spcAft>
              <a:buClr>
                <a:srgbClr val="6600CC"/>
              </a:buClr>
              <a:buSzPts val="1760"/>
              <a:buChar char="•"/>
            </a:pPr>
            <a:r>
              <a:rPr b="1" lang="en-US"/>
              <a:t>vegetable: </a:t>
            </a:r>
            <a:r>
              <a:rPr lang="en-US"/>
              <a:t>root (such as carrot or beet), stem (such as celery or asparagus), leaf (such as lettuce or Brussels sprout), flower (such as broccoli or cauliflower), seed (such as peas or corn), tuber (such as potato), or bulb (such as onion) portions of plants which may be used for food</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gtEl>
                                        <p:attrNameLst>
                                          <p:attrName>style.visibility</p:attrName>
                                        </p:attrNameLst>
                                      </p:cBhvr>
                                      <p:to>
                                        <p:strVal val="visible"/>
                                      </p:to>
                                    </p:set>
                                    <p:animEffect filter="fade" transition="in">
                                      <p:cBhvr>
                                        <p:cTn dur="1000"/>
                                        <p:tgtEl>
                                          <p:spTgt spid="1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0" st="0"/>
                                            </p:txEl>
                                          </p:spTgt>
                                        </p:tgtEl>
                                        <p:attrNameLst>
                                          <p:attrName>style.visibility</p:attrName>
                                        </p:attrNameLst>
                                      </p:cBhvr>
                                      <p:to>
                                        <p:strVal val="visible"/>
                                      </p:to>
                                    </p:set>
                                    <p:animEffect filter="fade" transition="in">
                                      <p:cBhvr>
                                        <p:cTn dur="1000"/>
                                        <p:tgtEl>
                                          <p:spTgt spid="12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1" st="1"/>
                                            </p:txEl>
                                          </p:spTgt>
                                        </p:tgtEl>
                                        <p:attrNameLst>
                                          <p:attrName>style.visibility</p:attrName>
                                        </p:attrNameLst>
                                      </p:cBhvr>
                                      <p:to>
                                        <p:strVal val="visible"/>
                                      </p:to>
                                    </p:set>
                                    <p:animEffect filter="fade" transition="in">
                                      <p:cBhvr>
                                        <p:cTn dur="1000"/>
                                        <p:tgtEl>
                                          <p:spTgt spid="12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2" st="2"/>
                                            </p:txEl>
                                          </p:spTgt>
                                        </p:tgtEl>
                                        <p:attrNameLst>
                                          <p:attrName>style.visibility</p:attrName>
                                        </p:attrNameLst>
                                      </p:cBhvr>
                                      <p:to>
                                        <p:strVal val="visible"/>
                                      </p:to>
                                    </p:set>
                                    <p:animEffect filter="fade" transition="in">
                                      <p:cBhvr>
                                        <p:cTn dur="1000"/>
                                        <p:tgtEl>
                                          <p:spTgt spid="12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3" st="3"/>
                                            </p:txEl>
                                          </p:spTgt>
                                        </p:tgtEl>
                                        <p:attrNameLst>
                                          <p:attrName>style.visibility</p:attrName>
                                        </p:attrNameLst>
                                      </p:cBhvr>
                                      <p:to>
                                        <p:strVal val="visible"/>
                                      </p:to>
                                    </p:set>
                                    <p:animEffect filter="fade" transition="in">
                                      <p:cBhvr>
                                        <p:cTn dur="1000"/>
                                        <p:tgtEl>
                                          <p:spTgt spid="12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4" st="4"/>
                                            </p:txEl>
                                          </p:spTgt>
                                        </p:tgtEl>
                                        <p:attrNameLst>
                                          <p:attrName>style.visibility</p:attrName>
                                        </p:attrNameLst>
                                      </p:cBhvr>
                                      <p:to>
                                        <p:strVal val="visible"/>
                                      </p:to>
                                    </p:set>
                                    <p:animEffect filter="fade" transition="in">
                                      <p:cBhvr>
                                        <p:cTn dur="1000"/>
                                        <p:tgtEl>
                                          <p:spTgt spid="127">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31" name="Shape 131"/>
        <p:cNvGrpSpPr/>
        <p:nvPr/>
      </p:nvGrpSpPr>
      <p:grpSpPr>
        <a:xfrm>
          <a:off x="0" y="0"/>
          <a:ext cx="0" cy="0"/>
          <a:chOff x="0" y="0"/>
          <a:chExt cx="0" cy="0"/>
        </a:xfrm>
      </p:grpSpPr>
      <p:sp>
        <p:nvSpPr>
          <p:cNvPr id="132" name="Google Shape;132;p2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Nutrients in Fruits and Vegetables</a:t>
            </a:r>
            <a:br>
              <a:rPr lang="en-US"/>
            </a:br>
            <a:r>
              <a:rPr lang="en-US" sz="1600">
                <a:solidFill>
                  <a:srgbClr val="6600CC"/>
                </a:solidFill>
              </a:rPr>
              <a:t>Objective 1</a:t>
            </a:r>
            <a:endParaRPr sz="1600">
              <a:solidFill>
                <a:srgbClr val="6600CC"/>
              </a:solidFill>
            </a:endParaRPr>
          </a:p>
        </p:txBody>
      </p:sp>
      <p:sp>
        <p:nvSpPr>
          <p:cNvPr id="133" name="Google Shape;133;p20"/>
          <p:cNvSpPr txBox="1"/>
          <p:nvPr>
            <p:ph idx="1" type="body"/>
          </p:nvPr>
        </p:nvSpPr>
        <p:spPr>
          <a:xfrm>
            <a:off x="1143001" y="2057400"/>
            <a:ext cx="5586273"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a:t>Nutrients in Fruits</a:t>
            </a:r>
            <a:endParaRPr/>
          </a:p>
          <a:p>
            <a:pPr indent="-182880" lvl="0" marL="228600" rtl="0" algn="l">
              <a:lnSpc>
                <a:spcPct val="90000"/>
              </a:lnSpc>
              <a:spcBef>
                <a:spcPts val="1400"/>
              </a:spcBef>
              <a:spcAft>
                <a:spcPts val="0"/>
              </a:spcAft>
              <a:buClr>
                <a:srgbClr val="6600CC"/>
              </a:buClr>
              <a:buSzPts val="1760"/>
              <a:buChar char="•"/>
            </a:pPr>
            <a:r>
              <a:rPr lang="en-US"/>
              <a:t>Vitamin A (carotene) — Deep yellow/orange fruits such as tangerines, apricots, peaches, and yellow melons </a:t>
            </a:r>
            <a:endParaRPr/>
          </a:p>
          <a:p>
            <a:pPr indent="-182880" lvl="0" marL="228600" rtl="0" algn="l">
              <a:lnSpc>
                <a:spcPct val="90000"/>
              </a:lnSpc>
              <a:spcBef>
                <a:spcPts val="1400"/>
              </a:spcBef>
              <a:spcAft>
                <a:spcPts val="0"/>
              </a:spcAft>
              <a:buClr>
                <a:srgbClr val="6600CC"/>
              </a:buClr>
              <a:buSzPts val="1760"/>
              <a:buChar char="•"/>
            </a:pPr>
            <a:r>
              <a:rPr lang="en-US"/>
              <a:t>Vitamin C (ascorbic acid) — Cantaloupes, strawberries, citrus fruits such as oranges, limes, grapefruits, and lemons</a:t>
            </a:r>
            <a:endParaRPr/>
          </a:p>
        </p:txBody>
      </p:sp>
      <p:pic>
        <p:nvPicPr>
          <p:cNvPr id="134" name="Google Shape;134;p20"/>
          <p:cNvPicPr preferRelativeResize="0"/>
          <p:nvPr/>
        </p:nvPicPr>
        <p:blipFill rotWithShape="1">
          <a:blip r:embed="rId3">
            <a:alphaModFix/>
          </a:blip>
          <a:srcRect b="0" l="0" r="0" t="0"/>
          <a:stretch/>
        </p:blipFill>
        <p:spPr>
          <a:xfrm>
            <a:off x="7332956" y="2057400"/>
            <a:ext cx="4289382" cy="331896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1000"/>
                                        <p:tgtEl>
                                          <p:spTgt spid="1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xEl>
                                              <p:pRg end="0" st="0"/>
                                            </p:txEl>
                                          </p:spTgt>
                                        </p:tgtEl>
                                        <p:attrNameLst>
                                          <p:attrName>style.visibility</p:attrName>
                                        </p:attrNameLst>
                                      </p:cBhvr>
                                      <p:to>
                                        <p:strVal val="visible"/>
                                      </p:to>
                                    </p:set>
                                    <p:animEffect filter="fade" transition="in">
                                      <p:cBhvr>
                                        <p:cTn dur="1000"/>
                                        <p:tgtEl>
                                          <p:spTgt spid="13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xEl>
                                              <p:pRg end="1" st="1"/>
                                            </p:txEl>
                                          </p:spTgt>
                                        </p:tgtEl>
                                        <p:attrNameLst>
                                          <p:attrName>style.visibility</p:attrName>
                                        </p:attrNameLst>
                                      </p:cBhvr>
                                      <p:to>
                                        <p:strVal val="visible"/>
                                      </p:to>
                                    </p:set>
                                    <p:animEffect filter="fade" transition="in">
                                      <p:cBhvr>
                                        <p:cTn dur="1000"/>
                                        <p:tgtEl>
                                          <p:spTgt spid="13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xEl>
                                              <p:pRg end="2" st="2"/>
                                            </p:txEl>
                                          </p:spTgt>
                                        </p:tgtEl>
                                        <p:attrNameLst>
                                          <p:attrName>style.visibility</p:attrName>
                                        </p:attrNameLst>
                                      </p:cBhvr>
                                      <p:to>
                                        <p:strVal val="visible"/>
                                      </p:to>
                                    </p:set>
                                    <p:animEffect filter="fade" transition="in">
                                      <p:cBhvr>
                                        <p:cTn dur="1000"/>
                                        <p:tgtEl>
                                          <p:spTgt spid="133">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C85"/>
        </a:solidFill>
      </p:bgPr>
    </p:bg>
    <p:spTree>
      <p:nvGrpSpPr>
        <p:cNvPr id="138" name="Shape 138"/>
        <p:cNvGrpSpPr/>
        <p:nvPr/>
      </p:nvGrpSpPr>
      <p:grpSpPr>
        <a:xfrm>
          <a:off x="0" y="0"/>
          <a:ext cx="0" cy="0"/>
          <a:chOff x="0" y="0"/>
          <a:chExt cx="0" cy="0"/>
        </a:xfrm>
      </p:grpSpPr>
      <p:sp>
        <p:nvSpPr>
          <p:cNvPr id="139" name="Google Shape;139;p2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Nutrients in Fruits and Vegetables</a:t>
            </a:r>
            <a:br>
              <a:rPr lang="en-US"/>
            </a:br>
            <a:r>
              <a:rPr lang="en-US" sz="1600">
                <a:solidFill>
                  <a:srgbClr val="6600CC"/>
                </a:solidFill>
              </a:rPr>
              <a:t>Objective 1</a:t>
            </a:r>
            <a:endParaRPr sz="1600">
              <a:solidFill>
                <a:srgbClr val="6600CC"/>
              </a:solidFill>
            </a:endParaRPr>
          </a:p>
        </p:txBody>
      </p:sp>
      <p:sp>
        <p:nvSpPr>
          <p:cNvPr id="140" name="Google Shape;140;p21"/>
          <p:cNvSpPr txBox="1"/>
          <p:nvPr>
            <p:ph idx="1" type="body"/>
          </p:nvPr>
        </p:nvSpPr>
        <p:spPr>
          <a:xfrm>
            <a:off x="1143001" y="2057400"/>
            <a:ext cx="9875519"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a:t>Nutrients in Vegetables</a:t>
            </a:r>
            <a:endParaRPr/>
          </a:p>
          <a:p>
            <a:pPr indent="-182880" lvl="0" marL="228600" rtl="0" algn="l">
              <a:lnSpc>
                <a:spcPct val="90000"/>
              </a:lnSpc>
              <a:spcBef>
                <a:spcPts val="1400"/>
              </a:spcBef>
              <a:spcAft>
                <a:spcPts val="0"/>
              </a:spcAft>
              <a:buClr>
                <a:srgbClr val="6600CC"/>
              </a:buClr>
              <a:buSzPts val="1760"/>
              <a:buChar char="•"/>
            </a:pPr>
            <a:r>
              <a:rPr lang="en-US"/>
              <a:t>Vitamin A — Dark green vegetables such as broccoli and spinach, bright yellow/orange vegetables such as sweet potatoes, carrots, and squash</a:t>
            </a:r>
            <a:endParaRPr/>
          </a:p>
          <a:p>
            <a:pPr indent="-182880" lvl="0" marL="228600" rtl="0" algn="l">
              <a:lnSpc>
                <a:spcPct val="90000"/>
              </a:lnSpc>
              <a:spcBef>
                <a:spcPts val="1400"/>
              </a:spcBef>
              <a:spcAft>
                <a:spcPts val="0"/>
              </a:spcAft>
              <a:buClr>
                <a:srgbClr val="6600CC"/>
              </a:buClr>
              <a:buSzPts val="1760"/>
              <a:buChar char="•"/>
            </a:pPr>
            <a:r>
              <a:rPr lang="en-US"/>
              <a:t>Vitamin C — Broccoli, green peppers, Brussels sprouts, raw cabbage </a:t>
            </a:r>
            <a:endParaRPr/>
          </a:p>
          <a:p>
            <a:pPr indent="-182880" lvl="0" marL="228600" rtl="0" algn="l">
              <a:lnSpc>
                <a:spcPct val="90000"/>
              </a:lnSpc>
              <a:spcBef>
                <a:spcPts val="1400"/>
              </a:spcBef>
              <a:spcAft>
                <a:spcPts val="0"/>
              </a:spcAft>
              <a:buClr>
                <a:srgbClr val="6600CC"/>
              </a:buClr>
              <a:buSzPts val="1760"/>
              <a:buChar char="•"/>
            </a:pPr>
            <a:r>
              <a:rPr lang="en-US"/>
              <a:t>Carbohydrates— Corn and potatoes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xEl>
                                              <p:pRg end="0" st="0"/>
                                            </p:txEl>
                                          </p:spTgt>
                                        </p:tgtEl>
                                        <p:attrNameLst>
                                          <p:attrName>style.visibility</p:attrName>
                                        </p:attrNameLst>
                                      </p:cBhvr>
                                      <p:to>
                                        <p:strVal val="visible"/>
                                      </p:to>
                                    </p:set>
                                    <p:animEffect filter="fade" transition="in">
                                      <p:cBhvr>
                                        <p:cTn dur="1000"/>
                                        <p:tgtEl>
                                          <p:spTgt spid="14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xEl>
                                              <p:pRg end="1" st="1"/>
                                            </p:txEl>
                                          </p:spTgt>
                                        </p:tgtEl>
                                        <p:attrNameLst>
                                          <p:attrName>style.visibility</p:attrName>
                                        </p:attrNameLst>
                                      </p:cBhvr>
                                      <p:to>
                                        <p:strVal val="visible"/>
                                      </p:to>
                                    </p:set>
                                    <p:animEffect filter="fade" transition="in">
                                      <p:cBhvr>
                                        <p:cTn dur="1000"/>
                                        <p:tgtEl>
                                          <p:spTgt spid="14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xEl>
                                              <p:pRg end="2" st="2"/>
                                            </p:txEl>
                                          </p:spTgt>
                                        </p:tgtEl>
                                        <p:attrNameLst>
                                          <p:attrName>style.visibility</p:attrName>
                                        </p:attrNameLst>
                                      </p:cBhvr>
                                      <p:to>
                                        <p:strVal val="visible"/>
                                      </p:to>
                                    </p:set>
                                    <p:animEffect filter="fade" transition="in">
                                      <p:cBhvr>
                                        <p:cTn dur="1000"/>
                                        <p:tgtEl>
                                          <p:spTgt spid="14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xEl>
                                              <p:pRg end="3" st="3"/>
                                            </p:txEl>
                                          </p:spTgt>
                                        </p:tgtEl>
                                        <p:attrNameLst>
                                          <p:attrName>style.visibility</p:attrName>
                                        </p:attrNameLst>
                                      </p:cBhvr>
                                      <p:to>
                                        <p:strVal val="visible"/>
                                      </p:to>
                                    </p:set>
                                    <p:animEffect filter="fade" transition="in">
                                      <p:cBhvr>
                                        <p:cTn dur="1000"/>
                                        <p:tgtEl>
                                          <p:spTgt spid="140">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