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embeddedFontLst>
    <p:embeddedFont>
      <p:font typeface="Corbel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0" roundtripDataSignature="AMtx7miOSYrMguiMabv7fr6wNEqyVL9X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Corbel-bold.fntdata"/><Relationship Id="rId16" Type="http://schemas.openxmlformats.org/officeDocument/2006/relationships/font" Target="fonts/Corbel-regular.fntdata"/><Relationship Id="rId5" Type="http://schemas.openxmlformats.org/officeDocument/2006/relationships/slide" Target="slides/slide1.xml"/><Relationship Id="rId19" Type="http://schemas.openxmlformats.org/officeDocument/2006/relationships/font" Target="fonts/Corbel-boldItalic.fntdata"/><Relationship Id="rId6" Type="http://schemas.openxmlformats.org/officeDocument/2006/relationships/slide" Target="slides/slide2.xml"/><Relationship Id="rId18" Type="http://schemas.openxmlformats.org/officeDocument/2006/relationships/font" Target="fonts/Corbel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0" name="Google Shape;14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6" name="Google Shape;14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0" name="Google Shape;11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6" name="Google Shape;11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2" name="Google Shape;12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4" name="Google Shape;13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3"/>
          <p:cNvSpPr/>
          <p:nvPr/>
        </p:nvSpPr>
        <p:spPr>
          <a:xfrm>
            <a:off x="231140" y="243840"/>
            <a:ext cx="11724600" cy="6378000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3"/>
          <p:cNvSpPr txBox="1"/>
          <p:nvPr>
            <p:ph type="ctrTitle"/>
          </p:nvPr>
        </p:nvSpPr>
        <p:spPr>
          <a:xfrm>
            <a:off x="1109980" y="882376"/>
            <a:ext cx="9966900" cy="292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3"/>
          <p:cNvSpPr txBox="1"/>
          <p:nvPr>
            <p:ph idx="1" type="subTitle"/>
          </p:nvPr>
        </p:nvSpPr>
        <p:spPr>
          <a:xfrm>
            <a:off x="1709530" y="3869634"/>
            <a:ext cx="8767800" cy="138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rtl="0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3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3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3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3"/>
          <p:cNvCxnSpPr/>
          <p:nvPr/>
        </p:nvCxnSpPr>
        <p:spPr>
          <a:xfrm>
            <a:off x="1978660" y="3733800"/>
            <a:ext cx="8229600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2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2"/>
          <p:cNvSpPr txBox="1"/>
          <p:nvPr>
            <p:ph idx="1" type="body"/>
          </p:nvPr>
        </p:nvSpPr>
        <p:spPr>
          <a:xfrm rot="5400000">
            <a:off x="4060072" y="-859799"/>
            <a:ext cx="4038600" cy="98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32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2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3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3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33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3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3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4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4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7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3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24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4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4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5"/>
          <p:cNvSpPr txBox="1"/>
          <p:nvPr>
            <p:ph type="title"/>
          </p:nvPr>
        </p:nvSpPr>
        <p:spPr>
          <a:xfrm>
            <a:off x="1106424" y="1173575"/>
            <a:ext cx="9966900" cy="2926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5"/>
          <p:cNvSpPr txBox="1"/>
          <p:nvPr>
            <p:ph idx="1" type="body"/>
          </p:nvPr>
        </p:nvSpPr>
        <p:spPr>
          <a:xfrm>
            <a:off x="1709928" y="4154520"/>
            <a:ext cx="8769000" cy="13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25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5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5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" name="Google Shape;32;p25"/>
          <p:cNvCxnSpPr/>
          <p:nvPr/>
        </p:nvCxnSpPr>
        <p:spPr>
          <a:xfrm>
            <a:off x="1981200" y="4020408"/>
            <a:ext cx="8229600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" type="body"/>
          </p:nvPr>
        </p:nvSpPr>
        <p:spPr>
          <a:xfrm>
            <a:off x="1143000" y="2057399"/>
            <a:ext cx="47550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6" name="Google Shape;36;p26"/>
          <p:cNvSpPr txBox="1"/>
          <p:nvPr>
            <p:ph idx="2" type="body"/>
          </p:nvPr>
        </p:nvSpPr>
        <p:spPr>
          <a:xfrm>
            <a:off x="6267612" y="2057400"/>
            <a:ext cx="47550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7" name="Google Shape;37;p26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6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6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7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7"/>
          <p:cNvSpPr txBox="1"/>
          <p:nvPr>
            <p:ph idx="1" type="body"/>
          </p:nvPr>
        </p:nvSpPr>
        <p:spPr>
          <a:xfrm>
            <a:off x="1143000" y="2001511"/>
            <a:ext cx="47550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27"/>
          <p:cNvSpPr txBox="1"/>
          <p:nvPr>
            <p:ph idx="2" type="body"/>
          </p:nvPr>
        </p:nvSpPr>
        <p:spPr>
          <a:xfrm>
            <a:off x="1143000" y="2721483"/>
            <a:ext cx="4755000" cy="3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27"/>
          <p:cNvSpPr txBox="1"/>
          <p:nvPr>
            <p:ph idx="3" type="body"/>
          </p:nvPr>
        </p:nvSpPr>
        <p:spPr>
          <a:xfrm>
            <a:off x="6269173" y="1999032"/>
            <a:ext cx="47550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27"/>
          <p:cNvSpPr txBox="1"/>
          <p:nvPr>
            <p:ph idx="4" type="body"/>
          </p:nvPr>
        </p:nvSpPr>
        <p:spPr>
          <a:xfrm>
            <a:off x="6269173" y="2719322"/>
            <a:ext cx="4755000" cy="3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27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7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7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8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8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8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9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0"/>
          <p:cNvSpPr txBox="1"/>
          <p:nvPr>
            <p:ph type="title"/>
          </p:nvPr>
        </p:nvSpPr>
        <p:spPr>
          <a:xfrm>
            <a:off x="1143000" y="1097280"/>
            <a:ext cx="3931800" cy="173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0"/>
          <p:cNvSpPr txBox="1"/>
          <p:nvPr>
            <p:ph idx="1" type="body"/>
          </p:nvPr>
        </p:nvSpPr>
        <p:spPr>
          <a:xfrm>
            <a:off x="5852159" y="1097280"/>
            <a:ext cx="5212200" cy="46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1160" lvl="0" marL="4572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19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30"/>
          <p:cNvSpPr txBox="1"/>
          <p:nvPr>
            <p:ph idx="2" type="body"/>
          </p:nvPr>
        </p:nvSpPr>
        <p:spPr>
          <a:xfrm>
            <a:off x="1143000" y="2834640"/>
            <a:ext cx="3931800" cy="30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30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0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0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1"/>
          <p:cNvSpPr txBox="1"/>
          <p:nvPr>
            <p:ph type="title"/>
          </p:nvPr>
        </p:nvSpPr>
        <p:spPr>
          <a:xfrm>
            <a:off x="1143000" y="1097280"/>
            <a:ext cx="3931800" cy="173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1"/>
          <p:cNvSpPr/>
          <p:nvPr>
            <p:ph idx="2" type="pic"/>
          </p:nvPr>
        </p:nvSpPr>
        <p:spPr>
          <a:xfrm>
            <a:off x="5413248" y="1069847"/>
            <a:ext cx="6099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31"/>
          <p:cNvSpPr txBox="1"/>
          <p:nvPr>
            <p:ph idx="1" type="body"/>
          </p:nvPr>
        </p:nvSpPr>
        <p:spPr>
          <a:xfrm>
            <a:off x="1143000" y="2834640"/>
            <a:ext cx="3931800" cy="28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31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1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1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2"/>
          <p:cNvSpPr/>
          <p:nvPr/>
        </p:nvSpPr>
        <p:spPr>
          <a:xfrm>
            <a:off x="231140" y="243840"/>
            <a:ext cx="11724600" cy="637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22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2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79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79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79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79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79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22"/>
          <p:cNvSpPr txBox="1"/>
          <p:nvPr>
            <p:ph idx="10" type="dt"/>
          </p:nvPr>
        </p:nvSpPr>
        <p:spPr>
          <a:xfrm>
            <a:off x="1142996" y="6223828"/>
            <a:ext cx="2329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22"/>
          <p:cNvSpPr txBox="1"/>
          <p:nvPr>
            <p:ph idx="11" type="ftr"/>
          </p:nvPr>
        </p:nvSpPr>
        <p:spPr>
          <a:xfrm>
            <a:off x="3949148" y="6223828"/>
            <a:ext cx="4717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22"/>
          <p:cNvSpPr txBox="1"/>
          <p:nvPr>
            <p:ph idx="12" type="sldNum"/>
          </p:nvPr>
        </p:nvSpPr>
        <p:spPr>
          <a:xfrm>
            <a:off x="9329530" y="6223828"/>
            <a:ext cx="170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>
            <p:ph idx="1" type="subTitle"/>
          </p:nvPr>
        </p:nvSpPr>
        <p:spPr>
          <a:xfrm>
            <a:off x="216625" y="3418750"/>
            <a:ext cx="6545100" cy="19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rgbClr val="000000"/>
                </a:solidFill>
              </a:rPr>
              <a:t>Unit 16</a:t>
            </a:r>
            <a:endParaRPr sz="4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>
                <a:solidFill>
                  <a:srgbClr val="000000"/>
                </a:solidFill>
              </a:rPr>
              <a:t>Milk, Yogurt, and Cheese</a:t>
            </a:r>
            <a:endParaRPr sz="4400">
              <a:solidFill>
                <a:srgbClr val="000000"/>
              </a:solidFill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381000" y="428625"/>
            <a:ext cx="11515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0" i="0" lang="en-US" sz="6600" u="none" cap="none" strike="noStrike"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b="0" i="0" sz="40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4"/>
          <p:cNvSpPr txBox="1"/>
          <p:nvPr>
            <p:ph type="title"/>
          </p:nvPr>
        </p:nvSpPr>
        <p:spPr>
          <a:xfrm>
            <a:off x="87250" y="51675"/>
            <a:ext cx="6873000" cy="93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 sz="2700"/>
              <a:t>Guidelines for Cooking Milk and Cheese</a:t>
            </a:r>
            <a:br>
              <a:rPr lang="en-US" sz="2700"/>
            </a:br>
            <a:r>
              <a:rPr lang="en-US" sz="100">
                <a:solidFill>
                  <a:srgbClr val="6600CC"/>
                </a:solidFill>
              </a:rPr>
              <a:t>Objective </a:t>
            </a:r>
            <a:r>
              <a:rPr lang="en-US" sz="100"/>
              <a:t>4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43" name="Google Shape;143;p14"/>
          <p:cNvSpPr txBox="1"/>
          <p:nvPr>
            <p:ph idx="1" type="body"/>
          </p:nvPr>
        </p:nvSpPr>
        <p:spPr>
          <a:xfrm>
            <a:off x="531425" y="982875"/>
            <a:ext cx="11072400" cy="54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035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660"/>
              <a:buChar char="•"/>
            </a:pPr>
            <a:r>
              <a:rPr lang="en-US" sz="4100"/>
              <a:t>________________</a:t>
            </a:r>
            <a:r>
              <a:rPr lang="en-US" sz="4100"/>
              <a:t> constantly will keep the solids from sticking to the bottom of the saucepan</a:t>
            </a:r>
            <a:endParaRPr sz="4100"/>
          </a:p>
          <a:p>
            <a:pPr indent="-3035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3660"/>
              <a:buChar char="•"/>
            </a:pPr>
            <a:r>
              <a:rPr lang="en-US" sz="4100"/>
              <a:t>Using a heavy pan over low _______ will help prevent:</a:t>
            </a:r>
            <a:endParaRPr sz="4100"/>
          </a:p>
          <a:p>
            <a:pPr indent="-3035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__________</a:t>
            </a:r>
            <a:r>
              <a:rPr lang="en-US" sz="3900"/>
              <a:t> of film or scum</a:t>
            </a:r>
            <a:endParaRPr sz="3900"/>
          </a:p>
          <a:p>
            <a:pPr indent="-3035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__________</a:t>
            </a:r>
            <a:endParaRPr sz="3900"/>
          </a:p>
          <a:p>
            <a:pPr indent="-3035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__________</a:t>
            </a:r>
            <a:endParaRPr sz="3900"/>
          </a:p>
          <a:p>
            <a:pPr indent="-3035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3500"/>
              <a:buChar char="o"/>
            </a:pPr>
            <a:r>
              <a:rPr lang="en-US" sz="3900"/>
              <a:t>__________</a:t>
            </a:r>
            <a:endParaRPr sz="39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5"/>
          <p:cNvSpPr txBox="1"/>
          <p:nvPr>
            <p:ph type="title"/>
          </p:nvPr>
        </p:nvSpPr>
        <p:spPr>
          <a:xfrm>
            <a:off x="1143000" y="394700"/>
            <a:ext cx="9336300" cy="46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46666"/>
              <a:buFont typeface="Corbel"/>
              <a:buNone/>
            </a:pPr>
            <a:r>
              <a:rPr lang="en-US" sz="3000"/>
              <a:t>Guidelines for Cooking Milk and Cheese</a:t>
            </a:r>
            <a:br>
              <a:rPr lang="en-US" sz="3000"/>
            </a:br>
            <a:r>
              <a:rPr lang="en-US" sz="200">
                <a:solidFill>
                  <a:srgbClr val="6600CC"/>
                </a:solidFill>
              </a:rPr>
              <a:t>Objective </a:t>
            </a:r>
            <a:r>
              <a:rPr lang="en-US" sz="200"/>
              <a:t>4</a:t>
            </a:r>
            <a:endParaRPr sz="200">
              <a:solidFill>
                <a:srgbClr val="6600CC"/>
              </a:solidFill>
            </a:endParaRPr>
          </a:p>
        </p:txBody>
      </p:sp>
      <p:sp>
        <p:nvSpPr>
          <p:cNvPr id="149" name="Google Shape;149;p15"/>
          <p:cNvSpPr txBox="1"/>
          <p:nvPr>
            <p:ph idx="1" type="body"/>
          </p:nvPr>
        </p:nvSpPr>
        <p:spPr>
          <a:xfrm>
            <a:off x="582200" y="1193975"/>
            <a:ext cx="11190000" cy="51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36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The _______________ in cheese is very sensitive to high heat</a:t>
            </a:r>
            <a:endParaRPr sz="3000"/>
          </a:p>
          <a:p>
            <a:pPr indent="-2336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____________ at a low temperature to avoid a tough, rubbery consistency</a:t>
            </a:r>
            <a:endParaRPr sz="3000"/>
          </a:p>
          <a:p>
            <a:pPr indent="-2336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Cook for a short period of time to avoid ___________________</a:t>
            </a:r>
            <a:endParaRPr sz="3000"/>
          </a:p>
          <a:p>
            <a:pPr indent="-2336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Cut in small pieces or grate the cheese before adding to other ingredients so it will melt quickly and blend with the other foods</a:t>
            </a:r>
            <a:endParaRPr sz="3000"/>
          </a:p>
          <a:p>
            <a:pPr indent="-2336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For _____________, add cheese as the last ingredient and heat just until melted</a:t>
            </a:r>
            <a:endParaRPr sz="3000"/>
          </a:p>
          <a:p>
            <a:pPr indent="-2336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560"/>
              <a:buChar char="•"/>
            </a:pPr>
            <a:r>
              <a:rPr lang="en-US" sz="3000"/>
              <a:t>Approximately _______ cup of shredded cheese equals 1 ounce</a:t>
            </a:r>
            <a:endParaRPr sz="30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>
            <p:ph type="title"/>
          </p:nvPr>
        </p:nvSpPr>
        <p:spPr>
          <a:xfrm>
            <a:off x="1093675" y="104050"/>
            <a:ext cx="98754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5" name="Google Shape;95;p3"/>
          <p:cNvSpPr txBox="1"/>
          <p:nvPr>
            <p:ph idx="1" type="body"/>
          </p:nvPr>
        </p:nvSpPr>
        <p:spPr>
          <a:xfrm>
            <a:off x="444050" y="1203850"/>
            <a:ext cx="11367300" cy="51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6380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dairy products that are soft lumps created from coagulating the milk with enzymes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to thicken into a clot and separate from the liquid portion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milk and milk products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foods that have had ingredients (such as vitamins or minerals) added to increase nutritional content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milk that has been processed to prevent cream from separating and rising to the top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the secretion of milk by a female mammal</a:t>
            </a:r>
            <a:endParaRPr sz="3200"/>
          </a:p>
          <a:p>
            <a:pPr indent="-24638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b="1" lang="en-US" sz="3200"/>
              <a:t>_______________</a:t>
            </a:r>
            <a:r>
              <a:rPr b="1" lang="en-US" sz="3200"/>
              <a:t>: </a:t>
            </a:r>
            <a:r>
              <a:rPr lang="en-US" sz="3200"/>
              <a:t>sugar carbohydrate in milk</a:t>
            </a:r>
            <a:endParaRPr sz="3200"/>
          </a:p>
          <a:p>
            <a:pPr indent="-7112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 txBox="1"/>
          <p:nvPr>
            <p:ph type="title"/>
          </p:nvPr>
        </p:nvSpPr>
        <p:spPr>
          <a:xfrm>
            <a:off x="1143000" y="609600"/>
            <a:ext cx="9875400" cy="85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1" name="Google Shape;101;p4"/>
          <p:cNvSpPr txBox="1"/>
          <p:nvPr>
            <p:ph idx="1" type="body"/>
          </p:nvPr>
        </p:nvSpPr>
        <p:spPr>
          <a:xfrm>
            <a:off x="453900" y="1504800"/>
            <a:ext cx="11012100" cy="43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8948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</a:t>
            </a:r>
            <a:r>
              <a:rPr b="1" lang="en-US" sz="2735"/>
              <a:t>: </a:t>
            </a:r>
            <a:r>
              <a:rPr lang="en-US" sz="2735"/>
              <a:t>cheese allowed to age to improve flavor and texture, such as cheddar and mozzarella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</a:t>
            </a:r>
            <a:r>
              <a:rPr b="1" lang="en-US" sz="2735"/>
              <a:t>: </a:t>
            </a:r>
            <a:r>
              <a:rPr lang="en-US" sz="2735"/>
              <a:t>bone disease in which the bones become brittle, porous, and break easily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</a:t>
            </a:r>
            <a:r>
              <a:rPr b="1" lang="en-US" sz="2735"/>
              <a:t>: </a:t>
            </a:r>
            <a:r>
              <a:rPr lang="en-US" sz="2735"/>
              <a:t>foods that have been heat-treated to kill bacteria, resulting in a longer shelf life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</a:t>
            </a:r>
            <a:r>
              <a:rPr b="1" lang="en-US" sz="2735"/>
              <a:t>: </a:t>
            </a:r>
            <a:r>
              <a:rPr lang="en-US" sz="2735"/>
              <a:t>undesirable burning of a product that changes its color, texture, and taste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</a:t>
            </a:r>
            <a:r>
              <a:rPr b="1" lang="en-US" sz="2735"/>
              <a:t>: </a:t>
            </a:r>
            <a:r>
              <a:rPr lang="en-US" sz="2735"/>
              <a:t>mineral element contained in milk and nearly all other foods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________________________</a:t>
            </a:r>
            <a:r>
              <a:rPr b="1" lang="en-US" sz="2735"/>
              <a:t>: </a:t>
            </a:r>
            <a:r>
              <a:rPr lang="en-US" sz="2735"/>
              <a:t>cheese that has not gone through the aging process, such as cottage cheese and ricotta</a:t>
            </a:r>
            <a:endParaRPr sz="2735"/>
          </a:p>
          <a:p>
            <a:pPr indent="-21894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28"/>
              <a:buChar char="•"/>
            </a:pPr>
            <a:r>
              <a:rPr b="1" lang="en-US" sz="2735"/>
              <a:t>________________</a:t>
            </a:r>
            <a:r>
              <a:rPr b="1" lang="en-US" sz="2735"/>
              <a:t>: </a:t>
            </a:r>
            <a:r>
              <a:rPr lang="en-US" sz="2735"/>
              <a:t>liquid remaining after milk has formed curds</a:t>
            </a:r>
            <a:endParaRPr sz="2735"/>
          </a:p>
          <a:p>
            <a:pPr indent="-7112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None/>
            </a:pPr>
            <a:r>
              <a:t/>
            </a:r>
            <a:endParaRPr sz="2735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"/>
          <p:cNvSpPr txBox="1"/>
          <p:nvPr>
            <p:ph type="title"/>
          </p:nvPr>
        </p:nvSpPr>
        <p:spPr>
          <a:xfrm>
            <a:off x="0" y="-60075"/>
            <a:ext cx="98754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 sz="2200"/>
              <a:t>Dietary Considerations for Milk Products</a:t>
            </a:r>
            <a:br>
              <a:rPr lang="en-US" sz="2200"/>
            </a:br>
            <a:r>
              <a:rPr lang="en-US" sz="100">
                <a:solidFill>
                  <a:srgbClr val="6600CC"/>
                </a:solidFill>
              </a:rPr>
              <a:t>Objective 1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07" name="Google Shape;107;p5"/>
          <p:cNvSpPr txBox="1"/>
          <p:nvPr>
            <p:ph idx="1" type="body"/>
          </p:nvPr>
        </p:nvSpPr>
        <p:spPr>
          <a:xfrm>
            <a:off x="680875" y="2057400"/>
            <a:ext cx="108048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17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160"/>
              <a:buChar char="•"/>
            </a:pPr>
            <a:r>
              <a:rPr lang="en-US" sz="3600"/>
              <a:t>_______________________________</a:t>
            </a:r>
            <a:endParaRPr sz="3600"/>
          </a:p>
          <a:p>
            <a:pPr indent="-2717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000"/>
              <a:buChar char="o"/>
            </a:pPr>
            <a:r>
              <a:rPr lang="en-US" sz="3400"/>
              <a:t>Milk products are good sources of calcium, phosphorus, and potassium, which are used to build strong ___________ and ______________</a:t>
            </a:r>
            <a:endParaRPr sz="3400"/>
          </a:p>
          <a:p>
            <a:pPr indent="-2717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3160"/>
              <a:buChar char="•"/>
            </a:pPr>
            <a:r>
              <a:rPr lang="en-US" sz="3600"/>
              <a:t>________________________________ </a:t>
            </a:r>
            <a:endParaRPr sz="3600"/>
          </a:p>
          <a:p>
            <a:pPr indent="-2717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3000"/>
              <a:buChar char="o"/>
            </a:pPr>
            <a:r>
              <a:rPr lang="en-US" sz="3400"/>
              <a:t>Milk products contain high-quality protein, which helps you grow and repair body ________________</a:t>
            </a:r>
            <a:endParaRPr sz="34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"/>
          <p:cNvSpPr txBox="1"/>
          <p:nvPr>
            <p:ph type="title"/>
          </p:nvPr>
        </p:nvSpPr>
        <p:spPr>
          <a:xfrm>
            <a:off x="996625" y="335500"/>
            <a:ext cx="8673600" cy="60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560"/>
              <a:t>Dietary Considerations for Milk Products</a:t>
            </a:r>
            <a:br>
              <a:rPr lang="en-US" sz="2560"/>
            </a:br>
            <a:r>
              <a:rPr lang="en-US" sz="100">
                <a:solidFill>
                  <a:srgbClr val="6600CC"/>
                </a:solidFill>
              </a:rPr>
              <a:t>Objective 1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13" name="Google Shape;113;p6"/>
          <p:cNvSpPr txBox="1"/>
          <p:nvPr>
            <p:ph idx="1" type="body"/>
          </p:nvPr>
        </p:nvSpPr>
        <p:spPr>
          <a:xfrm>
            <a:off x="296025" y="986775"/>
            <a:ext cx="11663700" cy="56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27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Special dietary needs </a:t>
            </a:r>
            <a:endParaRPr sz="3300"/>
          </a:p>
          <a:p>
            <a:pPr indent="-2527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Because the _____________________ in milk products are used for growth and building body tissues, consuming milk products is essential during  adolescence, pregnancy, and lactation</a:t>
            </a:r>
            <a:endParaRPr sz="3100"/>
          </a:p>
          <a:p>
            <a:pPr indent="-2527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Milk products are essential during the entire life span to help prevent _______________ in later years</a:t>
            </a:r>
            <a:endParaRPr sz="3100"/>
          </a:p>
          <a:p>
            <a:pPr indent="-2527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860"/>
              <a:buChar char="•"/>
            </a:pPr>
            <a:r>
              <a:rPr lang="en-US" sz="3300"/>
              <a:t>Vitamin content </a:t>
            </a:r>
            <a:endParaRPr sz="3300"/>
          </a:p>
          <a:p>
            <a:pPr indent="-2527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________________________</a:t>
            </a:r>
            <a:r>
              <a:rPr lang="en-US" sz="3100"/>
              <a:t> are good sources of riboflavin, vitamin A, and vitamin D</a:t>
            </a:r>
            <a:endParaRPr sz="3100"/>
          </a:p>
          <a:p>
            <a:pPr indent="-2527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Skim milk has a lower amount of vitamin ____ than other milks</a:t>
            </a:r>
            <a:endParaRPr sz="31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"/>
          <p:cNvSpPr txBox="1"/>
          <p:nvPr>
            <p:ph type="title"/>
          </p:nvPr>
        </p:nvSpPr>
        <p:spPr>
          <a:xfrm>
            <a:off x="876575" y="382625"/>
            <a:ext cx="8468100" cy="88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60"/>
              <a:buFont typeface="Corbel"/>
              <a:buNone/>
            </a:pPr>
            <a:r>
              <a:rPr lang="en-US" sz="2560"/>
              <a:t>Dietary Considerations for Milk Products</a:t>
            </a:r>
            <a:br>
              <a:rPr lang="en-US" sz="2560"/>
            </a:br>
            <a:r>
              <a:rPr lang="en-US" sz="100">
                <a:solidFill>
                  <a:srgbClr val="6600CC"/>
                </a:solidFill>
              </a:rPr>
              <a:t>Objective 1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19" name="Google Shape;119;p7"/>
          <p:cNvSpPr txBox="1"/>
          <p:nvPr>
            <p:ph idx="1" type="body"/>
          </p:nvPr>
        </p:nvSpPr>
        <p:spPr>
          <a:xfrm>
            <a:off x="572325" y="1409700"/>
            <a:ext cx="10972800" cy="48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400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660"/>
              <a:buChar char="•"/>
            </a:pPr>
            <a:r>
              <a:rPr lang="en-US" sz="3100"/>
              <a:t>________________________________________</a:t>
            </a:r>
            <a:r>
              <a:rPr lang="en-US" sz="3100"/>
              <a:t> </a:t>
            </a:r>
            <a:endParaRPr sz="3100"/>
          </a:p>
          <a:p>
            <a:pPr indent="-2400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500"/>
              <a:buChar char="o"/>
            </a:pPr>
            <a:r>
              <a:rPr lang="en-US" sz="2900"/>
              <a:t>Many milk products such as whole milk, cream, and cheese are high in fat and cholesterol</a:t>
            </a:r>
            <a:endParaRPr sz="2900"/>
          </a:p>
          <a:p>
            <a:pPr indent="-2400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500"/>
              <a:buChar char="o"/>
            </a:pPr>
            <a:r>
              <a:rPr lang="en-US" sz="2900"/>
              <a:t>Low-fat and nonfat milk products are available</a:t>
            </a:r>
            <a:endParaRPr sz="2900"/>
          </a:p>
          <a:p>
            <a:pPr indent="-2400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660"/>
              <a:buChar char="•"/>
            </a:pPr>
            <a:r>
              <a:rPr lang="en-US" sz="3100"/>
              <a:t>________________________________</a:t>
            </a:r>
            <a:endParaRPr sz="3100"/>
          </a:p>
          <a:p>
            <a:pPr indent="-2400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500"/>
              <a:buChar char="o"/>
            </a:pPr>
            <a:r>
              <a:rPr lang="en-US" sz="2900"/>
              <a:t>Sodium is essential to life, but excess can contribute to high blood pressure and heart disease</a:t>
            </a:r>
            <a:endParaRPr sz="2900"/>
          </a:p>
          <a:p>
            <a:pPr indent="-2400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660"/>
              <a:buChar char="•"/>
            </a:pPr>
            <a:r>
              <a:rPr lang="en-US" sz="3100"/>
              <a:t>________________________________</a:t>
            </a:r>
            <a:r>
              <a:rPr lang="en-US" sz="3100"/>
              <a:t> </a:t>
            </a:r>
            <a:endParaRPr sz="3100"/>
          </a:p>
          <a:p>
            <a:pPr indent="-2400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500"/>
              <a:buChar char="o"/>
            </a:pPr>
            <a:r>
              <a:rPr lang="en-US" sz="2900"/>
              <a:t>Some people must limit or avoid eating or drinking milk products because they cannot digest milk sugar (lactose)</a:t>
            </a:r>
            <a:endParaRPr sz="29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9"/>
          <p:cNvSpPr txBox="1"/>
          <p:nvPr>
            <p:ph type="title"/>
          </p:nvPr>
        </p:nvSpPr>
        <p:spPr>
          <a:xfrm>
            <a:off x="1024575" y="372775"/>
            <a:ext cx="98754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9680"/>
              <a:buFont typeface="Corbel"/>
              <a:buNone/>
            </a:pPr>
            <a:r>
              <a:rPr lang="en-US" sz="2360"/>
              <a:t>Guidelines for Purchasing and Storing Milk Products</a:t>
            </a:r>
            <a:br>
              <a:rPr lang="en-US" sz="2360"/>
            </a:br>
            <a:r>
              <a:rPr lang="en-US" sz="100">
                <a:solidFill>
                  <a:srgbClr val="6600CC"/>
                </a:solidFill>
              </a:rPr>
              <a:t>Objective </a:t>
            </a:r>
            <a:r>
              <a:rPr lang="en-US" sz="100"/>
              <a:t>2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25" name="Google Shape;125;p9"/>
          <p:cNvSpPr txBox="1"/>
          <p:nvPr>
            <p:ph idx="1" type="body"/>
          </p:nvPr>
        </p:nvSpPr>
        <p:spPr>
          <a:xfrm>
            <a:off x="572325" y="1332125"/>
            <a:ext cx="11170200" cy="50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590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960"/>
              <a:buChar char="•"/>
            </a:pPr>
            <a:r>
              <a:rPr lang="en-US" sz="3400"/>
              <a:t>Check the _____________</a:t>
            </a:r>
            <a:endParaRPr sz="3400"/>
          </a:p>
          <a:p>
            <a:pPr indent="-2590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Read labels carefully to be sure you know what you are buying</a:t>
            </a:r>
            <a:endParaRPr sz="3200"/>
          </a:p>
          <a:p>
            <a:pPr indent="-2590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960"/>
              <a:buChar char="•"/>
            </a:pPr>
            <a:r>
              <a:rPr lang="en-US" sz="3400"/>
              <a:t>Know the __________________</a:t>
            </a:r>
            <a:endParaRPr sz="3400"/>
          </a:p>
          <a:p>
            <a:pPr indent="-2590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Check the “best if used by date” of the milk product</a:t>
            </a:r>
            <a:endParaRPr sz="3200"/>
          </a:p>
          <a:p>
            <a:pPr indent="-2590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960"/>
              <a:buChar char="•"/>
            </a:pPr>
            <a:r>
              <a:rPr lang="en-US" sz="3400"/>
              <a:t>Check the __________________</a:t>
            </a:r>
            <a:endParaRPr sz="3400"/>
          </a:p>
          <a:p>
            <a:pPr indent="-2590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Make sure milk products are in good condition with packages intact</a:t>
            </a:r>
            <a:endParaRPr sz="3200"/>
          </a:p>
          <a:p>
            <a:pPr indent="-2590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800"/>
              <a:buChar char="o"/>
            </a:pPr>
            <a:r>
              <a:rPr lang="en-US" sz="3200"/>
              <a:t>_________________ should not leak or have holes or cracks</a:t>
            </a:r>
            <a:endParaRPr sz="32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0"/>
          <p:cNvSpPr txBox="1"/>
          <p:nvPr>
            <p:ph type="title"/>
          </p:nvPr>
        </p:nvSpPr>
        <p:spPr>
          <a:xfrm>
            <a:off x="373325" y="362900"/>
            <a:ext cx="7323300" cy="31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9680"/>
              <a:buFont typeface="Corbel"/>
              <a:buNone/>
            </a:pPr>
            <a:r>
              <a:rPr lang="en-US" sz="2560"/>
              <a:t>Guidelines for Purchasing and Storing Milk Products</a:t>
            </a:r>
            <a:br>
              <a:rPr lang="en-US" sz="2560"/>
            </a:br>
            <a:r>
              <a:rPr lang="en-US" sz="220">
                <a:solidFill>
                  <a:srgbClr val="6600CC"/>
                </a:solidFill>
              </a:rPr>
              <a:t>Objective </a:t>
            </a:r>
            <a:r>
              <a:rPr lang="en-US" sz="220"/>
              <a:t>2</a:t>
            </a:r>
            <a:endParaRPr sz="220">
              <a:solidFill>
                <a:srgbClr val="6600CC"/>
              </a:solidFill>
            </a:endParaRPr>
          </a:p>
        </p:txBody>
      </p:sp>
      <p:sp>
        <p:nvSpPr>
          <p:cNvPr id="131" name="Google Shape;131;p10"/>
          <p:cNvSpPr txBox="1"/>
          <p:nvPr>
            <p:ph idx="1" type="body"/>
          </p:nvPr>
        </p:nvSpPr>
        <p:spPr>
          <a:xfrm>
            <a:off x="463775" y="893000"/>
            <a:ext cx="11387400" cy="55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Keep it ____________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Milk products should be cold to the touch when you buy them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Pick up ___________ products near the end of your shopping trip so that they remain cold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Refrigerate milk products immediately - milk should never be left in a ____________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milk in the coldest part of the refrigerator</a:t>
            </a:r>
            <a:endParaRPr sz="2300"/>
          </a:p>
          <a:p>
            <a:pPr indent="-2019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060"/>
              <a:buChar char="•"/>
            </a:pPr>
            <a:r>
              <a:rPr lang="en-US" sz="2500"/>
              <a:t>Store it ___________________</a:t>
            </a:r>
            <a:endParaRPr sz="2500"/>
          </a:p>
          <a:p>
            <a:pPr indent="-2019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natural cheese in plastic wrap or foil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Store processed cheese in the original container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Protect milk products from ______________; light robs milk of </a:t>
            </a:r>
            <a:r>
              <a:rPr lang="en-US" sz="2300"/>
              <a:t>vitamins</a:t>
            </a:r>
            <a:r>
              <a:rPr lang="en-US" sz="2300"/>
              <a:t> 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Milk and cheese can be frozen for up to _______ weeks, although freezing can damage the consistency of some cheeses</a:t>
            </a:r>
            <a:endParaRPr sz="2300"/>
          </a:p>
          <a:p>
            <a:pPr indent="-2019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900"/>
              <a:buChar char="o"/>
            </a:pPr>
            <a:r>
              <a:rPr lang="en-US" sz="2300"/>
              <a:t>Thaw frozen milk products in the refrigerator, not at room temperature</a:t>
            </a:r>
            <a:endParaRPr sz="23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"/>
          <p:cNvSpPr txBox="1"/>
          <p:nvPr>
            <p:ph type="title"/>
          </p:nvPr>
        </p:nvSpPr>
        <p:spPr>
          <a:xfrm>
            <a:off x="207425" y="77250"/>
            <a:ext cx="9875400" cy="62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 sz="2600"/>
              <a:t>Forms of Cheese</a:t>
            </a:r>
            <a:br>
              <a:rPr lang="en-US" sz="2600"/>
            </a:br>
            <a:r>
              <a:rPr lang="en-US" sz="100">
                <a:solidFill>
                  <a:srgbClr val="6600CC"/>
                </a:solidFill>
              </a:rPr>
              <a:t>Objective </a:t>
            </a:r>
            <a:r>
              <a:rPr lang="en-US" sz="100"/>
              <a:t>3</a:t>
            </a:r>
            <a:endParaRPr sz="100">
              <a:solidFill>
                <a:srgbClr val="6600CC"/>
              </a:solidFill>
            </a:endParaRPr>
          </a:p>
        </p:txBody>
      </p:sp>
      <p:sp>
        <p:nvSpPr>
          <p:cNvPr id="137" name="Google Shape;137;p12"/>
          <p:cNvSpPr txBox="1"/>
          <p:nvPr>
            <p:ph idx="1" type="body"/>
          </p:nvPr>
        </p:nvSpPr>
        <p:spPr>
          <a:xfrm>
            <a:off x="207425" y="759725"/>
            <a:ext cx="11731200" cy="56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73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_____________________________</a:t>
            </a:r>
            <a:endParaRPr sz="29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Classified according to hardness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Very hard (used for grating): Parmesan, Romano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Hard: ____________, ______________, _______________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Semisoft: provolone, mozzarella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Soft: ricotta, cottage </a:t>
            </a:r>
            <a:endParaRPr sz="2700"/>
          </a:p>
          <a:p>
            <a:pPr indent="-22733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2460"/>
              <a:buChar char="•"/>
            </a:pPr>
            <a:r>
              <a:rPr lang="en-US" sz="2900"/>
              <a:t>______________________________</a:t>
            </a:r>
            <a:endParaRPr sz="2900"/>
          </a:p>
          <a:p>
            <a:pPr indent="-22733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Uniform texture with no rind or waste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Blend of one or more natural cheeses and nondairy ingredients. 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Examples: American cheese, cheese spreads spreads such as Velveeta®</a:t>
            </a:r>
            <a:endParaRPr sz="2700"/>
          </a:p>
          <a:p>
            <a:pPr indent="-22733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300"/>
              <a:buChar char="o"/>
            </a:pPr>
            <a:r>
              <a:rPr lang="en-US" sz="2700"/>
              <a:t>________________ cheeses are also available; they may contain by-products from making cheese, as well as gelatins</a:t>
            </a:r>
            <a:endParaRPr sz="27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2016-04-21T12:24:08Z</dcterms:created>
</cp:coreProperties>
</file>