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12192000"/>
  <p:notesSz cx="6858000" cy="9144000"/>
  <p:embeddedFontLst>
    <p:embeddedFont>
      <p:font typeface="Corbel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0" roundtripDataSignature="AMtx7mj9BFd9Kr9KlsGMm14yXDC99anR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307962E-D544-4F24-BB33-9A04626EEA4D}">
  <a:tblStyle styleId="{4307962E-D544-4F24-BB33-9A04626EEA4D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orbel-regular.fntdata"/><Relationship Id="rId25" Type="http://schemas.openxmlformats.org/officeDocument/2006/relationships/slide" Target="slides/slide20.xml"/><Relationship Id="rId28" Type="http://schemas.openxmlformats.org/officeDocument/2006/relationships/font" Target="fonts/Corbel-italic.fntdata"/><Relationship Id="rId27" Type="http://schemas.openxmlformats.org/officeDocument/2006/relationships/font" Target="fonts/Corbel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Corbel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3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3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3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3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2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3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3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3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3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4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3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2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5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5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2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" name="Google Shape;32;p25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6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6" name="Google Shape;36;p26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7" name="Google Shape;37;p2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7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27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27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27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3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79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79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79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79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79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2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0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19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30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3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1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1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31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3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2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39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79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79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79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79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79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2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2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2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9" name="Google Shape;89;p1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16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Milk, Yogurt, and Cheese</a:t>
            </a:r>
            <a:endParaRPr sz="4400"/>
          </a:p>
        </p:txBody>
      </p:sp>
      <p:sp>
        <p:nvSpPr>
          <p:cNvPr id="90" name="Google Shape;90;p1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3924" y="1945973"/>
            <a:ext cx="3784151" cy="4912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Guidelines for Purchasing and Storing Milk Products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</a:t>
            </a:r>
            <a:r>
              <a:rPr lang="en-US" sz="1800"/>
              <a:t>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48" name="Google Shape;148;p10"/>
          <p:cNvSpPr txBox="1"/>
          <p:nvPr>
            <p:ph idx="1" type="body"/>
          </p:nvPr>
        </p:nvSpPr>
        <p:spPr>
          <a:xfrm>
            <a:off x="1143001" y="2057400"/>
            <a:ext cx="9954085" cy="4299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Keep it cold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products should be cold to the touch when you buy them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Pick up milk products near the end of your shopping trip so that they remain cold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Refrigerate milk products immediately - milk should never be left in a hot car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milk in the coldest part of the refrigerator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Store it correctly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natural cheese in plastic wrap or foil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Store processed cheese in the original container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Protect milk products from light; light robs milk of riboflavin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and cheese can be frozen for up to six weeks, although freezing can damage the consistency of some cheeses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Thaw frozen milk products in the refrigerator, not at room temperature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4" name="Google Shape;154;p11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Where should milk be stored in the refrigerator?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should you store cheese?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5" name="Google Shape;155;p1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Forms of Cheese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1" name="Google Shape;161;p12"/>
          <p:cNvSpPr txBox="1"/>
          <p:nvPr>
            <p:ph idx="1" type="body"/>
          </p:nvPr>
        </p:nvSpPr>
        <p:spPr>
          <a:xfrm>
            <a:off x="1143000" y="2057400"/>
            <a:ext cx="8094559" cy="4334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Natural cheeses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Classified according to hardness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Very hard (used for grating): Parmesan, Romano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Hard: Cheddar, Colby, Gouda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Semisoft: provolone, mozzarella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Soft: ricotta, cottage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Processed cheeses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Uniform texture with no rind or waste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Blend of one or more natural cheeses and nondairy ingredients.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Examples: American cheese, cheese spreads spreads such as Velveeta®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Nondairy cheeses are also available; they may contain by-products from making cheese, as well as gelatins</a:t>
            </a:r>
            <a:endParaRPr/>
          </a:p>
        </p:txBody>
      </p:sp>
      <p:pic>
        <p:nvPicPr>
          <p:cNvPr id="162" name="Google Shape;16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37560" y="1553591"/>
            <a:ext cx="2493801" cy="40430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8" name="Google Shape;168;p1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How are natural cheeses classified?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do processed cheese contents include?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9" name="Google Shape;169;p1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Guidelines for Cooking Milk and Cheese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5" name="Google Shape;175;p14"/>
          <p:cNvSpPr txBox="1"/>
          <p:nvPr>
            <p:ph idx="1" type="body"/>
          </p:nvPr>
        </p:nvSpPr>
        <p:spPr>
          <a:xfrm>
            <a:off x="1143001" y="2057400"/>
            <a:ext cx="4734016" cy="4334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Stirring constantly will keep the solids from sticking to the bottom of the saucepan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Using a heavy pan over low heat will help prevent: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Formation of film or scum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Boiling over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Scorching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Curdling</a:t>
            </a:r>
            <a:endParaRPr/>
          </a:p>
        </p:txBody>
      </p:sp>
      <p:pic>
        <p:nvPicPr>
          <p:cNvPr id="176" name="Google Shape;17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4380" y="1965960"/>
            <a:ext cx="4359823" cy="289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Guidelines for Cooking Milk and Cheese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2" name="Google Shape;182;p15"/>
          <p:cNvSpPr txBox="1"/>
          <p:nvPr>
            <p:ph idx="1" type="body"/>
          </p:nvPr>
        </p:nvSpPr>
        <p:spPr>
          <a:xfrm>
            <a:off x="1143000" y="2057400"/>
            <a:ext cx="9875520" cy="4334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The protein in cheese is very sensitive to high heat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Cook at a low temperature to avoid a tough, rubbery consistency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Cook for a short period of time to avoid toughness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 in small pieces or grate the cheese before adding to other ingredients so it will melt quickly and blend with the other foods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For sauces, add cheese as the last ingredient and heat just until melted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Approximately ¼ cup of shredded cheese equals 1 ounce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</a:t>
            </a:r>
            <a:r>
              <a:rPr lang="en-US" sz="1600"/>
              <a:t>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8" name="Google Shape;188;p1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prevents scum, boiling over, scorching and curdling when cooking with milk?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When cooking with cheese, what cooking temperature should you use?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9" name="Google Shape;189;p1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Prepare a Recipe Using a Milk Product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5" name="Google Shape;195;p18"/>
          <p:cNvSpPr txBox="1"/>
          <p:nvPr>
            <p:ph idx="1" type="body"/>
          </p:nvPr>
        </p:nvSpPr>
        <p:spPr>
          <a:xfrm>
            <a:off x="1143000" y="2057400"/>
            <a:ext cx="9875520" cy="43345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Job Sheet 1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01" name="Google Shape;201;p19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vitamins and minerals are contained in milk?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found in milk products that some people can’t digest?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Where should you store milk?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best way to keep cheese for a longer length of time?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two examples of natural cheeses and two examples of processed cheeses?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three guidelines to use when cooking with cheese.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02" name="Google Shape;202;p19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208" name="Google Shape;208;p20"/>
          <p:cNvPicPr preferRelativeResize="0"/>
          <p:nvPr/>
        </p:nvPicPr>
        <p:blipFill rotWithShape="1">
          <a:blip r:embed="rId3">
            <a:alphaModFix/>
          </a:blip>
          <a:srcRect b="111579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9" name="Google Shape;209;p20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{4307962E-D544-4F24-BB33-9A04626EEA4D}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curds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curdle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dairy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fortified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homogenized milk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lactation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lactose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ripened cheese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osteoporosis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pasteurized</a:t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scorching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sodium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unripened cheese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whey</a:t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7" name="Google Shape;97;p2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dietary considerations concerning milk products.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guidelines for purchasing and storing milk products.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forms of cheese.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guidelines for cooking milk and cheese.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Evaluate milk product recipes. (Assignment Sheet)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Prepare a recipe using a milk product. (Job Sheet)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5" name="Google Shape;215;p21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16</a:t>
            </a:r>
            <a:endParaRPr sz="4400"/>
          </a:p>
        </p:txBody>
      </p:sp>
      <p:pic>
        <p:nvPicPr>
          <p:cNvPr id="216" name="Google Shape;21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3924" y="1945973"/>
            <a:ext cx="3784151" cy="4912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3" name="Google Shape;103;p3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curds: </a:t>
            </a:r>
            <a:r>
              <a:rPr lang="en-US"/>
              <a:t>dairy products that are soft lumps created from coagulating the milk with enzymes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curdle: </a:t>
            </a:r>
            <a:r>
              <a:rPr lang="en-US"/>
              <a:t>to thicken into a clot and separate from the liquid portion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dairy: </a:t>
            </a:r>
            <a:r>
              <a:rPr lang="en-US"/>
              <a:t>milk and milk products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fortified: </a:t>
            </a:r>
            <a:r>
              <a:rPr lang="en-US"/>
              <a:t>foods that have had ingredients (such as vitamins or minerals) added to increase nutritional content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homogenized milk: </a:t>
            </a:r>
            <a:r>
              <a:rPr lang="en-US"/>
              <a:t>milk that has been processed to prevent cream from separating and rising to the top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lactation: </a:t>
            </a:r>
            <a:r>
              <a:rPr lang="en-US"/>
              <a:t>the secretion of milk by a female mammal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lactose: </a:t>
            </a:r>
            <a:r>
              <a:rPr lang="en-US"/>
              <a:t>sugar carbohydrate in milk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9" name="Google Shape;109;p4"/>
          <p:cNvSpPr txBox="1"/>
          <p:nvPr>
            <p:ph idx="1" type="body"/>
          </p:nvPr>
        </p:nvSpPr>
        <p:spPr>
          <a:xfrm>
            <a:off x="1143000" y="2057399"/>
            <a:ext cx="9872871" cy="4378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ripened cheese: </a:t>
            </a:r>
            <a:r>
              <a:rPr lang="en-US"/>
              <a:t>cheese allowed to age to improve flavor and texture, such as cheddar and mozzarella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osteoporosis: </a:t>
            </a:r>
            <a:r>
              <a:rPr lang="en-US"/>
              <a:t>bone disease in which the bones become brittle, porous, and break easily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pasteurized: </a:t>
            </a:r>
            <a:r>
              <a:rPr lang="en-US"/>
              <a:t>foods that have been heat-treated to kill bacteria, resulting in a longer shelf life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scorching: </a:t>
            </a:r>
            <a:r>
              <a:rPr lang="en-US"/>
              <a:t>undesirable burning of a product that changes its color, texture, and taste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sodium: </a:t>
            </a:r>
            <a:r>
              <a:rPr lang="en-US"/>
              <a:t>mineral element contained in milk and nearly all other foods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unripened cheese: </a:t>
            </a:r>
            <a:r>
              <a:rPr lang="en-US"/>
              <a:t>cheese that has not gone through the aging process, such as cottage cheese and ricotta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whey: </a:t>
            </a:r>
            <a:r>
              <a:rPr lang="en-US"/>
              <a:t>liquid remaining after milk has formed curds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Dietary Considerations for Milk Products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15" name="Google Shape;115;p5"/>
          <p:cNvSpPr txBox="1"/>
          <p:nvPr>
            <p:ph idx="1" type="body"/>
          </p:nvPr>
        </p:nvSpPr>
        <p:spPr>
          <a:xfrm>
            <a:off x="1143001" y="2057400"/>
            <a:ext cx="558627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Mineral content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products are good sources of calcium, phosphorus, and potassium, which are used to build strong bones and teeth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Protein content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products contain high-quality protein, which helps you grow and repair body tissues</a:t>
            </a:r>
            <a:endParaRPr/>
          </a:p>
        </p:txBody>
      </p:sp>
      <p:pic>
        <p:nvPicPr>
          <p:cNvPr id="116" name="Google Shape;11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04862" y="1819923"/>
            <a:ext cx="2913658" cy="4187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Dietary Considerations for Milk Products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2" name="Google Shape;122;p6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Special dietary needs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Because the nutrients in milk products are used for growth and building body tissues, consuming milk products is essential during  adolescence, pregnancy, and lactation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products are essential during the entire life span to help prevent osteoporosis in later years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Vitamin content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Milk products are good sources of riboflavin, vitamin A, and vitamin 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Skim milk has a lower amount of vitamin A than other milks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Dietary Considerations for Milk Products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8" name="Google Shape;128;p7"/>
          <p:cNvSpPr txBox="1"/>
          <p:nvPr>
            <p:ph idx="1" type="body"/>
          </p:nvPr>
        </p:nvSpPr>
        <p:spPr>
          <a:xfrm>
            <a:off x="1143001" y="2057400"/>
            <a:ext cx="9875519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Fat and cholesterol content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Many milk products such as whole milk, cream, and cheese are high in fat and cholesterol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Low-fat and nonfat milk products are available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Sodium content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Sodium is essential to life, but excess can contribute to high blood pressure and heart disease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Lactose intolerance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Some people must limit or avoid eating or drinking milk products because they cannot digest milk sugar (lactose)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4" name="Google Shape;134;p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19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vitamins are found in milk products?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in milk and milk products that helps you grow and repair body tissues?</a:t>
            </a:r>
            <a:endParaRPr/>
          </a:p>
          <a:p>
            <a:pPr indent="-457200" lvl="0" marL="502919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minerals are found in milk products?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35" name="Google Shape;135;p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244444"/>
              <a:buFont typeface="Corbel"/>
              <a:buNone/>
            </a:pPr>
            <a:r>
              <a:rPr lang="en-US"/>
              <a:t>Guidelines for Purchasing and Storing Milk Products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</a:t>
            </a:r>
            <a:r>
              <a:rPr lang="en-US" sz="1800"/>
              <a:t>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141" name="Google Shape;141;p9"/>
          <p:cNvSpPr txBox="1"/>
          <p:nvPr>
            <p:ph idx="1" type="body"/>
          </p:nvPr>
        </p:nvSpPr>
        <p:spPr>
          <a:xfrm>
            <a:off x="1143002" y="2057400"/>
            <a:ext cx="5985768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Check the label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Read labels carefully to be sure you know what you are buying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Know the ingredients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Check the “best if used by date” of the milk product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Check the packaging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Make sure milk products are in good condition with packages intact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Containers should not leak or have holes or cracks</a:t>
            </a:r>
            <a:endParaRPr/>
          </a:p>
        </p:txBody>
      </p:sp>
      <p:pic>
        <p:nvPicPr>
          <p:cNvPr id="142" name="Google Shape;14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9019" y="1965960"/>
            <a:ext cx="3439682" cy="37403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2016-04-21T12:24:08Z</dcterms:created>
</cp:coreProperties>
</file>