
<file path=[Content_Types].xml><?xml version="1.0" encoding="utf-8"?>
<Types xmlns="http://schemas.openxmlformats.org/package/2006/content-types"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</p:sldIdLst>
  <p:sldSz cy="6858000" cx="9144000"/>
  <p:notesSz cx="6858000" cy="9144000"/>
  <p:embeddedFontLst>
    <p:embeddedFont>
      <p:font typeface="Lobster Two"/>
      <p:regular r:id="rId23"/>
      <p:bold r:id="rId24"/>
      <p:italic r:id="rId25"/>
      <p:boldItalic r:id="rId26"/>
    </p:embeddedFont>
    <p:embeddedFont>
      <p:font typeface="Playfair Display"/>
      <p:regular r:id="rId27"/>
      <p:bold r:id="rId28"/>
      <p:italic r:id="rId29"/>
      <p:boldItalic r:id="rId30"/>
    </p:embeddedFont>
    <p:embeddedFont>
      <p:font typeface="Montserrat"/>
      <p:regular r:id="rId31"/>
      <p:bold r:id="rId32"/>
      <p:italic r:id="rId33"/>
      <p:boldItalic r:id="rId34"/>
    </p:embeddedFont>
    <p:embeddedFont>
      <p:font typeface="Tahoma"/>
      <p:regular r:id="rId35"/>
      <p:bold r:id="rId36"/>
    </p:embeddedFont>
    <p:embeddedFont>
      <p:font typeface="Oswald"/>
      <p:regular r:id="rId37"/>
      <p:bold r:id="rId3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font" Target="fonts/LobsterTwo-bold.fntdata"/><Relationship Id="rId23" Type="http://schemas.openxmlformats.org/officeDocument/2006/relationships/font" Target="fonts/LobsterTwo-regular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LobsterTwo-boldItalic.fntdata"/><Relationship Id="rId25" Type="http://schemas.openxmlformats.org/officeDocument/2006/relationships/font" Target="fonts/LobsterTwo-italic.fntdata"/><Relationship Id="rId28" Type="http://schemas.openxmlformats.org/officeDocument/2006/relationships/font" Target="fonts/PlayfairDisplay-bold.fntdata"/><Relationship Id="rId27" Type="http://schemas.openxmlformats.org/officeDocument/2006/relationships/font" Target="fonts/PlayfairDisplay-regular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PlayfairDisplay-italic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Montserrat-regular.fntdata"/><Relationship Id="rId30" Type="http://schemas.openxmlformats.org/officeDocument/2006/relationships/font" Target="fonts/PlayfairDisplay-boldItalic.fntdata"/><Relationship Id="rId11" Type="http://schemas.openxmlformats.org/officeDocument/2006/relationships/slide" Target="slides/slide7.xml"/><Relationship Id="rId33" Type="http://schemas.openxmlformats.org/officeDocument/2006/relationships/font" Target="fonts/Montserrat-italic.fntdata"/><Relationship Id="rId10" Type="http://schemas.openxmlformats.org/officeDocument/2006/relationships/slide" Target="slides/slide6.xml"/><Relationship Id="rId32" Type="http://schemas.openxmlformats.org/officeDocument/2006/relationships/font" Target="fonts/Montserrat-bold.fntdata"/><Relationship Id="rId13" Type="http://schemas.openxmlformats.org/officeDocument/2006/relationships/slide" Target="slides/slide9.xml"/><Relationship Id="rId35" Type="http://schemas.openxmlformats.org/officeDocument/2006/relationships/font" Target="fonts/Tahoma-regular.fntdata"/><Relationship Id="rId12" Type="http://schemas.openxmlformats.org/officeDocument/2006/relationships/slide" Target="slides/slide8.xml"/><Relationship Id="rId34" Type="http://schemas.openxmlformats.org/officeDocument/2006/relationships/font" Target="fonts/Montserrat-boldItalic.fntdata"/><Relationship Id="rId15" Type="http://schemas.openxmlformats.org/officeDocument/2006/relationships/slide" Target="slides/slide11.xml"/><Relationship Id="rId37" Type="http://schemas.openxmlformats.org/officeDocument/2006/relationships/font" Target="fonts/Oswald-regular.fntdata"/><Relationship Id="rId14" Type="http://schemas.openxmlformats.org/officeDocument/2006/relationships/slide" Target="slides/slide10.xml"/><Relationship Id="rId36" Type="http://schemas.openxmlformats.org/officeDocument/2006/relationships/font" Target="fonts/Tahoma-bold.fntdata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38" Type="http://schemas.openxmlformats.org/officeDocument/2006/relationships/font" Target="fonts/Oswald-bold.fntdata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72aecfcbd_0_17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g72aecfcbd_0_1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72aecfcbd_0_15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72aecfcbd_0_1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72aecfcbd_0_15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72aecfcbd_0_1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72aecfcbd_0_11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72aecfcbd_0_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72aecfcbd_0_11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72aecfcbd_0_1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72aecfcbd_0_16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72aecfcbd_0_1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72aecfcbd_0_16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72aecfcbd_0_1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72aecfcbd_0_17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72aecfcbd_0_1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72aecfcbd_0_12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72aecfcbd_0_1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72aecfcbd_0_12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72aecfcbd_0_1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72aecfcbd_0_18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72aecfcbd_0_1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72aecfcbd_0_2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72aecfcbd_0_2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72aecfcbd_0_18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72aecfcbd_0_1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72aecfcbd_0_19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72aecfcbd_0_1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72aecfcbd_0_20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72aecfcbd_0_2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72aecfcbd_0_22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72aecfcbd_0_2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72aecfcbd_0_10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72aecfcbd_0_1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72aecfcbd_0_13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72aecfcbd_0_1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4286250" y="0"/>
            <a:ext cx="7230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4358475" y="0"/>
            <a:ext cx="38532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 txBox="1"/>
          <p:nvPr>
            <p:ph type="ctrTitle"/>
          </p:nvPr>
        </p:nvSpPr>
        <p:spPr>
          <a:xfrm>
            <a:off x="344250" y="1871800"/>
            <a:ext cx="8455500" cy="2862300"/>
          </a:xfrm>
          <a:prstGeom prst="rect">
            <a:avLst/>
          </a:prstGeom>
          <a:solidFill>
            <a:srgbClr val="FFFFFF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344250" y="4734200"/>
            <a:ext cx="4910100" cy="770400"/>
          </a:xfrm>
          <a:prstGeom prst="rect">
            <a:avLst/>
          </a:prstGeom>
          <a:solidFill>
            <a:schemeClr val="dk2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8497999" y="6251679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 txBox="1"/>
          <p:nvPr>
            <p:ph hasCustomPrompt="1" type="title"/>
          </p:nvPr>
        </p:nvSpPr>
        <p:spPr>
          <a:xfrm>
            <a:off x="311700" y="1333233"/>
            <a:ext cx="8520600" cy="286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t>xx%</a:t>
            </a:r>
          </a:p>
        </p:txBody>
      </p:sp>
      <p:sp>
        <p:nvSpPr>
          <p:cNvPr id="50" name="Google Shape;50;p11"/>
          <p:cNvSpPr txBox="1"/>
          <p:nvPr>
            <p:ph idx="1" type="body"/>
          </p:nvPr>
        </p:nvSpPr>
        <p:spPr>
          <a:xfrm>
            <a:off x="311700" y="4304567"/>
            <a:ext cx="8520600" cy="173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>
                <a:highlight>
                  <a:schemeClr val="dk1"/>
                </a:highlight>
              </a:defRPr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dk1"/>
                </a:highlight>
              </a:defRPr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dk1"/>
                </a:highlight>
              </a:defRPr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dk1"/>
                </a:highlight>
              </a:defRPr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dk1"/>
                </a:highlight>
              </a:defRPr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dk1"/>
                </a:highlight>
              </a:defRPr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dk1"/>
                </a:highlight>
              </a:defRPr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dk1"/>
                </a:highlight>
              </a:defRPr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>
                <a:highlight>
                  <a:schemeClr val="dk1"/>
                </a:highlight>
              </a:defRPr>
            </a:lvl9pPr>
          </a:lstStyle>
          <a:p/>
        </p:txBody>
      </p:sp>
      <p:sp>
        <p:nvSpPr>
          <p:cNvPr id="51" name="Google Shape;51;p11"/>
          <p:cNvSpPr txBox="1"/>
          <p:nvPr>
            <p:ph idx="12" type="sldNum"/>
          </p:nvPr>
        </p:nvSpPr>
        <p:spPr>
          <a:xfrm>
            <a:off x="8497999" y="6251679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2"/>
          <p:cNvSpPr txBox="1"/>
          <p:nvPr>
            <p:ph idx="12" type="sldNum"/>
          </p:nvPr>
        </p:nvSpPr>
        <p:spPr>
          <a:xfrm>
            <a:off x="8497999" y="6251679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5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/>
          <p:nvPr/>
        </p:nvSpPr>
        <p:spPr>
          <a:xfrm rot="5400000">
            <a:off x="4543650" y="744450"/>
            <a:ext cx="56700" cy="8455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" name="Google Shape;17;p3"/>
          <p:cNvSpPr txBox="1"/>
          <p:nvPr>
            <p:ph type="title"/>
          </p:nvPr>
        </p:nvSpPr>
        <p:spPr>
          <a:xfrm>
            <a:off x="344250" y="1871800"/>
            <a:ext cx="8455500" cy="2862300"/>
          </a:xfrm>
          <a:prstGeom prst="rect">
            <a:avLst/>
          </a:prstGeom>
          <a:solidFill>
            <a:srgbClr val="FFFFFF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8497999" y="6251679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>
            <a:off x="311700" y="1645433"/>
            <a:ext cx="8520600" cy="444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2" type="sldNum"/>
          </p:nvPr>
        </p:nvSpPr>
        <p:spPr>
          <a:xfrm>
            <a:off x="8497999" y="6251679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" type="body"/>
          </p:nvPr>
        </p:nvSpPr>
        <p:spPr>
          <a:xfrm>
            <a:off x="311700" y="1645400"/>
            <a:ext cx="3999900" cy="444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6" name="Google Shape;26;p5"/>
          <p:cNvSpPr txBox="1"/>
          <p:nvPr>
            <p:ph idx="2" type="body"/>
          </p:nvPr>
        </p:nvSpPr>
        <p:spPr>
          <a:xfrm>
            <a:off x="4832400" y="1645400"/>
            <a:ext cx="3999900" cy="444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12" type="sldNum"/>
          </p:nvPr>
        </p:nvSpPr>
        <p:spPr>
          <a:xfrm>
            <a:off x="8497999" y="6251679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0" name="Google Shape;30;p6"/>
          <p:cNvSpPr txBox="1"/>
          <p:nvPr>
            <p:ph idx="12" type="sldNum"/>
          </p:nvPr>
        </p:nvSpPr>
        <p:spPr>
          <a:xfrm>
            <a:off x="8497999" y="6251679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/>
          <p:nvPr>
            <p:ph type="title"/>
          </p:nvPr>
        </p:nvSpPr>
        <p:spPr>
          <a:xfrm>
            <a:off x="311700" y="740800"/>
            <a:ext cx="2808000" cy="100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3" name="Google Shape;33;p7"/>
          <p:cNvSpPr txBox="1"/>
          <p:nvPr>
            <p:ph idx="1" type="body"/>
          </p:nvPr>
        </p:nvSpPr>
        <p:spPr>
          <a:xfrm>
            <a:off x="311700" y="1852800"/>
            <a:ext cx="2808000" cy="42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7"/>
          <p:cNvSpPr txBox="1"/>
          <p:nvPr>
            <p:ph idx="12" type="sldNum"/>
          </p:nvPr>
        </p:nvSpPr>
        <p:spPr>
          <a:xfrm>
            <a:off x="8497999" y="6251679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/>
          <p:nvPr>
            <p:ph type="title"/>
          </p:nvPr>
        </p:nvSpPr>
        <p:spPr>
          <a:xfrm>
            <a:off x="490250" y="701800"/>
            <a:ext cx="5618700" cy="545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37" name="Google Shape;37;p8"/>
          <p:cNvSpPr txBox="1"/>
          <p:nvPr>
            <p:ph idx="12" type="sldNum"/>
          </p:nvPr>
        </p:nvSpPr>
        <p:spPr>
          <a:xfrm>
            <a:off x="8497999" y="6251679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/>
          <p:nvPr/>
        </p:nvSpPr>
        <p:spPr>
          <a:xfrm>
            <a:off x="4572000" y="-100"/>
            <a:ext cx="457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0" name="Google Shape;40;p9"/>
          <p:cNvCxnSpPr/>
          <p:nvPr/>
        </p:nvCxnSpPr>
        <p:spPr>
          <a:xfrm>
            <a:off x="5029675" y="59940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1" name="Google Shape;41;p9"/>
          <p:cNvSpPr txBox="1"/>
          <p:nvPr>
            <p:ph type="title"/>
          </p:nvPr>
        </p:nvSpPr>
        <p:spPr>
          <a:xfrm>
            <a:off x="265500" y="1442233"/>
            <a:ext cx="4045200" cy="238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2" name="Google Shape;42;p9"/>
          <p:cNvSpPr txBox="1"/>
          <p:nvPr>
            <p:ph idx="1" type="subTitle"/>
          </p:nvPr>
        </p:nvSpPr>
        <p:spPr>
          <a:xfrm>
            <a:off x="265500" y="3895201"/>
            <a:ext cx="4045200" cy="179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3" name="Google Shape;43;p9"/>
          <p:cNvSpPr txBox="1"/>
          <p:nvPr>
            <p:ph idx="2" type="body"/>
          </p:nvPr>
        </p:nvSpPr>
        <p:spPr>
          <a:xfrm>
            <a:off x="4939500" y="965600"/>
            <a:ext cx="3837000" cy="4926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>
                <a:highlight>
                  <a:schemeClr val="lt1"/>
                </a:highlight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lt1"/>
                </a:highlight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lt1"/>
                </a:highlight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lt1"/>
                </a:highlight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lt1"/>
                </a:highlight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lt1"/>
                </a:highlight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lt1"/>
                </a:highlight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lt1"/>
                </a:highlight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>
                <a:highlight>
                  <a:schemeClr val="lt1"/>
                </a:highlight>
              </a:defRPr>
            </a:lvl9pPr>
          </a:lstStyle>
          <a:p/>
        </p:txBody>
      </p:sp>
      <p:sp>
        <p:nvSpPr>
          <p:cNvPr id="44" name="Google Shape;44;p9"/>
          <p:cNvSpPr txBox="1"/>
          <p:nvPr>
            <p:ph idx="12" type="sldNum"/>
          </p:nvPr>
        </p:nvSpPr>
        <p:spPr>
          <a:xfrm>
            <a:off x="8497999" y="6251679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/>
          <p:nvPr>
            <p:ph idx="1" type="body"/>
          </p:nvPr>
        </p:nvSpPr>
        <p:spPr>
          <a:xfrm>
            <a:off x="311700" y="5640767"/>
            <a:ext cx="59988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highlight>
                  <a:schemeClr val="dk1"/>
                </a:highlight>
              </a:defRPr>
            </a:lvl1pPr>
          </a:lstStyle>
          <a:p/>
        </p:txBody>
      </p:sp>
      <p:sp>
        <p:nvSpPr>
          <p:cNvPr id="47" name="Google Shape;47;p10"/>
          <p:cNvSpPr txBox="1"/>
          <p:nvPr>
            <p:ph idx="12" type="sldNum"/>
          </p:nvPr>
        </p:nvSpPr>
        <p:spPr>
          <a:xfrm>
            <a:off x="8497999" y="6251679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pop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645433"/>
            <a:ext cx="8520600" cy="44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Playfair Display"/>
              <a:buChar char="●"/>
              <a:defRPr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○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■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●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○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■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●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○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Playfair Display"/>
              <a:buChar char="■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7999" y="6251679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gif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.gif"/><Relationship Id="rId4" Type="http://schemas.openxmlformats.org/officeDocument/2006/relationships/image" Target="../media/image4.gif"/><Relationship Id="rId5" Type="http://schemas.openxmlformats.org/officeDocument/2006/relationships/image" Target="../media/image5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hyperlink" Target="https://youtu.be/tbPke53YUJs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gif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3"/>
          <p:cNvSpPr txBox="1"/>
          <p:nvPr>
            <p:ph type="ctrTitle"/>
          </p:nvPr>
        </p:nvSpPr>
        <p:spPr>
          <a:xfrm>
            <a:off x="344250" y="1871800"/>
            <a:ext cx="8455500" cy="2862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9600">
                <a:latin typeface="Lobster Two"/>
                <a:ea typeface="Lobster Two"/>
                <a:cs typeface="Lobster Two"/>
                <a:sym typeface="Lobster Two"/>
              </a:rPr>
              <a:t>Dairy </a:t>
            </a:r>
            <a:endParaRPr b="0" sz="9600">
              <a:latin typeface="Lobster Two"/>
              <a:ea typeface="Lobster Two"/>
              <a:cs typeface="Lobster Two"/>
              <a:sym typeface="Lobster Tw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rPr b="0" lang="en-US" sz="9600">
                <a:latin typeface="Lobster Two"/>
                <a:ea typeface="Lobster Two"/>
                <a:cs typeface="Lobster Two"/>
                <a:sym typeface="Lobster Two"/>
              </a:rPr>
              <a:t>Products</a:t>
            </a:r>
            <a:endParaRPr sz="9600"/>
          </a:p>
        </p:txBody>
      </p:sp>
      <p:sp>
        <p:nvSpPr>
          <p:cNvPr id="59" name="Google Shape;59;p13"/>
          <p:cNvSpPr txBox="1"/>
          <p:nvPr>
            <p:ph idx="1" type="subTitle"/>
          </p:nvPr>
        </p:nvSpPr>
        <p:spPr>
          <a:xfrm>
            <a:off x="344250" y="4734200"/>
            <a:ext cx="4910100" cy="77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Types, Terminology,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&amp; Cooking Principles</a:t>
            </a:r>
            <a:endParaRPr/>
          </a:p>
        </p:txBody>
      </p:sp>
      <p:pic>
        <p:nvPicPr>
          <p:cNvPr id="60" name="Google Shape;60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29650" y="-385022"/>
            <a:ext cx="7628075" cy="7628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2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Dairy Products</a:t>
            </a:r>
            <a:endParaRPr/>
          </a:p>
        </p:txBody>
      </p:sp>
      <p:sp>
        <p:nvSpPr>
          <p:cNvPr id="118" name="Google Shape;118;p22"/>
          <p:cNvSpPr txBox="1"/>
          <p:nvPr>
            <p:ph idx="1" type="body"/>
          </p:nvPr>
        </p:nvSpPr>
        <p:spPr>
          <a:xfrm>
            <a:off x="311700" y="1356883"/>
            <a:ext cx="8520600" cy="444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b="1" lang="en-US" sz="2400"/>
              <a:t>Yogurt:  </a:t>
            </a:r>
            <a:r>
              <a:rPr lang="en-US" sz="2400"/>
              <a:t>Concentrated form of milk made by adding bacteria</a:t>
            </a:r>
            <a:endParaRPr sz="24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t/>
            </a:r>
            <a:endParaRPr sz="24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b="1" lang="en-US" sz="2400"/>
              <a:t>Cheeses:</a:t>
            </a:r>
            <a:r>
              <a:rPr lang="en-US" sz="2400"/>
              <a:t>  Made from whey with curds drained off.</a:t>
            </a:r>
            <a:endParaRPr sz="2400"/>
          </a:p>
          <a:p>
            <a:pPr indent="-3810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Char char="o"/>
            </a:pPr>
            <a:r>
              <a:rPr b="1" lang="en-US" sz="2400"/>
              <a:t>Ripened:</a:t>
            </a:r>
            <a:r>
              <a:rPr lang="en-US" sz="2400"/>
              <a:t>  Made from curds with ripening agent (bacteria, yeast, mold)</a:t>
            </a:r>
            <a:endParaRPr sz="2400"/>
          </a:p>
          <a:p>
            <a:pPr indent="-3810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Char char="o"/>
            </a:pPr>
            <a:r>
              <a:rPr b="1" lang="en-US" sz="2400"/>
              <a:t>Unripened:</a:t>
            </a:r>
            <a:r>
              <a:rPr lang="en-US" sz="2400"/>
              <a:t>  Curds not aged</a:t>
            </a:r>
            <a:endParaRPr sz="24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t/>
            </a:r>
            <a:endParaRPr sz="24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b="1" lang="en-US" sz="2400"/>
              <a:t>Cream:</a:t>
            </a:r>
            <a:r>
              <a:rPr lang="en-US" sz="2400"/>
              <a:t>  Liquid separated from milk.</a:t>
            </a:r>
            <a:endParaRPr sz="24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t/>
            </a:r>
            <a:endParaRPr sz="24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b="1" lang="en-US" sz="2400"/>
              <a:t>Butter:</a:t>
            </a:r>
            <a:r>
              <a:rPr lang="en-US" sz="2400"/>
              <a:t>  Made from milk and/or cream.</a:t>
            </a:r>
            <a:endParaRPr sz="2400"/>
          </a:p>
          <a:p>
            <a:pPr indent="-3810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Char char="o"/>
            </a:pPr>
            <a:r>
              <a:rPr lang="en-US" sz="2400"/>
              <a:t>High in saturated fats and cholesterol</a:t>
            </a:r>
            <a:endParaRPr sz="24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t/>
            </a:r>
            <a:endParaRPr sz="1200"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 b="1" sz="1200"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19" name="Google Shape;119;p22"/>
          <p:cNvSpPr/>
          <p:nvPr/>
        </p:nvSpPr>
        <p:spPr>
          <a:xfrm>
            <a:off x="5867575" y="3571550"/>
            <a:ext cx="3276450" cy="3121362"/>
          </a:xfrm>
          <a:prstGeom prst="irregularSeal1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980000"/>
                </a:solidFill>
                <a:latin typeface="Lobster Two"/>
                <a:ea typeface="Lobster Two"/>
                <a:cs typeface="Lobster Two"/>
                <a:sym typeface="Lobster Two"/>
              </a:rPr>
              <a:t>It takes 21.8 pounds of whole milk to make one pound of butter.</a:t>
            </a:r>
            <a:endParaRPr sz="1800">
              <a:solidFill>
                <a:srgbClr val="980000"/>
              </a:solidFill>
              <a:latin typeface="Lobster Two"/>
              <a:ea typeface="Lobster Two"/>
              <a:cs typeface="Lobster Two"/>
              <a:sym typeface="Lobster Two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8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8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8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3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Dairy Products</a:t>
            </a:r>
            <a:endParaRPr/>
          </a:p>
        </p:txBody>
      </p:sp>
      <p:sp>
        <p:nvSpPr>
          <p:cNvPr id="125" name="Google Shape;125;p23"/>
          <p:cNvSpPr txBox="1"/>
          <p:nvPr>
            <p:ph idx="1" type="body"/>
          </p:nvPr>
        </p:nvSpPr>
        <p:spPr>
          <a:xfrm>
            <a:off x="386725" y="2050608"/>
            <a:ext cx="8520600" cy="444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None/>
            </a:pPr>
            <a:r>
              <a:rPr b="1" lang="en-US" sz="2400"/>
              <a:t>Frozen Dairy:</a:t>
            </a:r>
            <a:br>
              <a:rPr b="1" lang="en-US" sz="2400"/>
            </a:br>
            <a:endParaRPr sz="2400"/>
          </a:p>
          <a:p>
            <a:pPr indent="-3810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Char char="o"/>
            </a:pPr>
            <a:r>
              <a:rPr b="1" lang="en-US" sz="2400"/>
              <a:t>Ice cream:</a:t>
            </a:r>
            <a:r>
              <a:rPr lang="en-US" sz="2400"/>
              <a:t>  Milk, cream, sweeteners, flavorings, additives</a:t>
            </a:r>
            <a:br>
              <a:rPr lang="en-US" sz="2400"/>
            </a:br>
            <a:endParaRPr sz="2400"/>
          </a:p>
          <a:p>
            <a:pPr indent="-3810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Char char="o"/>
            </a:pPr>
            <a:r>
              <a:rPr b="1" lang="en-US" sz="2400"/>
              <a:t>Frozen yogurt:</a:t>
            </a:r>
            <a:r>
              <a:rPr lang="en-US" sz="2400"/>
              <a:t>  Similar to ice cream, but with yogurt cultures.</a:t>
            </a:r>
            <a:br>
              <a:rPr lang="en-US" sz="2400"/>
            </a:br>
            <a:endParaRPr sz="2400"/>
          </a:p>
          <a:p>
            <a:pPr indent="-3810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Char char="o"/>
            </a:pPr>
            <a:r>
              <a:rPr b="1" lang="en-US" sz="2400"/>
              <a:t>Sherbet:</a:t>
            </a:r>
            <a:r>
              <a:rPr lang="en-US" sz="2400"/>
              <a:t>  Low fat, high sugar.  Made from milkfat, sugar, water, flavorings.</a:t>
            </a:r>
            <a:endParaRPr b="1" sz="24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 b="1" sz="1200"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26" name="Google Shape;126;p23"/>
          <p:cNvSpPr/>
          <p:nvPr/>
        </p:nvSpPr>
        <p:spPr>
          <a:xfrm>
            <a:off x="5207276" y="0"/>
            <a:ext cx="3391470" cy="2746224"/>
          </a:xfrm>
          <a:prstGeom prst="irregularSeal1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980000"/>
                </a:solidFill>
                <a:latin typeface="Lobster Two"/>
                <a:ea typeface="Lobster Two"/>
                <a:cs typeface="Lobster Two"/>
                <a:sym typeface="Lobster Two"/>
              </a:rPr>
              <a:t>It takes 12 pounds of whole milk to make one gallon of ice cream.</a:t>
            </a:r>
            <a:endParaRPr sz="1800">
              <a:solidFill>
                <a:srgbClr val="980000"/>
              </a:solidFill>
              <a:latin typeface="Lobster Two"/>
              <a:ea typeface="Lobster Two"/>
              <a:cs typeface="Lobster Two"/>
              <a:sym typeface="Lobster Two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4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Buying &amp; Storing Dairy Products</a:t>
            </a:r>
            <a:endParaRPr/>
          </a:p>
        </p:txBody>
      </p:sp>
      <p:sp>
        <p:nvSpPr>
          <p:cNvPr id="132" name="Google Shape;132;p24"/>
          <p:cNvSpPr txBox="1"/>
          <p:nvPr>
            <p:ph idx="1" type="body"/>
          </p:nvPr>
        </p:nvSpPr>
        <p:spPr>
          <a:xfrm>
            <a:off x="311700" y="1645433"/>
            <a:ext cx="8520600" cy="444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Char char="o"/>
            </a:pPr>
            <a:r>
              <a:rPr b="1" lang="en-US" sz="2400"/>
              <a:t>Look for dates </a:t>
            </a:r>
            <a:endParaRPr b="1" sz="2400"/>
          </a:p>
          <a:p>
            <a:pPr indent="-3810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Char char="o"/>
            </a:pPr>
            <a:r>
              <a:rPr lang="en-US" sz="2400"/>
              <a:t>Use up to 5 days past sell by date</a:t>
            </a:r>
            <a:br>
              <a:rPr lang="en-US" sz="2400"/>
            </a:br>
            <a:endParaRPr sz="2400"/>
          </a:p>
          <a:p>
            <a:pPr indent="-3810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Char char="o"/>
            </a:pPr>
            <a:r>
              <a:rPr b="1" lang="en-US" sz="2400"/>
              <a:t>Highly perishable</a:t>
            </a:r>
            <a:endParaRPr b="1" sz="2400"/>
          </a:p>
          <a:p>
            <a:pPr indent="-3810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Char char="✓"/>
            </a:pPr>
            <a:r>
              <a:rPr lang="en-US" sz="2400"/>
              <a:t>Tightly close</a:t>
            </a:r>
            <a:endParaRPr sz="2400"/>
          </a:p>
          <a:p>
            <a:pPr indent="-3810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Char char="✓"/>
            </a:pPr>
            <a:r>
              <a:rPr lang="en-US" sz="2400"/>
              <a:t>Store away from light </a:t>
            </a:r>
            <a:endParaRPr sz="2400"/>
          </a:p>
          <a:p>
            <a:pPr indent="-3810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Char char="✓"/>
            </a:pPr>
            <a:r>
              <a:rPr lang="en-US" sz="2400"/>
              <a:t>Cheese tightly wrapped</a:t>
            </a:r>
            <a:endParaRPr sz="2400"/>
          </a:p>
          <a:p>
            <a:pPr indent="-3810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Char char="✓"/>
            </a:pPr>
            <a:r>
              <a:rPr lang="en-US" sz="2400"/>
              <a:t>Hard cheese- can be frozen but texture will change.</a:t>
            </a:r>
            <a:endParaRPr sz="2400"/>
          </a:p>
          <a:p>
            <a:pPr indent="-3810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Char char="✓"/>
            </a:pPr>
            <a:r>
              <a:rPr lang="en-US" sz="2400"/>
              <a:t>Refrigerate butter for several weeks; freeze up to 9 months</a:t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5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Preparing Dairy Products</a:t>
            </a:r>
            <a:endParaRPr/>
          </a:p>
        </p:txBody>
      </p:sp>
      <p:sp>
        <p:nvSpPr>
          <p:cNvPr id="138" name="Google Shape;138;p25"/>
          <p:cNvSpPr txBox="1"/>
          <p:nvPr>
            <p:ph idx="1" type="body"/>
          </p:nvPr>
        </p:nvSpPr>
        <p:spPr>
          <a:xfrm>
            <a:off x="311700" y="1290574"/>
            <a:ext cx="8520600" cy="480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/>
              <a:t>Milk Cookery:</a:t>
            </a:r>
            <a:endParaRPr b="1" sz="24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t/>
            </a:r>
            <a:endParaRPr b="1" sz="2400"/>
          </a:p>
          <a:p>
            <a:pPr indent="-3810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Char char="o"/>
            </a:pPr>
            <a:r>
              <a:rPr b="1" lang="en-US" sz="2400" u="sng"/>
              <a:t>Skin</a:t>
            </a:r>
            <a:r>
              <a:rPr b="1" lang="en-US" sz="2400"/>
              <a:t>:</a:t>
            </a:r>
            <a:r>
              <a:rPr lang="en-US" sz="2400"/>
              <a:t>  Protein solids clump together.  </a:t>
            </a:r>
            <a:endParaRPr sz="2400"/>
          </a:p>
          <a:p>
            <a:pPr indent="-3810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Char char="✓"/>
            </a:pPr>
            <a:r>
              <a:rPr lang="en-US" sz="2400"/>
              <a:t>Prevention:  Cover pan and stir regularly</a:t>
            </a:r>
            <a:endParaRPr sz="2400"/>
          </a:p>
          <a:p>
            <a:pPr indent="-3810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Char char="✓"/>
            </a:pPr>
            <a:r>
              <a:rPr lang="en-US" sz="2400"/>
              <a:t>If formed:  Whisk down (removing would remove nutrients)</a:t>
            </a:r>
            <a:endParaRPr sz="2400"/>
          </a:p>
          <a:p>
            <a:pPr indent="0" lvl="0" marL="685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t/>
            </a:r>
            <a:endParaRPr sz="2400"/>
          </a:p>
          <a:p>
            <a:pPr indent="-3810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Char char="o"/>
            </a:pPr>
            <a:r>
              <a:rPr b="1" lang="en-US" sz="2400" u="sng"/>
              <a:t>Scorching</a:t>
            </a:r>
            <a:r>
              <a:rPr b="1" lang="en-US" sz="2400"/>
              <a:t>:</a:t>
            </a:r>
            <a:r>
              <a:rPr lang="en-US" sz="2400"/>
              <a:t>  Milk solids burn to the bottom.</a:t>
            </a:r>
            <a:endParaRPr sz="2400"/>
          </a:p>
          <a:p>
            <a:pPr indent="0" lvl="0" marL="1143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t/>
            </a:r>
            <a:endParaRPr sz="2400"/>
          </a:p>
          <a:p>
            <a:pPr indent="-3810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Char char="o"/>
            </a:pPr>
            <a:r>
              <a:rPr b="1" lang="en-US" sz="2400" u="sng"/>
              <a:t>Scalding</a:t>
            </a:r>
            <a:r>
              <a:rPr b="1" lang="en-US" sz="2400"/>
              <a:t>:</a:t>
            </a:r>
            <a:r>
              <a:rPr lang="en-US" sz="2400"/>
              <a:t>  Milk is heated just below boiling point.  Low heat until bubbles appear around sides of pan.</a:t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8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6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Preparing Dairy Products</a:t>
            </a:r>
            <a:endParaRPr/>
          </a:p>
        </p:txBody>
      </p:sp>
      <p:sp>
        <p:nvSpPr>
          <p:cNvPr id="144" name="Google Shape;144;p26"/>
          <p:cNvSpPr txBox="1"/>
          <p:nvPr>
            <p:ph idx="1" type="body"/>
          </p:nvPr>
        </p:nvSpPr>
        <p:spPr>
          <a:xfrm>
            <a:off x="311700" y="1290574"/>
            <a:ext cx="8520600" cy="480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/>
              <a:t>Milk Cookery:</a:t>
            </a:r>
            <a:endParaRPr b="1" sz="24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/>
          </a:p>
          <a:p>
            <a:pPr indent="-3810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Char char="o"/>
            </a:pPr>
            <a:r>
              <a:rPr b="1" lang="en-US" sz="2400" u="sng"/>
              <a:t>Curdling</a:t>
            </a:r>
            <a:r>
              <a:rPr b="1" lang="en-US" sz="2400"/>
              <a:t>:</a:t>
            </a:r>
            <a:r>
              <a:rPr lang="en-US" sz="2400"/>
              <a:t>  Separates into curds and whey; occurs when milk is heated with an acid (ex. Vegetables or fruits) or salt or high heat.  </a:t>
            </a:r>
            <a:endParaRPr sz="2400"/>
          </a:p>
          <a:p>
            <a:pPr indent="-3810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Char char="✓"/>
            </a:pPr>
            <a:r>
              <a:rPr lang="en-US" sz="2400"/>
              <a:t>Prevention:  </a:t>
            </a:r>
            <a:endParaRPr sz="2400"/>
          </a:p>
          <a:p>
            <a:pPr indent="-3810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Char char="▪"/>
            </a:pPr>
            <a:r>
              <a:rPr lang="en-US" sz="2400"/>
              <a:t>Use low temperature</a:t>
            </a:r>
            <a:endParaRPr sz="2400"/>
          </a:p>
          <a:p>
            <a:pPr indent="-3810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Char char="▪"/>
            </a:pPr>
            <a:r>
              <a:rPr lang="en-US" sz="2400"/>
              <a:t>Stir</a:t>
            </a:r>
            <a:endParaRPr sz="2400"/>
          </a:p>
          <a:p>
            <a:pPr indent="-3810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Char char="▪"/>
            </a:pPr>
            <a:r>
              <a:rPr lang="en-US" sz="2400"/>
              <a:t>Combine milk and acids gradually</a:t>
            </a:r>
            <a:endParaRPr sz="24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 u="sng"/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7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Preparing Dairy Products</a:t>
            </a:r>
            <a:endParaRPr/>
          </a:p>
        </p:txBody>
      </p:sp>
      <p:sp>
        <p:nvSpPr>
          <p:cNvPr id="150" name="Google Shape;150;p27"/>
          <p:cNvSpPr txBox="1"/>
          <p:nvPr>
            <p:ph idx="1" type="body"/>
          </p:nvPr>
        </p:nvSpPr>
        <p:spPr>
          <a:xfrm>
            <a:off x="311700" y="1290574"/>
            <a:ext cx="8520600" cy="480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None/>
            </a:pPr>
            <a:r>
              <a:rPr b="1" lang="en-US" sz="2400"/>
              <a:t>Cheese Cookery</a:t>
            </a:r>
            <a:br>
              <a:rPr b="1" lang="en-US" sz="2400"/>
            </a:br>
            <a:endParaRPr b="1" sz="2400"/>
          </a:p>
          <a:p>
            <a:pPr indent="-8382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Char char="o"/>
            </a:pPr>
            <a:r>
              <a:rPr lang="en-US" sz="2400"/>
              <a:t>Heat just long enough to melt</a:t>
            </a:r>
            <a:br>
              <a:rPr lang="en-US" sz="2400"/>
            </a:br>
            <a:endParaRPr sz="2400"/>
          </a:p>
          <a:p>
            <a:pPr indent="-8382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Char char="o"/>
            </a:pPr>
            <a:r>
              <a:rPr lang="en-US" sz="2400"/>
              <a:t>Speed cooking time by shredding or cutting into small pieces.</a:t>
            </a:r>
            <a:br>
              <a:rPr lang="en-US" sz="2400"/>
            </a:br>
            <a:endParaRPr sz="2400"/>
          </a:p>
          <a:p>
            <a:pPr indent="-8382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Char char="o"/>
            </a:pPr>
            <a:r>
              <a:rPr lang="en-US" sz="2400"/>
              <a:t>Microwave:  </a:t>
            </a:r>
            <a:endParaRPr sz="2400"/>
          </a:p>
          <a:p>
            <a:pPr indent="-3810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Char char="▪"/>
            </a:pPr>
            <a:r>
              <a:rPr lang="en-US" sz="2400"/>
              <a:t>Fat in the cheese attracts heat.  </a:t>
            </a:r>
            <a:endParaRPr sz="2400"/>
          </a:p>
          <a:p>
            <a:pPr indent="-3810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Char char="▪"/>
            </a:pPr>
            <a:r>
              <a:rPr lang="en-US" sz="2400" u="sng"/>
              <a:t>The cheese may be hotter than the rest of the food.</a:t>
            </a:r>
            <a:endParaRPr sz="2400" u="sng"/>
          </a:p>
          <a:p>
            <a:pPr indent="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 u="sng"/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8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Preparing Dairy Products</a:t>
            </a:r>
            <a:endParaRPr/>
          </a:p>
        </p:txBody>
      </p:sp>
      <p:sp>
        <p:nvSpPr>
          <p:cNvPr id="156" name="Google Shape;156;p28"/>
          <p:cNvSpPr txBox="1"/>
          <p:nvPr>
            <p:ph idx="1" type="body"/>
          </p:nvPr>
        </p:nvSpPr>
        <p:spPr>
          <a:xfrm>
            <a:off x="311700" y="1290574"/>
            <a:ext cx="8520600" cy="480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b="1" lang="en-US" sz="2400"/>
              <a:t>Yogurt Cookery</a:t>
            </a:r>
            <a:br>
              <a:rPr b="1" lang="en-US" sz="2400"/>
            </a:br>
            <a:endParaRPr b="1" sz="2400"/>
          </a:p>
          <a:p>
            <a:pPr indent="-3810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Char char="o"/>
            </a:pPr>
            <a:r>
              <a:rPr lang="en-US" sz="2400"/>
              <a:t>Stir before use</a:t>
            </a:r>
            <a:br>
              <a:rPr lang="en-US" sz="2400"/>
            </a:br>
            <a:endParaRPr sz="2400"/>
          </a:p>
          <a:p>
            <a:pPr indent="-3810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Char char="o"/>
            </a:pPr>
            <a:r>
              <a:rPr lang="en-US" sz="2400"/>
              <a:t>Cook at a moderate temperature</a:t>
            </a:r>
            <a:br>
              <a:rPr lang="en-US" sz="2400"/>
            </a:br>
            <a:endParaRPr sz="2400"/>
          </a:p>
          <a:p>
            <a:pPr indent="-3810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Char char="o"/>
            </a:pPr>
            <a:r>
              <a:rPr lang="en-US" sz="2400"/>
              <a:t>Can be used in salad dressings, dips, sauces, or dessert toppings.</a:t>
            </a:r>
            <a:br>
              <a:rPr lang="en-US" sz="2400"/>
            </a:br>
            <a:endParaRPr sz="2400"/>
          </a:p>
          <a:p>
            <a:pPr indent="-3810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Char char="o"/>
            </a:pPr>
            <a:r>
              <a:rPr lang="en-US" sz="2400"/>
              <a:t>Greek plain yogurt can be used to replace  sour cream</a:t>
            </a:r>
            <a:endParaRPr sz="24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9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Cooking Principles</a:t>
            </a:r>
            <a:endParaRPr/>
          </a:p>
        </p:txBody>
      </p:sp>
      <p:sp>
        <p:nvSpPr>
          <p:cNvPr id="162" name="Google Shape;162;p29"/>
          <p:cNvSpPr txBox="1"/>
          <p:nvPr>
            <p:ph idx="1" type="body"/>
          </p:nvPr>
        </p:nvSpPr>
        <p:spPr>
          <a:xfrm>
            <a:off x="311700" y="1645433"/>
            <a:ext cx="8520600" cy="444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/>
              <a:t>ROUX: </a:t>
            </a:r>
            <a:endParaRPr b="1"/>
          </a:p>
          <a:p>
            <a:pPr indent="-285750" lvl="1" marL="74295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750"/>
              <a:buFont typeface="Playfair Display"/>
              <a:buChar char="■"/>
            </a:pPr>
            <a:r>
              <a:rPr lang="en-US" sz="2500"/>
              <a:t>A thickening agent prepared by heating equal amounts of fat and flour.</a:t>
            </a:r>
            <a:endParaRPr sz="2500"/>
          </a:p>
          <a:p>
            <a:pPr indent="0" lvl="0" marL="45720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 sz="2500"/>
          </a:p>
          <a:p>
            <a:pPr indent="-285750" lvl="1" marL="74295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750"/>
              <a:buFont typeface="Playfair Display"/>
              <a:buChar char="■"/>
            </a:pPr>
            <a:r>
              <a:rPr lang="en-US" sz="2500"/>
              <a:t>The base for many sauces and soups</a:t>
            </a:r>
            <a:endParaRPr/>
          </a:p>
        </p:txBody>
      </p:sp>
      <p:pic>
        <p:nvPicPr>
          <p:cNvPr id="163" name="Google Shape;163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769125" y="2357150"/>
            <a:ext cx="5540626" cy="5540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25472" y="4388650"/>
            <a:ext cx="3139050" cy="1862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47500" y="4557725"/>
            <a:ext cx="1524000" cy="152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30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Cooking Principles</a:t>
            </a:r>
            <a:endParaRPr/>
          </a:p>
        </p:txBody>
      </p:sp>
      <p:sp>
        <p:nvSpPr>
          <p:cNvPr id="171" name="Google Shape;171;p30"/>
          <p:cNvSpPr txBox="1"/>
          <p:nvPr>
            <p:ph idx="1" type="body"/>
          </p:nvPr>
        </p:nvSpPr>
        <p:spPr>
          <a:xfrm>
            <a:off x="311700" y="1645433"/>
            <a:ext cx="8520600" cy="444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Macaroni and Cheese Demo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/>
          <p:nvPr>
            <p:ph type="title"/>
          </p:nvPr>
        </p:nvSpPr>
        <p:spPr>
          <a:xfrm>
            <a:off x="265500" y="1442233"/>
            <a:ext cx="4045200" cy="238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565656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On average, how many gallons of milk does the average American drink per year? </a:t>
            </a:r>
            <a:endParaRPr sz="36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66" name="Google Shape;66;p14"/>
          <p:cNvSpPr txBox="1"/>
          <p:nvPr>
            <p:ph idx="2" type="body"/>
          </p:nvPr>
        </p:nvSpPr>
        <p:spPr>
          <a:xfrm>
            <a:off x="4939500" y="965600"/>
            <a:ext cx="3837000" cy="4926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6000">
                <a:latin typeface="Oswald"/>
                <a:ea typeface="Oswald"/>
                <a:cs typeface="Oswald"/>
                <a:sym typeface="Oswald"/>
              </a:rPr>
              <a:t>20.4 gallons</a:t>
            </a:r>
            <a:endParaRPr sz="6000"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 txBox="1"/>
          <p:nvPr>
            <p:ph type="title"/>
          </p:nvPr>
        </p:nvSpPr>
        <p:spPr>
          <a:xfrm>
            <a:off x="265500" y="1442233"/>
            <a:ext cx="4045200" cy="238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565656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Which state was the first to grade cheese for quality?</a:t>
            </a:r>
            <a:endParaRPr sz="36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72" name="Google Shape;72;p15"/>
          <p:cNvSpPr txBox="1"/>
          <p:nvPr>
            <p:ph idx="2" type="body"/>
          </p:nvPr>
        </p:nvSpPr>
        <p:spPr>
          <a:xfrm>
            <a:off x="4939500" y="965600"/>
            <a:ext cx="3837000" cy="4926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6000">
                <a:latin typeface="Oswald"/>
                <a:ea typeface="Oswald"/>
                <a:cs typeface="Oswald"/>
                <a:sym typeface="Oswald"/>
              </a:rPr>
              <a:t>Wisconsin</a:t>
            </a:r>
            <a:endParaRPr sz="6000"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6"/>
          <p:cNvSpPr txBox="1"/>
          <p:nvPr>
            <p:ph type="title"/>
          </p:nvPr>
        </p:nvSpPr>
        <p:spPr>
          <a:xfrm>
            <a:off x="265500" y="1442233"/>
            <a:ext cx="4045200" cy="238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333333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How many pounds of Wisconsin Milk does it take to make one pound of Wisconsin cheese?</a:t>
            </a:r>
            <a:endParaRPr sz="30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78" name="Google Shape;78;p16"/>
          <p:cNvSpPr txBox="1"/>
          <p:nvPr>
            <p:ph idx="2" type="body"/>
          </p:nvPr>
        </p:nvSpPr>
        <p:spPr>
          <a:xfrm>
            <a:off x="4939500" y="965600"/>
            <a:ext cx="3837000" cy="4926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-US"/>
              <a:t>	</a:t>
            </a:r>
            <a:r>
              <a:rPr lang="en-US" sz="7200">
                <a:latin typeface="Oswald"/>
                <a:ea typeface="Oswald"/>
                <a:cs typeface="Oswald"/>
                <a:sym typeface="Oswald"/>
              </a:rPr>
              <a:t>10 lb</a:t>
            </a:r>
            <a:endParaRPr sz="7200"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7"/>
          <p:cNvSpPr txBox="1"/>
          <p:nvPr>
            <p:ph type="title"/>
          </p:nvPr>
        </p:nvSpPr>
        <p:spPr>
          <a:xfrm>
            <a:off x="265500" y="1442233"/>
            <a:ext cx="4045200" cy="238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333333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On average how many pounds of cheese does the average American </a:t>
            </a:r>
            <a:endParaRPr sz="3000">
              <a:solidFill>
                <a:srgbClr val="333333"/>
              </a:solidFill>
              <a:highlight>
                <a:srgbClr val="FFFFFF"/>
              </a:highlight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333333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eat every year?</a:t>
            </a:r>
            <a:endParaRPr sz="30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84" name="Google Shape;84;p17"/>
          <p:cNvSpPr txBox="1"/>
          <p:nvPr>
            <p:ph idx="2" type="body"/>
          </p:nvPr>
        </p:nvSpPr>
        <p:spPr>
          <a:xfrm>
            <a:off x="4939500" y="965600"/>
            <a:ext cx="3837000" cy="4926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-US"/>
              <a:t>	</a:t>
            </a:r>
            <a:r>
              <a:rPr lang="en-US" sz="7200">
                <a:latin typeface="Oswald"/>
                <a:ea typeface="Oswald"/>
                <a:cs typeface="Oswald"/>
                <a:sym typeface="Oswald"/>
              </a:rPr>
              <a:t>33 lb</a:t>
            </a:r>
            <a:endParaRPr sz="7200"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8"/>
          <p:cNvSpPr txBox="1"/>
          <p:nvPr>
            <p:ph type="title"/>
          </p:nvPr>
        </p:nvSpPr>
        <p:spPr>
          <a:xfrm>
            <a:off x="265500" y="1442233"/>
            <a:ext cx="4045200" cy="238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333333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How many varieties, types, and styles of world famous cheese does Wisconsin produce?</a:t>
            </a:r>
            <a:endParaRPr sz="30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90" name="Google Shape;90;p18"/>
          <p:cNvSpPr txBox="1"/>
          <p:nvPr>
            <p:ph idx="2" type="body"/>
          </p:nvPr>
        </p:nvSpPr>
        <p:spPr>
          <a:xfrm>
            <a:off x="4834450" y="965550"/>
            <a:ext cx="3837000" cy="4926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-US"/>
              <a:t>	</a:t>
            </a:r>
            <a:r>
              <a:rPr lang="en-US" sz="7200">
                <a:latin typeface="Oswald"/>
                <a:ea typeface="Oswald"/>
                <a:cs typeface="Oswald"/>
                <a:sym typeface="Oswald"/>
              </a:rPr>
              <a:t>600</a:t>
            </a:r>
            <a:endParaRPr sz="7200"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9"/>
          <p:cNvSpPr txBox="1"/>
          <p:nvPr>
            <p:ph type="title"/>
          </p:nvPr>
        </p:nvSpPr>
        <p:spPr>
          <a:xfrm>
            <a:off x="265500" y="1442233"/>
            <a:ext cx="4045200" cy="238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333333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How many pounds of milk are produced monthly in Wisconsin?</a:t>
            </a:r>
            <a:endParaRPr sz="30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96" name="Google Shape;96;p19"/>
          <p:cNvSpPr txBox="1"/>
          <p:nvPr>
            <p:ph idx="2" type="body"/>
          </p:nvPr>
        </p:nvSpPr>
        <p:spPr>
          <a:xfrm>
            <a:off x="4834450" y="965550"/>
            <a:ext cx="3837000" cy="4926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7200">
                <a:latin typeface="Oswald"/>
                <a:ea typeface="Oswald"/>
                <a:cs typeface="Oswald"/>
                <a:sym typeface="Oswald"/>
              </a:rPr>
              <a:t>2 </a:t>
            </a:r>
            <a:r>
              <a:rPr lang="en-US" sz="7200">
                <a:highlight>
                  <a:srgbClr val="00FFFF"/>
                </a:highlight>
                <a:latin typeface="Oswald"/>
                <a:ea typeface="Oswald"/>
                <a:cs typeface="Oswald"/>
                <a:sym typeface="Oswald"/>
              </a:rPr>
              <a:t>B</a:t>
            </a:r>
            <a:r>
              <a:rPr lang="en-US" sz="7200">
                <a:highlight>
                  <a:srgbClr val="00FF00"/>
                </a:highlight>
                <a:latin typeface="Oswald"/>
                <a:ea typeface="Oswald"/>
                <a:cs typeface="Oswald"/>
                <a:sym typeface="Oswald"/>
              </a:rPr>
              <a:t>I</a:t>
            </a:r>
            <a:r>
              <a:rPr lang="en-US" sz="7200">
                <a:highlight>
                  <a:srgbClr val="4A86E8"/>
                </a:highlight>
                <a:latin typeface="Oswald"/>
                <a:ea typeface="Oswald"/>
                <a:cs typeface="Oswald"/>
                <a:sym typeface="Oswald"/>
              </a:rPr>
              <a:t>L</a:t>
            </a:r>
            <a:r>
              <a:rPr lang="en-US" sz="7200">
                <a:highlight>
                  <a:srgbClr val="EA9999"/>
                </a:highlight>
                <a:latin typeface="Oswald"/>
                <a:ea typeface="Oswald"/>
                <a:cs typeface="Oswald"/>
                <a:sym typeface="Oswald"/>
              </a:rPr>
              <a:t>L</a:t>
            </a:r>
            <a:r>
              <a:rPr lang="en-US" sz="7200">
                <a:highlight>
                  <a:srgbClr val="0000FF"/>
                </a:highlight>
                <a:latin typeface="Oswald"/>
                <a:ea typeface="Oswald"/>
                <a:cs typeface="Oswald"/>
                <a:sym typeface="Oswald"/>
              </a:rPr>
              <a:t>I</a:t>
            </a:r>
            <a:r>
              <a:rPr lang="en-US" sz="7200">
                <a:highlight>
                  <a:schemeClr val="accent3"/>
                </a:highlight>
                <a:latin typeface="Oswald"/>
                <a:ea typeface="Oswald"/>
                <a:cs typeface="Oswald"/>
                <a:sym typeface="Oswald"/>
              </a:rPr>
              <a:t>O</a:t>
            </a:r>
            <a:r>
              <a:rPr lang="en-US" sz="7200">
                <a:highlight>
                  <a:schemeClr val="accent4"/>
                </a:highlight>
                <a:latin typeface="Oswald"/>
                <a:ea typeface="Oswald"/>
                <a:cs typeface="Oswald"/>
                <a:sym typeface="Oswald"/>
              </a:rPr>
              <a:t>N</a:t>
            </a:r>
            <a:endParaRPr sz="7200">
              <a:highlight>
                <a:schemeClr val="accent4"/>
              </a:highlight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0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/>
              <a:t>Types of Milk</a:t>
            </a:r>
            <a:endParaRPr/>
          </a:p>
        </p:txBody>
      </p:sp>
      <p:sp>
        <p:nvSpPr>
          <p:cNvPr id="102" name="Google Shape;102;p20"/>
          <p:cNvSpPr txBox="1"/>
          <p:nvPr>
            <p:ph idx="1" type="body"/>
          </p:nvPr>
        </p:nvSpPr>
        <p:spPr>
          <a:xfrm>
            <a:off x="311700" y="1645425"/>
            <a:ext cx="8722200" cy="444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-US" sz="2400"/>
              <a:t>o   </a:t>
            </a:r>
            <a:r>
              <a:rPr b="1" lang="en-US" sz="2400"/>
              <a:t>Whole</a:t>
            </a:r>
            <a:r>
              <a:rPr lang="en-US" sz="2400"/>
              <a:t> vs. </a:t>
            </a:r>
            <a:r>
              <a:rPr b="1" lang="en-US" sz="2400"/>
              <a:t>low-fat</a:t>
            </a:r>
            <a:r>
              <a:rPr lang="en-US" sz="2400"/>
              <a:t> vs. </a:t>
            </a:r>
            <a:r>
              <a:rPr b="1" lang="en-US" sz="2400"/>
              <a:t>skim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    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     </a:t>
            </a: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        </a:t>
            </a:r>
            <a:r>
              <a:rPr lang="en-US" sz="3000">
                <a:latin typeface="Calibri"/>
                <a:ea typeface="Calibri"/>
                <a:cs typeface="Calibri"/>
                <a:sym typeface="Calibri"/>
              </a:rPr>
              <a:t>4%         1-2%	    0%	 </a:t>
            </a:r>
            <a:endParaRPr sz="30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-US" sz="2400"/>
              <a:t>o</a:t>
            </a:r>
            <a:r>
              <a:rPr b="1" lang="en-US" sz="2400"/>
              <a:t>   Non-fat Dry- </a:t>
            </a:r>
            <a:r>
              <a:rPr lang="en-US" sz="2400"/>
              <a:t>Powder form</a:t>
            </a:r>
            <a:endParaRPr sz="24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-US" sz="2400"/>
              <a:t>o   </a:t>
            </a:r>
            <a:r>
              <a:rPr b="1" lang="en-US" sz="2400"/>
              <a:t>Evaporated</a:t>
            </a:r>
            <a:r>
              <a:rPr lang="en-US" sz="2400"/>
              <a:t>- ½ the amount of water as regular milk</a:t>
            </a:r>
            <a:endParaRPr sz="24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-US" sz="2400"/>
              <a:t>o   </a:t>
            </a:r>
            <a:r>
              <a:rPr b="1" lang="en-US" sz="2400"/>
              <a:t>Sweetened condensed</a:t>
            </a:r>
            <a:r>
              <a:rPr lang="en-US" sz="2400"/>
              <a:t>- Concentrated and sweetened</a:t>
            </a:r>
            <a:endParaRPr sz="24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-US" sz="2400"/>
              <a:t>** Evaporated &amp; Sweetened Condensed are CANNED GOODS</a:t>
            </a:r>
            <a:endParaRPr sz="24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cxnSp>
        <p:nvCxnSpPr>
          <p:cNvPr id="103" name="Google Shape;103;p20"/>
          <p:cNvCxnSpPr/>
          <p:nvPr/>
        </p:nvCxnSpPr>
        <p:spPr>
          <a:xfrm>
            <a:off x="2673500" y="2100925"/>
            <a:ext cx="15000" cy="360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04" name="Google Shape;104;p20"/>
          <p:cNvCxnSpPr/>
          <p:nvPr/>
        </p:nvCxnSpPr>
        <p:spPr>
          <a:xfrm>
            <a:off x="3996400" y="2100925"/>
            <a:ext cx="15000" cy="360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05" name="Google Shape;105;p20"/>
          <p:cNvCxnSpPr/>
          <p:nvPr/>
        </p:nvCxnSpPr>
        <p:spPr>
          <a:xfrm>
            <a:off x="1350600" y="2100925"/>
            <a:ext cx="15000" cy="360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106" name="Google Shape;106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44920" y="115275"/>
            <a:ext cx="2987374" cy="260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1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Processing Terminoloy</a:t>
            </a:r>
            <a:endParaRPr/>
          </a:p>
        </p:txBody>
      </p:sp>
      <p:sp>
        <p:nvSpPr>
          <p:cNvPr id="112" name="Google Shape;112;p21"/>
          <p:cNvSpPr txBox="1"/>
          <p:nvPr>
            <p:ph idx="1" type="body"/>
          </p:nvPr>
        </p:nvSpPr>
        <p:spPr>
          <a:xfrm>
            <a:off x="311700" y="1645433"/>
            <a:ext cx="8520600" cy="444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6096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Char char="o"/>
            </a:pPr>
            <a:r>
              <a:rPr b="1" lang="en-US" sz="2400"/>
              <a:t>Pasteurized:  </a:t>
            </a:r>
            <a:r>
              <a:rPr lang="en-US" sz="2400"/>
              <a:t>Heat treated to kill harmful bacteria (government regulated)</a:t>
            </a:r>
            <a:br>
              <a:rPr lang="en-US" sz="2400"/>
            </a:br>
            <a:endParaRPr sz="2400"/>
          </a:p>
          <a:p>
            <a:pPr indent="-6096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Char char="o"/>
            </a:pPr>
            <a:r>
              <a:rPr b="1" lang="en-US" sz="2400"/>
              <a:t>Ultra-Pasteurized:  </a:t>
            </a:r>
            <a:r>
              <a:rPr lang="en-US" sz="2400"/>
              <a:t>Heated to a higher temperature to keep longer</a:t>
            </a:r>
            <a:br>
              <a:rPr lang="en-US" sz="2400"/>
            </a:br>
            <a:endParaRPr sz="2400"/>
          </a:p>
          <a:p>
            <a:pPr indent="-6096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Char char="o"/>
            </a:pPr>
            <a:r>
              <a:rPr b="1" lang="en-US" sz="2400"/>
              <a:t>Homogenized:</a:t>
            </a:r>
            <a:r>
              <a:rPr lang="en-US" sz="2400"/>
              <a:t> Fat broken down so it does not separate</a:t>
            </a:r>
            <a:br>
              <a:rPr lang="en-US" sz="2400"/>
            </a:br>
            <a:endParaRPr sz="2400"/>
          </a:p>
          <a:p>
            <a:pPr indent="-6096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layfair Display"/>
              <a:buChar char="o"/>
            </a:pPr>
            <a:r>
              <a:rPr b="1" lang="en-US" sz="2400"/>
              <a:t>Cultured:</a:t>
            </a:r>
            <a:r>
              <a:rPr lang="en-US" sz="2400"/>
              <a:t> Harmless bacteria added to cause fermentation and add a tangy, acidic flavor (buttermilk, yogurt)</a:t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op">
  <a:themeElements>
    <a:clrScheme name="Pop">
      <a:dk1>
        <a:srgbClr val="F8E71C"/>
      </a:dk1>
      <a:lt1>
        <a:srgbClr val="FFFFFF"/>
      </a:lt1>
      <a:dk2>
        <a:srgbClr val="000000"/>
      </a:dk2>
      <a:lt2>
        <a:srgbClr val="D9D9D9"/>
      </a:lt2>
      <a:accent1>
        <a:srgbClr val="666666"/>
      </a:accent1>
      <a:accent2>
        <a:srgbClr val="483165"/>
      </a:accent2>
      <a:accent3>
        <a:srgbClr val="EB1E95"/>
      </a:accent3>
      <a:accent4>
        <a:srgbClr val="0F9D58"/>
      </a:accent4>
      <a:accent5>
        <a:srgbClr val="01AFD1"/>
      </a:accent5>
      <a:accent6>
        <a:srgbClr val="9C27B0"/>
      </a:accent6>
      <a:hlink>
        <a:srgbClr val="01AFD1"/>
      </a:hlink>
      <a:folHlink>
        <a:srgbClr val="01AF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