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37.xml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3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33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34.xml"/>
  <Override ContentType="application/vnd.openxmlformats-officedocument.presentationml.notesSlide+xml" PartName="/ppt/notesSlides/notesSlide38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35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39.xml"/>
  <Override ContentType="application/vnd.openxmlformats-officedocument.presentationml.notesSlide+xml" PartName="/ppt/notesSlides/notesSlide31.xml"/>
  <Override ContentType="application/vnd.openxmlformats-officedocument.presentationml.notesSlide+xml" PartName="/ppt/notesSlides/notesSlide36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40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30.xml"/>
  <Override ContentType="application/vnd.openxmlformats-officedocument.presentationml.slide+xml" PartName="/ppt/slides/slide22.xml"/>
  <Override ContentType="application/vnd.openxmlformats-officedocument.presentationml.slide+xml" PartName="/ppt/slides/slide35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5.xml"/>
  <Override ContentType="application/vnd.openxmlformats-officedocument.presentationml.slide+xml" PartName="/ppt/slides/slide34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33.xml"/>
  <Override ContentType="application/vnd.openxmlformats-officedocument.presentationml.slide+xml" PartName="/ppt/slides/slide38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9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32.xml"/>
  <Override ContentType="application/vnd.openxmlformats-officedocument.presentationml.slide+xml" PartName="/ppt/slides/slide37.xml"/>
  <Override ContentType="application/vnd.openxmlformats-officedocument.presentationml.slide+xml" PartName="/ppt/slides/slide1.xml"/>
  <Override ContentType="application/vnd.openxmlformats-officedocument.presentationml.slide+xml" PartName="/ppt/slides/slide28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36.xml"/>
  <Override ContentType="application/vnd.openxmlformats-officedocument.presentationml.slide+xml" PartName="/ppt/slides/slide31.xml"/>
  <Override ContentType="application/vnd.openxmlformats-officedocument.presentationml.slide+xml" PartName="/ppt/slides/slide23.xml"/>
  <Override ContentType="application/vnd.openxmlformats-officedocument.presentationml.slide+xml" PartName="/ppt/slides/slide2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slide+xml" PartName="/ppt/slides/slide40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  <p:sldId id="286" r:id="rId36"/>
    <p:sldId id="287" r:id="rId37"/>
    <p:sldId id="288" r:id="rId38"/>
    <p:sldId id="289" r:id="rId39"/>
    <p:sldId id="290" r:id="rId40"/>
    <p:sldId id="291" r:id="rId41"/>
    <p:sldId id="292" r:id="rId42"/>
    <p:sldId id="293" r:id="rId43"/>
    <p:sldId id="294" r:id="rId44"/>
    <p:sldId id="295" r:id="rId45"/>
  </p:sldIdLst>
  <p:sldSz cy="6858000" cx="12192000"/>
  <p:notesSz cx="6858000" cy="9144000"/>
  <p:embeddedFontLst>
    <p:embeddedFont>
      <p:font typeface="Corbel"/>
      <p:regular r:id="rId46"/>
      <p:bold r:id="rId47"/>
      <p:italic r:id="rId48"/>
      <p:boldItalic r:id="rId49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http://customooxmlschemas.google.com/">
      <go:slidesCustomData xmlns:go="http://customooxmlschemas.google.com/" r:id="rId50" roundtripDataSignature="AMtx7mjrdKIkpaAJcuyDn/jyYXpxzQvmQ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7297B38C-7E8D-4534-BA57-647524858CBE}">
  <a:tblStyle styleId="{7297B38C-7E8D-4534-BA57-647524858CBE}" styleName="Table_0">
    <a:wholeTbl>
      <a:tcTxStyle b="off" i="off">
        <a:font>
          <a:latin typeface="Corbel"/>
          <a:ea typeface="Corbel"/>
          <a:cs typeface="Corbel"/>
        </a:font>
        <a:schemeClr val="dk1"/>
      </a:tcTxStyle>
      <a:tcStyle>
        <a:tcBdr>
          <a:left>
            <a:ln cap="flat" cmpd="sng" w="127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127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127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127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127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127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a:insideV>
        </a:tcBdr>
        <a:fill>
          <a:solidFill>
            <a:srgbClr val="FFFFFF">
              <a:alpha val="0"/>
            </a:srgbClr>
          </a:solidFill>
        </a:fill>
      </a:tc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  <a:tblStyle styleId="{FC43184F-C273-420E-9F54-13DCF5A89BC5}" styleName="Table_1">
    <a:wholeTbl>
      <a:tcTxStyle b="off" i="off">
        <a:font>
          <a:latin typeface="Corbel"/>
          <a:ea typeface="Corbel"/>
          <a:cs typeface="Corbel"/>
        </a:font>
        <a:schemeClr val="dk1"/>
      </a:tcTxStyle>
      <a:tcStyle>
        <a:tcBdr>
          <a:left>
            <a:ln cap="flat" cmpd="sng" w="9525">
              <a:solidFill>
                <a:srgbClr val="000000">
                  <a:alpha val="0"/>
                </a:srgbClr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9525">
              <a:solidFill>
                <a:srgbClr val="000000">
                  <a:alpha val="0"/>
                </a:srgbClr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9525">
              <a:solidFill>
                <a:srgbClr val="000000">
                  <a:alpha val="0"/>
                </a:srgbClr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9525">
              <a:solidFill>
                <a:srgbClr val="000000">
                  <a:alpha val="0"/>
                </a:srgbClr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9525">
              <a:solidFill>
                <a:srgbClr val="000000">
                  <a:alpha val="0"/>
                </a:srgbClr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9525">
              <a:solidFill>
                <a:srgbClr val="000000">
                  <a:alpha val="0"/>
                </a:srgbClr>
              </a:solidFill>
              <a:prstDash val="solid"/>
              <a:round/>
              <a:headEnd len="sm" w="sm" type="none"/>
              <a:tailEnd len="sm" w="sm" type="none"/>
            </a:ln>
          </a:insideV>
        </a:tcBdr>
        <a:fill>
          <a:solidFill>
            <a:srgbClr val="FFFFFF">
              <a:alpha val="0"/>
            </a:srgbClr>
          </a:solidFill>
        </a:fill>
      </a:tc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</a:tblStyleLst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slide" Target="slides/slide35.xml"/><Relationship Id="rId42" Type="http://schemas.openxmlformats.org/officeDocument/2006/relationships/slide" Target="slides/slide37.xml"/><Relationship Id="rId41" Type="http://schemas.openxmlformats.org/officeDocument/2006/relationships/slide" Target="slides/slide36.xml"/><Relationship Id="rId44" Type="http://schemas.openxmlformats.org/officeDocument/2006/relationships/slide" Target="slides/slide39.xml"/><Relationship Id="rId43" Type="http://schemas.openxmlformats.org/officeDocument/2006/relationships/slide" Target="slides/slide38.xml"/><Relationship Id="rId46" Type="http://schemas.openxmlformats.org/officeDocument/2006/relationships/font" Target="fonts/Corbel-regular.fntdata"/><Relationship Id="rId45" Type="http://schemas.openxmlformats.org/officeDocument/2006/relationships/slide" Target="slides/slide40.xml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48" Type="http://schemas.openxmlformats.org/officeDocument/2006/relationships/font" Target="fonts/Corbel-italic.fntdata"/><Relationship Id="rId47" Type="http://schemas.openxmlformats.org/officeDocument/2006/relationships/font" Target="fonts/Corbel-bold.fntdata"/><Relationship Id="rId49" Type="http://schemas.openxmlformats.org/officeDocument/2006/relationships/font" Target="fonts/Corbel-boldItalic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33" Type="http://schemas.openxmlformats.org/officeDocument/2006/relationships/slide" Target="slides/slide28.xml"/><Relationship Id="rId32" Type="http://schemas.openxmlformats.org/officeDocument/2006/relationships/slide" Target="slides/slide27.xml"/><Relationship Id="rId35" Type="http://schemas.openxmlformats.org/officeDocument/2006/relationships/slide" Target="slides/slide30.xml"/><Relationship Id="rId34" Type="http://schemas.openxmlformats.org/officeDocument/2006/relationships/slide" Target="slides/slide29.xml"/><Relationship Id="rId37" Type="http://schemas.openxmlformats.org/officeDocument/2006/relationships/slide" Target="slides/slide32.xml"/><Relationship Id="rId36" Type="http://schemas.openxmlformats.org/officeDocument/2006/relationships/slide" Target="slides/slide31.xml"/><Relationship Id="rId39" Type="http://schemas.openxmlformats.org/officeDocument/2006/relationships/slide" Target="slides/slide34.xml"/><Relationship Id="rId38" Type="http://schemas.openxmlformats.org/officeDocument/2006/relationships/slide" Target="slides/slide33.xml"/><Relationship Id="rId20" Type="http://schemas.openxmlformats.org/officeDocument/2006/relationships/slide" Target="slides/slide15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29" Type="http://schemas.openxmlformats.org/officeDocument/2006/relationships/slide" Target="slides/slide24.xml"/><Relationship Id="rId50" Type="http://customschemas.google.com/relationships/presentationmetadata" Target="metadata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6" name="Google Shape;86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p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3" name="Google Shape;143;p10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7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9" name="Google Shape;149;p1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5" name="Google Shape;155;p1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0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p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2" name="Google Shape;162;p1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7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p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9" name="Google Shape;169;p1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3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p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5" name="Google Shape;175;p1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0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2" name="Google Shape;182;p1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7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p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9" name="Google Shape;189;p1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3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p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5" name="Google Shape;195;p1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0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p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2" name="Google Shape;202;p1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4" name="Google Shape;94;p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7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p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9" name="Google Shape;209;p20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3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Google Shape;214;p2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5" name="Google Shape;215;p2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0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p2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2" name="Google Shape;222;p2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7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Google Shape;228;p2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9" name="Google Shape;229;p2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3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Google Shape;234;p2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5" name="Google Shape;235;p2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0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Google Shape;241;p2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2" name="Google Shape;242;p2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7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Google Shape;248;p2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9" name="Google Shape;249;p2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3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Google Shape;254;p2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5" name="Google Shape;255;p2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0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Google Shape;261;p2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2" name="Google Shape;262;p2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7" name="Shape 2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Google Shape;268;p2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9" name="Google Shape;269;p2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0" name="Google Shape;100;p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3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Google Shape;274;p3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5" name="Google Shape;275;p30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0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Google Shape;281;p3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2" name="Google Shape;282;p3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7" name="Shape 2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" name="Google Shape;288;p3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9" name="Google Shape;289;p3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4" name="Shape 2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" name="Google Shape;295;p3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6" name="Google Shape;296;p3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Google Shape;302;p3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03" name="Google Shape;303;p3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7" name="Shape 3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" name="Google Shape;308;p3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09" name="Google Shape;309;p3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4" name="Shape 3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" name="Google Shape;315;p3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16" name="Google Shape;316;p3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1" name="Shape 3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2" name="Google Shape;322;p3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3" name="Google Shape;323;p3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8" name="Shape 3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" name="Google Shape;329;p3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30" name="Google Shape;330;p3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5" name="Shape 3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6" name="Google Shape;336;p3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37" name="Google Shape;337;p3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6" name="Google Shape;106;p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2" name="Shape 3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3" name="Google Shape;343;p4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44" name="Google Shape;344;p40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2" name="Google Shape;112;p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8" name="Google Shape;118;p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5" name="Google Shape;125;p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1" name="Google Shape;131;p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7" name="Google Shape;137;p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2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13;p42"/>
          <p:cNvSpPr/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accent1"/>
          </a:solidFill>
          <a:ln cap="flat" cmpd="sng" w="12700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" name="Google Shape;14;p42"/>
          <p:cNvSpPr txBox="1"/>
          <p:nvPr>
            <p:ph type="ctrTitle"/>
          </p:nvPr>
        </p:nvSpPr>
        <p:spPr>
          <a:xfrm>
            <a:off x="1109980" y="882376"/>
            <a:ext cx="9966960" cy="292608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7200"/>
              <a:buFont typeface="Corbel"/>
              <a:buNone/>
              <a:defRPr b="1" sz="7200" cap="none">
                <a:solidFill>
                  <a:srgbClr val="FFFFFF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" name="Google Shape;15;p42"/>
          <p:cNvSpPr txBox="1"/>
          <p:nvPr>
            <p:ph idx="1" type="subTitle"/>
          </p:nvPr>
        </p:nvSpPr>
        <p:spPr>
          <a:xfrm>
            <a:off x="1709530" y="3869634"/>
            <a:ext cx="8767860" cy="13881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760"/>
              <a:buNone/>
              <a:defRPr sz="2200">
                <a:solidFill>
                  <a:srgbClr val="FFFFFF"/>
                </a:solidFill>
              </a:defRPr>
            </a:lvl1pPr>
            <a:lvl2pPr lvl="1" algn="ctr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760"/>
              <a:buNone/>
              <a:defRPr sz="2200"/>
            </a:lvl2pPr>
            <a:lvl3pPr lvl="2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760"/>
              <a:buNone/>
              <a:defRPr sz="2200"/>
            </a:lvl3pPr>
            <a:lvl4pPr lvl="3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600"/>
              <a:buNone/>
              <a:defRPr sz="2000"/>
            </a:lvl4pPr>
            <a:lvl5pPr lvl="4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600"/>
              <a:buNone/>
              <a:defRPr sz="2000"/>
            </a:lvl5pPr>
            <a:lvl6pPr lvl="5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600"/>
              <a:buNone/>
              <a:defRPr sz="2000"/>
            </a:lvl6pPr>
            <a:lvl7pPr lvl="6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600"/>
              <a:buNone/>
              <a:defRPr sz="2000"/>
            </a:lvl7pPr>
            <a:lvl8pPr lvl="7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600"/>
              <a:buNone/>
              <a:defRPr sz="2000"/>
            </a:lvl8pPr>
            <a:lvl9pPr lvl="8" algn="ctr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1600"/>
              <a:buNone/>
              <a:defRPr sz="2000"/>
            </a:lvl9pPr>
          </a:lstStyle>
          <a:p/>
        </p:txBody>
      </p:sp>
      <p:sp>
        <p:nvSpPr>
          <p:cNvPr id="16" name="Google Shape;16;p42"/>
          <p:cNvSpPr txBox="1"/>
          <p:nvPr>
            <p:ph idx="10" type="dt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FFFFFF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" name="Google Shape;17;p42"/>
          <p:cNvSpPr txBox="1"/>
          <p:nvPr>
            <p:ph idx="11" type="ftr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FFFFFF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" name="Google Shape;18;p42"/>
          <p:cNvSpPr txBox="1"/>
          <p:nvPr>
            <p:ph idx="12" type="sldNum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 b="0" i="0" sz="1200" u="none" cap="none" strike="noStrike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indent="0" lvl="1" marL="0" algn="r">
              <a:spcBef>
                <a:spcPts val="0"/>
              </a:spcBef>
              <a:buNone/>
              <a:defRPr b="0" i="0" sz="1200" u="none" cap="none" strike="noStrike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indent="0" lvl="2" marL="0" algn="r">
              <a:spcBef>
                <a:spcPts val="0"/>
              </a:spcBef>
              <a:buNone/>
              <a:defRPr b="0" i="0" sz="1200" u="none" cap="none" strike="noStrike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indent="0" lvl="3" marL="0" algn="r">
              <a:spcBef>
                <a:spcPts val="0"/>
              </a:spcBef>
              <a:buNone/>
              <a:defRPr b="0" i="0" sz="1200" u="none" cap="none" strike="noStrike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indent="0" lvl="4" marL="0" algn="r">
              <a:spcBef>
                <a:spcPts val="0"/>
              </a:spcBef>
              <a:buNone/>
              <a:defRPr b="0" i="0" sz="1200" u="none" cap="none" strike="noStrike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indent="0" lvl="5" marL="0" algn="r">
              <a:spcBef>
                <a:spcPts val="0"/>
              </a:spcBef>
              <a:buNone/>
              <a:defRPr b="0" i="0" sz="1200" u="none" cap="none" strike="noStrike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indent="0" lvl="6" marL="0" algn="r">
              <a:spcBef>
                <a:spcPts val="0"/>
              </a:spcBef>
              <a:buNone/>
              <a:defRPr b="0" i="0" sz="1200" u="none" cap="none" strike="noStrike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indent="0" lvl="7" marL="0" algn="r">
              <a:spcBef>
                <a:spcPts val="0"/>
              </a:spcBef>
              <a:buNone/>
              <a:defRPr b="0" i="0" sz="1200" u="none" cap="none" strike="noStrike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indent="0" lvl="8" marL="0" algn="r">
              <a:spcBef>
                <a:spcPts val="0"/>
              </a:spcBef>
              <a:buNone/>
              <a:defRPr b="0" i="0" sz="1200" u="none" cap="none" strike="noStrike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cxnSp>
        <p:nvCxnSpPr>
          <p:cNvPr id="19" name="Google Shape;19;p42"/>
          <p:cNvCxnSpPr/>
          <p:nvPr/>
        </p:nvCxnSpPr>
        <p:spPr>
          <a:xfrm>
            <a:off x="1978660" y="3733800"/>
            <a:ext cx="8229601" cy="0"/>
          </a:xfrm>
          <a:prstGeom prst="straightConnector1">
            <a:avLst/>
          </a:prstGeom>
          <a:noFill/>
          <a:ln cap="flat" cmpd="sng" w="10000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51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4" name="Google Shape;74;p51"/>
          <p:cNvSpPr txBox="1"/>
          <p:nvPr>
            <p:ph idx="1" type="body"/>
          </p:nvPr>
        </p:nvSpPr>
        <p:spPr>
          <a:xfrm rot="5400000">
            <a:off x="4060136" y="-859735"/>
            <a:ext cx="4038600" cy="987287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20040" lvl="0" marL="45720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440"/>
              <a:buChar char="•"/>
              <a:defRPr/>
            </a:lvl1pPr>
            <a:lvl2pPr indent="-320040" lvl="1" marL="9144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440"/>
              <a:buChar char="•"/>
              <a:defRPr/>
            </a:lvl2pPr>
            <a:lvl3pPr indent="-320039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40"/>
              <a:buChar char="•"/>
              <a:defRPr/>
            </a:lvl3pPr>
            <a:lvl4pPr indent="-320039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40"/>
              <a:buChar char="•"/>
              <a:defRPr/>
            </a:lvl4pPr>
            <a:lvl5pPr indent="-320039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40"/>
              <a:buChar char="•"/>
              <a:defRPr/>
            </a:lvl5pPr>
            <a:lvl6pPr indent="-320039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40"/>
              <a:buChar char="•"/>
              <a:defRPr/>
            </a:lvl6pPr>
            <a:lvl7pPr indent="-320039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40"/>
              <a:buChar char="•"/>
              <a:defRPr/>
            </a:lvl7pPr>
            <a:lvl8pPr indent="-32004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40"/>
              <a:buChar char="•"/>
              <a:defRPr/>
            </a:lvl8pPr>
            <a:lvl9pPr indent="-320040" lvl="8" marL="4114800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1440"/>
              <a:buChar char="•"/>
              <a:defRPr/>
            </a:lvl9pPr>
          </a:lstStyle>
          <a:p/>
        </p:txBody>
      </p:sp>
      <p:sp>
        <p:nvSpPr>
          <p:cNvPr id="75" name="Google Shape;75;p51"/>
          <p:cNvSpPr txBox="1"/>
          <p:nvPr>
            <p:ph idx="10" type="dt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51"/>
          <p:cNvSpPr txBox="1"/>
          <p:nvPr>
            <p:ph idx="11" type="ftr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7" name="Google Shape;77;p51"/>
          <p:cNvSpPr txBox="1"/>
          <p:nvPr>
            <p:ph idx="12" type="sldNum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52"/>
          <p:cNvSpPr txBox="1"/>
          <p:nvPr>
            <p:ph type="title"/>
          </p:nvPr>
        </p:nvSpPr>
        <p:spPr>
          <a:xfrm rot="5400000">
            <a:off x="7181850" y="2305050"/>
            <a:ext cx="5410200" cy="2324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0" name="Google Shape;80;p52"/>
          <p:cNvSpPr txBox="1"/>
          <p:nvPr>
            <p:ph idx="1" type="body"/>
          </p:nvPr>
        </p:nvSpPr>
        <p:spPr>
          <a:xfrm rot="5400000">
            <a:off x="2152650" y="-247650"/>
            <a:ext cx="5410200" cy="7429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20040" lvl="0" marL="45720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440"/>
              <a:buChar char="•"/>
              <a:defRPr/>
            </a:lvl1pPr>
            <a:lvl2pPr indent="-320040" lvl="1" marL="9144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440"/>
              <a:buChar char="•"/>
              <a:defRPr/>
            </a:lvl2pPr>
            <a:lvl3pPr indent="-320039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40"/>
              <a:buChar char="•"/>
              <a:defRPr/>
            </a:lvl3pPr>
            <a:lvl4pPr indent="-320039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40"/>
              <a:buChar char="•"/>
              <a:defRPr/>
            </a:lvl4pPr>
            <a:lvl5pPr indent="-320039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40"/>
              <a:buChar char="•"/>
              <a:defRPr/>
            </a:lvl5pPr>
            <a:lvl6pPr indent="-320039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40"/>
              <a:buChar char="•"/>
              <a:defRPr/>
            </a:lvl6pPr>
            <a:lvl7pPr indent="-320039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40"/>
              <a:buChar char="•"/>
              <a:defRPr/>
            </a:lvl7pPr>
            <a:lvl8pPr indent="-32004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40"/>
              <a:buChar char="•"/>
              <a:defRPr/>
            </a:lvl8pPr>
            <a:lvl9pPr indent="-320040" lvl="8" marL="4114800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1440"/>
              <a:buChar char="•"/>
              <a:defRPr/>
            </a:lvl9pPr>
          </a:lstStyle>
          <a:p/>
        </p:txBody>
      </p:sp>
      <p:sp>
        <p:nvSpPr>
          <p:cNvPr id="81" name="Google Shape;81;p52"/>
          <p:cNvSpPr txBox="1"/>
          <p:nvPr>
            <p:ph idx="10" type="dt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2" name="Google Shape;82;p52"/>
          <p:cNvSpPr txBox="1"/>
          <p:nvPr>
            <p:ph idx="11" type="ftr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3" name="Google Shape;83;p52"/>
          <p:cNvSpPr txBox="1"/>
          <p:nvPr>
            <p:ph idx="12" type="sldNum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43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  <a:defRPr>
                <a:solidFill>
                  <a:srgbClr val="6600CC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" name="Google Shape;22;p43"/>
          <p:cNvSpPr txBox="1"/>
          <p:nvPr>
            <p:ph idx="1" type="body"/>
          </p:nvPr>
        </p:nvSpPr>
        <p:spPr>
          <a:xfrm>
            <a:off x="1143000" y="2057400"/>
            <a:ext cx="9872871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0360" lvl="0" marL="45720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rgbClr val="6600CC"/>
              </a:buClr>
              <a:buSzPts val="1600"/>
              <a:buFont typeface="Courier New"/>
              <a:buChar char="o"/>
              <a:defRPr>
                <a:solidFill>
                  <a:schemeClr val="dk1"/>
                </a:solidFill>
              </a:defRPr>
            </a:lvl2pPr>
            <a:lvl3pPr indent="-320039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6600CC"/>
              </a:buClr>
              <a:buSzPts val="1440"/>
              <a:buFont typeface="Noto Sans Symbols"/>
              <a:buChar char="▪"/>
              <a:defRPr>
                <a:solidFill>
                  <a:schemeClr val="dk1"/>
                </a:solidFill>
              </a:defRPr>
            </a:lvl3pPr>
            <a:lvl4pPr indent="-30988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Char char="•"/>
              <a:defRPr>
                <a:solidFill>
                  <a:schemeClr val="dk1"/>
                </a:solidFill>
              </a:defRPr>
            </a:lvl4pPr>
            <a:lvl5pPr indent="-309879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Char char="•"/>
              <a:defRPr>
                <a:solidFill>
                  <a:schemeClr val="dk1"/>
                </a:solidFill>
              </a:defRPr>
            </a:lvl5pPr>
            <a:lvl6pPr indent="-320039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40"/>
              <a:buChar char="•"/>
              <a:defRPr/>
            </a:lvl6pPr>
            <a:lvl7pPr indent="-320039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40"/>
              <a:buChar char="•"/>
              <a:defRPr/>
            </a:lvl7pPr>
            <a:lvl8pPr indent="-32004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40"/>
              <a:buChar char="•"/>
              <a:defRPr/>
            </a:lvl8pPr>
            <a:lvl9pPr indent="-320040" lvl="8" marL="4114800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1440"/>
              <a:buChar char="•"/>
              <a:defRPr/>
            </a:lvl9pPr>
          </a:lstStyle>
          <a:p/>
        </p:txBody>
      </p:sp>
      <p:sp>
        <p:nvSpPr>
          <p:cNvPr id="23" name="Google Shape;23;p43"/>
          <p:cNvSpPr txBox="1"/>
          <p:nvPr>
            <p:ph idx="10" type="dt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4" name="Google Shape;24;p43"/>
          <p:cNvSpPr txBox="1"/>
          <p:nvPr>
            <p:ph idx="11" type="ftr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43"/>
          <p:cNvSpPr txBox="1"/>
          <p:nvPr>
            <p:ph idx="12" type="sldNum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26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44"/>
          <p:cNvSpPr txBox="1"/>
          <p:nvPr>
            <p:ph type="title"/>
          </p:nvPr>
        </p:nvSpPr>
        <p:spPr>
          <a:xfrm>
            <a:off x="1106424" y="1173575"/>
            <a:ext cx="9966960" cy="292608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ctr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0"/>
              <a:buFont typeface="Corbel"/>
              <a:buNone/>
              <a:defRPr b="0" sz="7200" cap="none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" name="Google Shape;28;p44"/>
          <p:cNvSpPr txBox="1"/>
          <p:nvPr>
            <p:ph idx="1" type="body"/>
          </p:nvPr>
        </p:nvSpPr>
        <p:spPr>
          <a:xfrm>
            <a:off x="1709928" y="4154520"/>
            <a:ext cx="8769096" cy="136380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ctr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760"/>
              <a:buNone/>
              <a:defRPr sz="2200">
                <a:solidFill>
                  <a:schemeClr val="accent1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440"/>
              <a:buNone/>
              <a:defRPr sz="18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None/>
              <a:defRPr sz="16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29" name="Google Shape;29;p44"/>
          <p:cNvSpPr txBox="1"/>
          <p:nvPr>
            <p:ph idx="10" type="dt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0" name="Google Shape;30;p44"/>
          <p:cNvSpPr txBox="1"/>
          <p:nvPr>
            <p:ph idx="11" type="ftr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44"/>
          <p:cNvSpPr txBox="1"/>
          <p:nvPr>
            <p:ph idx="12" type="sldNum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cxnSp>
        <p:nvCxnSpPr>
          <p:cNvPr id="32" name="Google Shape;32;p44"/>
          <p:cNvCxnSpPr/>
          <p:nvPr/>
        </p:nvCxnSpPr>
        <p:spPr>
          <a:xfrm>
            <a:off x="1981200" y="4020408"/>
            <a:ext cx="8229601" cy="0"/>
          </a:xfrm>
          <a:prstGeom prst="straightConnector1">
            <a:avLst/>
          </a:prstGeom>
          <a:noFill/>
          <a:ln cap="flat" cmpd="sng" w="1000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45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45"/>
          <p:cNvSpPr txBox="1"/>
          <p:nvPr>
            <p:ph idx="1" type="body"/>
          </p:nvPr>
        </p:nvSpPr>
        <p:spPr>
          <a:xfrm>
            <a:off x="1143000" y="2057399"/>
            <a:ext cx="4754880" cy="402336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0360" lvl="0" marL="45720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760"/>
              <a:buChar char="•"/>
              <a:defRPr sz="2200"/>
            </a:lvl1pPr>
            <a:lvl2pPr indent="-330200" lvl="1" marL="9144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600"/>
              <a:buChar char="•"/>
              <a:defRPr sz="2000"/>
            </a:lvl2pPr>
            <a:lvl3pPr indent="-320039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40"/>
              <a:buChar char="•"/>
              <a:defRPr sz="1800"/>
            </a:lvl3pPr>
            <a:lvl4pPr indent="-30988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Char char="•"/>
              <a:defRPr sz="1600"/>
            </a:lvl4pPr>
            <a:lvl5pPr indent="-309879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Char char="•"/>
              <a:defRPr sz="1600"/>
            </a:lvl5pPr>
            <a:lvl6pPr indent="-309879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Char char="•"/>
              <a:defRPr sz="1600"/>
            </a:lvl6pPr>
            <a:lvl7pPr indent="-309879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Char char="•"/>
              <a:defRPr sz="1600"/>
            </a:lvl7pPr>
            <a:lvl8pPr indent="-309879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Char char="•"/>
              <a:defRPr sz="1600"/>
            </a:lvl8pPr>
            <a:lvl9pPr indent="-309879" lvl="8" marL="4114800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1280"/>
              <a:buChar char="•"/>
              <a:defRPr sz="1600"/>
            </a:lvl9pPr>
          </a:lstStyle>
          <a:p/>
        </p:txBody>
      </p:sp>
      <p:sp>
        <p:nvSpPr>
          <p:cNvPr id="36" name="Google Shape;36;p45"/>
          <p:cNvSpPr txBox="1"/>
          <p:nvPr>
            <p:ph idx="2" type="body"/>
          </p:nvPr>
        </p:nvSpPr>
        <p:spPr>
          <a:xfrm>
            <a:off x="6267612" y="2057400"/>
            <a:ext cx="4754880" cy="402336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0360" lvl="0" marL="45720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760"/>
              <a:buChar char="•"/>
              <a:defRPr sz="2200"/>
            </a:lvl1pPr>
            <a:lvl2pPr indent="-330200" lvl="1" marL="9144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600"/>
              <a:buChar char="•"/>
              <a:defRPr sz="2000"/>
            </a:lvl2pPr>
            <a:lvl3pPr indent="-320039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40"/>
              <a:buChar char="•"/>
              <a:defRPr sz="1800"/>
            </a:lvl3pPr>
            <a:lvl4pPr indent="-30988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Char char="•"/>
              <a:defRPr sz="1600"/>
            </a:lvl4pPr>
            <a:lvl5pPr indent="-309879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Char char="•"/>
              <a:defRPr sz="1600"/>
            </a:lvl5pPr>
            <a:lvl6pPr indent="-309879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Char char="•"/>
              <a:defRPr sz="1600"/>
            </a:lvl6pPr>
            <a:lvl7pPr indent="-309879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Char char="•"/>
              <a:defRPr sz="1600"/>
            </a:lvl7pPr>
            <a:lvl8pPr indent="-309879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Char char="•"/>
              <a:defRPr sz="1600"/>
            </a:lvl8pPr>
            <a:lvl9pPr indent="-309879" lvl="8" marL="4114800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1280"/>
              <a:buChar char="•"/>
              <a:defRPr sz="1600"/>
            </a:lvl9pPr>
          </a:lstStyle>
          <a:p/>
        </p:txBody>
      </p:sp>
      <p:sp>
        <p:nvSpPr>
          <p:cNvPr id="37" name="Google Shape;37;p45"/>
          <p:cNvSpPr txBox="1"/>
          <p:nvPr>
            <p:ph idx="10" type="dt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45"/>
          <p:cNvSpPr txBox="1"/>
          <p:nvPr>
            <p:ph idx="11" type="ftr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9" name="Google Shape;39;p45"/>
          <p:cNvSpPr txBox="1"/>
          <p:nvPr>
            <p:ph idx="12" type="sldNum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40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46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2" name="Google Shape;42;p46"/>
          <p:cNvSpPr txBox="1"/>
          <p:nvPr>
            <p:ph idx="1" type="body"/>
          </p:nvPr>
        </p:nvSpPr>
        <p:spPr>
          <a:xfrm>
            <a:off x="1143000" y="2001511"/>
            <a:ext cx="4754880" cy="77724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92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6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4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1280"/>
              <a:buNone/>
              <a:defRPr b="1" sz="1600"/>
            </a:lvl9pPr>
          </a:lstStyle>
          <a:p/>
        </p:txBody>
      </p:sp>
      <p:sp>
        <p:nvSpPr>
          <p:cNvPr id="43" name="Google Shape;43;p46"/>
          <p:cNvSpPr txBox="1"/>
          <p:nvPr>
            <p:ph idx="2" type="body"/>
          </p:nvPr>
        </p:nvSpPr>
        <p:spPr>
          <a:xfrm>
            <a:off x="1143000" y="2721483"/>
            <a:ext cx="4754880" cy="338328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0360" lvl="0" marL="45720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760"/>
              <a:buChar char="•"/>
              <a:defRPr sz="2200"/>
            </a:lvl1pPr>
            <a:lvl2pPr indent="-330200" lvl="1" marL="9144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600"/>
              <a:buChar char="•"/>
              <a:defRPr sz="2000"/>
            </a:lvl2pPr>
            <a:lvl3pPr indent="-320039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40"/>
              <a:buChar char="•"/>
              <a:defRPr sz="1800"/>
            </a:lvl3pPr>
            <a:lvl4pPr indent="-30988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Char char="•"/>
              <a:defRPr sz="1600"/>
            </a:lvl4pPr>
            <a:lvl5pPr indent="-309879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Char char="•"/>
              <a:defRPr sz="1600"/>
            </a:lvl5pPr>
            <a:lvl6pPr indent="-309879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Char char="•"/>
              <a:defRPr sz="1600"/>
            </a:lvl6pPr>
            <a:lvl7pPr indent="-309879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Char char="•"/>
              <a:defRPr sz="1600"/>
            </a:lvl7pPr>
            <a:lvl8pPr indent="-309879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Char char="•"/>
              <a:defRPr sz="1600"/>
            </a:lvl8pPr>
            <a:lvl9pPr indent="-309879" lvl="8" marL="4114800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1280"/>
              <a:buChar char="•"/>
              <a:defRPr sz="1600"/>
            </a:lvl9pPr>
          </a:lstStyle>
          <a:p/>
        </p:txBody>
      </p:sp>
      <p:sp>
        <p:nvSpPr>
          <p:cNvPr id="44" name="Google Shape;44;p46"/>
          <p:cNvSpPr txBox="1"/>
          <p:nvPr>
            <p:ph idx="3" type="body"/>
          </p:nvPr>
        </p:nvSpPr>
        <p:spPr>
          <a:xfrm>
            <a:off x="6269173" y="1999032"/>
            <a:ext cx="4754880" cy="77724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92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6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4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1280"/>
              <a:buNone/>
              <a:defRPr b="1" sz="1600"/>
            </a:lvl9pPr>
          </a:lstStyle>
          <a:p/>
        </p:txBody>
      </p:sp>
      <p:sp>
        <p:nvSpPr>
          <p:cNvPr id="45" name="Google Shape;45;p46"/>
          <p:cNvSpPr txBox="1"/>
          <p:nvPr>
            <p:ph idx="4" type="body"/>
          </p:nvPr>
        </p:nvSpPr>
        <p:spPr>
          <a:xfrm>
            <a:off x="6269173" y="2719322"/>
            <a:ext cx="4754880" cy="338328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0360" lvl="0" marL="45720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760"/>
              <a:buChar char="•"/>
              <a:defRPr sz="2200"/>
            </a:lvl1pPr>
            <a:lvl2pPr indent="-330200" lvl="1" marL="9144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600"/>
              <a:buChar char="•"/>
              <a:defRPr sz="2000"/>
            </a:lvl2pPr>
            <a:lvl3pPr indent="-320039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40"/>
              <a:buChar char="•"/>
              <a:defRPr sz="1800"/>
            </a:lvl3pPr>
            <a:lvl4pPr indent="-30988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Char char="•"/>
              <a:defRPr sz="1600"/>
            </a:lvl4pPr>
            <a:lvl5pPr indent="-309879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Char char="•"/>
              <a:defRPr sz="1600"/>
            </a:lvl5pPr>
            <a:lvl6pPr indent="-309879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Char char="•"/>
              <a:defRPr sz="1600"/>
            </a:lvl6pPr>
            <a:lvl7pPr indent="-309879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Char char="•"/>
              <a:defRPr sz="1600"/>
            </a:lvl7pPr>
            <a:lvl8pPr indent="-309879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Char char="•"/>
              <a:defRPr sz="1600"/>
            </a:lvl8pPr>
            <a:lvl9pPr indent="-309879" lvl="8" marL="4114800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1280"/>
              <a:buChar char="•"/>
              <a:defRPr sz="1600"/>
            </a:lvl9pPr>
          </a:lstStyle>
          <a:p/>
        </p:txBody>
      </p:sp>
      <p:sp>
        <p:nvSpPr>
          <p:cNvPr id="46" name="Google Shape;46;p46"/>
          <p:cNvSpPr txBox="1"/>
          <p:nvPr>
            <p:ph idx="10" type="dt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46"/>
          <p:cNvSpPr txBox="1"/>
          <p:nvPr>
            <p:ph idx="11" type="ftr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46"/>
          <p:cNvSpPr txBox="1"/>
          <p:nvPr>
            <p:ph idx="12" type="sldNum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47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" name="Google Shape;51;p47"/>
          <p:cNvSpPr txBox="1"/>
          <p:nvPr>
            <p:ph idx="10" type="dt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47"/>
          <p:cNvSpPr txBox="1"/>
          <p:nvPr>
            <p:ph idx="11" type="ftr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47"/>
          <p:cNvSpPr txBox="1"/>
          <p:nvPr>
            <p:ph idx="12" type="sldNum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48"/>
          <p:cNvSpPr txBox="1"/>
          <p:nvPr>
            <p:ph idx="10" type="dt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48"/>
          <p:cNvSpPr txBox="1"/>
          <p:nvPr>
            <p:ph idx="11" type="ftr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7" name="Google Shape;57;p48"/>
          <p:cNvSpPr txBox="1"/>
          <p:nvPr>
            <p:ph idx="12" type="sldNum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49"/>
          <p:cNvSpPr txBox="1"/>
          <p:nvPr>
            <p:ph type="title"/>
          </p:nvPr>
        </p:nvSpPr>
        <p:spPr>
          <a:xfrm>
            <a:off x="1143000" y="1097280"/>
            <a:ext cx="3931920" cy="173736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000"/>
              <a:buFont typeface="Corbel"/>
              <a:buNone/>
              <a:defRPr b="0" sz="4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49"/>
          <p:cNvSpPr txBox="1"/>
          <p:nvPr>
            <p:ph idx="1" type="body"/>
          </p:nvPr>
        </p:nvSpPr>
        <p:spPr>
          <a:xfrm>
            <a:off x="5852159" y="1097280"/>
            <a:ext cx="5212080" cy="466344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91160" lvl="0" marL="45720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2560"/>
              <a:buChar char="•"/>
              <a:defRPr sz="3200"/>
            </a:lvl1pPr>
            <a:lvl2pPr indent="-370840" lvl="1" marL="9144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2240"/>
              <a:buChar char="•"/>
              <a:defRPr sz="2800"/>
            </a:lvl2pPr>
            <a:lvl3pPr indent="-350519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920"/>
              <a:buChar char="•"/>
              <a:defRPr sz="2400"/>
            </a:lvl3pPr>
            <a:lvl4pPr indent="-3302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600"/>
              <a:buChar char="•"/>
              <a:defRPr sz="2000"/>
            </a:lvl4pPr>
            <a:lvl5pPr indent="-3302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600"/>
              <a:buChar char="•"/>
              <a:defRPr sz="2000"/>
            </a:lvl5pPr>
            <a:lvl6pPr indent="-3302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600"/>
              <a:buChar char="•"/>
              <a:defRPr sz="2000"/>
            </a:lvl6pPr>
            <a:lvl7pPr indent="-3302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600"/>
              <a:buChar char="•"/>
              <a:defRPr sz="2000"/>
            </a:lvl7pPr>
            <a:lvl8pPr indent="-3302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600"/>
              <a:buChar char="•"/>
              <a:defRPr sz="2000"/>
            </a:lvl8pPr>
            <a:lvl9pPr indent="-330200" lvl="8" marL="4114800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1600"/>
              <a:buChar char="•"/>
              <a:defRPr sz="2000"/>
            </a:lvl9pPr>
          </a:lstStyle>
          <a:p/>
        </p:txBody>
      </p:sp>
      <p:sp>
        <p:nvSpPr>
          <p:cNvPr id="61" name="Google Shape;61;p49"/>
          <p:cNvSpPr txBox="1"/>
          <p:nvPr>
            <p:ph idx="2" type="body"/>
          </p:nvPr>
        </p:nvSpPr>
        <p:spPr>
          <a:xfrm>
            <a:off x="1143000" y="2834640"/>
            <a:ext cx="3931920" cy="301752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360"/>
              <a:buNone/>
              <a:defRPr sz="1700"/>
            </a:lvl1pPr>
            <a:lvl2pPr indent="-228600" lvl="1" marL="9144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960"/>
              <a:buNone/>
              <a:defRPr sz="1200"/>
            </a:lvl2pPr>
            <a:lvl3pPr indent="-2286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800"/>
              <a:buNone/>
              <a:defRPr sz="1000"/>
            </a:lvl3pPr>
            <a:lvl4pPr indent="-2286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720"/>
              <a:buNone/>
              <a:defRPr sz="900"/>
            </a:lvl4pPr>
            <a:lvl5pPr indent="-2286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720"/>
              <a:buNone/>
              <a:defRPr sz="900"/>
            </a:lvl5pPr>
            <a:lvl6pPr indent="-2286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720"/>
              <a:buNone/>
              <a:defRPr sz="900"/>
            </a:lvl6pPr>
            <a:lvl7pPr indent="-2286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720"/>
              <a:buNone/>
              <a:defRPr sz="900"/>
            </a:lvl7pPr>
            <a:lvl8pPr indent="-2286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720"/>
              <a:buNone/>
              <a:defRPr sz="900"/>
            </a:lvl8pPr>
            <a:lvl9pPr indent="-228600" lvl="8" marL="4114800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720"/>
              <a:buNone/>
              <a:defRPr sz="900"/>
            </a:lvl9pPr>
          </a:lstStyle>
          <a:p/>
        </p:txBody>
      </p:sp>
      <p:sp>
        <p:nvSpPr>
          <p:cNvPr id="62" name="Google Shape;62;p49"/>
          <p:cNvSpPr txBox="1"/>
          <p:nvPr>
            <p:ph idx="10" type="dt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49"/>
          <p:cNvSpPr txBox="1"/>
          <p:nvPr>
            <p:ph idx="11" type="ftr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4" name="Google Shape;64;p49"/>
          <p:cNvSpPr txBox="1"/>
          <p:nvPr>
            <p:ph idx="12" type="sldNum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50"/>
          <p:cNvSpPr txBox="1"/>
          <p:nvPr>
            <p:ph type="title"/>
          </p:nvPr>
        </p:nvSpPr>
        <p:spPr>
          <a:xfrm>
            <a:off x="1143000" y="1097280"/>
            <a:ext cx="3931920" cy="173736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000"/>
              <a:buFont typeface="Corbel"/>
              <a:buNone/>
              <a:defRPr b="0" sz="4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50"/>
          <p:cNvSpPr/>
          <p:nvPr>
            <p:ph idx="2" type="pic"/>
          </p:nvPr>
        </p:nvSpPr>
        <p:spPr>
          <a:xfrm>
            <a:off x="5413248" y="1069847"/>
            <a:ext cx="6099048" cy="48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274300" spcFirstLastPara="1" rIns="91425" wrap="square" tIns="182875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chemeClr val="accent1"/>
              </a:buClr>
              <a:buSzPts val="2240"/>
              <a:buFont typeface="Corbel"/>
              <a:buNone/>
              <a:defRPr b="0" i="0" sz="28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lvl="1" marR="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accent1"/>
              </a:buClr>
              <a:buSzPts val="2240"/>
              <a:buFont typeface="Corbel"/>
              <a:buNone/>
              <a:defRPr b="0" i="0" sz="28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lvl="2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920"/>
              <a:buFont typeface="Corbel"/>
              <a:buNone/>
              <a:defRPr b="0" i="0" sz="24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lvl="3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Corbel"/>
              <a:buNone/>
              <a:defRPr b="0" i="0" sz="20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lvl="4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Corbel"/>
              <a:buNone/>
              <a:defRPr b="0" i="0" sz="20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Corbel"/>
              <a:buNone/>
              <a:defRPr b="0" i="0" sz="20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Corbel"/>
              <a:buNone/>
              <a:defRPr b="0" i="0" sz="20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Corbel"/>
              <a:buNone/>
              <a:defRPr b="0" i="0" sz="20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Clr>
                <a:schemeClr val="accent1"/>
              </a:buClr>
              <a:buSzPts val="1600"/>
              <a:buFont typeface="Corbel"/>
              <a:buNone/>
              <a:defRPr b="0" i="0" sz="20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/>
        </p:txBody>
      </p:sp>
      <p:sp>
        <p:nvSpPr>
          <p:cNvPr id="68" name="Google Shape;68;p50"/>
          <p:cNvSpPr txBox="1"/>
          <p:nvPr>
            <p:ph idx="1" type="body"/>
          </p:nvPr>
        </p:nvSpPr>
        <p:spPr>
          <a:xfrm>
            <a:off x="1143000" y="2834640"/>
            <a:ext cx="3931920" cy="288036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360"/>
              <a:buNone/>
              <a:defRPr sz="1700"/>
            </a:lvl1pPr>
            <a:lvl2pPr indent="-228600" lvl="1" marL="9144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960"/>
              <a:buNone/>
              <a:defRPr sz="1200"/>
            </a:lvl2pPr>
            <a:lvl3pPr indent="-2286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800"/>
              <a:buNone/>
              <a:defRPr sz="1000"/>
            </a:lvl3pPr>
            <a:lvl4pPr indent="-2286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720"/>
              <a:buNone/>
              <a:defRPr sz="900"/>
            </a:lvl4pPr>
            <a:lvl5pPr indent="-2286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720"/>
              <a:buNone/>
              <a:defRPr sz="900"/>
            </a:lvl5pPr>
            <a:lvl6pPr indent="-2286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720"/>
              <a:buNone/>
              <a:defRPr sz="900"/>
            </a:lvl6pPr>
            <a:lvl7pPr indent="-2286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720"/>
              <a:buNone/>
              <a:defRPr sz="900"/>
            </a:lvl7pPr>
            <a:lvl8pPr indent="-2286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720"/>
              <a:buNone/>
              <a:defRPr sz="900"/>
            </a:lvl8pPr>
            <a:lvl9pPr indent="-228600" lvl="8" marL="4114800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720"/>
              <a:buNone/>
              <a:defRPr sz="900"/>
            </a:lvl9pPr>
          </a:lstStyle>
          <a:p/>
        </p:txBody>
      </p:sp>
      <p:sp>
        <p:nvSpPr>
          <p:cNvPr id="69" name="Google Shape;69;p50"/>
          <p:cNvSpPr txBox="1"/>
          <p:nvPr>
            <p:ph idx="10" type="dt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50"/>
          <p:cNvSpPr txBox="1"/>
          <p:nvPr>
            <p:ph idx="11" type="ftr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1" name="Google Shape;71;p50"/>
          <p:cNvSpPr txBox="1"/>
          <p:nvPr>
            <p:ph idx="12" type="sldNum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accen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41"/>
          <p:cNvSpPr/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" name="Google Shape;7;p41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400"/>
              <a:buFont typeface="Corbel"/>
              <a:buNone/>
              <a:defRPr b="0" i="0" sz="44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8" name="Google Shape;8;p41"/>
          <p:cNvSpPr txBox="1"/>
          <p:nvPr>
            <p:ph idx="1" type="body"/>
          </p:nvPr>
        </p:nvSpPr>
        <p:spPr>
          <a:xfrm>
            <a:off x="1143000" y="2057400"/>
            <a:ext cx="9872871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0360" lvl="0" marL="457200" marR="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chemeClr val="accent1"/>
              </a:buClr>
              <a:buSzPts val="1760"/>
              <a:buFont typeface="Corbel"/>
              <a:buChar char="•"/>
              <a:defRPr b="0" i="0" sz="2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indent="-330200" lvl="1" marL="914400" marR="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Corbel"/>
              <a:buChar char="•"/>
              <a:defRPr b="0" i="0" sz="20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indent="-320039" lvl="2" marL="1371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40"/>
              <a:buFont typeface="Corbel"/>
              <a:buChar char="•"/>
              <a:defRPr b="0" i="0" sz="18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indent="-309880" lvl="3" marL="1828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Corbel"/>
              <a:buChar char="•"/>
              <a:defRPr b="0" i="0" sz="16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indent="-309879" lvl="4" marL="22860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Corbel"/>
              <a:buChar char="•"/>
              <a:defRPr b="0" i="0" sz="16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indent="-309879" lvl="5" marL="2743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Corbel"/>
              <a:buChar char="•"/>
              <a:defRPr b="0" i="0" sz="16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indent="-309879" lvl="6" marL="3200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Corbel"/>
              <a:buChar char="•"/>
              <a:defRPr b="0" i="0" sz="16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indent="-309879" lvl="7" marL="3657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Corbel"/>
              <a:buChar char="•"/>
              <a:defRPr b="0" i="0" sz="16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indent="-309879" lvl="8" marL="4114800" marR="0" rtl="0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Clr>
                <a:schemeClr val="accent1"/>
              </a:buClr>
              <a:buSzPts val="1280"/>
              <a:buFont typeface="Corbel"/>
              <a:buChar char="•"/>
              <a:defRPr b="0" i="0" sz="16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/>
        </p:txBody>
      </p:sp>
      <p:sp>
        <p:nvSpPr>
          <p:cNvPr id="9" name="Google Shape;9;p41"/>
          <p:cNvSpPr txBox="1"/>
          <p:nvPr>
            <p:ph idx="10" type="dt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/>
        </p:txBody>
      </p:sp>
      <p:sp>
        <p:nvSpPr>
          <p:cNvPr id="10" name="Google Shape;10;p41"/>
          <p:cNvSpPr txBox="1"/>
          <p:nvPr>
            <p:ph idx="11" type="ftr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/>
        </p:txBody>
      </p:sp>
      <p:sp>
        <p:nvSpPr>
          <p:cNvPr id="11" name="Google Shape;11;p41"/>
          <p:cNvSpPr txBox="1"/>
          <p:nvPr>
            <p:ph idx="12" type="sldNum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4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3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7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0.xml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1.xml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8.pn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3.xml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4.xml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5.png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6.xml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7.xml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8.xml"/><Relationship Id="rId3" Type="http://schemas.openxmlformats.org/officeDocument/2006/relationships/image" Target="../media/image6.png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9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0.xml"/></Relationships>
</file>

<file path=ppt/slides/_rels/slide3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1.xml"/><Relationship Id="rId3" Type="http://schemas.openxmlformats.org/officeDocument/2006/relationships/image" Target="../media/image11.png"/></Relationships>
</file>

<file path=ppt/slides/_rels/slide3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2.xml"/></Relationships>
</file>

<file path=ppt/slides/_rels/slide3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3.xml"/><Relationship Id="rId3" Type="http://schemas.openxmlformats.org/officeDocument/2006/relationships/image" Target="../media/image10.png"/></Relationships>
</file>

<file path=ppt/slides/_rels/slide3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4.xml"/></Relationships>
</file>

<file path=ppt/slides/_rels/slide3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5.xml"/></Relationships>
</file>

<file path=ppt/slides/_rels/slide3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6.xml"/><Relationship Id="rId3" Type="http://schemas.openxmlformats.org/officeDocument/2006/relationships/image" Target="../media/image9.png"/></Relationships>
</file>

<file path=ppt/slides/_rels/slide3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7.xml"/><Relationship Id="rId3" Type="http://schemas.openxmlformats.org/officeDocument/2006/relationships/image" Target="../media/image9.png"/></Relationships>
</file>

<file path=ppt/slides/_rels/slide3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8.xml"/><Relationship Id="rId3" Type="http://schemas.openxmlformats.org/officeDocument/2006/relationships/image" Target="../media/image9.png"/></Relationships>
</file>

<file path=ppt/slides/_rels/slide3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9.xml"/><Relationship Id="rId3" Type="http://schemas.openxmlformats.org/officeDocument/2006/relationships/image" Target="../media/image9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4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0.xml"/><Relationship Id="rId3" Type="http://schemas.openxmlformats.org/officeDocument/2006/relationships/image" Target="../media/image1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2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Sp="0">
  <p:cSld>
    <p:bg>
      <p:bgPr>
        <a:solidFill>
          <a:srgbClr val="007C85"/>
        </a:solidFill>
      </p:bgPr>
    </p:bg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1"/>
          <p:cNvSpPr/>
          <p:nvPr/>
        </p:nvSpPr>
        <p:spPr>
          <a:xfrm>
            <a:off x="7620000" y="0"/>
            <a:ext cx="4572000" cy="6858000"/>
          </a:xfrm>
          <a:prstGeom prst="rect">
            <a:avLst/>
          </a:prstGeom>
          <a:solidFill>
            <a:schemeClr val="lt1"/>
          </a:solidFill>
          <a:ln cap="flat" cmpd="sng" w="19050">
            <a:solidFill>
              <a:srgbClr val="79851C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  <p:sp>
        <p:nvSpPr>
          <p:cNvPr id="89" name="Google Shape;89;p1"/>
          <p:cNvSpPr txBox="1"/>
          <p:nvPr>
            <p:ph idx="1" type="subTitle"/>
          </p:nvPr>
        </p:nvSpPr>
        <p:spPr>
          <a:xfrm>
            <a:off x="381001" y="4019551"/>
            <a:ext cx="7238999" cy="1990724"/>
          </a:xfrm>
          <a:prstGeom prst="rect">
            <a:avLst/>
          </a:prstGeom>
          <a:solidFill>
            <a:srgbClr val="007C85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520"/>
              <a:buNone/>
            </a:pPr>
            <a:r>
              <a:rPr lang="en-US" sz="4400"/>
              <a:t>Unit 17</a:t>
            </a:r>
            <a:endParaRPr sz="4400"/>
          </a:p>
          <a:p>
            <a:pPr indent="0" lvl="0" marL="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3520"/>
              <a:buNone/>
            </a:pPr>
            <a:r>
              <a:rPr lang="en-US" sz="4400"/>
              <a:t>Proteins</a:t>
            </a:r>
            <a:endParaRPr sz="4400"/>
          </a:p>
        </p:txBody>
      </p:sp>
      <p:sp>
        <p:nvSpPr>
          <p:cNvPr id="90" name="Google Shape;90;p1"/>
          <p:cNvSpPr txBox="1"/>
          <p:nvPr/>
        </p:nvSpPr>
        <p:spPr>
          <a:xfrm>
            <a:off x="381000" y="428625"/>
            <a:ext cx="11515725" cy="172354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6600" u="none" cap="none" strike="noStrike">
                <a:solidFill>
                  <a:schemeClr val="lt1"/>
                </a:solidFill>
                <a:latin typeface="Corbel"/>
                <a:ea typeface="Corbel"/>
                <a:cs typeface="Corbel"/>
                <a:sym typeface="Corbel"/>
              </a:rPr>
              <a:t>FACS Basics: 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>
                <a:solidFill>
                  <a:schemeClr val="lt1"/>
                </a:solidFill>
                <a:latin typeface="Corbel"/>
                <a:ea typeface="Corbel"/>
                <a:cs typeface="Corbel"/>
                <a:sym typeface="Corbel"/>
              </a:rPr>
              <a:t>Building Skills to Last a Lifetime</a:t>
            </a:r>
            <a:endParaRPr sz="4000">
              <a:solidFill>
                <a:schemeClr val="lt1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  <p:pic>
        <p:nvPicPr>
          <p:cNvPr id="91" name="Google Shape;91;p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083584" y="1564812"/>
            <a:ext cx="3644831" cy="529318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7C85"/>
        </a:solidFill>
      </p:bgPr>
    </p:bg>
    <p:spTree>
      <p:nvGrpSpPr>
        <p:cNvPr id="144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10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 fontScale="90000"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ct val="244444"/>
              <a:buFont typeface="Corbel"/>
              <a:buNone/>
            </a:pPr>
            <a:r>
              <a:rPr lang="en-US"/>
              <a:t>Factors to Consider When Purchasing Proteins</a:t>
            </a:r>
            <a:br>
              <a:rPr lang="en-US"/>
            </a:br>
            <a:r>
              <a:rPr lang="en-US" sz="1800">
                <a:solidFill>
                  <a:srgbClr val="6600CC"/>
                </a:solidFill>
              </a:rPr>
              <a:t>Objective 1</a:t>
            </a:r>
            <a:endParaRPr sz="1800">
              <a:solidFill>
                <a:srgbClr val="6600CC"/>
              </a:solidFill>
            </a:endParaRPr>
          </a:p>
        </p:txBody>
      </p:sp>
      <p:sp>
        <p:nvSpPr>
          <p:cNvPr id="146" name="Google Shape;146;p10"/>
          <p:cNvSpPr txBox="1"/>
          <p:nvPr>
            <p:ph idx="1" type="body"/>
          </p:nvPr>
        </p:nvSpPr>
        <p:spPr>
          <a:xfrm>
            <a:off x="1142999" y="2057399"/>
            <a:ext cx="10282562" cy="45475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18288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Nutritive value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Protein is an important source of energy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Protein is an essential building block of the body, and is necessary to build and repair body tissue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Nutritional content can vary — proteins can be high in fat and sodium, for example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8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Personal and family preferences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You and your family may prefer specific types of proteins, and may avoid others for personal reasons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Other choices include organic, farm-raised, locally raised, cage-free, hormone-free, etc. 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7C85"/>
        </a:solidFill>
      </p:bgPr>
    </p:bg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11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 fontScale="90000"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ct val="244444"/>
              <a:buFont typeface="Corbel"/>
              <a:buNone/>
            </a:pPr>
            <a:r>
              <a:rPr lang="en-US"/>
              <a:t>Factors to Consider When Purchasing Proteins</a:t>
            </a:r>
            <a:br>
              <a:rPr lang="en-US"/>
            </a:br>
            <a:r>
              <a:rPr lang="en-US" sz="1800">
                <a:solidFill>
                  <a:srgbClr val="6600CC"/>
                </a:solidFill>
              </a:rPr>
              <a:t>Objective 1</a:t>
            </a:r>
            <a:endParaRPr sz="1800">
              <a:solidFill>
                <a:srgbClr val="6600CC"/>
              </a:solidFill>
            </a:endParaRPr>
          </a:p>
        </p:txBody>
      </p:sp>
      <p:sp>
        <p:nvSpPr>
          <p:cNvPr id="152" name="Google Shape;152;p11"/>
          <p:cNvSpPr txBox="1"/>
          <p:nvPr>
            <p:ph idx="1" type="body"/>
          </p:nvPr>
        </p:nvSpPr>
        <p:spPr>
          <a:xfrm>
            <a:off x="1142999" y="2057399"/>
            <a:ext cx="10282562" cy="45475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18288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Number of servings needed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Typical serving sizes:</a:t>
            </a:r>
            <a:endParaRPr/>
          </a:p>
          <a:p>
            <a:pPr indent="-182879" lvl="2" marL="73152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</a:pPr>
            <a:r>
              <a:rPr lang="en-US"/>
              <a:t>2-3 ounces of boneless meat, 1/2 cup dried beans, 2 tablespoons of peanut butter</a:t>
            </a:r>
            <a:endParaRPr/>
          </a:p>
          <a:p>
            <a:pPr indent="-182879" lvl="2" marL="73152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</a:pPr>
            <a:r>
              <a:rPr lang="en-US"/>
              <a:t>6-8 ounces of meat with medium amounts of bone</a:t>
            </a:r>
            <a:endParaRPr/>
          </a:p>
          <a:p>
            <a:pPr indent="-182879" lvl="2" marL="73152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440"/>
              <a:buChar char="▪"/>
            </a:pPr>
            <a:r>
              <a:rPr lang="en-US"/>
              <a:t>8-16 ounces of heavily boned meat 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Most people should get 5 to 7 ounces of protein a day.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1 egg = 1 ounce of protein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8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Origin of the protein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“Wild” fish products (such as salmon) are often preferred over “farm raised” fish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Federal law requires that the country of origin be stated on fresh, perishable meat and fish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Many people prefer local, farm-raised produce and meats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Many shoppers prefer organically raised foods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7C85"/>
        </a:solidFill>
      </p:bgPr>
    </p:bg>
    <p:spTree>
      <p:nvGrpSpPr>
        <p:cNvPr id="156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p12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>
                <a:solidFill>
                  <a:srgbClr val="6600CC"/>
                </a:solidFill>
              </a:rPr>
              <a:t>Knowledge Check</a:t>
            </a:r>
            <a:br>
              <a:rPr lang="en-US">
                <a:solidFill>
                  <a:srgbClr val="6600CC"/>
                </a:solidFill>
              </a:rPr>
            </a:br>
            <a:r>
              <a:rPr lang="en-US" sz="1600">
                <a:solidFill>
                  <a:srgbClr val="6600CC"/>
                </a:solidFill>
              </a:rPr>
              <a:t>Objective 1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158" name="Google Shape;158;p12"/>
          <p:cNvSpPr txBox="1"/>
          <p:nvPr>
            <p:ph idx="1" type="body"/>
          </p:nvPr>
        </p:nvSpPr>
        <p:spPr>
          <a:xfrm>
            <a:off x="1143000" y="2056150"/>
            <a:ext cx="10172699" cy="40398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457200" lvl="0" marL="502919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760"/>
              <a:buFont typeface="Corbel"/>
              <a:buAutoNum type="arabicPeriod"/>
            </a:pPr>
            <a:r>
              <a:rPr lang="en-US"/>
              <a:t>How many ounces of protein should most people eat in a day?</a:t>
            </a:r>
            <a:endParaRPr/>
          </a:p>
          <a:p>
            <a:pPr indent="-457200" lvl="0" marL="502919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760"/>
              <a:buFont typeface="Corbel"/>
              <a:buAutoNum type="arabicPeriod"/>
            </a:pPr>
            <a:r>
              <a:rPr lang="en-US"/>
              <a:t>Why should you not purchase cracked eggs?</a:t>
            </a:r>
            <a:endParaRPr>
              <a:solidFill>
                <a:schemeClr val="dk1"/>
              </a:solidFill>
            </a:endParaRPr>
          </a:p>
        </p:txBody>
      </p:sp>
      <p:sp>
        <p:nvSpPr>
          <p:cNvPr id="159" name="Google Shape;159;p12"/>
          <p:cNvSpPr txBox="1"/>
          <p:nvPr/>
        </p:nvSpPr>
        <p:spPr>
          <a:xfrm>
            <a:off x="400050" y="519410"/>
            <a:ext cx="962025" cy="14465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800">
                <a:solidFill>
                  <a:srgbClr val="00B0F0"/>
                </a:solidFill>
                <a:latin typeface="Corbel"/>
                <a:ea typeface="Corbel"/>
                <a:cs typeface="Corbel"/>
                <a:sym typeface="Corbel"/>
              </a:rPr>
              <a:t>✓</a:t>
            </a:r>
            <a:endParaRPr sz="8800">
              <a:solidFill>
                <a:srgbClr val="00B0F0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7C85"/>
        </a:solidFill>
      </p:bgPr>
    </p:bg>
    <p:spTree>
      <p:nvGrpSpPr>
        <p:cNvPr id="163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p13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/>
              <a:t>The Parts of an Egg</a:t>
            </a:r>
            <a:br>
              <a:rPr lang="en-US"/>
            </a:br>
            <a:r>
              <a:rPr lang="en-US" sz="1600">
                <a:solidFill>
                  <a:srgbClr val="6600CC"/>
                </a:solidFill>
              </a:rPr>
              <a:t>Objective 2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165" name="Google Shape;165;p13"/>
          <p:cNvSpPr txBox="1"/>
          <p:nvPr>
            <p:ph idx="1" type="body"/>
          </p:nvPr>
        </p:nvSpPr>
        <p:spPr>
          <a:xfrm>
            <a:off x="1143000" y="2057400"/>
            <a:ext cx="7254105" cy="422799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lnSpcReduction="10000"/>
          </a:bodyPr>
          <a:lstStyle/>
          <a:p>
            <a:pPr indent="-18288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Air cell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Bubble of air at the blunt end of an egg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8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Albumen layers 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White portion of an egg which consists of an inner and outer liquid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Adds protein to the egg and helps to leaven baked goods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Acts as a binder and thickener in recipes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8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Chalaza (plural chalazae) 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Cords which hold the yolk near the center of the egg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8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Germ 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Light spot on an egg yolk that on a fertilized and incubated egg can develop into a baby chick</a:t>
            </a:r>
            <a:endParaRPr/>
          </a:p>
          <a:p>
            <a:pPr indent="-81279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600"/>
              <a:buNone/>
            </a:pPr>
            <a:r>
              <a:t/>
            </a:r>
            <a:endParaRPr/>
          </a:p>
        </p:txBody>
      </p:sp>
      <p:pic>
        <p:nvPicPr>
          <p:cNvPr id="166" name="Google Shape;166;p1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397106" y="2057400"/>
            <a:ext cx="3369866" cy="273676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7C85"/>
        </a:solidFill>
      </p:bgPr>
    </p:bg>
    <p:spTree>
      <p:nvGrpSpPr>
        <p:cNvPr id="170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p14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/>
              <a:t>The Parts of an Egg</a:t>
            </a:r>
            <a:br>
              <a:rPr lang="en-US"/>
            </a:br>
            <a:r>
              <a:rPr lang="en-US" sz="1600">
                <a:solidFill>
                  <a:srgbClr val="6600CC"/>
                </a:solidFill>
              </a:rPr>
              <a:t>Objective 2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172" name="Google Shape;172;p14"/>
          <p:cNvSpPr txBox="1"/>
          <p:nvPr>
            <p:ph idx="1" type="body"/>
          </p:nvPr>
        </p:nvSpPr>
        <p:spPr>
          <a:xfrm>
            <a:off x="1143000" y="2057400"/>
            <a:ext cx="9875519" cy="435227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lnSpcReduction="10000"/>
          </a:bodyPr>
          <a:lstStyle/>
          <a:p>
            <a:pPr indent="-18288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Membranes 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Thin pliable tissues between the shell and the egg white and between the yolk and the white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8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Shell 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Outer covering of an egg 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Porous; permits moisture and gasses to pass through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Thin film on the outside of the shell that seals the pores and protects against contamination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8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Yolk 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Yellow portion of an egg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Rich source of protein and other vitamins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Adds flavor, color, and texture to baked goods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Used as a binder and thickener in recipes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7C85"/>
        </a:solidFill>
      </p:bgPr>
    </p:bg>
    <p:spTree>
      <p:nvGrpSpPr>
        <p:cNvPr id="176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p15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>
                <a:solidFill>
                  <a:srgbClr val="6600CC"/>
                </a:solidFill>
              </a:rPr>
              <a:t>Knowledge Check</a:t>
            </a:r>
            <a:br>
              <a:rPr lang="en-US">
                <a:solidFill>
                  <a:srgbClr val="6600CC"/>
                </a:solidFill>
              </a:rPr>
            </a:br>
            <a:r>
              <a:rPr lang="en-US" sz="1600">
                <a:solidFill>
                  <a:srgbClr val="6600CC"/>
                </a:solidFill>
              </a:rPr>
              <a:t>Objective 2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178" name="Google Shape;178;p15"/>
          <p:cNvSpPr txBox="1"/>
          <p:nvPr>
            <p:ph idx="1" type="body"/>
          </p:nvPr>
        </p:nvSpPr>
        <p:spPr>
          <a:xfrm>
            <a:off x="1143000" y="2056150"/>
            <a:ext cx="10172699" cy="40398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457200" lvl="0" marL="502919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760"/>
              <a:buFont typeface="Corbel"/>
              <a:buAutoNum type="arabicPeriod"/>
            </a:pPr>
            <a:r>
              <a:rPr lang="en-US"/>
              <a:t>What happens to the air cell of an egg with age?</a:t>
            </a:r>
            <a:endParaRPr/>
          </a:p>
          <a:p>
            <a:pPr indent="-457200" lvl="0" marL="502919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760"/>
              <a:buFont typeface="Corbel"/>
              <a:buAutoNum type="arabicPeriod"/>
            </a:pPr>
            <a:r>
              <a:rPr lang="en-US"/>
              <a:t>What causes thinner albumen?</a:t>
            </a:r>
            <a:endParaRPr/>
          </a:p>
          <a:p>
            <a:pPr indent="-457200" lvl="0" marL="502919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760"/>
              <a:buFont typeface="Corbel"/>
              <a:buAutoNum type="arabicPeriod"/>
            </a:pPr>
            <a:r>
              <a:rPr lang="en-US"/>
              <a:t>What separates the egg shell from the egg white?</a:t>
            </a:r>
            <a:endParaRPr>
              <a:solidFill>
                <a:schemeClr val="dk1"/>
              </a:solidFill>
            </a:endParaRPr>
          </a:p>
        </p:txBody>
      </p:sp>
      <p:sp>
        <p:nvSpPr>
          <p:cNvPr id="179" name="Google Shape;179;p15"/>
          <p:cNvSpPr txBox="1"/>
          <p:nvPr/>
        </p:nvSpPr>
        <p:spPr>
          <a:xfrm>
            <a:off x="400050" y="519410"/>
            <a:ext cx="962025" cy="14465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800">
                <a:solidFill>
                  <a:srgbClr val="00B0F0"/>
                </a:solidFill>
                <a:latin typeface="Corbel"/>
                <a:ea typeface="Corbel"/>
                <a:cs typeface="Corbel"/>
                <a:sym typeface="Corbel"/>
              </a:rPr>
              <a:t>✓</a:t>
            </a:r>
            <a:endParaRPr sz="8800">
              <a:solidFill>
                <a:srgbClr val="00B0F0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7C85"/>
        </a:solidFill>
      </p:bgPr>
    </p:bg>
    <p:spTree>
      <p:nvGrpSpPr>
        <p:cNvPr id="183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p16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/>
              <a:t>Principles of Egg Cookery</a:t>
            </a:r>
            <a:br>
              <a:rPr lang="en-US"/>
            </a:br>
            <a:r>
              <a:rPr lang="en-US" sz="1600">
                <a:solidFill>
                  <a:srgbClr val="6600CC"/>
                </a:solidFill>
              </a:rPr>
              <a:t>Objective 3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185" name="Google Shape;185;p16"/>
          <p:cNvSpPr txBox="1"/>
          <p:nvPr>
            <p:ph idx="1" type="body"/>
          </p:nvPr>
        </p:nvSpPr>
        <p:spPr>
          <a:xfrm>
            <a:off x="1143001" y="2057400"/>
            <a:ext cx="5719438" cy="435227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18288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Hard-boiled  — Cooked in the shell by simmering 12 to 15 minutes in water until the yolk and white are fully set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Soft-boiled  — Cooked in its shell by simmering three to five minutes in water; the yolk and white are runny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Poached  — Cooked without the shell by dropping the contents into boiling water, milk or broth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Scrambled  — Beaten with milk or water and cooked in a skillet while stirring</a:t>
            </a:r>
            <a:endParaRPr/>
          </a:p>
        </p:txBody>
      </p:sp>
      <p:pic>
        <p:nvPicPr>
          <p:cNvPr id="186" name="Google Shape;186;p1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592255" y="1888459"/>
            <a:ext cx="4048475" cy="272792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7C85"/>
        </a:solidFill>
      </p:bgPr>
    </p:bg>
    <p:spTree>
      <p:nvGrpSpPr>
        <p:cNvPr id="190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p17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/>
              <a:t>Principles of Egg Cookery</a:t>
            </a:r>
            <a:br>
              <a:rPr lang="en-US"/>
            </a:br>
            <a:r>
              <a:rPr lang="en-US" sz="1600">
                <a:solidFill>
                  <a:srgbClr val="6600CC"/>
                </a:solidFill>
              </a:rPr>
              <a:t>Objective 3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192" name="Google Shape;192;p17"/>
          <p:cNvSpPr txBox="1"/>
          <p:nvPr>
            <p:ph idx="1" type="body"/>
          </p:nvPr>
        </p:nvSpPr>
        <p:spPr>
          <a:xfrm>
            <a:off x="1143000" y="2057400"/>
            <a:ext cx="9875519" cy="435227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18288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Fried 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Sunny side up — Egg cooked in a skillet without flipping until the white is fully cooked and the yolk is tender and runny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Over easy — Egg cooked in a skillet until the white is fully set and the yolk is nearly set; flipped carefully to set film over yolk without  breaking it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Over hard — Egg cooked in a skillet until the white and yolk are fully set; cooked one minute after flipping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8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Baked  — Eggs are cooked in the oven, also known as shirred eggs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7C85"/>
        </a:solidFill>
      </p:bgPr>
    </p:bg>
    <p:spTree>
      <p:nvGrpSpPr>
        <p:cNvPr id="196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p18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>
                <a:solidFill>
                  <a:srgbClr val="6600CC"/>
                </a:solidFill>
              </a:rPr>
              <a:t>Knowledge Check</a:t>
            </a:r>
            <a:br>
              <a:rPr lang="en-US">
                <a:solidFill>
                  <a:srgbClr val="6600CC"/>
                </a:solidFill>
              </a:rPr>
            </a:br>
            <a:r>
              <a:rPr lang="en-US" sz="1600">
                <a:solidFill>
                  <a:srgbClr val="6600CC"/>
                </a:solidFill>
              </a:rPr>
              <a:t>Objective </a:t>
            </a:r>
            <a:r>
              <a:rPr lang="en-US" sz="1600"/>
              <a:t>3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198" name="Google Shape;198;p18"/>
          <p:cNvSpPr txBox="1"/>
          <p:nvPr>
            <p:ph idx="1" type="body"/>
          </p:nvPr>
        </p:nvSpPr>
        <p:spPr>
          <a:xfrm>
            <a:off x="1143000" y="2056150"/>
            <a:ext cx="10172699" cy="40398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457200" lvl="0" marL="502919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760"/>
              <a:buFont typeface="Corbel"/>
              <a:buAutoNum type="arabicPeriod"/>
            </a:pPr>
            <a:r>
              <a:rPr lang="en-US"/>
              <a:t>Which egg preparation methods use simmering water?</a:t>
            </a:r>
            <a:endParaRPr/>
          </a:p>
          <a:p>
            <a:pPr indent="-457200" lvl="0" marL="502919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760"/>
              <a:buFont typeface="Corbel"/>
              <a:buAutoNum type="arabicPeriod"/>
            </a:pPr>
            <a:r>
              <a:rPr lang="en-US"/>
              <a:t>Which cooking methods flip the eggs during the process?</a:t>
            </a:r>
            <a:endParaRPr>
              <a:solidFill>
                <a:schemeClr val="dk1"/>
              </a:solidFill>
            </a:endParaRPr>
          </a:p>
        </p:txBody>
      </p:sp>
      <p:sp>
        <p:nvSpPr>
          <p:cNvPr id="199" name="Google Shape;199;p18"/>
          <p:cNvSpPr txBox="1"/>
          <p:nvPr/>
        </p:nvSpPr>
        <p:spPr>
          <a:xfrm>
            <a:off x="400050" y="519410"/>
            <a:ext cx="962025" cy="14465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800">
                <a:solidFill>
                  <a:srgbClr val="00B0F0"/>
                </a:solidFill>
                <a:latin typeface="Corbel"/>
                <a:ea typeface="Corbel"/>
                <a:cs typeface="Corbel"/>
                <a:sym typeface="Corbel"/>
              </a:rPr>
              <a:t>✓</a:t>
            </a:r>
            <a:endParaRPr sz="8800">
              <a:solidFill>
                <a:srgbClr val="00B0F0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7C85"/>
        </a:solidFill>
      </p:bgPr>
    </p:bg>
    <p:spTree>
      <p:nvGrpSpPr>
        <p:cNvPr id="203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Google Shape;204;p19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/>
              <a:t>Types of Meats</a:t>
            </a:r>
            <a:br>
              <a:rPr lang="en-US"/>
            </a:br>
            <a:r>
              <a:rPr lang="en-US" sz="1600">
                <a:solidFill>
                  <a:srgbClr val="6600CC"/>
                </a:solidFill>
              </a:rPr>
              <a:t>Objective 4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205" name="Google Shape;205;p19"/>
          <p:cNvSpPr txBox="1"/>
          <p:nvPr>
            <p:ph idx="1" type="body"/>
          </p:nvPr>
        </p:nvSpPr>
        <p:spPr>
          <a:xfrm>
            <a:off x="1143000" y="2057400"/>
            <a:ext cx="5382087" cy="435227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18288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Beef — Meat of mature cattle, usually six months of age or more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Exotics — Meat of less common animals such as emu, bison, ostrich, bear, and alligator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Fish — Meat of fish (freshwater or saltwater varieties) with fins and gills such as catfish, trout, sardines, and flounder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Lamb — Meat of sheep less than one year old</a:t>
            </a:r>
            <a:endParaRPr/>
          </a:p>
        </p:txBody>
      </p:sp>
      <p:pic>
        <p:nvPicPr>
          <p:cNvPr id="206" name="Google Shape;206;p1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024542" y="1847506"/>
            <a:ext cx="4785845" cy="318613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7C85"/>
        </a:solidFill>
      </p:bgPr>
    </p:bg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2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>
                <a:solidFill>
                  <a:srgbClr val="6600CC"/>
                </a:solidFill>
              </a:rPr>
              <a:t>Objectives</a:t>
            </a:r>
            <a:endParaRPr>
              <a:solidFill>
                <a:srgbClr val="6600CC"/>
              </a:solidFill>
            </a:endParaRPr>
          </a:p>
        </p:txBody>
      </p:sp>
      <p:sp>
        <p:nvSpPr>
          <p:cNvPr id="97" name="Google Shape;97;p2"/>
          <p:cNvSpPr txBox="1"/>
          <p:nvPr>
            <p:ph idx="1" type="body"/>
          </p:nvPr>
        </p:nvSpPr>
        <p:spPr>
          <a:xfrm>
            <a:off x="1143000" y="2057400"/>
            <a:ext cx="9872871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457200" lvl="0" marL="502919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760"/>
              <a:buFont typeface="Corbel"/>
              <a:buAutoNum type="arabicPeriod"/>
            </a:pPr>
            <a:r>
              <a:rPr lang="en-US"/>
              <a:t>Identify factors to consider in the purchase of proteins.</a:t>
            </a:r>
            <a:endParaRPr/>
          </a:p>
          <a:p>
            <a:pPr indent="-457200" lvl="0" marL="502919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760"/>
              <a:buFont typeface="Corbel"/>
              <a:buAutoNum type="arabicPeriod"/>
            </a:pPr>
            <a:r>
              <a:rPr lang="en-US"/>
              <a:t>Identify the parts of an egg and their functions/descriptions.</a:t>
            </a:r>
            <a:endParaRPr/>
          </a:p>
          <a:p>
            <a:pPr indent="-457200" lvl="0" marL="502919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760"/>
              <a:buFont typeface="Corbel"/>
              <a:buAutoNum type="arabicPeriod"/>
            </a:pPr>
            <a:r>
              <a:rPr lang="en-US"/>
              <a:t>Identify the principles of egg cookery.</a:t>
            </a:r>
            <a:endParaRPr/>
          </a:p>
          <a:p>
            <a:pPr indent="-457200" lvl="0" marL="502919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760"/>
              <a:buFont typeface="Corbel"/>
              <a:buAutoNum type="arabicPeriod"/>
            </a:pPr>
            <a:r>
              <a:rPr lang="en-US"/>
              <a:t>Match types of meats to their descriptions.</a:t>
            </a:r>
            <a:endParaRPr/>
          </a:p>
          <a:p>
            <a:pPr indent="-457200" lvl="0" marL="502919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760"/>
              <a:buFont typeface="Corbel"/>
              <a:buAutoNum type="arabicPeriod"/>
            </a:pPr>
            <a:r>
              <a:rPr lang="en-US"/>
              <a:t>Identify the principle nutrients contained in proteins.</a:t>
            </a:r>
            <a:endParaRPr/>
          </a:p>
          <a:p>
            <a:pPr indent="-457200" lvl="0" marL="502919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760"/>
              <a:buFont typeface="Corbel"/>
              <a:buAutoNum type="arabicPeriod"/>
            </a:pPr>
            <a:r>
              <a:rPr lang="en-US"/>
              <a:t>Identify guidelines for properly handling and storing proteins.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7C85"/>
        </a:solidFill>
      </p:bgPr>
    </p:bg>
    <p:spTree>
      <p:nvGrpSpPr>
        <p:cNvPr id="210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Google Shape;211;p20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/>
              <a:t>Types of Meats</a:t>
            </a:r>
            <a:br>
              <a:rPr lang="en-US"/>
            </a:br>
            <a:r>
              <a:rPr lang="en-US" sz="1600">
                <a:solidFill>
                  <a:srgbClr val="6600CC"/>
                </a:solidFill>
              </a:rPr>
              <a:t>Objective 4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212" name="Google Shape;212;p20"/>
          <p:cNvSpPr txBox="1"/>
          <p:nvPr>
            <p:ph idx="1" type="body"/>
          </p:nvPr>
        </p:nvSpPr>
        <p:spPr>
          <a:xfrm>
            <a:off x="1143000" y="2057400"/>
            <a:ext cx="9875519" cy="435227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18288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Mutton — Meat of sheep over one year old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Pork — Meat of swine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Poultry — Meat of fowl such as chicken, turkey, duck, quail, pheasant, and goose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Shellfish — Meat from aquatic animals (saltwater or freshwater) without a backbone such as lobster, shrimp, crabs, etc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Variety meats — Organs of meat animals, including brains, tongue, heart, liver, glands, kidneys, chitlins, calf fries, and lamb fries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Veal — Meat of immature cattle, usually six months of age or less 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Wild game — Meat of animals not raised domestically such as venison, quail, pheasant, and wild boar (seldom sold in supermarkets)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7C85"/>
        </a:solidFill>
      </p:bgPr>
    </p:bg>
    <p:spTree>
      <p:nvGrpSpPr>
        <p:cNvPr id="216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p21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>
                <a:solidFill>
                  <a:srgbClr val="6600CC"/>
                </a:solidFill>
              </a:rPr>
              <a:t>Knowledge Check</a:t>
            </a:r>
            <a:br>
              <a:rPr lang="en-US">
                <a:solidFill>
                  <a:srgbClr val="6600CC"/>
                </a:solidFill>
              </a:rPr>
            </a:br>
            <a:r>
              <a:rPr lang="en-US" sz="1600">
                <a:solidFill>
                  <a:srgbClr val="6600CC"/>
                </a:solidFill>
              </a:rPr>
              <a:t>Objective </a:t>
            </a:r>
            <a:r>
              <a:rPr lang="en-US" sz="1600"/>
              <a:t>4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218" name="Google Shape;218;p21"/>
          <p:cNvSpPr txBox="1"/>
          <p:nvPr>
            <p:ph idx="1" type="body"/>
          </p:nvPr>
        </p:nvSpPr>
        <p:spPr>
          <a:xfrm>
            <a:off x="1143000" y="2056150"/>
            <a:ext cx="10172699" cy="40398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457200" lvl="0" marL="502919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760"/>
              <a:buFont typeface="Corbel"/>
              <a:buAutoNum type="arabicPeriod"/>
            </a:pPr>
            <a:r>
              <a:rPr lang="en-US"/>
              <a:t>What are four examples of variety meats?</a:t>
            </a:r>
            <a:endParaRPr/>
          </a:p>
          <a:p>
            <a:pPr indent="-457200" lvl="0" marL="502919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760"/>
              <a:buFont typeface="Corbel"/>
              <a:buAutoNum type="arabicPeriod"/>
            </a:pPr>
            <a:r>
              <a:rPr lang="en-US"/>
              <a:t>What is meat from immature cattle called?</a:t>
            </a:r>
            <a:endParaRPr/>
          </a:p>
          <a:p>
            <a:pPr indent="-457200" lvl="0" marL="502919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760"/>
              <a:buFont typeface="Corbel"/>
              <a:buAutoNum type="arabicPeriod"/>
            </a:pPr>
            <a:r>
              <a:rPr lang="en-US"/>
              <a:t>What is the difference between lamb and mutton?</a:t>
            </a:r>
            <a:endParaRPr>
              <a:solidFill>
                <a:schemeClr val="dk1"/>
              </a:solidFill>
            </a:endParaRPr>
          </a:p>
        </p:txBody>
      </p:sp>
      <p:sp>
        <p:nvSpPr>
          <p:cNvPr id="219" name="Google Shape;219;p21"/>
          <p:cNvSpPr txBox="1"/>
          <p:nvPr/>
        </p:nvSpPr>
        <p:spPr>
          <a:xfrm>
            <a:off x="400050" y="519410"/>
            <a:ext cx="962025" cy="14465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800">
                <a:solidFill>
                  <a:srgbClr val="00B0F0"/>
                </a:solidFill>
                <a:latin typeface="Corbel"/>
                <a:ea typeface="Corbel"/>
                <a:cs typeface="Corbel"/>
                <a:sym typeface="Corbel"/>
              </a:rPr>
              <a:t>✓</a:t>
            </a:r>
            <a:endParaRPr sz="8800">
              <a:solidFill>
                <a:srgbClr val="00B0F0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7C85"/>
        </a:solidFill>
      </p:bgPr>
    </p:bg>
    <p:spTree>
      <p:nvGrpSpPr>
        <p:cNvPr id="223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Google Shape;224;p22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/>
              <a:t>Principal Nutrients in Protein Foods</a:t>
            </a:r>
            <a:br>
              <a:rPr lang="en-US"/>
            </a:br>
            <a:r>
              <a:rPr lang="en-US" sz="1600">
                <a:solidFill>
                  <a:srgbClr val="6600CC"/>
                </a:solidFill>
              </a:rPr>
              <a:t>Objective 5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225" name="Google Shape;225;p22"/>
          <p:cNvSpPr txBox="1"/>
          <p:nvPr>
            <p:ph idx="1" type="body"/>
          </p:nvPr>
        </p:nvSpPr>
        <p:spPr>
          <a:xfrm>
            <a:off x="1143001" y="2057400"/>
            <a:ext cx="5568518" cy="435227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18288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Protein 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Protein is made up of amino acids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Meat and some nonmeat proteins are considered complete proteins, because they contain all of the amino acids the body needs to get from your diet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Other foods, such as grains and legumes, are called incomplete proteins because they do not supply all of these amino acids and must be combined to form complete proteins</a:t>
            </a:r>
            <a:endParaRPr/>
          </a:p>
        </p:txBody>
      </p:sp>
      <p:pic>
        <p:nvPicPr>
          <p:cNvPr id="226" name="Google Shape;226;p2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054377" y="2057400"/>
            <a:ext cx="4362775" cy="290447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7C85"/>
        </a:solidFill>
      </p:bgPr>
    </p:bg>
    <p:spTree>
      <p:nvGrpSpPr>
        <p:cNvPr id="230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Google Shape;231;p23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/>
              <a:t>Principal Nutrients in Protein Foods</a:t>
            </a:r>
            <a:br>
              <a:rPr lang="en-US"/>
            </a:br>
            <a:r>
              <a:rPr lang="en-US" sz="1600">
                <a:solidFill>
                  <a:srgbClr val="6600CC"/>
                </a:solidFill>
              </a:rPr>
              <a:t>Objective 5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232" name="Google Shape;232;p23"/>
          <p:cNvSpPr txBox="1"/>
          <p:nvPr>
            <p:ph idx="1" type="body"/>
          </p:nvPr>
        </p:nvSpPr>
        <p:spPr>
          <a:xfrm>
            <a:off x="1143000" y="2057400"/>
            <a:ext cx="9875519" cy="435227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18288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Fats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Iron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Phosphorus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Thiamin (B1)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Riboflavin (B2)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Niacin (B3)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Zinc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7C85"/>
        </a:solidFill>
      </p:bgPr>
    </p:bg>
    <p:spTree>
      <p:nvGrpSpPr>
        <p:cNvPr id="236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Google Shape;237;p24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>
                <a:solidFill>
                  <a:srgbClr val="6600CC"/>
                </a:solidFill>
              </a:rPr>
              <a:t>Knowledge Check</a:t>
            </a:r>
            <a:br>
              <a:rPr lang="en-US">
                <a:solidFill>
                  <a:srgbClr val="6600CC"/>
                </a:solidFill>
              </a:rPr>
            </a:br>
            <a:r>
              <a:rPr lang="en-US" sz="1600">
                <a:solidFill>
                  <a:srgbClr val="6600CC"/>
                </a:solidFill>
              </a:rPr>
              <a:t>Objective </a:t>
            </a:r>
            <a:r>
              <a:rPr lang="en-US" sz="1600"/>
              <a:t>5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238" name="Google Shape;238;p24"/>
          <p:cNvSpPr txBox="1"/>
          <p:nvPr>
            <p:ph idx="1" type="body"/>
          </p:nvPr>
        </p:nvSpPr>
        <p:spPr>
          <a:xfrm>
            <a:off x="1143000" y="2056150"/>
            <a:ext cx="10172699" cy="40398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457200" lvl="0" marL="502919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760"/>
              <a:buFont typeface="Corbel"/>
              <a:buAutoNum type="arabicPeriod"/>
            </a:pPr>
            <a:r>
              <a:rPr lang="en-US"/>
              <a:t>List five of the major nutrients in protein foods.</a:t>
            </a:r>
            <a:endParaRPr>
              <a:solidFill>
                <a:schemeClr val="dk1"/>
              </a:solidFill>
            </a:endParaRPr>
          </a:p>
        </p:txBody>
      </p:sp>
      <p:sp>
        <p:nvSpPr>
          <p:cNvPr id="239" name="Google Shape;239;p24"/>
          <p:cNvSpPr txBox="1"/>
          <p:nvPr/>
        </p:nvSpPr>
        <p:spPr>
          <a:xfrm>
            <a:off x="400050" y="519410"/>
            <a:ext cx="962025" cy="14465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800">
                <a:solidFill>
                  <a:srgbClr val="00B0F0"/>
                </a:solidFill>
                <a:latin typeface="Corbel"/>
                <a:ea typeface="Corbel"/>
                <a:cs typeface="Corbel"/>
                <a:sym typeface="Corbel"/>
              </a:rPr>
              <a:t>✓</a:t>
            </a:r>
            <a:endParaRPr sz="8800">
              <a:solidFill>
                <a:srgbClr val="00B0F0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7C85"/>
        </a:solidFill>
      </p:bgPr>
    </p:bg>
    <p:spTree>
      <p:nvGrpSpPr>
        <p:cNvPr id="243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Google Shape;244;p25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/>
              <a:t>Storing and Handling Proteins</a:t>
            </a:r>
            <a:br>
              <a:rPr lang="en-US"/>
            </a:br>
            <a:r>
              <a:rPr lang="en-US" sz="1600">
                <a:solidFill>
                  <a:srgbClr val="6600CC"/>
                </a:solidFill>
              </a:rPr>
              <a:t>Objective 6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245" name="Google Shape;245;p25"/>
          <p:cNvSpPr txBox="1"/>
          <p:nvPr>
            <p:ph idx="1" type="body"/>
          </p:nvPr>
        </p:nvSpPr>
        <p:spPr>
          <a:xfrm>
            <a:off x="1143000" y="2057400"/>
            <a:ext cx="5666173" cy="435227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18288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Handling proteins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Wash your hands before and after handling eggs and meats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Wrap meats in moisture-resistant material before freezing for longer than a week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Thaw meats in the refrigerator, in cold water, or by defrosting in the microwave, never at room temperature</a:t>
            </a:r>
            <a:endParaRPr/>
          </a:p>
        </p:txBody>
      </p:sp>
      <p:pic>
        <p:nvPicPr>
          <p:cNvPr id="246" name="Google Shape;246;p2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 rot="-1925169">
            <a:off x="7781707" y="2354740"/>
            <a:ext cx="3862917" cy="166684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7C85"/>
        </a:solidFill>
      </p:bgPr>
    </p:bg>
    <p:spTree>
      <p:nvGrpSpPr>
        <p:cNvPr id="250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Google Shape;251;p26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/>
              <a:t>Storing and Handling Proteins</a:t>
            </a:r>
            <a:br>
              <a:rPr lang="en-US"/>
            </a:br>
            <a:r>
              <a:rPr lang="en-US" sz="1600">
                <a:solidFill>
                  <a:srgbClr val="6600CC"/>
                </a:solidFill>
              </a:rPr>
              <a:t>Objective 6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252" name="Google Shape;252;p26"/>
          <p:cNvSpPr txBox="1"/>
          <p:nvPr>
            <p:ph idx="1" type="body"/>
          </p:nvPr>
        </p:nvSpPr>
        <p:spPr>
          <a:xfrm>
            <a:off x="1143000" y="2057400"/>
            <a:ext cx="9875520" cy="435227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lnSpcReduction="10000"/>
          </a:bodyPr>
          <a:lstStyle/>
          <a:p>
            <a:pPr indent="-18288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Storing proteins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Store eggs in the refrigerator in their original carton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Store them away from foods with strong flavors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Store eggs with the pointed end down, to avoid movement of the yolk and air cell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Store leftover whites and yolks in tightly covered containers in the refrigerator, and use within a few hours or throw them away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Follow storage instructions printed on food. Store canned and dried products in a cool, dry place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Most proteins spoil quickly and should be refrigerated as soon as possible after purchasing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Meat stored in the refrigerator should be placed in the coldest part, at 40° F or below, and used within one or two day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Refrigerate or freeze leftovers promptly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Meat stored in the freezer should be stored at 0° F or below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7C85"/>
        </a:solidFill>
      </p:bgPr>
    </p:bg>
    <p:spTree>
      <p:nvGrpSpPr>
        <p:cNvPr id="256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Google Shape;257;p27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>
                <a:solidFill>
                  <a:srgbClr val="6600CC"/>
                </a:solidFill>
              </a:rPr>
              <a:t>Knowledge Check</a:t>
            </a:r>
            <a:br>
              <a:rPr lang="en-US">
                <a:solidFill>
                  <a:srgbClr val="6600CC"/>
                </a:solidFill>
              </a:rPr>
            </a:br>
            <a:r>
              <a:rPr lang="en-US" sz="1600">
                <a:solidFill>
                  <a:srgbClr val="6600CC"/>
                </a:solidFill>
              </a:rPr>
              <a:t>Objective </a:t>
            </a:r>
            <a:r>
              <a:rPr lang="en-US" sz="1600"/>
              <a:t>6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258" name="Google Shape;258;p27"/>
          <p:cNvSpPr txBox="1"/>
          <p:nvPr>
            <p:ph idx="1" type="body"/>
          </p:nvPr>
        </p:nvSpPr>
        <p:spPr>
          <a:xfrm>
            <a:off x="1143000" y="2056150"/>
            <a:ext cx="10172699" cy="40398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457200" lvl="0" marL="502919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760"/>
              <a:buFont typeface="Corbel"/>
              <a:buAutoNum type="arabicPeriod"/>
            </a:pPr>
            <a:r>
              <a:rPr lang="en-US"/>
              <a:t>How should meats be thawed?</a:t>
            </a:r>
            <a:endParaRPr/>
          </a:p>
          <a:p>
            <a:pPr indent="-457200" lvl="0" marL="502919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760"/>
              <a:buFont typeface="Corbel"/>
              <a:buAutoNum type="arabicPeriod"/>
            </a:pPr>
            <a:r>
              <a:rPr lang="en-US"/>
              <a:t>How should you store eggs?</a:t>
            </a:r>
            <a:endParaRPr>
              <a:solidFill>
                <a:schemeClr val="dk1"/>
              </a:solidFill>
            </a:endParaRPr>
          </a:p>
        </p:txBody>
      </p:sp>
      <p:sp>
        <p:nvSpPr>
          <p:cNvPr id="259" name="Google Shape;259;p27"/>
          <p:cNvSpPr txBox="1"/>
          <p:nvPr/>
        </p:nvSpPr>
        <p:spPr>
          <a:xfrm>
            <a:off x="400050" y="519410"/>
            <a:ext cx="962025" cy="14465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800">
                <a:solidFill>
                  <a:srgbClr val="00B0F0"/>
                </a:solidFill>
                <a:latin typeface="Corbel"/>
                <a:ea typeface="Corbel"/>
                <a:cs typeface="Corbel"/>
                <a:sym typeface="Corbel"/>
              </a:rPr>
              <a:t>✓</a:t>
            </a:r>
            <a:endParaRPr sz="8800">
              <a:solidFill>
                <a:srgbClr val="00B0F0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7C85"/>
        </a:solidFill>
      </p:bgPr>
    </p:bg>
    <p:spTree>
      <p:nvGrpSpPr>
        <p:cNvPr id="263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Google Shape;264;p28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/>
              <a:t>Common Meat Cooking Methods</a:t>
            </a:r>
            <a:br>
              <a:rPr lang="en-US"/>
            </a:br>
            <a:r>
              <a:rPr lang="en-US" sz="1600">
                <a:solidFill>
                  <a:srgbClr val="6600CC"/>
                </a:solidFill>
              </a:rPr>
              <a:t>Objective 7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265" name="Google Shape;265;p28"/>
          <p:cNvSpPr txBox="1"/>
          <p:nvPr>
            <p:ph idx="1" type="body"/>
          </p:nvPr>
        </p:nvSpPr>
        <p:spPr>
          <a:xfrm>
            <a:off x="1143000" y="2057400"/>
            <a:ext cx="4920449" cy="435227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18288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Dry heat methods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Roasting — Cooking food uncovered by dry heat, usually in an oven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Broiling — Cooking food by direct heat over coals or under an open flame or electric unit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Pan-broiling — Cooking food uncovered in a fry pan and pouring fat off as it accumulates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Frying — Cooking food in fat in an uncovered skillet; includes pan  frying and deep-fat frying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Grilling — Cooking on a grill over a flame or on a grill plate</a:t>
            </a:r>
            <a:endParaRPr/>
          </a:p>
          <a:p>
            <a:pPr indent="-81279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600"/>
              <a:buNone/>
            </a:pPr>
            <a:r>
              <a:t/>
            </a:r>
            <a:endParaRPr/>
          </a:p>
        </p:txBody>
      </p:sp>
      <p:pic>
        <p:nvPicPr>
          <p:cNvPr id="266" name="Google Shape;266;p2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345010" y="1965960"/>
            <a:ext cx="2873488" cy="445946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7C85"/>
        </a:solidFill>
      </p:bgPr>
    </p:bg>
    <p:spTree>
      <p:nvGrpSpPr>
        <p:cNvPr id="270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Google Shape;271;p29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/>
              <a:t>Common Meat Cooking Methods</a:t>
            </a:r>
            <a:br>
              <a:rPr lang="en-US"/>
            </a:br>
            <a:r>
              <a:rPr lang="en-US" sz="1600">
                <a:solidFill>
                  <a:srgbClr val="6600CC"/>
                </a:solidFill>
              </a:rPr>
              <a:t>Objective 7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272" name="Google Shape;272;p29"/>
          <p:cNvSpPr txBox="1"/>
          <p:nvPr>
            <p:ph idx="1" type="body"/>
          </p:nvPr>
        </p:nvSpPr>
        <p:spPr>
          <a:xfrm>
            <a:off x="1143000" y="2057400"/>
            <a:ext cx="9875520" cy="435227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18288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Moist heat methods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Braising — Browning food in a small amount of fat and then cooking slowly, often with added liquid, in a covered pan or pot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Stewing/simmering — Covering food with liquid then cooking it below boiling point in a covered pan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Microwaving — Heating food quickly by using radiation to vibrate and create friction in the food, causing the food to cook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7C85"/>
        </a:solidFill>
      </p:bgPr>
    </p:bg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3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>
                <a:solidFill>
                  <a:srgbClr val="6600CC"/>
                </a:solidFill>
              </a:rPr>
              <a:t>Objectives</a:t>
            </a:r>
            <a:endParaRPr>
              <a:solidFill>
                <a:srgbClr val="6600CC"/>
              </a:solidFill>
            </a:endParaRPr>
          </a:p>
        </p:txBody>
      </p:sp>
      <p:sp>
        <p:nvSpPr>
          <p:cNvPr id="103" name="Google Shape;103;p3"/>
          <p:cNvSpPr txBox="1"/>
          <p:nvPr>
            <p:ph idx="1" type="body"/>
          </p:nvPr>
        </p:nvSpPr>
        <p:spPr>
          <a:xfrm>
            <a:off x="1143000" y="2057400"/>
            <a:ext cx="9872871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457200" lvl="0" marL="502919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760"/>
              <a:buFont typeface="Corbel"/>
              <a:buAutoNum type="arabicPeriod" startAt="7"/>
            </a:pPr>
            <a:r>
              <a:rPr lang="en-US"/>
              <a:t>Match common meat cooking methods to their descriptions.</a:t>
            </a:r>
            <a:endParaRPr/>
          </a:p>
          <a:p>
            <a:pPr indent="-457200" lvl="0" marL="502919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760"/>
              <a:buFont typeface="Corbel"/>
              <a:buAutoNum type="arabicPeriod" startAt="7"/>
            </a:pPr>
            <a:r>
              <a:rPr lang="en-US"/>
              <a:t>Identify non-meat protein sources.</a:t>
            </a:r>
            <a:endParaRPr/>
          </a:p>
          <a:p>
            <a:pPr indent="-457200" lvl="0" marL="502919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760"/>
              <a:buFont typeface="Corbel"/>
              <a:buAutoNum type="arabicPeriod" startAt="7"/>
            </a:pPr>
            <a:r>
              <a:rPr lang="en-US"/>
              <a:t>Discuss rules to remember in cooking meats.</a:t>
            </a:r>
            <a:endParaRPr/>
          </a:p>
          <a:p>
            <a:pPr indent="-457200" lvl="0" marL="502919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760"/>
              <a:buFont typeface="Corbel"/>
              <a:buAutoNum type="arabicPeriod" startAt="7"/>
            </a:pPr>
            <a:r>
              <a:rPr lang="en-US"/>
              <a:t>Separate an egg. (Job Sheet 1)</a:t>
            </a:r>
            <a:endParaRPr/>
          </a:p>
          <a:p>
            <a:pPr indent="-457200" lvl="0" marL="502919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760"/>
              <a:buFont typeface="Corbel"/>
              <a:buAutoNum type="arabicPeriod" startAt="7"/>
            </a:pPr>
            <a:r>
              <a:rPr lang="en-US"/>
              <a:t>Prepare an egg dish or recipe. (Job Sheet 2)</a:t>
            </a:r>
            <a:endParaRPr/>
          </a:p>
          <a:p>
            <a:pPr indent="-457200" lvl="0" marL="502919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760"/>
              <a:buFont typeface="Corbel"/>
              <a:buAutoNum type="arabicPeriod" startAt="7"/>
            </a:pPr>
            <a:r>
              <a:rPr lang="en-US"/>
              <a:t>Prepare a protein dish or recipe. (Job Sheet 3)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7C85"/>
        </a:solidFill>
      </p:bgPr>
    </p:bg>
    <p:spTree>
      <p:nvGrpSpPr>
        <p:cNvPr id="276" name="Shape 2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" name="Google Shape;277;p30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>
                <a:solidFill>
                  <a:srgbClr val="6600CC"/>
                </a:solidFill>
              </a:rPr>
              <a:t>Knowledge Check</a:t>
            </a:r>
            <a:br>
              <a:rPr lang="en-US">
                <a:solidFill>
                  <a:srgbClr val="6600CC"/>
                </a:solidFill>
              </a:rPr>
            </a:br>
            <a:r>
              <a:rPr lang="en-US" sz="1600">
                <a:solidFill>
                  <a:srgbClr val="6600CC"/>
                </a:solidFill>
              </a:rPr>
              <a:t>Objective </a:t>
            </a:r>
            <a:r>
              <a:rPr lang="en-US" sz="1600"/>
              <a:t>7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278" name="Google Shape;278;p30"/>
          <p:cNvSpPr txBox="1"/>
          <p:nvPr>
            <p:ph idx="1" type="body"/>
          </p:nvPr>
        </p:nvSpPr>
        <p:spPr>
          <a:xfrm>
            <a:off x="1143000" y="2056150"/>
            <a:ext cx="10172699" cy="40398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457200" lvl="0" marL="502919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760"/>
              <a:buFont typeface="Corbel"/>
              <a:buAutoNum type="arabicPeriod"/>
            </a:pPr>
            <a:r>
              <a:rPr lang="en-US"/>
              <a:t>What are three methods that use dry heat when cooking meats?</a:t>
            </a:r>
            <a:endParaRPr/>
          </a:p>
          <a:p>
            <a:pPr indent="-457200" lvl="0" marL="502919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760"/>
              <a:buFont typeface="Corbel"/>
              <a:buAutoNum type="arabicPeriod"/>
            </a:pPr>
            <a:r>
              <a:rPr lang="en-US"/>
              <a:t>What are three methods that use moist heat when cooking meats?</a:t>
            </a:r>
            <a:endParaRPr>
              <a:solidFill>
                <a:schemeClr val="dk1"/>
              </a:solidFill>
            </a:endParaRPr>
          </a:p>
        </p:txBody>
      </p:sp>
      <p:sp>
        <p:nvSpPr>
          <p:cNvPr id="279" name="Google Shape;279;p30"/>
          <p:cNvSpPr txBox="1"/>
          <p:nvPr/>
        </p:nvSpPr>
        <p:spPr>
          <a:xfrm>
            <a:off x="400050" y="519410"/>
            <a:ext cx="962025" cy="14465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800">
                <a:solidFill>
                  <a:srgbClr val="00B0F0"/>
                </a:solidFill>
                <a:latin typeface="Corbel"/>
                <a:ea typeface="Corbel"/>
                <a:cs typeface="Corbel"/>
                <a:sym typeface="Corbel"/>
              </a:rPr>
              <a:t>✓</a:t>
            </a:r>
            <a:endParaRPr sz="8800">
              <a:solidFill>
                <a:srgbClr val="00B0F0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7C85"/>
        </a:solidFill>
      </p:bgPr>
    </p:bg>
    <p:spTree>
      <p:nvGrpSpPr>
        <p:cNvPr id="283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" name="Google Shape;284;p31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/>
              <a:t>Non-Meat Proteins</a:t>
            </a:r>
            <a:br>
              <a:rPr lang="en-US"/>
            </a:br>
            <a:r>
              <a:rPr lang="en-US" sz="1600">
                <a:solidFill>
                  <a:srgbClr val="6600CC"/>
                </a:solidFill>
              </a:rPr>
              <a:t>Objective 8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285" name="Google Shape;285;p31"/>
          <p:cNvSpPr txBox="1"/>
          <p:nvPr>
            <p:ph idx="1" type="body"/>
          </p:nvPr>
        </p:nvSpPr>
        <p:spPr>
          <a:xfrm>
            <a:off x="1143000" y="2057400"/>
            <a:ext cx="6065668" cy="435227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fontScale="92500" lnSpcReduction="10000"/>
          </a:bodyPr>
          <a:lstStyle/>
          <a:p>
            <a:pPr indent="-18288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ct val="80000"/>
              <a:buChar char="•"/>
            </a:pPr>
            <a:r>
              <a:rPr lang="en-US"/>
              <a:t>Eggs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ct val="80000"/>
              <a:buChar char="•"/>
            </a:pPr>
            <a:r>
              <a:rPr lang="en-US"/>
              <a:t>Cheese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ct val="80000"/>
              <a:buChar char="•"/>
            </a:pPr>
            <a:r>
              <a:rPr lang="en-US"/>
              <a:t>Cottage cheese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ct val="80000"/>
              <a:buChar char="•"/>
            </a:pPr>
            <a:r>
              <a:rPr lang="en-US"/>
              <a:t>Dried beans, peas, or lentils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ct val="80000"/>
              <a:buChar char="•"/>
            </a:pPr>
            <a:r>
              <a:rPr lang="en-US"/>
              <a:t>Grains such as quinoa, rice, buckwheat, and oats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ct val="80000"/>
              <a:buChar char="•"/>
            </a:pPr>
            <a:r>
              <a:rPr lang="en-US"/>
              <a:t>Meat analogs 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ct val="80000"/>
              <a:buChar char="•"/>
            </a:pPr>
            <a:r>
              <a:rPr lang="en-US"/>
              <a:t>Peanut butter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ct val="80000"/>
              <a:buChar char="•"/>
            </a:pPr>
            <a:r>
              <a:rPr lang="en-US"/>
              <a:t>Shelled peanuts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ct val="80000"/>
              <a:buChar char="•"/>
            </a:pPr>
            <a:r>
              <a:rPr lang="en-US"/>
              <a:t>Tofu (bean curd)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ct val="80000"/>
              <a:buChar char="•"/>
            </a:pPr>
            <a:r>
              <a:rPr lang="en-US"/>
              <a:t>Non-dairy milk such as almond milk or soy milk</a:t>
            </a:r>
            <a:endParaRPr/>
          </a:p>
        </p:txBody>
      </p:sp>
      <p:pic>
        <p:nvPicPr>
          <p:cNvPr id="286" name="Google Shape;286;p3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430610" y="1965960"/>
            <a:ext cx="4097768" cy="306186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7C85"/>
        </a:solidFill>
      </p:bgPr>
    </p:bg>
    <p:spTree>
      <p:nvGrpSpPr>
        <p:cNvPr id="290" name="Shape 2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" name="Google Shape;291;p32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>
                <a:solidFill>
                  <a:srgbClr val="6600CC"/>
                </a:solidFill>
              </a:rPr>
              <a:t>Knowledge Check</a:t>
            </a:r>
            <a:br>
              <a:rPr lang="en-US">
                <a:solidFill>
                  <a:srgbClr val="6600CC"/>
                </a:solidFill>
              </a:rPr>
            </a:br>
            <a:r>
              <a:rPr lang="en-US" sz="1600">
                <a:solidFill>
                  <a:srgbClr val="6600CC"/>
                </a:solidFill>
              </a:rPr>
              <a:t>Objective </a:t>
            </a:r>
            <a:r>
              <a:rPr lang="en-US" sz="1600"/>
              <a:t>8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292" name="Google Shape;292;p32"/>
          <p:cNvSpPr txBox="1"/>
          <p:nvPr>
            <p:ph idx="1" type="body"/>
          </p:nvPr>
        </p:nvSpPr>
        <p:spPr>
          <a:xfrm>
            <a:off x="1143000" y="2056150"/>
            <a:ext cx="10172699" cy="40398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457200" lvl="0" marL="502919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760"/>
              <a:buFont typeface="Corbel"/>
              <a:buAutoNum type="arabicPeriod"/>
            </a:pPr>
            <a:r>
              <a:rPr lang="en-US"/>
              <a:t>What are three non-meat proteins?</a:t>
            </a:r>
            <a:endParaRPr>
              <a:solidFill>
                <a:schemeClr val="dk1"/>
              </a:solidFill>
            </a:endParaRPr>
          </a:p>
        </p:txBody>
      </p:sp>
      <p:sp>
        <p:nvSpPr>
          <p:cNvPr id="293" name="Google Shape;293;p32"/>
          <p:cNvSpPr txBox="1"/>
          <p:nvPr/>
        </p:nvSpPr>
        <p:spPr>
          <a:xfrm>
            <a:off x="400050" y="519410"/>
            <a:ext cx="962025" cy="14465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800">
                <a:solidFill>
                  <a:srgbClr val="00B0F0"/>
                </a:solidFill>
                <a:latin typeface="Corbel"/>
                <a:ea typeface="Corbel"/>
                <a:cs typeface="Corbel"/>
                <a:sym typeface="Corbel"/>
              </a:rPr>
              <a:t>✓</a:t>
            </a:r>
            <a:endParaRPr sz="8800">
              <a:solidFill>
                <a:srgbClr val="00B0F0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7C85"/>
        </a:solidFill>
      </p:bgPr>
    </p:bg>
    <p:spTree>
      <p:nvGrpSpPr>
        <p:cNvPr id="297" name="Shape 2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" name="Google Shape;298;p33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/>
              <a:t>Rules for Cooking Meats</a:t>
            </a:r>
            <a:br>
              <a:rPr lang="en-US"/>
            </a:br>
            <a:r>
              <a:rPr lang="en-US" sz="1600">
                <a:solidFill>
                  <a:srgbClr val="6600CC"/>
                </a:solidFill>
              </a:rPr>
              <a:t>Objective 9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299" name="Google Shape;299;p33"/>
          <p:cNvSpPr txBox="1"/>
          <p:nvPr>
            <p:ph idx="1" type="body"/>
          </p:nvPr>
        </p:nvSpPr>
        <p:spPr>
          <a:xfrm>
            <a:off x="1143000" y="2057400"/>
            <a:ext cx="6065668" cy="435227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18288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Tenderize less-tender cuts by marinating meat in an acidic liquid, pounding with a mallet or cleaver, or using a commercial tenderizing powder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Use the correct cooking method for the cut or type of meat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Use low cooking temperatures when possible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Cook meat only until it reaches the desired degree of doneness</a:t>
            </a:r>
            <a:endParaRPr/>
          </a:p>
        </p:txBody>
      </p:sp>
      <p:pic>
        <p:nvPicPr>
          <p:cNvPr id="300" name="Google Shape;300;p3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874493" y="2057400"/>
            <a:ext cx="3625844" cy="25589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7C85"/>
        </a:solidFill>
      </p:bgPr>
    </p:bg>
    <p:spTree>
      <p:nvGrpSpPr>
        <p:cNvPr id="304" name="Shape 3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" name="Google Shape;305;p34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/>
              <a:t>Rules for Cooking Meats</a:t>
            </a:r>
            <a:br>
              <a:rPr lang="en-US"/>
            </a:br>
            <a:r>
              <a:rPr lang="en-US" sz="1600">
                <a:solidFill>
                  <a:srgbClr val="6600CC"/>
                </a:solidFill>
              </a:rPr>
              <a:t>Objective 9</a:t>
            </a:r>
            <a:endParaRPr sz="1600">
              <a:solidFill>
                <a:srgbClr val="6600CC"/>
              </a:solidFill>
            </a:endParaRPr>
          </a:p>
        </p:txBody>
      </p:sp>
      <p:graphicFrame>
        <p:nvGraphicFramePr>
          <p:cNvPr id="306" name="Google Shape;306;p34"/>
          <p:cNvGraphicFramePr/>
          <p:nvPr/>
        </p:nvGraphicFramePr>
        <p:xfrm>
          <a:off x="1143000" y="2175603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{7297B38C-7E8D-4534-BA57-647524858CBE}</a:tableStyleId>
              </a:tblPr>
              <a:tblGrid>
                <a:gridCol w="4937750"/>
                <a:gridCol w="4937750"/>
              </a:tblGrid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800" u="none" cap="none" strike="noStrike">
                          <a:solidFill>
                            <a:schemeClr val="lt1"/>
                          </a:solidFill>
                        </a:rPr>
                        <a:t>Food </a:t>
                      </a:r>
                      <a:endParaRPr/>
                    </a:p>
                  </a:txBody>
                  <a:tcPr marT="45725" marB="45725" marR="91450" marL="91450">
                    <a:solidFill>
                      <a:srgbClr val="007C85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800"/>
                        <a:buFont typeface="Corbel"/>
                        <a:buNone/>
                      </a:pPr>
                      <a:r>
                        <a:rPr b="1" lang="en-US" sz="1800">
                          <a:solidFill>
                            <a:schemeClr val="lt1"/>
                          </a:solidFill>
                        </a:rPr>
                        <a:t>Minimum internal temperature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800">
                        <a:solidFill>
                          <a:schemeClr val="lt1"/>
                        </a:solidFill>
                      </a:endParaRPr>
                    </a:p>
                  </a:txBody>
                  <a:tcPr marT="45725" marB="45725" marR="91450" marL="91450">
                    <a:solidFill>
                      <a:srgbClr val="007C85"/>
                    </a:solidFill>
                  </a:tcPr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orbel"/>
                        <a:buNone/>
                      </a:pPr>
                      <a:r>
                        <a:rPr lang="en-US" sz="1800"/>
                        <a:t>Beef, veal, lamb, and pork (steaks, roasts, chops, etc.)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800"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orbel"/>
                        <a:buNone/>
                      </a:pPr>
                      <a:r>
                        <a:rPr lang="en-US" sz="1800"/>
                        <a:t>145° (allow to rest three minutes after removing from heat; meat will continue to cook during this time)</a:t>
                      </a:r>
                      <a:endParaRPr sz="1800"/>
                    </a:p>
                  </a:txBody>
                  <a:tcPr marT="45725" marB="45725" marR="91450" marL="91450"/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orbel"/>
                        <a:buNone/>
                      </a:pPr>
                      <a:r>
                        <a:rPr lang="en-US" sz="1800"/>
                        <a:t>Beef, veal, lamb, and pork (ground) 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800"/>
                    </a:p>
                  </a:txBody>
                  <a:tcPr marT="45725" marB="45725" marR="91450" marL="91450">
                    <a:solidFill>
                      <a:srgbClr val="007C85">
                        <a:alpha val="14901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orbel"/>
                        <a:buNone/>
                      </a:pPr>
                      <a:r>
                        <a:rPr lang="en-US" sz="1800"/>
                        <a:t>160°</a:t>
                      </a:r>
                      <a:endParaRPr/>
                    </a:p>
                  </a:txBody>
                  <a:tcPr marT="45725" marB="45725" marR="91450" marL="91450">
                    <a:solidFill>
                      <a:srgbClr val="007C85">
                        <a:alpha val="14901"/>
                      </a:srgbClr>
                    </a:solidFill>
                  </a:tcPr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All poultry (chicken, turkey, duck, goose, etc.), including ground poultry</a:t>
                      </a:r>
                      <a:endParaRPr sz="1800"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orbel"/>
                        <a:buNone/>
                      </a:pPr>
                      <a:r>
                        <a:rPr lang="en-US" sz="1800"/>
                        <a:t>165°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800"/>
                    </a:p>
                  </a:txBody>
                  <a:tcPr marT="45725" marB="45725" marR="91450" marL="91450"/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orbel"/>
                        <a:buNone/>
                      </a:pPr>
                      <a:r>
                        <a:rPr lang="en-US" sz="1800"/>
                        <a:t>Fish and shellfish 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800"/>
                    </a:p>
                  </a:txBody>
                  <a:tcPr marT="45725" marB="45725" marR="91450" marL="91450">
                    <a:solidFill>
                      <a:srgbClr val="007C85">
                        <a:alpha val="14901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145° (or until flesh is opaque and separates easily with a fork)</a:t>
                      </a:r>
                      <a:endParaRPr sz="1800"/>
                    </a:p>
                  </a:txBody>
                  <a:tcPr marT="45725" marB="45725" marR="91450" marL="91450">
                    <a:solidFill>
                      <a:srgbClr val="007C85">
                        <a:alpha val="14901"/>
                      </a:srgbClr>
                    </a:solidFill>
                  </a:tcPr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orbel"/>
                        <a:buNone/>
                      </a:pPr>
                      <a:r>
                        <a:rPr lang="en-US" sz="1800"/>
                        <a:t>Egg dishes 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800"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orbel"/>
                        <a:buNone/>
                      </a:pPr>
                      <a:r>
                        <a:rPr lang="en-US" sz="1800"/>
                        <a:t>160°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800"/>
                    </a:p>
                  </a:txBody>
                  <a:tcPr marT="45725" marB="45725" marR="91450" marL="91450"/>
                </a:tc>
              </a:tr>
            </a:tbl>
          </a:graphicData>
        </a:graphic>
      </p:graphicFrame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7C85"/>
        </a:solidFill>
      </p:bgPr>
    </p:bg>
    <p:spTree>
      <p:nvGrpSpPr>
        <p:cNvPr id="310" name="Shape 3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" name="Google Shape;311;p35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>
                <a:solidFill>
                  <a:srgbClr val="6600CC"/>
                </a:solidFill>
              </a:rPr>
              <a:t>Knowledge Check</a:t>
            </a:r>
            <a:br>
              <a:rPr lang="en-US">
                <a:solidFill>
                  <a:srgbClr val="6600CC"/>
                </a:solidFill>
              </a:rPr>
            </a:br>
            <a:r>
              <a:rPr lang="en-US" sz="1600">
                <a:solidFill>
                  <a:srgbClr val="6600CC"/>
                </a:solidFill>
              </a:rPr>
              <a:t>Objective </a:t>
            </a:r>
            <a:r>
              <a:rPr lang="en-US" sz="1600"/>
              <a:t>9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312" name="Google Shape;312;p35"/>
          <p:cNvSpPr txBox="1"/>
          <p:nvPr>
            <p:ph idx="1" type="body"/>
          </p:nvPr>
        </p:nvSpPr>
        <p:spPr>
          <a:xfrm>
            <a:off x="1143000" y="2056150"/>
            <a:ext cx="10172699" cy="40398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457200" lvl="0" marL="502919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760"/>
              <a:buFont typeface="Corbel"/>
              <a:buAutoNum type="arabicPeriod"/>
            </a:pPr>
            <a:r>
              <a:rPr lang="en-US"/>
              <a:t>What should be done to less tender cuts of meats?</a:t>
            </a:r>
            <a:endParaRPr/>
          </a:p>
          <a:p>
            <a:pPr indent="-457200" lvl="0" marL="502919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760"/>
              <a:buFont typeface="Corbel"/>
              <a:buAutoNum type="arabicPeriod"/>
            </a:pPr>
            <a:r>
              <a:rPr lang="en-US"/>
              <a:t>Why should you use low cooking temperatures when possible?</a:t>
            </a:r>
            <a:endParaRPr>
              <a:solidFill>
                <a:schemeClr val="dk1"/>
              </a:solidFill>
            </a:endParaRPr>
          </a:p>
        </p:txBody>
      </p:sp>
      <p:sp>
        <p:nvSpPr>
          <p:cNvPr id="313" name="Google Shape;313;p35"/>
          <p:cNvSpPr txBox="1"/>
          <p:nvPr/>
        </p:nvSpPr>
        <p:spPr>
          <a:xfrm>
            <a:off x="400050" y="519410"/>
            <a:ext cx="962025" cy="14465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800">
                <a:solidFill>
                  <a:srgbClr val="00B0F0"/>
                </a:solidFill>
                <a:latin typeface="Corbel"/>
                <a:ea typeface="Corbel"/>
                <a:cs typeface="Corbel"/>
                <a:sym typeface="Corbel"/>
              </a:rPr>
              <a:t>✓</a:t>
            </a:r>
            <a:endParaRPr sz="8800">
              <a:solidFill>
                <a:srgbClr val="00B0F0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7C85"/>
        </a:solidFill>
      </p:bgPr>
    </p:bg>
    <p:spTree>
      <p:nvGrpSpPr>
        <p:cNvPr id="317" name="Shape 3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" name="Google Shape;318;p36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>
                <a:solidFill>
                  <a:srgbClr val="6600CC"/>
                </a:solidFill>
              </a:rPr>
              <a:t>Unit Review</a:t>
            </a:r>
            <a:br>
              <a:rPr lang="en-US">
                <a:solidFill>
                  <a:srgbClr val="6600CC"/>
                </a:solidFill>
              </a:rPr>
            </a:br>
            <a:endParaRPr sz="1600">
              <a:solidFill>
                <a:srgbClr val="6600CC"/>
              </a:solidFill>
            </a:endParaRPr>
          </a:p>
        </p:txBody>
      </p:sp>
      <p:sp>
        <p:nvSpPr>
          <p:cNvPr id="319" name="Google Shape;319;p36"/>
          <p:cNvSpPr txBox="1"/>
          <p:nvPr>
            <p:ph idx="1" type="body"/>
          </p:nvPr>
        </p:nvSpPr>
        <p:spPr>
          <a:xfrm>
            <a:off x="1143000" y="2057400"/>
            <a:ext cx="10267950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57200" lvl="0" marL="502919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760"/>
              <a:buFont typeface="Corbel"/>
              <a:buAutoNum type="arabicPeriod"/>
            </a:pPr>
            <a:r>
              <a:rPr lang="en-US"/>
              <a:t>What kind of packaging should you look for when purchasing eggs and meats?</a:t>
            </a:r>
            <a:endParaRPr/>
          </a:p>
          <a:p>
            <a:pPr indent="-457200" lvl="0" marL="502919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760"/>
              <a:buFont typeface="Corbel"/>
              <a:buAutoNum type="arabicPeriod"/>
            </a:pPr>
            <a:r>
              <a:rPr lang="en-US"/>
              <a:t>What is the highest quality of egg grade?</a:t>
            </a:r>
            <a:endParaRPr/>
          </a:p>
          <a:p>
            <a:pPr indent="-457200" lvl="0" marL="502919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760"/>
              <a:buFont typeface="Corbel"/>
              <a:buAutoNum type="arabicPeriod"/>
            </a:pPr>
            <a:r>
              <a:rPr lang="en-US"/>
              <a:t>What is the highest quality of beef grade?</a:t>
            </a:r>
            <a:endParaRPr/>
          </a:p>
          <a:p>
            <a:pPr indent="-457200" lvl="0" marL="502919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760"/>
              <a:buFont typeface="Corbel"/>
              <a:buAutoNum type="arabicPeriod"/>
            </a:pPr>
            <a:r>
              <a:rPr lang="en-US"/>
              <a:t>What kind of packaging date is usually found on an egg carton?</a:t>
            </a:r>
            <a:endParaRPr/>
          </a:p>
          <a:p>
            <a:pPr indent="-457200" lvl="0" marL="502919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760"/>
              <a:buFont typeface="Corbel"/>
              <a:buAutoNum type="arabicPeriod"/>
            </a:pPr>
            <a:r>
              <a:rPr lang="en-US"/>
              <a:t>What part of the egg gets larger with age?</a:t>
            </a:r>
            <a:endParaRPr/>
          </a:p>
          <a:p>
            <a:pPr indent="-457200" lvl="0" marL="502919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760"/>
              <a:buFont typeface="Corbel"/>
              <a:buAutoNum type="arabicPeriod"/>
            </a:pPr>
            <a:r>
              <a:rPr lang="en-US"/>
              <a:t>What part of the egg holds the yolk in place?</a:t>
            </a:r>
            <a:endParaRPr/>
          </a:p>
          <a:p>
            <a:pPr indent="-457200" lvl="0" marL="502919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760"/>
              <a:buFont typeface="Corbel"/>
              <a:buAutoNum type="arabicPeriod"/>
            </a:pPr>
            <a:r>
              <a:rPr lang="en-US"/>
              <a:t>Which part of the egg is rich in protein?</a:t>
            </a:r>
            <a:endParaRPr/>
          </a:p>
          <a:p>
            <a:pPr indent="-457200" lvl="0" marL="502919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760"/>
              <a:buFont typeface="Corbel"/>
              <a:buAutoNum type="arabicPeriod"/>
            </a:pPr>
            <a:r>
              <a:rPr lang="en-US"/>
              <a:t>How do you cook a hard-boiled egg?</a:t>
            </a:r>
            <a:endParaRPr/>
          </a:p>
        </p:txBody>
      </p:sp>
      <p:pic>
        <p:nvPicPr>
          <p:cNvPr id="320" name="Google Shape;320;p36"/>
          <p:cNvPicPr preferRelativeResize="0"/>
          <p:nvPr/>
        </p:nvPicPr>
        <p:blipFill rotWithShape="1">
          <a:blip r:embed="rId3">
            <a:alphaModFix/>
          </a:blip>
          <a:srcRect b="111579" l="-161974" r="161974" t="-111580"/>
          <a:stretch/>
        </p:blipFill>
        <p:spPr>
          <a:xfrm>
            <a:off x="-5429927" y="-5975350"/>
            <a:ext cx="6915556" cy="564261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7C85"/>
        </a:solidFill>
      </p:bgPr>
    </p:bg>
    <p:spTree>
      <p:nvGrpSpPr>
        <p:cNvPr id="324" name="Shape 3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5" name="Google Shape;325;p37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>
                <a:solidFill>
                  <a:srgbClr val="6600CC"/>
                </a:solidFill>
              </a:rPr>
              <a:t>Unit Review</a:t>
            </a:r>
            <a:br>
              <a:rPr lang="en-US">
                <a:solidFill>
                  <a:srgbClr val="6600CC"/>
                </a:solidFill>
              </a:rPr>
            </a:br>
            <a:endParaRPr sz="1600">
              <a:solidFill>
                <a:srgbClr val="6600CC"/>
              </a:solidFill>
            </a:endParaRPr>
          </a:p>
        </p:txBody>
      </p:sp>
      <p:sp>
        <p:nvSpPr>
          <p:cNvPr id="326" name="Google Shape;326;p37"/>
          <p:cNvSpPr txBox="1"/>
          <p:nvPr>
            <p:ph idx="1" type="body"/>
          </p:nvPr>
        </p:nvSpPr>
        <p:spPr>
          <a:xfrm>
            <a:off x="1143000" y="2057400"/>
            <a:ext cx="10267950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57200" lvl="0" marL="502919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760"/>
              <a:buFont typeface="Corbel"/>
              <a:buAutoNum type="arabicPeriod" startAt="9"/>
            </a:pPr>
            <a:r>
              <a:rPr lang="en-US"/>
              <a:t>How do you cook a sunny side up egg?</a:t>
            </a:r>
            <a:endParaRPr/>
          </a:p>
          <a:p>
            <a:pPr indent="-457200" lvl="0" marL="502919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760"/>
              <a:buFont typeface="Corbel"/>
              <a:buAutoNum type="arabicPeriod" startAt="9"/>
            </a:pPr>
            <a:r>
              <a:rPr lang="en-US"/>
              <a:t>What size egg is used in most recipes?</a:t>
            </a:r>
            <a:endParaRPr/>
          </a:p>
          <a:p>
            <a:pPr indent="-457200" lvl="0" marL="502919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760"/>
              <a:buFont typeface="Corbel"/>
              <a:buAutoNum type="arabicPeriod" startAt="9"/>
            </a:pPr>
            <a:r>
              <a:rPr lang="en-US"/>
              <a:t>What is the difference between beef and veal?</a:t>
            </a:r>
            <a:endParaRPr/>
          </a:p>
          <a:p>
            <a:pPr indent="-457200" lvl="0" marL="502919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760"/>
              <a:buFont typeface="Corbel"/>
              <a:buAutoNum type="arabicPeriod" startAt="9"/>
            </a:pPr>
            <a:r>
              <a:rPr lang="en-US"/>
              <a:t>What is the difference between mutton and lamb?</a:t>
            </a:r>
            <a:endParaRPr/>
          </a:p>
          <a:p>
            <a:pPr indent="-457200" lvl="0" marL="502919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760"/>
              <a:buFont typeface="Corbel"/>
              <a:buAutoNum type="arabicPeriod" startAt="9"/>
            </a:pPr>
            <a:r>
              <a:rPr lang="en-US"/>
              <a:t>What is the difference between variety meats and exotics?</a:t>
            </a:r>
            <a:endParaRPr/>
          </a:p>
          <a:p>
            <a:pPr indent="-457200" lvl="0" marL="502919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760"/>
              <a:buFont typeface="Corbel"/>
              <a:buAutoNum type="arabicPeriod" startAt="9"/>
            </a:pPr>
            <a:r>
              <a:rPr lang="en-US"/>
              <a:t>What are the principle nutrients in protein foods?</a:t>
            </a:r>
            <a:endParaRPr/>
          </a:p>
          <a:p>
            <a:pPr indent="-457200" lvl="0" marL="502919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760"/>
              <a:buFont typeface="Corbel"/>
              <a:buAutoNum type="arabicPeriod" startAt="9"/>
            </a:pPr>
            <a:r>
              <a:rPr lang="en-US"/>
              <a:t>How should you thaw frozen meats?</a:t>
            </a:r>
            <a:endParaRPr/>
          </a:p>
          <a:p>
            <a:pPr indent="-457200" lvl="0" marL="502919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760"/>
              <a:buFont typeface="Corbel"/>
              <a:buAutoNum type="arabicPeriod" startAt="9"/>
            </a:pPr>
            <a:r>
              <a:rPr lang="en-US"/>
              <a:t>Where should you store canned or dried proteins?</a:t>
            </a:r>
            <a:endParaRPr/>
          </a:p>
        </p:txBody>
      </p:sp>
      <p:pic>
        <p:nvPicPr>
          <p:cNvPr id="327" name="Google Shape;327;p37"/>
          <p:cNvPicPr preferRelativeResize="0"/>
          <p:nvPr/>
        </p:nvPicPr>
        <p:blipFill rotWithShape="1">
          <a:blip r:embed="rId3">
            <a:alphaModFix/>
          </a:blip>
          <a:srcRect b="111579" l="-161974" r="161974" t="-111580"/>
          <a:stretch/>
        </p:blipFill>
        <p:spPr>
          <a:xfrm>
            <a:off x="-5429927" y="-5975350"/>
            <a:ext cx="6915556" cy="564261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7C85"/>
        </a:solidFill>
      </p:bgPr>
    </p:bg>
    <p:spTree>
      <p:nvGrpSpPr>
        <p:cNvPr id="331" name="Shape 3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" name="Google Shape;332;p38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>
                <a:solidFill>
                  <a:srgbClr val="6600CC"/>
                </a:solidFill>
              </a:rPr>
              <a:t>Unit Review</a:t>
            </a:r>
            <a:br>
              <a:rPr lang="en-US">
                <a:solidFill>
                  <a:srgbClr val="6600CC"/>
                </a:solidFill>
              </a:rPr>
            </a:br>
            <a:endParaRPr sz="1600">
              <a:solidFill>
                <a:srgbClr val="6600CC"/>
              </a:solidFill>
            </a:endParaRPr>
          </a:p>
        </p:txBody>
      </p:sp>
      <p:sp>
        <p:nvSpPr>
          <p:cNvPr id="333" name="Google Shape;333;p38"/>
          <p:cNvSpPr txBox="1"/>
          <p:nvPr>
            <p:ph idx="1" type="body"/>
          </p:nvPr>
        </p:nvSpPr>
        <p:spPr>
          <a:xfrm>
            <a:off x="1143000" y="2057400"/>
            <a:ext cx="10267950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57200" lvl="0" marL="502919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760"/>
              <a:buFont typeface="Corbel"/>
              <a:buAutoNum type="arabicPeriod" startAt="17"/>
            </a:pPr>
            <a:r>
              <a:rPr lang="en-US"/>
              <a:t>What is the difference between broiling and pan-broiling?</a:t>
            </a:r>
            <a:endParaRPr/>
          </a:p>
          <a:p>
            <a:pPr indent="-457200" lvl="0" marL="502919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760"/>
              <a:buFont typeface="Corbel"/>
              <a:buAutoNum type="arabicPeriod" startAt="17"/>
            </a:pPr>
            <a:r>
              <a:rPr lang="en-US"/>
              <a:t>What is the difference between frying and grilling?</a:t>
            </a:r>
            <a:endParaRPr/>
          </a:p>
          <a:p>
            <a:pPr indent="-457200" lvl="0" marL="502919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760"/>
              <a:buFont typeface="Corbel"/>
              <a:buAutoNum type="arabicPeriod" startAt="17"/>
            </a:pPr>
            <a:r>
              <a:rPr lang="en-US"/>
              <a:t>What is the difference between roasting and braising?</a:t>
            </a:r>
            <a:endParaRPr/>
          </a:p>
          <a:p>
            <a:pPr indent="-457200" lvl="0" marL="502919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760"/>
              <a:buFont typeface="Corbel"/>
              <a:buAutoNum type="arabicPeriod" startAt="17"/>
            </a:pPr>
            <a:r>
              <a:rPr lang="en-US"/>
              <a:t>What is the difference between braising and stewing?</a:t>
            </a:r>
            <a:endParaRPr/>
          </a:p>
          <a:p>
            <a:pPr indent="-457200" lvl="0" marL="502919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760"/>
              <a:buFont typeface="Corbel"/>
              <a:buAutoNum type="arabicPeriod" startAt="17"/>
            </a:pPr>
            <a:r>
              <a:rPr lang="en-US"/>
              <a:t>List plant-based sources of non-meat proteins.</a:t>
            </a:r>
            <a:endParaRPr/>
          </a:p>
          <a:p>
            <a:pPr indent="-457200" lvl="0" marL="502919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760"/>
              <a:buFont typeface="Corbel"/>
              <a:buAutoNum type="arabicPeriod" startAt="17"/>
            </a:pPr>
            <a:r>
              <a:rPr lang="en-US"/>
              <a:t>What temperatures are preferred for cooking proteins, and why?</a:t>
            </a:r>
            <a:endParaRPr/>
          </a:p>
          <a:p>
            <a:pPr indent="-457200" lvl="0" marL="502919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760"/>
              <a:buFont typeface="Corbel"/>
              <a:buAutoNum type="arabicPeriod" startAt="17"/>
            </a:pPr>
            <a:r>
              <a:rPr lang="en-US"/>
              <a:t>How can meats be tenderized before cooking?</a:t>
            </a:r>
            <a:endParaRPr/>
          </a:p>
          <a:p>
            <a:pPr indent="-457200" lvl="0" marL="502919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760"/>
              <a:buFont typeface="Corbel"/>
              <a:buAutoNum type="arabicPeriod" startAt="17"/>
            </a:pPr>
            <a:r>
              <a:rPr lang="en-US"/>
              <a:t>How long should meat be cooked?</a:t>
            </a:r>
            <a:endParaRPr>
              <a:solidFill>
                <a:schemeClr val="dk1"/>
              </a:solidFill>
            </a:endParaRPr>
          </a:p>
        </p:txBody>
      </p:sp>
      <p:pic>
        <p:nvPicPr>
          <p:cNvPr id="334" name="Google Shape;334;p38"/>
          <p:cNvPicPr preferRelativeResize="0"/>
          <p:nvPr/>
        </p:nvPicPr>
        <p:blipFill rotWithShape="1">
          <a:blip r:embed="rId3">
            <a:alphaModFix/>
          </a:blip>
          <a:srcRect b="111579" l="-161974" r="161974" t="-111580"/>
          <a:stretch/>
        </p:blipFill>
        <p:spPr>
          <a:xfrm>
            <a:off x="-5429927" y="-5975350"/>
            <a:ext cx="6915556" cy="564261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7C85"/>
        </a:solidFill>
      </p:bgPr>
    </p:bg>
    <p:spTree>
      <p:nvGrpSpPr>
        <p:cNvPr id="338" name="Shape 3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9" name="Google Shape;339;p39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>
                <a:solidFill>
                  <a:srgbClr val="6600CC"/>
                </a:solidFill>
              </a:rPr>
              <a:t>Unit Review</a:t>
            </a:r>
            <a:br>
              <a:rPr lang="en-US">
                <a:solidFill>
                  <a:srgbClr val="6600CC"/>
                </a:solidFill>
              </a:rPr>
            </a:br>
            <a:endParaRPr sz="1600">
              <a:solidFill>
                <a:srgbClr val="6600CC"/>
              </a:solidFill>
            </a:endParaRPr>
          </a:p>
        </p:txBody>
      </p:sp>
      <p:pic>
        <p:nvPicPr>
          <p:cNvPr id="340" name="Google Shape;340;p39"/>
          <p:cNvPicPr preferRelativeResize="0"/>
          <p:nvPr/>
        </p:nvPicPr>
        <p:blipFill rotWithShape="1">
          <a:blip r:embed="rId3">
            <a:alphaModFix/>
          </a:blip>
          <a:srcRect b="111579" l="-161974" r="161974" t="-111580"/>
          <a:stretch/>
        </p:blipFill>
        <p:spPr>
          <a:xfrm>
            <a:off x="-5429927" y="-5975350"/>
            <a:ext cx="6915556" cy="5642611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341" name="Google Shape;341;p39"/>
          <p:cNvGraphicFramePr/>
          <p:nvPr/>
        </p:nvGraphicFramePr>
        <p:xfrm>
          <a:off x="1143000" y="1965960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{FC43184F-C273-420E-9F54-13DCF5A89BC5}</a:tableStyleId>
              </a:tblPr>
              <a:tblGrid>
                <a:gridCol w="3291850"/>
                <a:gridCol w="3291850"/>
                <a:gridCol w="3291850"/>
              </a:tblGrid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amino acid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complete protein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cut</a:t>
                      </a:r>
                      <a:endParaRPr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Corbel"/>
                        <a:buNone/>
                      </a:pPr>
                      <a:r>
                        <a:rPr lang="en-US" sz="2000"/>
                        <a:t>incomplete protein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legume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nutrient</a:t>
                      </a:r>
                      <a:endParaRPr sz="2000"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organic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serving of meat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tender</a:t>
                      </a:r>
                      <a:endParaRPr sz="2000"/>
                    </a:p>
                  </a:txBody>
                  <a:tcPr marT="45725" marB="45725" marR="91450" marL="91450"/>
                </a:tc>
              </a:tr>
            </a:tbl>
          </a:graphicData>
        </a:graphic>
      </p:graphicFrame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7C85"/>
        </a:solidFill>
      </p:bgPr>
    </p:bg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4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>
                <a:solidFill>
                  <a:srgbClr val="6600CC"/>
                </a:solidFill>
              </a:rPr>
              <a:t>Key Terms</a:t>
            </a:r>
            <a:endParaRPr>
              <a:solidFill>
                <a:srgbClr val="6600CC"/>
              </a:solidFill>
            </a:endParaRPr>
          </a:p>
        </p:txBody>
      </p:sp>
      <p:sp>
        <p:nvSpPr>
          <p:cNvPr id="109" name="Google Shape;109;p4"/>
          <p:cNvSpPr txBox="1"/>
          <p:nvPr>
            <p:ph idx="1" type="body"/>
          </p:nvPr>
        </p:nvSpPr>
        <p:spPr>
          <a:xfrm>
            <a:off x="1143000" y="2057399"/>
            <a:ext cx="9872871" cy="42191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18288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b="1" lang="en-US"/>
              <a:t>amino acid: </a:t>
            </a:r>
            <a:r>
              <a:rPr lang="en-US"/>
              <a:t>organic acids that work together to make the essential parts of the protein molecule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b="1" lang="en-US"/>
              <a:t>complete protein: </a:t>
            </a:r>
            <a:r>
              <a:rPr lang="en-US"/>
              <a:t>a protein that contains all nine essential amino acids your body needs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b="1" lang="en-US"/>
              <a:t>cut: </a:t>
            </a:r>
            <a:r>
              <a:rPr lang="en-US"/>
              <a:t>specific portion of meat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b="1" lang="en-US"/>
              <a:t>incomplete protein: </a:t>
            </a:r>
            <a:r>
              <a:rPr lang="en-US"/>
              <a:t>a protein that contains some, but not all, of the nine essential amino acids your body needs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b="1" lang="en-US"/>
              <a:t>legume: </a:t>
            </a:r>
            <a:r>
              <a:rPr lang="en-US"/>
              <a:t>seed podded plants that open along both sides when they have ripened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b="1" lang="en-US"/>
              <a:t>nutrient: </a:t>
            </a:r>
            <a:r>
              <a:rPr lang="en-US"/>
              <a:t>substance in food that furnishes the body fuel, provides materials for the building and/or maintenance of body tissue, and acts to regulate body processes</a:t>
            </a:r>
            <a:endParaRPr/>
          </a:p>
          <a:p>
            <a:pPr indent="-7112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None/>
            </a:pPr>
            <a:r>
              <a:t/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Sp="0">
  <p:cSld>
    <p:bg>
      <p:bgPr>
        <a:solidFill>
          <a:srgbClr val="007C85"/>
        </a:solidFill>
      </p:bgPr>
    </p:bg>
    <p:spTree>
      <p:nvGrpSpPr>
        <p:cNvPr id="345" name="Shape 3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6" name="Google Shape;346;p40"/>
          <p:cNvSpPr/>
          <p:nvPr/>
        </p:nvSpPr>
        <p:spPr>
          <a:xfrm>
            <a:off x="7620000" y="0"/>
            <a:ext cx="4572000" cy="6858000"/>
          </a:xfrm>
          <a:prstGeom prst="rect">
            <a:avLst/>
          </a:prstGeom>
          <a:solidFill>
            <a:schemeClr val="lt1"/>
          </a:solidFill>
          <a:ln cap="flat" cmpd="sng" w="19050">
            <a:solidFill>
              <a:srgbClr val="79851C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  <p:sp>
        <p:nvSpPr>
          <p:cNvPr id="347" name="Google Shape;347;p40"/>
          <p:cNvSpPr txBox="1"/>
          <p:nvPr>
            <p:ph idx="1" type="subTitle"/>
          </p:nvPr>
        </p:nvSpPr>
        <p:spPr>
          <a:xfrm>
            <a:off x="381001" y="4019551"/>
            <a:ext cx="7238999" cy="1990724"/>
          </a:xfrm>
          <a:prstGeom prst="rect">
            <a:avLst/>
          </a:prstGeom>
          <a:solidFill>
            <a:srgbClr val="007C85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520"/>
              <a:buNone/>
            </a:pPr>
            <a:r>
              <a:rPr lang="en-US" sz="4400"/>
              <a:t>End of Unit 17</a:t>
            </a:r>
            <a:endParaRPr sz="4400"/>
          </a:p>
        </p:txBody>
      </p:sp>
      <p:pic>
        <p:nvPicPr>
          <p:cNvPr id="348" name="Google Shape;348;p4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083584" y="1564812"/>
            <a:ext cx="3644831" cy="529318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7C85"/>
        </a:solidFill>
      </p:bgPr>
    </p:bg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5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>
                <a:solidFill>
                  <a:srgbClr val="6600CC"/>
                </a:solidFill>
              </a:rPr>
              <a:t>Key Terms</a:t>
            </a:r>
            <a:endParaRPr>
              <a:solidFill>
                <a:srgbClr val="6600CC"/>
              </a:solidFill>
            </a:endParaRPr>
          </a:p>
        </p:txBody>
      </p:sp>
      <p:sp>
        <p:nvSpPr>
          <p:cNvPr id="115" name="Google Shape;115;p5"/>
          <p:cNvSpPr txBox="1"/>
          <p:nvPr>
            <p:ph idx="1" type="body"/>
          </p:nvPr>
        </p:nvSpPr>
        <p:spPr>
          <a:xfrm>
            <a:off x="1143000" y="2057399"/>
            <a:ext cx="9872871" cy="42191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18288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b="1" lang="en-US"/>
              <a:t>organic: </a:t>
            </a:r>
            <a:r>
              <a:rPr lang="en-US"/>
              <a:t>food that is grown and/or processed without chemicals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b="1" lang="en-US"/>
              <a:t>serving of meat: </a:t>
            </a:r>
            <a:r>
              <a:rPr lang="en-US"/>
              <a:t>2 to 3 ounces of cooked, boneless, edible lean meat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b="1" lang="en-US"/>
              <a:t>tender: </a:t>
            </a:r>
            <a:r>
              <a:rPr lang="en-US"/>
              <a:t>soft, not tough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7C85"/>
        </a:solidFill>
      </p:bgPr>
    </p:bg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6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 fontScale="90000"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ct val="244444"/>
              <a:buFont typeface="Corbel"/>
              <a:buNone/>
            </a:pPr>
            <a:r>
              <a:rPr lang="en-US"/>
              <a:t>Factors to Consider When Purchasing Proteins</a:t>
            </a:r>
            <a:br>
              <a:rPr lang="en-US"/>
            </a:br>
            <a:r>
              <a:rPr lang="en-US" sz="1800">
                <a:solidFill>
                  <a:srgbClr val="6600CC"/>
                </a:solidFill>
              </a:rPr>
              <a:t>Objective 1</a:t>
            </a:r>
            <a:endParaRPr sz="1800">
              <a:solidFill>
                <a:srgbClr val="6600CC"/>
              </a:solidFill>
            </a:endParaRPr>
          </a:p>
        </p:txBody>
      </p:sp>
      <p:sp>
        <p:nvSpPr>
          <p:cNvPr id="121" name="Google Shape;121;p6"/>
          <p:cNvSpPr txBox="1"/>
          <p:nvPr>
            <p:ph idx="1" type="body"/>
          </p:nvPr>
        </p:nvSpPr>
        <p:spPr>
          <a:xfrm>
            <a:off x="1143000" y="2057399"/>
            <a:ext cx="8098654" cy="443217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18288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Cost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Higher-grade and larger-size eggs are usually more expensive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Larger-sized eggs may have a lower cost per serving than smaller eggs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Instead of comparing the total cost of a package of meat, compare the cost per serving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For example, meat with bones will provide fewer servings than the same amount of boneless meat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Non-meat  protein sources usually cost less per serving than a meat serving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Steaks will cost more than ground beef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Large “family size” packages often cost less per pound than smaller packages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Prices will vary due to supply and demand</a:t>
            </a:r>
            <a:endParaRPr/>
          </a:p>
        </p:txBody>
      </p:sp>
      <p:pic>
        <p:nvPicPr>
          <p:cNvPr id="122" name="Google Shape;122;p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099809" y="1882066"/>
            <a:ext cx="2867221" cy="329361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7C85"/>
        </a:solidFill>
      </p:bgPr>
    </p:bg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7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 fontScale="90000"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ct val="244444"/>
              <a:buFont typeface="Corbel"/>
              <a:buNone/>
            </a:pPr>
            <a:r>
              <a:rPr lang="en-US"/>
              <a:t>Factors to Consider When Purchasing Proteins</a:t>
            </a:r>
            <a:br>
              <a:rPr lang="en-US"/>
            </a:br>
            <a:r>
              <a:rPr lang="en-US" sz="1800">
                <a:solidFill>
                  <a:srgbClr val="6600CC"/>
                </a:solidFill>
              </a:rPr>
              <a:t>Objective 1</a:t>
            </a:r>
            <a:endParaRPr sz="1800">
              <a:solidFill>
                <a:srgbClr val="6600CC"/>
              </a:solidFill>
            </a:endParaRPr>
          </a:p>
        </p:txBody>
      </p:sp>
      <p:sp>
        <p:nvSpPr>
          <p:cNvPr id="128" name="Google Shape;128;p7"/>
          <p:cNvSpPr txBox="1"/>
          <p:nvPr>
            <p:ph idx="1" type="body"/>
          </p:nvPr>
        </p:nvSpPr>
        <p:spPr>
          <a:xfrm>
            <a:off x="1143000" y="2057399"/>
            <a:ext cx="9875520" cy="443217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18288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Quality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Egg grade is based on the interior and exterior quality of the eggs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Egg grades are AA (the highest), A, and B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Eggs that are graded A or B are still nutritious and safe to eat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Before buying eggs, open the carton and check for cracked eggs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Do not buy cracked eggs, even if the cracks are small and not leaking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If you find a cracked egg in your carton after purchasing, do not use it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Beef grades are based on tenderness, juiciness, and flavor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Prime beef is the highest quality, and is usually not found in grocery stores — it is sold to restaurants and hotels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Choice beef is the highest grade you can usually buy in the store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7C85"/>
        </a:solidFill>
      </p:bgPr>
    </p:bg>
    <p:spTree>
      <p:nvGrpSpPr>
        <p:cNvPr id="132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8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 fontScale="90000"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ct val="244444"/>
              <a:buFont typeface="Corbel"/>
              <a:buNone/>
            </a:pPr>
            <a:r>
              <a:rPr lang="en-US"/>
              <a:t>Factors to Consider When Purchasing Proteins</a:t>
            </a:r>
            <a:br>
              <a:rPr lang="en-US"/>
            </a:br>
            <a:r>
              <a:rPr lang="en-US" sz="1800">
                <a:solidFill>
                  <a:srgbClr val="6600CC"/>
                </a:solidFill>
              </a:rPr>
              <a:t>Objective 1</a:t>
            </a:r>
            <a:endParaRPr sz="1800">
              <a:solidFill>
                <a:srgbClr val="6600CC"/>
              </a:solidFill>
            </a:endParaRPr>
          </a:p>
        </p:txBody>
      </p:sp>
      <p:sp>
        <p:nvSpPr>
          <p:cNvPr id="134" name="Google Shape;134;p8"/>
          <p:cNvSpPr txBox="1"/>
          <p:nvPr>
            <p:ph idx="1" type="body"/>
          </p:nvPr>
        </p:nvSpPr>
        <p:spPr>
          <a:xfrm>
            <a:off x="1143000" y="2057399"/>
            <a:ext cx="9875520" cy="443217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18288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Quality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Lower quality meats may not have the same flavor and texture as higher quality meats, but they are still flavorful and nutritious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The quality of non-meat proteins can be affected by their age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Eggs of high quality provide firmer and upstanding egg yolk and white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Lower grades are fine when combined with other foods such as casseroles, cookies, or muffins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Large eggs are the standard size required for most recipes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If you’re serving eggs on their own, extra-large and jumbo sizes will provide a larger serving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How the meat will be used will make a difference in what you should select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7C85"/>
        </a:solidFill>
      </p:bgPr>
    </p:bg>
    <p:spTree>
      <p:nvGrpSpPr>
        <p:cNvPr id="138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9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 fontScale="90000"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ct val="244444"/>
              <a:buFont typeface="Corbel"/>
              <a:buNone/>
            </a:pPr>
            <a:r>
              <a:rPr lang="en-US"/>
              <a:t>Factors to Consider When Purchasing Proteins</a:t>
            </a:r>
            <a:br>
              <a:rPr lang="en-US"/>
            </a:br>
            <a:r>
              <a:rPr lang="en-US" sz="1800">
                <a:solidFill>
                  <a:srgbClr val="6600CC"/>
                </a:solidFill>
              </a:rPr>
              <a:t>Objective 1</a:t>
            </a:r>
            <a:endParaRPr sz="1800">
              <a:solidFill>
                <a:srgbClr val="6600CC"/>
              </a:solidFill>
            </a:endParaRPr>
          </a:p>
        </p:txBody>
      </p:sp>
      <p:sp>
        <p:nvSpPr>
          <p:cNvPr id="140" name="Google Shape;140;p9"/>
          <p:cNvSpPr txBox="1"/>
          <p:nvPr>
            <p:ph idx="1" type="body"/>
          </p:nvPr>
        </p:nvSpPr>
        <p:spPr>
          <a:xfrm>
            <a:off x="1142999" y="2057399"/>
            <a:ext cx="10282562" cy="45475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18288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Package date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Egg cartons may carry an “expiration date” or a “sell by” date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Purchase the freshest eggs possible by selecting those with the latest date on the carton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Meats are usually packaged by a “sell by” or “use by” date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Meat can be safely used past this date if you package and freeze it before the date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8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Packaging and storage available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Do not purchase damaged packages or dented cans — the food may be contaminated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Excessive packaging is bad for the environment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Throw away cans that are leaking or bulging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Before buying eggs and meats, make sure you have enough storage space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Fresh meats and eggs must be refrigerated or frozen 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Buy eggs stored in refrigerated cases; they quickly lose their freshness at room temperature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xmlns:r="http://schemas.openxmlformats.org/officeDocument/2006/relationships" name="Basis">
  <a:themeElements>
    <a:clrScheme name="Basis">
      <a:dk1>
        <a:srgbClr val="000000"/>
      </a:dk1>
      <a:lt1>
        <a:srgbClr val="FFFFFF"/>
      </a:lt1>
      <a:dk2>
        <a:srgbClr val="565349"/>
      </a:dk2>
      <a:lt2>
        <a:srgbClr val="DDDDDD"/>
      </a:lt2>
      <a:accent1>
        <a:srgbClr val="A6B727"/>
      </a:accent1>
      <a:accent2>
        <a:srgbClr val="DF5327"/>
      </a:accent2>
      <a:accent3>
        <a:srgbClr val="FE9E00"/>
      </a:accent3>
      <a:accent4>
        <a:srgbClr val="418AB3"/>
      </a:accent4>
      <a:accent5>
        <a:srgbClr val="D7D447"/>
      </a:accent5>
      <a:accent6>
        <a:srgbClr val="818183"/>
      </a:accent6>
      <a:hlink>
        <a:srgbClr val="F59E00"/>
      </a:hlink>
      <a:folHlink>
        <a:srgbClr val="B2B2B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2016-04-21T12:24:08Z</dcterms:created>
</cp:coreProperties>
</file>