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</p:sldIdLst>
  <p:sldSz cy="6858000" cx="9144000"/>
  <p:notesSz cx="6858000" cy="9144000"/>
  <p:embeddedFontLst>
    <p:embeddedFont>
      <p:font typeface="Anton"/>
      <p:regular r:id="rId49"/>
    </p:embeddedFont>
    <p:embeddedFont>
      <p:font typeface="Roboto"/>
      <p:regular r:id="rId50"/>
      <p:bold r:id="rId51"/>
      <p:italic r:id="rId52"/>
      <p:boldItalic r:id="rId53"/>
    </p:embeddedFont>
    <p:embeddedFont>
      <p:font typeface="Garamond"/>
      <p:regular r:id="rId54"/>
      <p:bold r:id="rId55"/>
      <p:italic r:id="rId56"/>
      <p:boldItalic r:id="rId57"/>
    </p:embeddedFont>
    <p:embeddedFont>
      <p:font typeface="Merriweather"/>
      <p:regular r:id="rId58"/>
      <p:bold r:id="rId59"/>
      <p:italic r:id="rId60"/>
      <p:boldItalic r:id="rId6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font" Target="fonts/Anton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61" Type="http://schemas.openxmlformats.org/officeDocument/2006/relationships/font" Target="fonts/Merriweather-boldItalic.fntdata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60" Type="http://schemas.openxmlformats.org/officeDocument/2006/relationships/font" Target="fonts/Merriweather-italic.fntdata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font" Target="fonts/Roboto-bold.fntdata"/><Relationship Id="rId50" Type="http://schemas.openxmlformats.org/officeDocument/2006/relationships/font" Target="fonts/Roboto-regular.fntdata"/><Relationship Id="rId53" Type="http://schemas.openxmlformats.org/officeDocument/2006/relationships/font" Target="fonts/Roboto-boldItalic.fntdata"/><Relationship Id="rId52" Type="http://schemas.openxmlformats.org/officeDocument/2006/relationships/font" Target="fonts/Roboto-italic.fntdata"/><Relationship Id="rId11" Type="http://schemas.openxmlformats.org/officeDocument/2006/relationships/slide" Target="slides/slide7.xml"/><Relationship Id="rId55" Type="http://schemas.openxmlformats.org/officeDocument/2006/relationships/font" Target="fonts/Garamond-bold.fntdata"/><Relationship Id="rId10" Type="http://schemas.openxmlformats.org/officeDocument/2006/relationships/slide" Target="slides/slide6.xml"/><Relationship Id="rId54" Type="http://schemas.openxmlformats.org/officeDocument/2006/relationships/font" Target="fonts/Garamond-regular.fntdata"/><Relationship Id="rId13" Type="http://schemas.openxmlformats.org/officeDocument/2006/relationships/slide" Target="slides/slide9.xml"/><Relationship Id="rId57" Type="http://schemas.openxmlformats.org/officeDocument/2006/relationships/font" Target="fonts/Garamond-boldItalic.fntdata"/><Relationship Id="rId12" Type="http://schemas.openxmlformats.org/officeDocument/2006/relationships/slide" Target="slides/slide8.xml"/><Relationship Id="rId56" Type="http://schemas.openxmlformats.org/officeDocument/2006/relationships/font" Target="fonts/Garamond-italic.fntdata"/><Relationship Id="rId15" Type="http://schemas.openxmlformats.org/officeDocument/2006/relationships/slide" Target="slides/slide11.xml"/><Relationship Id="rId59" Type="http://schemas.openxmlformats.org/officeDocument/2006/relationships/font" Target="fonts/Merriweather-bold.fntdata"/><Relationship Id="rId14" Type="http://schemas.openxmlformats.org/officeDocument/2006/relationships/slide" Target="slides/slide10.xml"/><Relationship Id="rId58" Type="http://schemas.openxmlformats.org/officeDocument/2006/relationships/font" Target="fonts/Merriweather-regular.fntdata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3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4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4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p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4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4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p4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p4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p4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5863987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719633"/>
            <a:ext cx="8520600" cy="171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2504747"/>
            <a:ext cx="4242600" cy="98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1108233"/>
            <a:ext cx="5334900" cy="165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828567"/>
            <a:ext cx="5334900" cy="12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3"/>
          <p:cNvSpPr txBox="1"/>
          <p:nvPr>
            <p:ph type="title"/>
          </p:nvPr>
        </p:nvSpPr>
        <p:spPr>
          <a:xfrm>
            <a:off x="457200" y="277813"/>
            <a:ext cx="82296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62" name="Google Shape;62;p13"/>
          <p:cNvSpPr txBox="1"/>
          <p:nvPr>
            <p:ph idx="1" type="body"/>
          </p:nvPr>
        </p:nvSpPr>
        <p:spPr>
          <a:xfrm>
            <a:off x="457200" y="1600200"/>
            <a:ext cx="8229600" cy="453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6195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  <a:defRPr b="0" i="0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429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1115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Noto Sans Symbols"/>
              <a:buChar char="•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32004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32004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2004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2004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32004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3" name="Google Shape;63;p13"/>
          <p:cNvSpPr txBox="1"/>
          <p:nvPr>
            <p:ph idx="10" type="dt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4" name="Google Shape;64;p13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5" name="Google Shape;65;p13"/>
          <p:cNvSpPr txBox="1"/>
          <p:nvPr>
            <p:ph idx="12" type="sldNum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/>
          <p:nvPr>
            <p:ph type="title"/>
          </p:nvPr>
        </p:nvSpPr>
        <p:spPr>
          <a:xfrm>
            <a:off x="457200" y="277813"/>
            <a:ext cx="82296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68" name="Google Shape;68;p14"/>
          <p:cNvSpPr txBox="1"/>
          <p:nvPr>
            <p:ph idx="1" type="body"/>
          </p:nvPr>
        </p:nvSpPr>
        <p:spPr>
          <a:xfrm>
            <a:off x="457200" y="1600200"/>
            <a:ext cx="4038600" cy="453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6195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  <a:defRPr b="0" i="0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429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1115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Noto Sans Symbols"/>
              <a:buChar char="•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32004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32004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2004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2004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32004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9" name="Google Shape;69;p14"/>
          <p:cNvSpPr txBox="1"/>
          <p:nvPr>
            <p:ph idx="2" type="body"/>
          </p:nvPr>
        </p:nvSpPr>
        <p:spPr>
          <a:xfrm>
            <a:off x="4648200" y="1600200"/>
            <a:ext cx="4038600" cy="453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6195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  <a:defRPr b="0" i="0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429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1115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Noto Sans Symbols"/>
              <a:buChar char="•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32004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32004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2004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2004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32004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4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0" name="Google Shape;70;p14"/>
          <p:cNvSpPr txBox="1"/>
          <p:nvPr>
            <p:ph idx="10" type="dt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1" name="Google Shape;71;p14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2" name="Google Shape;72;p14"/>
          <p:cNvSpPr txBox="1"/>
          <p:nvPr>
            <p:ph idx="12" type="sldNum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64132"/>
            <a:ext cx="9144250" cy="5863987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5863987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719633"/>
            <a:ext cx="8520600" cy="171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58833"/>
            <a:ext cx="4313625" cy="5865687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5860653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667900"/>
            <a:ext cx="3706500" cy="334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667900"/>
            <a:ext cx="4166400" cy="546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702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667900"/>
            <a:ext cx="8520600" cy="83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2007600"/>
            <a:ext cx="3999900" cy="410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2007600"/>
            <a:ext cx="3999900" cy="410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702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667900"/>
            <a:ext cx="8520600" cy="83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667900"/>
            <a:ext cx="3127500" cy="243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3187533"/>
            <a:ext cx="3127500" cy="3063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1064800"/>
            <a:ext cx="6247800" cy="472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667900"/>
            <a:ext cx="3704400" cy="273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3502300"/>
            <a:ext cx="3704400" cy="123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667900"/>
            <a:ext cx="3954000" cy="548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5825333"/>
            <a:ext cx="9144000" cy="1032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6028533"/>
            <a:ext cx="7979400" cy="61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.jpg"/><Relationship Id="rId4" Type="http://schemas.openxmlformats.org/officeDocument/2006/relationships/image" Target="../media/image5.jpg"/><Relationship Id="rId5" Type="http://schemas.openxmlformats.org/officeDocument/2006/relationships/image" Target="../media/image9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8.jpg"/><Relationship Id="rId4" Type="http://schemas.openxmlformats.org/officeDocument/2006/relationships/image" Target="../media/image10.jpg"/><Relationship Id="rId5" Type="http://schemas.openxmlformats.org/officeDocument/2006/relationships/image" Target="../media/image7.jpg"/><Relationship Id="rId6" Type="http://schemas.openxmlformats.org/officeDocument/2006/relationships/image" Target="../media/image12.jpg"/><Relationship Id="rId7" Type="http://schemas.openxmlformats.org/officeDocument/2006/relationships/image" Target="../media/image11.jpg"/><Relationship Id="rId8" Type="http://schemas.openxmlformats.org/officeDocument/2006/relationships/image" Target="../media/image13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4.xml"/><Relationship Id="rId3" Type="http://schemas.openxmlformats.org/officeDocument/2006/relationships/hyperlink" Target="http://en.wikipedia.org/wiki/Turducken" TargetMode="External"/><Relationship Id="rId4" Type="http://schemas.openxmlformats.org/officeDocument/2006/relationships/hyperlink" Target="http://www.chefpaul.com/turducken.html" TargetMode="External"/><Relationship Id="rId5" Type="http://schemas.openxmlformats.org/officeDocument/2006/relationships/hyperlink" Target="http://www.thesalmons.org/lynn/turducken.html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images.google.com/imgres?imgurl=http://www.piedmontese-napa.com/k11279-1%2520zero-copy%2520beef.JPG&amp;imgrefurl=http://www.piedmontese-napa.com/PiedmonteseBeefTenderness.html&amp;h=480&amp;w=640&amp;sz=142&amp;hl=en&amp;start=1&amp;um=1&amp;tbnid=MC4sWdHcY9SvfM:&amp;tbnh=103&amp;tbnw=137&amp;prev=/images%3Fq%3Dmarbling%2Bin%2Bmeat%2Bpictures%26um%3D1%26hl%3Den" TargetMode="External"/><Relationship Id="rId4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5"/>
          <p:cNvSpPr txBox="1"/>
          <p:nvPr>
            <p:ph type="ctrTitle"/>
          </p:nvPr>
        </p:nvSpPr>
        <p:spPr>
          <a:xfrm>
            <a:off x="311700" y="719633"/>
            <a:ext cx="8520600" cy="17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5800" u="none" cap="none" strike="noStrike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rPr>
              <a:t>Meat, Poultry, Fish, and Shellfish</a:t>
            </a:r>
            <a:endParaRPr>
              <a:latin typeface="Anton"/>
              <a:ea typeface="Anton"/>
              <a:cs typeface="Anton"/>
              <a:sym typeface="Anton"/>
            </a:endParaRPr>
          </a:p>
        </p:txBody>
      </p:sp>
      <p:sp>
        <p:nvSpPr>
          <p:cNvPr id="78" name="Google Shape;78;p15"/>
          <p:cNvSpPr txBox="1"/>
          <p:nvPr>
            <p:ph idx="1" type="subTitle"/>
          </p:nvPr>
        </p:nvSpPr>
        <p:spPr>
          <a:xfrm>
            <a:off x="1371600" y="2310675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5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Chapter 19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4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Types of Meat</a:t>
            </a:r>
            <a:endParaRPr/>
          </a:p>
        </p:txBody>
      </p:sp>
      <p:sp>
        <p:nvSpPr>
          <p:cNvPr id="133" name="Google Shape;133;p24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Beef: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From cattle more than 1 year old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Hearty flavor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Cuts have bright red flesh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Fat is firm with white, creamy white, or yellowish color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Veal: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Meat from very young calves, 1-3 months old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Mild flavor, light pink color, little fat</a:t>
            </a:r>
            <a:endParaRPr/>
          </a:p>
          <a:p>
            <a:pPr indent="-20955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5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Types of Meat</a:t>
            </a:r>
            <a:endParaRPr/>
          </a:p>
        </p:txBody>
      </p:sp>
      <p:sp>
        <p:nvSpPr>
          <p:cNvPr id="139" name="Google Shape;139;p25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Lamb: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Meat from young sheep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Mild, unique flavor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Cuts are bright pink-red with white, brittle fat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Fat sometimes covered with fell-colorless connective tissue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Pork: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Meat from pigs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Mild flavor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Fresh meat is grayish-pink with white, soft fat</a:t>
            </a:r>
            <a:endParaRPr/>
          </a:p>
          <a:p>
            <a:pPr indent="-1714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6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Cuts of Meat</a:t>
            </a:r>
            <a:endParaRPr/>
          </a:p>
        </p:txBody>
      </p:sp>
      <p:sp>
        <p:nvSpPr>
          <p:cNvPr id="145" name="Google Shape;145;p26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Meat is first divided into wholesale cuts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“primal cuts”, large cuts for marketing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Wholesale cuts are divided into retail cuts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What you find in the supermarket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How meat is labeled on the price tag: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1</a:t>
            </a:r>
            <a:r>
              <a:rPr b="0" baseline="3000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st</a:t>
            </a: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- type of meat (beef, pork)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b="0" baseline="3000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nd</a:t>
            </a: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- wholesale cut (chuck, rib, round)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r>
              <a:rPr b="0" baseline="3000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rd</a:t>
            </a: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- retail cut (spareribs, chops, steak)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7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Which cuts are lean?</a:t>
            </a:r>
            <a:endParaRPr/>
          </a:p>
        </p:txBody>
      </p:sp>
      <p:sp>
        <p:nvSpPr>
          <p:cNvPr id="151" name="Google Shape;151;p27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Beef roasts and steaks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Round, loin, sirloin, chuck arm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Pork roasts and chops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Tenderloin, center loin, ham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Lamb roasts and chops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Leg, loin, foreshank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Fat around the edge should be trimmed to less than ¼ in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Paying for excess fat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8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Ground Meat</a:t>
            </a:r>
            <a:endParaRPr/>
          </a:p>
        </p:txBody>
      </p:sp>
      <p:sp>
        <p:nvSpPr>
          <p:cNvPr id="157" name="Google Shape;157;p28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Ground beef is made from beef trimmings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By law, cannot have more than 30% fat by weight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The leaner the ground beef, the more expensive it tends to be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Can also find ground lamb, pork, and veal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9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Organ Meats</a:t>
            </a:r>
            <a:endParaRPr/>
          </a:p>
        </p:txBody>
      </p:sp>
      <p:sp>
        <p:nvSpPr>
          <p:cNvPr id="163" name="Google Shape;163;p29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Edible animal organs are called “variety meats”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Liver- nutritious and tender, pronounced flavor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Lamb and veal kidneys- tender, mild flavor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Chitterlings- intestines of pigs or calves</a:t>
            </a:r>
            <a:endParaRPr/>
          </a:p>
          <a:p>
            <a:pPr indent="-228600" lvl="2" marL="1143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Noto Sans Symbols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Thoroughly cleaned and sold whole in containers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Brain, heart, tongue, tripe (stomach lining of cattle), sweetbreads (thymus gland)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0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Inspection and Grading</a:t>
            </a:r>
            <a:endParaRPr/>
          </a:p>
        </p:txBody>
      </p:sp>
      <p:sp>
        <p:nvSpPr>
          <p:cNvPr id="169" name="Google Shape;169;p30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USDA inspects for wholesomeness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Grading: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Amount of marbling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Age of animal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Texture and appearance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1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Grades for Beef</a:t>
            </a:r>
            <a:endParaRPr/>
          </a:p>
        </p:txBody>
      </p:sp>
      <p:sp>
        <p:nvSpPr>
          <p:cNvPr id="175" name="Google Shape;175;p31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Noto Sans Symbols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Prime: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350"/>
              <a:buFont typeface="Noto Sans Symbols"/>
              <a:buChar char="■"/>
            </a:pPr>
            <a:r>
              <a:rPr b="0" i="0" lang="en-US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Highest and most expensive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350"/>
              <a:buFont typeface="Noto Sans Symbols"/>
              <a:buChar char="■"/>
            </a:pPr>
            <a:r>
              <a:rPr b="0" i="0" lang="en-US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Well marbled with fat, tender, flavorful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Noto Sans Symbols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Choice: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350"/>
              <a:buFont typeface="Noto Sans Symbols"/>
              <a:buChar char="■"/>
            </a:pPr>
            <a:r>
              <a:rPr b="0" i="0" lang="en-US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Most common in supermarkets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350"/>
              <a:buFont typeface="Noto Sans Symbols"/>
              <a:buChar char="■"/>
            </a:pPr>
            <a:r>
              <a:rPr b="0" i="0" lang="en-US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Less marbling, still tender and flavorful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Noto Sans Symbols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Select: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350"/>
              <a:buFont typeface="Noto Sans Symbols"/>
              <a:buChar char="■"/>
            </a:pPr>
            <a:r>
              <a:rPr b="0" i="0" lang="en-US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Least amount of marbling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350"/>
              <a:buFont typeface="Noto Sans Symbols"/>
              <a:buChar char="■"/>
            </a:pPr>
            <a:r>
              <a:rPr b="0" i="0" lang="en-US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Least expensive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350"/>
              <a:buFont typeface="Noto Sans Symbols"/>
              <a:buChar char="■"/>
            </a:pPr>
            <a:r>
              <a:rPr b="0" i="0" lang="en-US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Can be sold as store brand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Noto Sans Symbols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Lamb and veal are graded, except “good” replaces “select”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Noto Sans Symbols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Pork is not graded because it is more uniform in quality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2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Processed Meats</a:t>
            </a:r>
            <a:endParaRPr/>
          </a:p>
        </p:txBody>
      </p:sp>
      <p:sp>
        <p:nvSpPr>
          <p:cNvPr id="181" name="Google Shape;181;p32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35% of meat produced in US is processed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Processed for flavors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Ham, sausage, bacon, sausage, cold cuts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Most common processing method is curing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Placing meat in mixture of salt, sugar, sodium nitrate, potassium nitrate, ascorbic acid, water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Nitrates- preservatives, prevent growth of botulin bacteria (foodborne illness)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Meat is soaked in solution or solution pumped into meat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3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Activity- Recipe Search</a:t>
            </a:r>
            <a:endParaRPr/>
          </a:p>
        </p:txBody>
      </p:sp>
      <p:sp>
        <p:nvSpPr>
          <p:cNvPr id="187" name="Google Shape;187;p33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Noto Sans Symbols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On a clean sheet of paper to turn in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Look in cookbooks or magazines for 1 recipe each for meat, poultry, and fish.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Write the name of the recipe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Identify the cut for the recipe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Identify the preparation method for the recipe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Cuts</a:t>
            </a:r>
            <a:endParaRPr/>
          </a:p>
        </p:txBody>
      </p:sp>
      <p:sp>
        <p:nvSpPr>
          <p:cNvPr id="84" name="Google Shape;84;p16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Sold in fresh or frozen cuts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Cut- particular edible part of meat, poultry, or fish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Steaks, chops, roasts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Cured and convenience forms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Ham, bacon, cold cuts, sausages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4"/>
          <p:cNvSpPr txBox="1"/>
          <p:nvPr>
            <p:ph type="ctrTitle"/>
          </p:nvPr>
        </p:nvSpPr>
        <p:spPr>
          <a:xfrm>
            <a:off x="311700" y="719633"/>
            <a:ext cx="8520600" cy="17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8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Poultry Selection and Storage</a:t>
            </a:r>
            <a:endParaRPr/>
          </a:p>
        </p:txBody>
      </p:sp>
      <p:sp>
        <p:nvSpPr>
          <p:cNvPr id="193" name="Google Shape;193;p34"/>
          <p:cNvSpPr txBox="1"/>
          <p:nvPr>
            <p:ph idx="1" type="subTitle"/>
          </p:nvPr>
        </p:nvSpPr>
        <p:spPr>
          <a:xfrm>
            <a:off x="311700" y="2504747"/>
            <a:ext cx="4242600" cy="9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5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19.3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5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Types of Poultry</a:t>
            </a:r>
            <a:endParaRPr/>
          </a:p>
        </p:txBody>
      </p:sp>
      <p:sp>
        <p:nvSpPr>
          <p:cNvPr id="199" name="Google Shape;199;p35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Chicken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Turkey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Ducks and Geese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6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Chicken</a:t>
            </a:r>
            <a:endParaRPr/>
          </a:p>
        </p:txBody>
      </p:sp>
      <p:sp>
        <p:nvSpPr>
          <p:cNvPr id="205" name="Google Shape;205;p36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Light and dark meat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Light meat is leaner and has milder flavor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7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Turkey</a:t>
            </a:r>
            <a:endParaRPr/>
          </a:p>
        </p:txBody>
      </p:sp>
      <p:sp>
        <p:nvSpPr>
          <p:cNvPr id="211" name="Google Shape;211;p37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Larger than chickens and have stronger flavor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Light meat is leaner, more tender, and milder flavor than dark meat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Roasting is the most common method for cooking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8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Ducks and Geese</a:t>
            </a:r>
            <a:endParaRPr/>
          </a:p>
        </p:txBody>
      </p:sp>
      <p:sp>
        <p:nvSpPr>
          <p:cNvPr id="217" name="Google Shape;217;p38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Have all dark meat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Flavorful, high in fat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Usually only whole, frozen ducks and geese are sold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9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Ground Poultry</a:t>
            </a:r>
            <a:endParaRPr/>
          </a:p>
        </p:txBody>
      </p:sp>
      <p:sp>
        <p:nvSpPr>
          <p:cNvPr id="223" name="Google Shape;223;p39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Ground chicken and turkey can be found at supermarkets because of the growing trend of healthful eating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“ground turkey breast” or “ground chicken” means both the flesh and skin were used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“round turkey breast meat” or “ground chicken meat” was ground without skin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Can use ground poultry in place of beef. But will be dryer and more bland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Add more liquid and seasonings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40"/>
          <p:cNvSpPr txBox="1"/>
          <p:nvPr>
            <p:ph type="ctrTitle"/>
          </p:nvPr>
        </p:nvSpPr>
        <p:spPr>
          <a:xfrm>
            <a:off x="311700" y="719633"/>
            <a:ext cx="8520600" cy="17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8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Fish and Shellfish Selection and Storage</a:t>
            </a:r>
            <a:endParaRPr/>
          </a:p>
        </p:txBody>
      </p:sp>
      <p:sp>
        <p:nvSpPr>
          <p:cNvPr id="229" name="Google Shape;229;p40"/>
          <p:cNvSpPr txBox="1"/>
          <p:nvPr>
            <p:ph idx="1" type="subTitle"/>
          </p:nvPr>
        </p:nvSpPr>
        <p:spPr>
          <a:xfrm>
            <a:off x="311700" y="2504747"/>
            <a:ext cx="4242600" cy="9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5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19.4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1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Types of Fish and Shellfish</a:t>
            </a:r>
            <a:endParaRPr/>
          </a:p>
        </p:txBody>
      </p:sp>
      <p:sp>
        <p:nvSpPr>
          <p:cNvPr id="235" name="Google Shape;235;p41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Fish- fins, bony skeleton with backbone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Shellfish- have shell, no fins or bones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Freshwater varieties- come from freshwater lakes, rivers, streams, ponds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Saltwater varieties- known as seafood, come from oceans and seas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Some are raised on fish farms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2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Market Forms of Fish</a:t>
            </a:r>
            <a:endParaRPr/>
          </a:p>
        </p:txBody>
      </p:sp>
      <p:sp>
        <p:nvSpPr>
          <p:cNvPr id="241" name="Google Shape;241;p42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Drawn: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Whole fish with scales, gills, internal organs removed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Dressed or Pan-dressed: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Drawn fish with head, tail, and fins removed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Fillets: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Sides of fish cut lengthwise away from bones and backbone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Steaks: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Cross sections cut from large dressed fish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May contain bones from ribs and backbone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43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Pictures</a:t>
            </a:r>
            <a:endParaRPr/>
          </a:p>
        </p:txBody>
      </p:sp>
      <p:sp>
        <p:nvSpPr>
          <p:cNvPr id="247" name="Google Shape;247;p43"/>
          <p:cNvSpPr txBox="1"/>
          <p:nvPr>
            <p:ph idx="1" type="body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dressed</a:t>
            </a:r>
            <a:endParaRPr/>
          </a:p>
        </p:txBody>
      </p:sp>
      <p:sp>
        <p:nvSpPr>
          <p:cNvPr id="248" name="Google Shape;248;p43"/>
          <p:cNvSpPr txBox="1"/>
          <p:nvPr>
            <p:ph idx="2" type="body"/>
          </p:nvPr>
        </p:nvSpPr>
        <p:spPr>
          <a:xfrm>
            <a:off x="4648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Fillets and steaks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descr="dressed fish" id="249" name="Google Shape;249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800" y="2286000"/>
            <a:ext cx="3733800" cy="373286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sh fillets" id="250" name="Google Shape;250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86400" y="1981200"/>
            <a:ext cx="2895359" cy="19804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sh steaks" id="251" name="Google Shape;251;p4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29200" y="4191000"/>
            <a:ext cx="3522136" cy="22846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Nutrition</a:t>
            </a:r>
            <a:endParaRPr/>
          </a:p>
        </p:txBody>
      </p:sp>
      <p:sp>
        <p:nvSpPr>
          <p:cNvPr id="90" name="Google Shape;90;p17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Excellent source of complete proteins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 vitamins, phosphorus, trace minerals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Meat and poultry are good sources of iron and zinc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Fish, especially fatty fish are good sources of omega-3 fatty acids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Salmon, tuna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Need 5-6 oz from the protein group each day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Larger servings equal more fat and cholesterol in a diet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4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Shellfish</a:t>
            </a:r>
            <a:endParaRPr/>
          </a:p>
        </p:txBody>
      </p:sp>
      <p:sp>
        <p:nvSpPr>
          <p:cNvPr id="257" name="Google Shape;257;p44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Mild, sweet flavor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Mostly come from oceans and seas, some from freshwater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Two types of shellfish: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Crustaceans- long bodies with jointed limbs covered with a shell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Mollusks- soft bodies that are covered by at least one shell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5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Crustaceans</a:t>
            </a:r>
            <a:endParaRPr/>
          </a:p>
        </p:txBody>
      </p:sp>
      <p:sp>
        <p:nvSpPr>
          <p:cNvPr id="263" name="Google Shape;263;p45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Crabs: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Oval shell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4 pairs of walking legs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Two claws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Whole crabs are sold live, cooked, or frozen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Crab legs and claws sold cooked and frozen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Crabmeat is available refrigerated, frozen, or canned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6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Crustaceans</a:t>
            </a:r>
            <a:endParaRPr/>
          </a:p>
        </p:txBody>
      </p:sp>
      <p:sp>
        <p:nvSpPr>
          <p:cNvPr id="269" name="Google Shape;269;p46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Lobsters: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Long jointed body, 4 pairs walking legs, 2 large claws, covered with hard shell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Avg wt is 1 ¼ lbs to 2 ¼ lbs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Fresh lobster is sold live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Maine lobster is most popular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Crustaceans</a:t>
            </a:r>
            <a:endParaRPr/>
          </a:p>
        </p:txBody>
      </p:sp>
      <p:sp>
        <p:nvSpPr>
          <p:cNvPr id="275" name="Google Shape;275;p47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Shrimp: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Vary in size and color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Sold frozen or previously frozen and thawed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Can buy with or without the shell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How shrimp is labeled and sold: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16/20 = 16-20 shrimp per pound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Jumbo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Large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Colossal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Salad 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8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Pictures</a:t>
            </a:r>
            <a:endParaRPr/>
          </a:p>
        </p:txBody>
      </p:sp>
      <p:sp>
        <p:nvSpPr>
          <p:cNvPr id="281" name="Google Shape;281;p48"/>
          <p:cNvSpPr txBox="1"/>
          <p:nvPr>
            <p:ph idx="1" type="body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Crabs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2" name="Google Shape;282;p48"/>
          <p:cNvSpPr txBox="1"/>
          <p:nvPr>
            <p:ph idx="2" type="body"/>
          </p:nvPr>
        </p:nvSpPr>
        <p:spPr>
          <a:xfrm>
            <a:off x="4648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Lobsters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Shrimp 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descr="crab" id="283" name="Google Shape;283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600" y="2057400"/>
            <a:ext cx="2512253" cy="16754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bster" id="284" name="Google Shape;284;p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53000" y="2133600"/>
            <a:ext cx="3046654" cy="1190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rimp" id="285" name="Google Shape;285;p4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87625" y="5036875"/>
            <a:ext cx="3124200" cy="16762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9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Mollusks</a:t>
            </a:r>
            <a:endParaRPr/>
          </a:p>
        </p:txBody>
      </p:sp>
      <p:sp>
        <p:nvSpPr>
          <p:cNvPr id="291" name="Google Shape;291;p49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Clams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Mussels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Oysters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Scallops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Squid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50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Pictures</a:t>
            </a:r>
            <a:endParaRPr/>
          </a:p>
        </p:txBody>
      </p:sp>
      <p:sp>
        <p:nvSpPr>
          <p:cNvPr id="297" name="Google Shape;297;p50"/>
          <p:cNvSpPr txBox="1"/>
          <p:nvPr>
            <p:ph idx="1" type="body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Clams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Mussels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Oysters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8" name="Google Shape;298;p50"/>
          <p:cNvSpPr txBox="1"/>
          <p:nvPr>
            <p:ph idx="2" type="body"/>
          </p:nvPr>
        </p:nvSpPr>
        <p:spPr>
          <a:xfrm>
            <a:off x="4648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Scallops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Squid 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descr="clams" id="299" name="Google Shape;299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3400" y="2057400"/>
            <a:ext cx="228600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ussels" id="300" name="Google Shape;300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9600" y="3810000"/>
            <a:ext cx="1905000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ysters" id="301" name="Google Shape;301;p5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90600" y="5562600"/>
            <a:ext cx="21336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allop1" id="302" name="Google Shape;302;p5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00600" y="2133600"/>
            <a:ext cx="14478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allop2" id="303" name="Google Shape;303;p5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705600" y="2133600"/>
            <a:ext cx="1447800" cy="1981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quid" id="304" name="Google Shape;304;p5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72000" y="4648200"/>
            <a:ext cx="4038600" cy="19669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1"/>
          <p:cNvSpPr txBox="1"/>
          <p:nvPr>
            <p:ph type="ctrTitle"/>
          </p:nvPr>
        </p:nvSpPr>
        <p:spPr>
          <a:xfrm>
            <a:off x="311700" y="719633"/>
            <a:ext cx="8520600" cy="17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8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Preparing Meat, Poultry, Fish, and Shellfish</a:t>
            </a:r>
            <a:endParaRPr/>
          </a:p>
        </p:txBody>
      </p:sp>
      <p:sp>
        <p:nvSpPr>
          <p:cNvPr id="310" name="Google Shape;310;p51"/>
          <p:cNvSpPr txBox="1"/>
          <p:nvPr>
            <p:ph idx="1" type="subTitle"/>
          </p:nvPr>
        </p:nvSpPr>
        <p:spPr>
          <a:xfrm>
            <a:off x="311700" y="2504747"/>
            <a:ext cx="4242600" cy="9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5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19.5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52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Cooking</a:t>
            </a:r>
            <a:endParaRPr/>
          </a:p>
        </p:txBody>
      </p:sp>
      <p:sp>
        <p:nvSpPr>
          <p:cNvPr id="316" name="Google Shape;316;p52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Color: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Beef: dark red turns to dark brown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Pork and white meat: pink turns to white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Flavor: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Heat develops flavor by creating chemical reactions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Texture: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When heated loses fat and moisture; shrinks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Muscle fibers get firmer and connective tissue becomes tender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53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Using Moist Heat</a:t>
            </a:r>
            <a:endParaRPr/>
          </a:p>
        </p:txBody>
      </p:sp>
      <p:sp>
        <p:nvSpPr>
          <p:cNvPr id="322" name="Google Shape;322;p53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Applying moist heat breaks down collagen making meat tender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Simmering, stewing, braising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Can add seasonings, sauces, and other foods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Fat and Cholesterol</a:t>
            </a:r>
            <a:endParaRPr/>
          </a:p>
        </p:txBody>
      </p:sp>
      <p:sp>
        <p:nvSpPr>
          <p:cNvPr id="96" name="Google Shape;96;p18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Animal foods contain cholesterol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All animal muscle contain the same amount of cholesterol per ounce except for organ meats which have more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Most fish and turkey breast meat is low in fat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Meat, poultry, fish, or shellfish that has less than 10g fat in a 3 ½ oz serving is considered lean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Must also have less than 4g saturated fat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Less than 95 mg cholesterol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4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Marinades</a:t>
            </a:r>
            <a:endParaRPr/>
          </a:p>
        </p:txBody>
      </p:sp>
      <p:sp>
        <p:nvSpPr>
          <p:cNvPr id="328" name="Google Shape;328;p54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Marinating- steeping in a liquid</a:t>
            </a:r>
            <a:endParaRPr/>
          </a:p>
          <a:p>
            <a:pPr indent="-285750" lvl="1" marL="742950" marR="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Tenderizes and adds flavor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Contain 3 basic ingredients:</a:t>
            </a:r>
            <a:endParaRPr/>
          </a:p>
          <a:p>
            <a:pPr indent="-285750" lvl="1" marL="742950" marR="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Oil</a:t>
            </a:r>
            <a:endParaRPr/>
          </a:p>
          <a:p>
            <a:pPr indent="-285750" lvl="1" marL="742950" marR="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Acid- vinegar, citrus juices, yogurt</a:t>
            </a:r>
            <a:endParaRPr/>
          </a:p>
          <a:p>
            <a:pPr indent="-285750" lvl="1" marL="742950" marR="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Seasonings- herbs, spices, onions, peppers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Mix marinade, pour over meat in plastic or glass container, cover, refrigerate</a:t>
            </a:r>
            <a:endParaRPr/>
          </a:p>
          <a:p>
            <a:pPr indent="-285750" lvl="1" marL="742950" marR="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Fish- hour or less</a:t>
            </a:r>
            <a:endParaRPr/>
          </a:p>
          <a:p>
            <a:pPr indent="-285750" lvl="1" marL="742950" marR="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Meat and poultry- 6-8 hours</a:t>
            </a:r>
            <a:endParaRPr/>
          </a:p>
          <a:p>
            <a:pPr indent="-285750" lvl="1" marL="742950" marR="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Just for flavor- 30 minutes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Drain food, discard marinade</a:t>
            </a:r>
            <a:endParaRPr/>
          </a:p>
          <a:p>
            <a:pPr indent="-285750" lvl="1" marL="742950" marR="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Make separate batch if basting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5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Preparing to Cook</a:t>
            </a:r>
            <a:endParaRPr/>
          </a:p>
        </p:txBody>
      </p:sp>
      <p:sp>
        <p:nvSpPr>
          <p:cNvPr id="334" name="Google Shape;334;p55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Thaw, or you will have to increase cooking time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Trim as much fat as possible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Leave skin on when using dry heat methods so meat does not dry out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Remove skin before eating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6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Judging Doneness</a:t>
            </a:r>
            <a:endParaRPr/>
          </a:p>
        </p:txBody>
      </p:sp>
      <p:sp>
        <p:nvSpPr>
          <p:cNvPr id="340" name="Google Shape;340;p56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Noto Sans Symbols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Meat and poultry should reach an internal temperature of 160˚F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Noto Sans Symbols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Cooking time in a recipe is a guide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350"/>
              <a:buFont typeface="Noto Sans Symbols"/>
              <a:buChar char="■"/>
            </a:pPr>
            <a:r>
              <a:rPr b="0" i="0" lang="en-US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Check for doneness 10 minutes before end of cooking time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Noto Sans Symbols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Use a meat thermometer for cuts thicker than 2 inches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Noto Sans Symbols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Cook fish 10 minutes for every inch of thickness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350"/>
              <a:buFont typeface="Noto Sans Symbols"/>
              <a:buChar char="■"/>
            </a:pPr>
            <a:r>
              <a:rPr b="0" i="0" lang="en-US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Baked in sauce, add 5 minutes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350"/>
              <a:buFont typeface="Noto Sans Symbols"/>
              <a:buChar char="■"/>
            </a:pPr>
            <a:r>
              <a:rPr b="0" i="0" lang="en-US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Check for doneness 2-3 minutes before end of cooking time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350"/>
              <a:buFont typeface="Noto Sans Symbols"/>
              <a:buChar char="■"/>
            </a:pPr>
            <a:r>
              <a:rPr b="0" i="0" lang="en-US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Flesh turns opaque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350"/>
              <a:buFont typeface="Noto Sans Symbols"/>
              <a:buChar char="■"/>
            </a:pPr>
            <a:r>
              <a:rPr b="0" i="0" lang="en-US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Flakes easily when turned with a fork</a:t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7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Cooking Methods</a:t>
            </a:r>
            <a:endParaRPr/>
          </a:p>
        </p:txBody>
      </p:sp>
      <p:sp>
        <p:nvSpPr>
          <p:cNvPr id="346" name="Google Shape;346;p57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Pan-fry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Often breaded and dipped in batter first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Food absorbs fat as it fries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Can use vegetable spray oil for sauteing 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Pan broiled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Remove fat that accumulates during cooking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Bake or Roast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Broil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Poach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58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Turducken</a:t>
            </a:r>
            <a:endParaRPr/>
          </a:p>
        </p:txBody>
      </p:sp>
      <p:sp>
        <p:nvSpPr>
          <p:cNvPr id="352" name="Google Shape;352;p58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sng" cap="none" strike="noStrike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http://en.wikipedia.org/wiki/Turducken</a:t>
            </a: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sng" cap="none" strike="noStrike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4"/>
              </a:rPr>
              <a:t>http://www.chefpaul.com/turducken.html</a:t>
            </a: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sng" cap="none" strike="noStrike">
                <a:solidFill>
                  <a:schemeClr val="hlink"/>
                </a:solidFill>
                <a:latin typeface="Verdana"/>
                <a:ea typeface="Verdana"/>
                <a:cs typeface="Verdana"/>
                <a:sym typeface="Verdana"/>
                <a:hlinkClick r:id="rId5"/>
              </a:rPr>
              <a:t>http://www.thesalmons.org/lynn/turducken.html</a:t>
            </a: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/>
          </a:p>
          <a:p>
            <a:pPr indent="-20955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Types of Fat</a:t>
            </a:r>
            <a:endParaRPr/>
          </a:p>
        </p:txBody>
      </p:sp>
      <p:sp>
        <p:nvSpPr>
          <p:cNvPr id="102" name="Google Shape;102;p19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Meat and poultry contain invisible and visible fat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Invisible- part of the chemical composition of food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Visible- surrounds lean muscle portion of cut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Marbling may appear within the muscle tissue of the meat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Marbling-small white flecks of internal fat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Most fat in poultry is located in the skin and in layers under the skin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Marbling</a:t>
            </a:r>
            <a:endParaRPr/>
          </a:p>
        </p:txBody>
      </p:sp>
      <p:sp>
        <p:nvSpPr>
          <p:cNvPr id="108" name="Google Shape;108;p20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descr="k11279-1%2520zero-copy%2520beef" id="109" name="Google Shape;109;p20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1600" y="1828800"/>
            <a:ext cx="6241891" cy="40384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Connective Tissue</a:t>
            </a:r>
            <a:endParaRPr/>
          </a:p>
        </p:txBody>
      </p:sp>
      <p:sp>
        <p:nvSpPr>
          <p:cNvPr id="115" name="Google Shape;115;p21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Collagen- thin, white, transparent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When meat or poultry is cooked using moist-heat methods, collagen softens and turns to gelatin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Elastin- very tough, yellowish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Cannot be softened by heat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Tenderizing methods such as pounding, cutting, or grinding must be used to break down elastin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Fat content affects tenderness: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More marbling=more tender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Fat=flavor, keeps juicy as it cooks</a:t>
            </a:r>
            <a:endParaRPr/>
          </a:p>
          <a:p>
            <a:pPr indent="-19050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 txBox="1"/>
          <p:nvPr>
            <p:ph type="ctrTitle"/>
          </p:nvPr>
        </p:nvSpPr>
        <p:spPr>
          <a:xfrm>
            <a:off x="311700" y="719633"/>
            <a:ext cx="8520600" cy="17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8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Meat Selection and Storage</a:t>
            </a:r>
            <a:endParaRPr/>
          </a:p>
        </p:txBody>
      </p:sp>
      <p:sp>
        <p:nvSpPr>
          <p:cNvPr id="121" name="Google Shape;121;p22"/>
          <p:cNvSpPr txBox="1"/>
          <p:nvPr>
            <p:ph idx="1" type="subTitle"/>
          </p:nvPr>
        </p:nvSpPr>
        <p:spPr>
          <a:xfrm>
            <a:off x="311700" y="2504747"/>
            <a:ext cx="4242600" cy="9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25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19.2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3"/>
          <p:cNvSpPr txBox="1"/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Types of Meat</a:t>
            </a:r>
            <a:endParaRPr/>
          </a:p>
        </p:txBody>
      </p:sp>
      <p:sp>
        <p:nvSpPr>
          <p:cNvPr id="127" name="Google Shape;127;p23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4 basic types of meat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Each has a distinct flavor and appearance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