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12192000"/>
  <p:notesSz cx="6858000" cy="9144000"/>
  <p:embeddedFontLst>
    <p:embeddedFont>
      <p:font typeface="Corbel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5" roundtripDataSignature="AMtx7mj0i8bJqd1Le1lTMrXgTv0fnA04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AC6DDD5-40A9-471D-8EE4-C5DBCBB8DEEA}">
  <a:tblStyle styleId="{5AC6DDD5-40A9-471D-8EE4-C5DBCBB8DEEA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Corbel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Corbel-italic.fntdata"/><Relationship Id="rId10" Type="http://schemas.openxmlformats.org/officeDocument/2006/relationships/slide" Target="slides/slide5.xml"/><Relationship Id="rId32" Type="http://schemas.openxmlformats.org/officeDocument/2006/relationships/font" Target="fonts/Corbel-bold.fntdata"/><Relationship Id="rId13" Type="http://schemas.openxmlformats.org/officeDocument/2006/relationships/slide" Target="slides/slide8.xml"/><Relationship Id="rId35" Type="http://customschemas.google.com/relationships/presentationmetadata" Target="metadata"/><Relationship Id="rId12" Type="http://schemas.openxmlformats.org/officeDocument/2006/relationships/slide" Target="slides/slide7.xml"/><Relationship Id="rId34" Type="http://schemas.openxmlformats.org/officeDocument/2006/relationships/font" Target="fonts/Corbel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42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42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4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42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51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5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2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52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5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5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4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4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4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4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" name="Google Shape;32;p44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5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6" name="Google Shape;36;p45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7" name="Google Shape;37;p4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4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4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4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4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4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4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9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9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1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49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4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0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50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5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5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1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4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39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79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79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79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79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79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4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4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4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338100" y="480000"/>
            <a:ext cx="115158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latin typeface="Corbel"/>
                <a:ea typeface="Corbel"/>
                <a:cs typeface="Corbel"/>
                <a:sym typeface="Corbel"/>
              </a:rPr>
              <a:t>Unit 17  Proteins </a:t>
            </a:r>
            <a:endParaRPr sz="4000"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"/>
          <p:cNvSpPr txBox="1"/>
          <p:nvPr>
            <p:ph type="title"/>
          </p:nvPr>
        </p:nvSpPr>
        <p:spPr>
          <a:xfrm>
            <a:off x="1134425" y="210400"/>
            <a:ext cx="77226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960"/>
              <a:t>The Parts of an Egg</a:t>
            </a:r>
            <a:br>
              <a:rPr lang="en-US" sz="2960"/>
            </a:br>
            <a:r>
              <a:rPr lang="en-US" sz="440">
                <a:solidFill>
                  <a:srgbClr val="6600CC"/>
                </a:solidFill>
              </a:rPr>
              <a:t>Objective 2</a:t>
            </a:r>
            <a:endParaRPr sz="440">
              <a:solidFill>
                <a:srgbClr val="6600CC"/>
              </a:solidFill>
            </a:endParaRPr>
          </a:p>
        </p:txBody>
      </p:sp>
      <p:sp>
        <p:nvSpPr>
          <p:cNvPr id="142" name="Google Shape;142;p13"/>
          <p:cNvSpPr txBox="1"/>
          <p:nvPr>
            <p:ph idx="1" type="body"/>
          </p:nvPr>
        </p:nvSpPr>
        <p:spPr>
          <a:xfrm>
            <a:off x="657225" y="948575"/>
            <a:ext cx="11066700" cy="54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Air cell</a:t>
            </a:r>
            <a:endParaRPr sz="29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Bubble of air at the blunt end of an egg</a:t>
            </a:r>
            <a:endParaRPr sz="2700"/>
          </a:p>
          <a:p>
            <a:pPr indent="-2273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___________ layers </a:t>
            </a:r>
            <a:endParaRPr sz="30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White portion of an egg which consists of an inner and outer liquid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Adds protein to the egg and helps to ________ baked goods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Acts as a binder and thickener in recipes</a:t>
            </a:r>
            <a:endParaRPr sz="2700"/>
          </a:p>
          <a:p>
            <a:pPr indent="-2273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_______________ (plural chalazae) </a:t>
            </a:r>
            <a:endParaRPr sz="29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Cords which hold the yolk near the center of the egg</a:t>
            </a:r>
            <a:endParaRPr sz="2700"/>
          </a:p>
          <a:p>
            <a:pPr indent="-2273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Germ </a:t>
            </a:r>
            <a:endParaRPr sz="29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Light spot on an egg yolk that on a fertilized and incubated egg can develop into a baby chick</a:t>
            </a:r>
            <a:endParaRPr sz="2700"/>
          </a:p>
          <a:p>
            <a:pPr indent="-81279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27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"/>
          <p:cNvSpPr txBox="1"/>
          <p:nvPr>
            <p:ph type="title"/>
          </p:nvPr>
        </p:nvSpPr>
        <p:spPr>
          <a:xfrm>
            <a:off x="1143000" y="609600"/>
            <a:ext cx="9875400" cy="9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43478"/>
              <a:buFont typeface="Corbel"/>
              <a:buNone/>
            </a:pPr>
            <a:r>
              <a:rPr lang="en-US" sz="3066"/>
              <a:t>The Parts of an Egg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8" name="Google Shape;148;p14"/>
          <p:cNvSpPr txBox="1"/>
          <p:nvPr>
            <p:ph idx="1" type="body"/>
          </p:nvPr>
        </p:nvSpPr>
        <p:spPr>
          <a:xfrm>
            <a:off x="574325" y="1334800"/>
            <a:ext cx="11415600" cy="53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060"/>
              <a:buChar char="•"/>
            </a:pPr>
            <a:r>
              <a:rPr lang="en-US" sz="2500"/>
              <a:t>Membranes </a:t>
            </a:r>
            <a:endParaRPr sz="2500"/>
          </a:p>
          <a:p>
            <a:pPr indent="-2019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Thin pliable _________ between the shell and the egg white and between the yolk and the white</a:t>
            </a:r>
            <a:endParaRPr sz="2300"/>
          </a:p>
          <a:p>
            <a:pPr indent="-2019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060"/>
              <a:buChar char="•"/>
            </a:pPr>
            <a:r>
              <a:rPr lang="en-US" sz="2500"/>
              <a:t>Shell </a:t>
            </a:r>
            <a:endParaRPr sz="2500"/>
          </a:p>
          <a:p>
            <a:pPr indent="-2019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Outer covering of an egg 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_________; permits moisture and gasses to pass through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Thin film on the outside of the shell that seals the pores and protects against __________</a:t>
            </a:r>
            <a:endParaRPr sz="2300"/>
          </a:p>
          <a:p>
            <a:pPr indent="-2019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060"/>
              <a:buChar char="•"/>
            </a:pPr>
            <a:r>
              <a:rPr lang="en-US" sz="2500"/>
              <a:t>________</a:t>
            </a:r>
            <a:endParaRPr sz="2500"/>
          </a:p>
          <a:p>
            <a:pPr indent="-2019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Yellow portion of an egg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Rich source of protein and other vitamins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Adds flavor, color, and texture to baked goods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Used as a binder and thickener in recipes</a:t>
            </a:r>
            <a:endParaRPr sz="23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6"/>
          <p:cNvSpPr txBox="1"/>
          <p:nvPr>
            <p:ph type="title"/>
          </p:nvPr>
        </p:nvSpPr>
        <p:spPr>
          <a:xfrm>
            <a:off x="1143000" y="330575"/>
            <a:ext cx="9875400" cy="5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Principles of Egg Cookery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4" name="Google Shape;154;p16"/>
          <p:cNvSpPr txBox="1"/>
          <p:nvPr>
            <p:ph idx="1" type="body"/>
          </p:nvPr>
        </p:nvSpPr>
        <p:spPr>
          <a:xfrm>
            <a:off x="394075" y="1523650"/>
            <a:ext cx="11218200" cy="48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654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060"/>
              <a:buChar char="•"/>
            </a:pPr>
            <a:r>
              <a:rPr lang="en-US" sz="3500"/>
              <a:t>_______________ — Cooked in the shell by simmering 12 to 15 minutes in water until the yolk and white are fully set</a:t>
            </a:r>
            <a:endParaRPr sz="3500"/>
          </a:p>
          <a:p>
            <a:pPr indent="-2654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060"/>
              <a:buChar char="•"/>
            </a:pPr>
            <a:r>
              <a:rPr lang="en-US" sz="3500"/>
              <a:t>Soft-boiled  — Cooked in its shell by simmering three to five minutes in water; the yolk and white are _________</a:t>
            </a:r>
            <a:endParaRPr sz="3500"/>
          </a:p>
          <a:p>
            <a:pPr indent="-2654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060"/>
              <a:buChar char="•"/>
            </a:pPr>
            <a:r>
              <a:rPr lang="en-US" sz="3500"/>
              <a:t>Poached  — Cooked __________ the shell by dropping the contents into boiling water, milk or broth</a:t>
            </a:r>
            <a:endParaRPr sz="3500"/>
          </a:p>
          <a:p>
            <a:pPr indent="-2654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060"/>
              <a:buChar char="•"/>
            </a:pPr>
            <a:r>
              <a:rPr lang="en-US" sz="3500"/>
              <a:t>______________ — Beaten with milk or water and cooked in a skillet while stirring</a:t>
            </a:r>
            <a:endParaRPr sz="35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7"/>
          <p:cNvSpPr txBox="1"/>
          <p:nvPr>
            <p:ph type="title"/>
          </p:nvPr>
        </p:nvSpPr>
        <p:spPr>
          <a:xfrm>
            <a:off x="1143000" y="244750"/>
            <a:ext cx="8126100" cy="54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460"/>
              <a:t>Principles of Egg Cookery</a:t>
            </a:r>
            <a:br>
              <a:rPr lang="en-US" sz="2460"/>
            </a:br>
            <a:r>
              <a:rPr lang="en-US" sz="100">
                <a:solidFill>
                  <a:srgbClr val="6600CC"/>
                </a:solidFill>
              </a:rPr>
              <a:t>Objective 3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60" name="Google Shape;160;p17"/>
          <p:cNvSpPr txBox="1"/>
          <p:nvPr>
            <p:ph idx="1" type="body"/>
          </p:nvPr>
        </p:nvSpPr>
        <p:spPr>
          <a:xfrm>
            <a:off x="325425" y="1120225"/>
            <a:ext cx="11595900" cy="52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654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060"/>
              <a:buChar char="•"/>
            </a:pPr>
            <a:r>
              <a:rPr lang="en-US" sz="3500"/>
              <a:t>Fried </a:t>
            </a:r>
            <a:endParaRPr sz="3500"/>
          </a:p>
          <a:p>
            <a:pPr indent="-2654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900"/>
              <a:buChar char="o"/>
            </a:pPr>
            <a:r>
              <a:rPr lang="en-US" sz="3300"/>
              <a:t>Sunny side up — Egg cooked in a skillet without flipping until the white is fully cooked and the _________ is tender and runny</a:t>
            </a:r>
            <a:endParaRPr sz="3300"/>
          </a:p>
          <a:p>
            <a:pPr indent="-2654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900"/>
              <a:buChar char="o"/>
            </a:pPr>
            <a:r>
              <a:rPr lang="en-US" sz="3300"/>
              <a:t>Over easy — Egg cooked in a skillet until the white is fully set and the yolk is nearly set; flipped carefully to set film over yolk ____________ breaking it</a:t>
            </a:r>
            <a:endParaRPr sz="3300"/>
          </a:p>
          <a:p>
            <a:pPr indent="-2654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900"/>
              <a:buChar char="o"/>
            </a:pPr>
            <a:r>
              <a:rPr lang="en-US" sz="3300"/>
              <a:t>Over hard — Egg cooked in a skillet until the white and yolk are ___________ set; cooked one minute after flipping</a:t>
            </a:r>
            <a:endParaRPr sz="3300"/>
          </a:p>
          <a:p>
            <a:pPr indent="-2654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3060"/>
              <a:buChar char="•"/>
            </a:pPr>
            <a:r>
              <a:rPr lang="en-US" sz="3500"/>
              <a:t>_____________  — Eggs are cooked in the oven, also known as shirred eggs</a:t>
            </a:r>
            <a:endParaRPr sz="35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>
            <p:ph type="title"/>
          </p:nvPr>
        </p:nvSpPr>
        <p:spPr>
          <a:xfrm>
            <a:off x="1143000" y="609600"/>
            <a:ext cx="8864400" cy="17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33783"/>
              <a:buFont typeface="Corbel"/>
              <a:buNone/>
            </a:pPr>
            <a:r>
              <a:rPr lang="en-US" sz="3288"/>
              <a:t>Types of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6" name="Google Shape;166;p19"/>
          <p:cNvSpPr txBox="1"/>
          <p:nvPr>
            <p:ph idx="1" type="body"/>
          </p:nvPr>
        </p:nvSpPr>
        <p:spPr>
          <a:xfrm>
            <a:off x="1143000" y="1257550"/>
            <a:ext cx="10598100" cy="515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44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360"/>
              <a:buChar char="•"/>
            </a:pPr>
            <a:r>
              <a:rPr lang="en-US" sz="3800"/>
              <a:t>Beef — Meat of __________ cattle, usually six months of age or more</a:t>
            </a:r>
            <a:endParaRPr sz="3800"/>
          </a:p>
          <a:p>
            <a:pPr indent="-2844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360"/>
              <a:buChar char="•"/>
            </a:pPr>
            <a:r>
              <a:rPr lang="en-US" sz="3800"/>
              <a:t>____________ — Meat of less common animals such as emu, bison, ostrich, bear, and alligator</a:t>
            </a:r>
            <a:endParaRPr sz="4100"/>
          </a:p>
          <a:p>
            <a:pPr indent="-2844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360"/>
              <a:buChar char="•"/>
            </a:pPr>
            <a:r>
              <a:rPr lang="en-US" sz="3800"/>
              <a:t>Fish — Meat of __________ (freshwater or saltwater varieties) with fins and gills such as catfish, trout, sardines, and flounder</a:t>
            </a:r>
            <a:endParaRPr sz="3800"/>
          </a:p>
          <a:p>
            <a:pPr indent="-2844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360"/>
              <a:buChar char="•"/>
            </a:pPr>
            <a:r>
              <a:rPr lang="en-US" sz="3800"/>
              <a:t>Lamb — Meat of sheep less than __ year old</a:t>
            </a:r>
            <a:endParaRPr sz="38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/>
          <p:nvPr>
            <p:ph type="title"/>
          </p:nvPr>
        </p:nvSpPr>
        <p:spPr>
          <a:xfrm>
            <a:off x="499250" y="480850"/>
            <a:ext cx="6564000" cy="22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Types of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2" name="Google Shape;172;p20"/>
          <p:cNvSpPr txBox="1"/>
          <p:nvPr>
            <p:ph idx="1" type="body"/>
          </p:nvPr>
        </p:nvSpPr>
        <p:spPr>
          <a:xfrm>
            <a:off x="265325" y="1343400"/>
            <a:ext cx="11664600" cy="53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82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 _________— Meat of sheep over one year old</a:t>
            </a:r>
            <a:endParaRPr sz="2600"/>
          </a:p>
          <a:p>
            <a:pPr indent="-2082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Pork — Meat of _________</a:t>
            </a:r>
            <a:endParaRPr sz="2600"/>
          </a:p>
          <a:p>
            <a:pPr indent="-2082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Poultry — Meat of _________ such as chicken, turkey, duck, quail, pheasant, and goose</a:t>
            </a:r>
            <a:endParaRPr sz="2600"/>
          </a:p>
          <a:p>
            <a:pPr indent="-2082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Shellfish — Meat from aquatic animals (saltwater or freshwater) without a backbone such as lobster, shrimp, crabs, etc</a:t>
            </a:r>
            <a:endParaRPr sz="2600"/>
          </a:p>
          <a:p>
            <a:pPr indent="-2082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_________ meats — Organs of meat animals, including brains, tongue, heart, liver, glands, kidneys, chitlins, calf fries, and lamb fries</a:t>
            </a:r>
            <a:endParaRPr sz="2600"/>
          </a:p>
          <a:p>
            <a:pPr indent="-2082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________ — Meat of immature cattle, usually six months of age or less </a:t>
            </a:r>
            <a:endParaRPr sz="2600"/>
          </a:p>
          <a:p>
            <a:pPr indent="-2082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Wild game — Meat of animals not raised domestically such as venison, quail, pheasant, and wild boar (_______ sold in supermarkets)</a:t>
            </a:r>
            <a:endParaRPr sz="26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2"/>
          <p:cNvSpPr txBox="1"/>
          <p:nvPr>
            <p:ph type="title"/>
          </p:nvPr>
        </p:nvSpPr>
        <p:spPr>
          <a:xfrm>
            <a:off x="1100075" y="506600"/>
            <a:ext cx="8709900" cy="36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860"/>
              <a:t>Principal Nutrients in Protein Foods</a:t>
            </a:r>
            <a:br>
              <a:rPr lang="en-US" sz="2860"/>
            </a:br>
            <a:r>
              <a:rPr lang="en-US" sz="340">
                <a:solidFill>
                  <a:srgbClr val="6600CC"/>
                </a:solidFill>
              </a:rPr>
              <a:t>Objective 5</a:t>
            </a:r>
            <a:endParaRPr sz="340">
              <a:solidFill>
                <a:srgbClr val="6600CC"/>
              </a:solidFill>
            </a:endParaRPr>
          </a:p>
        </p:txBody>
      </p:sp>
      <p:sp>
        <p:nvSpPr>
          <p:cNvPr id="178" name="Google Shape;178;p22"/>
          <p:cNvSpPr txBox="1"/>
          <p:nvPr>
            <p:ph idx="1" type="body"/>
          </p:nvPr>
        </p:nvSpPr>
        <p:spPr>
          <a:xfrm>
            <a:off x="334000" y="1412050"/>
            <a:ext cx="11261400" cy="49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908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460"/>
              <a:buChar char="•"/>
            </a:pPr>
            <a:r>
              <a:rPr lang="en-US" sz="3900"/>
              <a:t>Protein </a:t>
            </a:r>
            <a:endParaRPr sz="3900"/>
          </a:p>
          <a:p>
            <a:pPr indent="-2908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3300"/>
              <a:buChar char="o"/>
            </a:pPr>
            <a:r>
              <a:rPr lang="en-US" sz="3700"/>
              <a:t>Protein is made up of amino acids</a:t>
            </a:r>
            <a:endParaRPr sz="3700"/>
          </a:p>
          <a:p>
            <a:pPr indent="-2908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300"/>
              <a:buChar char="o"/>
            </a:pPr>
            <a:r>
              <a:rPr lang="en-US" sz="3700"/>
              <a:t>Meat and some non-meat proteins are considered ________ proteins, because they contain all of the amino acids the body needs to get from your diet</a:t>
            </a:r>
            <a:endParaRPr sz="3700"/>
          </a:p>
          <a:p>
            <a:pPr indent="-2908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300"/>
              <a:buChar char="o"/>
            </a:pPr>
            <a:r>
              <a:rPr lang="en-US" sz="3700"/>
              <a:t>Other foods, such as grains and legumes, are called incomplete proteins because they do not supply all of these _______ _______ and must be combined to form complete proteins</a:t>
            </a:r>
            <a:endParaRPr sz="37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3"/>
          <p:cNvSpPr txBox="1"/>
          <p:nvPr>
            <p:ph type="title"/>
          </p:nvPr>
        </p:nvSpPr>
        <p:spPr>
          <a:xfrm>
            <a:off x="1143000" y="609600"/>
            <a:ext cx="7551000" cy="34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Principal Nutrients in Protein Foods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4" name="Google Shape;184;p23"/>
          <p:cNvSpPr txBox="1"/>
          <p:nvPr>
            <p:ph idx="1" type="body"/>
          </p:nvPr>
        </p:nvSpPr>
        <p:spPr>
          <a:xfrm>
            <a:off x="479925" y="2057400"/>
            <a:ext cx="10538700" cy="43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463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Fats</a:t>
            </a:r>
            <a:endParaRPr sz="3200"/>
          </a:p>
          <a:p>
            <a:pPr indent="-2463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_______</a:t>
            </a:r>
            <a:endParaRPr sz="3200"/>
          </a:p>
          <a:p>
            <a:pPr indent="-2463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Phosphorus</a:t>
            </a:r>
            <a:endParaRPr sz="3200"/>
          </a:p>
          <a:p>
            <a:pPr indent="-2463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Thiamin (B1)</a:t>
            </a:r>
            <a:endParaRPr sz="3200"/>
          </a:p>
          <a:p>
            <a:pPr indent="-2463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___________ (B2)</a:t>
            </a:r>
            <a:endParaRPr sz="3200"/>
          </a:p>
          <a:p>
            <a:pPr indent="-2463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Niacin (B3)</a:t>
            </a:r>
            <a:endParaRPr sz="3200"/>
          </a:p>
          <a:p>
            <a:pPr indent="-2463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________</a:t>
            </a:r>
            <a:endParaRPr sz="32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5"/>
          <p:cNvSpPr txBox="1"/>
          <p:nvPr>
            <p:ph type="title"/>
          </p:nvPr>
        </p:nvSpPr>
        <p:spPr>
          <a:xfrm>
            <a:off x="1143000" y="609600"/>
            <a:ext cx="7671300" cy="1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Storing and Handling Proteins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0" name="Google Shape;190;p25"/>
          <p:cNvSpPr txBox="1"/>
          <p:nvPr>
            <p:ph idx="1" type="body"/>
          </p:nvPr>
        </p:nvSpPr>
        <p:spPr>
          <a:xfrm>
            <a:off x="437000" y="1360550"/>
            <a:ext cx="11201100" cy="50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035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660"/>
              <a:buChar char="•"/>
            </a:pPr>
            <a:r>
              <a:rPr lang="en-US" sz="4100"/>
              <a:t>Handling proteins</a:t>
            </a:r>
            <a:endParaRPr sz="4100"/>
          </a:p>
          <a:p>
            <a:pPr indent="-3035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Wash your hands before and after handling _______ and meats</a:t>
            </a:r>
            <a:endParaRPr sz="3900"/>
          </a:p>
          <a:p>
            <a:pPr indent="-3035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Wrap meats in __________-resistant material before freezing for longer than a week</a:t>
            </a:r>
            <a:endParaRPr sz="3900"/>
          </a:p>
          <a:p>
            <a:pPr indent="-3035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Thaw meats in the refrigerator, in cold _______, or by defrosting in the microwave, never at _______ temperature</a:t>
            </a:r>
            <a:endParaRPr sz="39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6"/>
          <p:cNvSpPr txBox="1"/>
          <p:nvPr>
            <p:ph type="title"/>
          </p:nvPr>
        </p:nvSpPr>
        <p:spPr>
          <a:xfrm>
            <a:off x="1143000" y="609600"/>
            <a:ext cx="7525200" cy="2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Storing and Handling Proteins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6" name="Google Shape;196;p26"/>
          <p:cNvSpPr txBox="1"/>
          <p:nvPr>
            <p:ph idx="1" type="body"/>
          </p:nvPr>
        </p:nvSpPr>
        <p:spPr>
          <a:xfrm>
            <a:off x="582925" y="1309050"/>
            <a:ext cx="11098200" cy="51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060"/>
              <a:buChar char="•"/>
            </a:pPr>
            <a:r>
              <a:rPr lang="en-US" sz="2500"/>
              <a:t>Storing proteins</a:t>
            </a:r>
            <a:endParaRPr sz="2500"/>
          </a:p>
          <a:p>
            <a:pPr indent="-2019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eggs in the refrigerator in their _________ carton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them away from foods with strong flavors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eggs with the _________ end down, to avoid movement of the yolk and air cell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leftover whites and yolks in tightly covered containers in the refrigerator, and use within a ______ hours or throw them away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Follow storage instructions printed on food. Store canned and dried products in a cool, dry place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Most proteins _______ quickly and should be refrigerated as soon as possible after purchasing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Meat stored in the refrigerator should be placed in the coldest part, at ___° F or below, and used within one or two day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Refrigerate or freeze leftovers promptly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Meat stored in the freezer should be stored at ___° F or below</a:t>
            </a:r>
            <a:endParaRPr sz="23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"/>
          <p:cNvSpPr txBox="1"/>
          <p:nvPr>
            <p:ph type="title"/>
          </p:nvPr>
        </p:nvSpPr>
        <p:spPr>
          <a:xfrm>
            <a:off x="1143000" y="609600"/>
            <a:ext cx="9875400" cy="31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000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4" name="Google Shape;94;p4"/>
          <p:cNvSpPr txBox="1"/>
          <p:nvPr>
            <p:ph idx="1" type="body"/>
          </p:nvPr>
        </p:nvSpPr>
        <p:spPr>
          <a:xfrm>
            <a:off x="418750" y="1348600"/>
            <a:ext cx="11233200" cy="51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b="1" lang="en-US" sz="2900"/>
              <a:t>_________________________</a:t>
            </a:r>
            <a:r>
              <a:rPr b="1" lang="en-US" sz="2900"/>
              <a:t>: </a:t>
            </a:r>
            <a:r>
              <a:rPr lang="en-US" sz="2900"/>
              <a:t>organic acids that work together to make the essential parts of the protein molecule</a:t>
            </a:r>
            <a:endParaRPr sz="2900"/>
          </a:p>
          <a:p>
            <a:pPr indent="-22733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b="1" lang="en-US" sz="2900"/>
              <a:t>________________________________</a:t>
            </a:r>
            <a:r>
              <a:rPr b="1" lang="en-US" sz="2900"/>
              <a:t>: </a:t>
            </a:r>
            <a:r>
              <a:rPr lang="en-US" sz="2900"/>
              <a:t>a protein that contains all nine essential amino acids your body needs</a:t>
            </a:r>
            <a:endParaRPr sz="2900"/>
          </a:p>
          <a:p>
            <a:pPr indent="-22733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b="1" lang="en-US" sz="2900"/>
              <a:t>________________</a:t>
            </a:r>
            <a:r>
              <a:rPr b="1" lang="en-US" sz="2900"/>
              <a:t>: </a:t>
            </a:r>
            <a:r>
              <a:rPr lang="en-US" sz="2900"/>
              <a:t>specific portion of meat</a:t>
            </a:r>
            <a:endParaRPr sz="2900"/>
          </a:p>
          <a:p>
            <a:pPr indent="-22733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b="1" lang="en-US" sz="2900"/>
              <a:t>___________________</a:t>
            </a:r>
            <a:r>
              <a:rPr b="1" lang="en-US" sz="2900"/>
              <a:t>: </a:t>
            </a:r>
            <a:r>
              <a:rPr lang="en-US" sz="2900"/>
              <a:t>a protein that contains some, but not all, of the nine essential amino acids your body needs</a:t>
            </a:r>
            <a:endParaRPr sz="2900"/>
          </a:p>
          <a:p>
            <a:pPr indent="-22733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b="1" lang="en-US" sz="2900"/>
              <a:t>_______________________</a:t>
            </a:r>
            <a:r>
              <a:rPr b="1" lang="en-US" sz="2900"/>
              <a:t>: </a:t>
            </a:r>
            <a:r>
              <a:rPr lang="en-US" sz="2900"/>
              <a:t>seed podded plants that open along both sides when they have ripened</a:t>
            </a:r>
            <a:endParaRPr sz="2900"/>
          </a:p>
          <a:p>
            <a:pPr indent="-22733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b="1" lang="en-US" sz="2900"/>
              <a:t>_______________________</a:t>
            </a:r>
            <a:r>
              <a:rPr b="1" lang="en-US" sz="2900"/>
              <a:t>: </a:t>
            </a:r>
            <a:r>
              <a:rPr lang="en-US" sz="2900"/>
              <a:t>substance in food that furnishes the body fuel, provides materials for the building and/or maintenance of body tissue, and acts to regulate body processes</a:t>
            </a:r>
            <a:endParaRPr sz="2900"/>
          </a:p>
          <a:p>
            <a:pPr indent="-7112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 sz="29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8"/>
          <p:cNvSpPr txBox="1"/>
          <p:nvPr>
            <p:ph type="title"/>
          </p:nvPr>
        </p:nvSpPr>
        <p:spPr>
          <a:xfrm>
            <a:off x="1143000" y="609600"/>
            <a:ext cx="7791300" cy="4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38461"/>
              <a:buFont typeface="Corbel"/>
              <a:buNone/>
            </a:pPr>
            <a:r>
              <a:rPr lang="en-US" sz="3177"/>
              <a:t>Common Meat Cooking Methods</a:t>
            </a:r>
            <a:br>
              <a:rPr lang="en-US" sz="3177"/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2" name="Google Shape;202;p28"/>
          <p:cNvSpPr txBox="1"/>
          <p:nvPr>
            <p:ph idx="1" type="body"/>
          </p:nvPr>
        </p:nvSpPr>
        <p:spPr>
          <a:xfrm>
            <a:off x="1143000" y="1257550"/>
            <a:ext cx="10529400" cy="515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90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960"/>
              <a:buChar char="•"/>
            </a:pPr>
            <a:r>
              <a:rPr lang="en-US" sz="3400"/>
              <a:t>Dry heat methods</a:t>
            </a:r>
            <a:endParaRPr sz="3400"/>
          </a:p>
          <a:p>
            <a:pPr indent="-2590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Roasting — Cooking food uncovered by ______ heat, usually in an oven</a:t>
            </a:r>
            <a:endParaRPr sz="3200"/>
          </a:p>
          <a:p>
            <a:pPr indent="-2590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Broiling — Cooking food by ______ heat over coals or under an open flame or electric unit</a:t>
            </a:r>
            <a:endParaRPr sz="3200"/>
          </a:p>
          <a:p>
            <a:pPr indent="-2590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_____-broiling — Cooking food uncovered in a fry pan and pouring fat off as it accumulates</a:t>
            </a:r>
            <a:endParaRPr sz="3200"/>
          </a:p>
          <a:p>
            <a:pPr indent="-2590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Frying — Cooking food in fat in an uncovered skillet; includes pan  frying and deep-fat frying</a:t>
            </a:r>
            <a:endParaRPr sz="3200"/>
          </a:p>
          <a:p>
            <a:pPr indent="-2590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Grilling — Cooking on a grill over a flame or on a grill plate</a:t>
            </a:r>
            <a:endParaRPr sz="3200"/>
          </a:p>
          <a:p>
            <a:pPr indent="-81279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9"/>
          <p:cNvSpPr txBox="1"/>
          <p:nvPr>
            <p:ph type="title"/>
          </p:nvPr>
        </p:nvSpPr>
        <p:spPr>
          <a:xfrm>
            <a:off x="1143000" y="330575"/>
            <a:ext cx="7568100" cy="2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Common Meat Cooking Methods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8" name="Google Shape;208;p29"/>
          <p:cNvSpPr txBox="1"/>
          <p:nvPr>
            <p:ph idx="1" type="body"/>
          </p:nvPr>
        </p:nvSpPr>
        <p:spPr>
          <a:xfrm>
            <a:off x="514250" y="1351975"/>
            <a:ext cx="11244000" cy="50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908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460"/>
              <a:buChar char="•"/>
            </a:pPr>
            <a:r>
              <a:rPr lang="en-US" sz="3900"/>
              <a:t>_______ heat methods</a:t>
            </a:r>
            <a:endParaRPr sz="3900"/>
          </a:p>
          <a:p>
            <a:pPr indent="-2908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3300"/>
              <a:buChar char="o"/>
            </a:pPr>
            <a:r>
              <a:rPr lang="en-US" sz="3700"/>
              <a:t>Braising — Browning food in a small amount of fat and then cooking slowly, often with added liquid, in a covered pan or pot</a:t>
            </a:r>
            <a:endParaRPr sz="3700"/>
          </a:p>
          <a:p>
            <a:pPr indent="-2908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300"/>
              <a:buChar char="o"/>
            </a:pPr>
            <a:r>
              <a:rPr lang="en-US" sz="3700"/>
              <a:t>Stewing/simmering — Covering food with liquid then cooking it below boiling point in a _______ pan</a:t>
            </a:r>
            <a:endParaRPr sz="3700"/>
          </a:p>
          <a:p>
            <a:pPr indent="-2908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300"/>
              <a:buChar char="o"/>
            </a:pPr>
            <a:r>
              <a:rPr lang="en-US" sz="3700"/>
              <a:t>Microwaving — Heating food quickly by using radiation to vibrate and create friction in the food, causing the food to cook</a:t>
            </a:r>
            <a:endParaRPr sz="37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1"/>
          <p:cNvSpPr txBox="1"/>
          <p:nvPr>
            <p:ph type="title"/>
          </p:nvPr>
        </p:nvSpPr>
        <p:spPr>
          <a:xfrm>
            <a:off x="1143000" y="609600"/>
            <a:ext cx="9875400" cy="1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67796"/>
              <a:buFont typeface="Corbel"/>
              <a:buNone/>
            </a:pPr>
            <a:r>
              <a:rPr lang="en-US" sz="2622"/>
              <a:t>Non-Meat Proteins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14" name="Google Shape;214;p31"/>
          <p:cNvSpPr txBox="1"/>
          <p:nvPr>
            <p:ph idx="1" type="body"/>
          </p:nvPr>
        </p:nvSpPr>
        <p:spPr>
          <a:xfrm>
            <a:off x="402675" y="1084550"/>
            <a:ext cx="11407200" cy="53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5712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Eggs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________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Cottage cheese</a:t>
            </a:r>
            <a:endParaRPr sz="30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Dried beans, peas, or lentils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Grains such as quinoa, rice, ___________, and oats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Meat analogs 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Peanut butter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Shelled peanuts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_____ (bean curd)</a:t>
            </a:r>
            <a:endParaRPr sz="2900"/>
          </a:p>
          <a:p>
            <a:pPr indent="-235712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Non-dairy milk such as almond milk or soy milk</a:t>
            </a:r>
            <a:endParaRPr sz="29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3"/>
          <p:cNvSpPr txBox="1"/>
          <p:nvPr>
            <p:ph type="title"/>
          </p:nvPr>
        </p:nvSpPr>
        <p:spPr>
          <a:xfrm>
            <a:off x="1108650" y="231950"/>
            <a:ext cx="9875400" cy="62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 sz="3100"/>
              <a:t>Rules for Cooking Meats</a:t>
            </a:r>
            <a:br>
              <a:rPr lang="en-US" sz="3100"/>
            </a:br>
            <a:r>
              <a:rPr lang="en-US" sz="300">
                <a:solidFill>
                  <a:srgbClr val="6600CC"/>
                </a:solidFill>
              </a:rPr>
              <a:t>Objective 9</a:t>
            </a:r>
            <a:endParaRPr sz="300">
              <a:solidFill>
                <a:srgbClr val="6600CC"/>
              </a:solidFill>
            </a:endParaRPr>
          </a:p>
        </p:txBody>
      </p:sp>
      <p:sp>
        <p:nvSpPr>
          <p:cNvPr id="220" name="Google Shape;220;p33"/>
          <p:cNvSpPr txBox="1"/>
          <p:nvPr>
            <p:ph idx="1" type="body"/>
          </p:nvPr>
        </p:nvSpPr>
        <p:spPr>
          <a:xfrm>
            <a:off x="394075" y="1309050"/>
            <a:ext cx="11286900" cy="53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27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Tenderize less-tender cuts by marinating meat in an _________ liquid, pounding with a mallet or cleaver, or using a commercial tenderizing powder</a:t>
            </a:r>
            <a:endParaRPr sz="3300"/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Use the correct cooking method for the ______ or type of meat</a:t>
            </a:r>
            <a:endParaRPr sz="3300"/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Use ______ cooking temperatures when possible</a:t>
            </a:r>
            <a:endParaRPr sz="3300"/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Cook meat only until it reaches the desired degree of doneness</a:t>
            </a:r>
            <a:endParaRPr sz="33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4"/>
          <p:cNvSpPr txBox="1"/>
          <p:nvPr>
            <p:ph type="title"/>
          </p:nvPr>
        </p:nvSpPr>
        <p:spPr>
          <a:xfrm>
            <a:off x="1143000" y="390650"/>
            <a:ext cx="6641400" cy="2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75000"/>
              <a:buFont typeface="Corbel"/>
              <a:buNone/>
            </a:pPr>
            <a:r>
              <a:rPr lang="en-US"/>
              <a:t>Rules for Cooking Meats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226" name="Google Shape;226;p34"/>
          <p:cNvGraphicFramePr/>
          <p:nvPr/>
        </p:nvGraphicFramePr>
        <p:xfrm>
          <a:off x="1143000" y="110293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{5AC6DDD5-40A9-471D-8EE4-C5DBCBB8DEEA}</a:tableStyleId>
              </a:tblPr>
              <a:tblGrid>
                <a:gridCol w="4937750"/>
                <a:gridCol w="4937750"/>
              </a:tblGrid>
              <a:tr h="806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</a:rPr>
                        <a:t>Food 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C8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orbel"/>
                        <a:buNone/>
                      </a:pPr>
                      <a:r>
                        <a:rPr b="1" lang="en-US" sz="1800">
                          <a:solidFill>
                            <a:schemeClr val="lt1"/>
                          </a:solidFill>
                        </a:rPr>
                        <a:t>Minimum internal temperature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007C85"/>
                    </a:solidFill>
                  </a:tcPr>
                </a:tc>
              </a:tr>
              <a:tr h="1152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Beef, veal, lamb, and pork (steaks, roasts, chops, etc.)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_____</a:t>
                      </a:r>
                      <a:r>
                        <a:rPr lang="en-US" sz="1800"/>
                        <a:t>° (allow to rest three minutes after removing from heat; meat will continue to cook during this time)</a:t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80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Beef, veal, lamb, and pork (ground)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160°</a:t>
                      </a:r>
                      <a:endParaRPr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</a:tr>
              <a:tr h="806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All ________ (chicken, turkey, duck, goose, etc.), including ground poultry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165°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80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Fish and shellfish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145° (or until _______ is opaque and separates easily with a fork)</a:t>
                      </a:r>
                      <a:endParaRPr sz="1800"/>
                    </a:p>
                  </a:txBody>
                  <a:tcPr marT="45725" marB="45725" marR="91450" marL="91450">
                    <a:solidFill>
                      <a:srgbClr val="007C85">
                        <a:alpha val="14901"/>
                      </a:srgbClr>
                    </a:solidFill>
                  </a:tcPr>
                </a:tc>
              </a:tr>
              <a:tr h="806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Egg dishes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orbel"/>
                        <a:buNone/>
                      </a:pPr>
                      <a:r>
                        <a:rPr lang="en-US" sz="1800"/>
                        <a:t>____</a:t>
                      </a:r>
                      <a:r>
                        <a:rPr lang="en-US" sz="1800"/>
                        <a:t>°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0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32" name="Google Shape;232;p40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17</a:t>
            </a:r>
            <a:endParaRPr sz="4400"/>
          </a:p>
        </p:txBody>
      </p:sp>
      <p:pic>
        <p:nvPicPr>
          <p:cNvPr id="233" name="Google Shape;23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3584" y="1564812"/>
            <a:ext cx="3644831" cy="5293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"/>
          <p:cNvSpPr txBox="1"/>
          <p:nvPr>
            <p:ph type="title"/>
          </p:nvPr>
        </p:nvSpPr>
        <p:spPr>
          <a:xfrm>
            <a:off x="1143000" y="609600"/>
            <a:ext cx="9875400" cy="37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000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0" name="Google Shape;100;p5"/>
          <p:cNvSpPr txBox="1"/>
          <p:nvPr>
            <p:ph idx="1" type="body"/>
          </p:nvPr>
        </p:nvSpPr>
        <p:spPr>
          <a:xfrm>
            <a:off x="435875" y="1536950"/>
            <a:ext cx="11626800" cy="51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79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360"/>
              <a:buChar char="•"/>
            </a:pPr>
            <a:r>
              <a:rPr b="1" lang="en-US" sz="4800"/>
              <a:t>_____________</a:t>
            </a:r>
            <a:r>
              <a:rPr b="1" lang="en-US" sz="4800"/>
              <a:t>: </a:t>
            </a:r>
            <a:r>
              <a:rPr lang="en-US" sz="4800"/>
              <a:t>food that is grown and/or processed without chemicals</a:t>
            </a:r>
            <a:endParaRPr sz="4800"/>
          </a:p>
          <a:p>
            <a:pPr indent="-3479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4360"/>
              <a:buChar char="•"/>
            </a:pPr>
            <a:r>
              <a:rPr b="1" lang="en-US" sz="4800"/>
              <a:t>_____________________</a:t>
            </a:r>
            <a:r>
              <a:rPr b="1" lang="en-US" sz="4800"/>
              <a:t>: </a:t>
            </a:r>
            <a:r>
              <a:rPr lang="en-US" sz="4800"/>
              <a:t>2 to 3 ounces of cooked, boneless, edible lean meat</a:t>
            </a:r>
            <a:endParaRPr sz="4800"/>
          </a:p>
          <a:p>
            <a:pPr indent="-3479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4360"/>
              <a:buChar char="•"/>
            </a:pPr>
            <a:r>
              <a:rPr b="1" lang="en-US" sz="4800"/>
              <a:t>________________</a:t>
            </a:r>
            <a:r>
              <a:rPr b="1" lang="en-US" sz="4800"/>
              <a:t>: </a:t>
            </a:r>
            <a:r>
              <a:rPr lang="en-US" sz="4800"/>
              <a:t>soft, not tough</a:t>
            </a:r>
            <a:endParaRPr sz="48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"/>
          <p:cNvSpPr txBox="1"/>
          <p:nvPr>
            <p:ph type="title"/>
          </p:nvPr>
        </p:nvSpPr>
        <p:spPr>
          <a:xfrm>
            <a:off x="1143000" y="389675"/>
            <a:ext cx="99693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760"/>
              <a:t>Factors to Consider When Purchasing Proteins</a:t>
            </a:r>
            <a:br>
              <a:rPr lang="en-US" sz="2760"/>
            </a:br>
            <a:r>
              <a:rPr lang="en-US" sz="419">
                <a:solidFill>
                  <a:srgbClr val="6600CC"/>
                </a:solidFill>
              </a:rPr>
              <a:t>Objective 1</a:t>
            </a:r>
            <a:endParaRPr sz="419">
              <a:solidFill>
                <a:srgbClr val="6600CC"/>
              </a:solidFill>
            </a:endParaRPr>
          </a:p>
        </p:txBody>
      </p:sp>
      <p:sp>
        <p:nvSpPr>
          <p:cNvPr id="106" name="Google Shape;106;p6"/>
          <p:cNvSpPr txBox="1"/>
          <p:nvPr>
            <p:ph idx="1" type="body"/>
          </p:nvPr>
        </p:nvSpPr>
        <p:spPr>
          <a:xfrm>
            <a:off x="504375" y="1331475"/>
            <a:ext cx="11468700" cy="53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082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_____________</a:t>
            </a:r>
            <a:endParaRPr sz="2600"/>
          </a:p>
          <a:p>
            <a:pPr indent="-2082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Higher-grade and larger-size ___________ are usually more expensive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Larger-sized eggs may have a lower cost per serving than smaller eggs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Instead of comparing the total cost of a package of _______________, compare the cost per serving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For example, meat with __________________ will provide fewer servings than the same amount of boneless meat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_____________________  protein sources usually cost less per serving than a meat serving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_________________ will cost more than ground beef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Large “_________________________________” packages often cost less per pound than smaller packages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Prices will vary due to supply and demand</a:t>
            </a:r>
            <a:endParaRPr sz="24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 txBox="1"/>
          <p:nvPr>
            <p:ph type="title"/>
          </p:nvPr>
        </p:nvSpPr>
        <p:spPr>
          <a:xfrm>
            <a:off x="1143000" y="338300"/>
            <a:ext cx="98754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48872"/>
              <a:buFont typeface="Corbel"/>
              <a:buNone/>
            </a:pPr>
            <a:r>
              <a:rPr lang="en-US" sz="2660"/>
              <a:t>Factors to Consider When Purchasing Proteins</a:t>
            </a:r>
            <a:br>
              <a:rPr lang="en-US" sz="2660"/>
            </a:br>
            <a:r>
              <a:rPr lang="en-US" sz="320">
                <a:solidFill>
                  <a:srgbClr val="6600CC"/>
                </a:solidFill>
              </a:rPr>
              <a:t>Objective 1</a:t>
            </a:r>
            <a:endParaRPr sz="320">
              <a:solidFill>
                <a:srgbClr val="6600CC"/>
              </a:solidFill>
            </a:endParaRPr>
          </a:p>
        </p:txBody>
      </p:sp>
      <p:sp>
        <p:nvSpPr>
          <p:cNvPr id="112" name="Google Shape;112;p7"/>
          <p:cNvSpPr txBox="1"/>
          <p:nvPr>
            <p:ph idx="1" type="body"/>
          </p:nvPr>
        </p:nvSpPr>
        <p:spPr>
          <a:xfrm>
            <a:off x="761225" y="1055675"/>
            <a:ext cx="11087400" cy="55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36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_________________________</a:t>
            </a:r>
            <a:endParaRPr sz="3000"/>
          </a:p>
          <a:p>
            <a:pPr indent="-2336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Egg grade is based on the interior and exterior __________ of the eggs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Egg grades are __________ (the highest), _____, and ______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Eggs that are graded A or B are still nutritious and safe to eat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Before buying eggs, open the carton and check for cracked eggs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Do not buy cracked eggs, even if the cracks are small and not leaking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If you find a cracked egg in your carton after purchasing, do not use it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Beef ___________________ are based on tenderness, juiciness, and flavor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_______________________________ is the highest quality, and is usually not found in grocery stores — it is sold to restaurants and hotels</a:t>
            </a:r>
            <a:endParaRPr sz="2800"/>
          </a:p>
          <a:p>
            <a:pPr indent="-2336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400"/>
              <a:buChar char="o"/>
            </a:pPr>
            <a:r>
              <a:rPr lang="en-US" sz="2800"/>
              <a:t>Choice beef is the highest grade you can usually buy in the store</a:t>
            </a:r>
            <a:endParaRPr sz="28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"/>
          <p:cNvSpPr txBox="1"/>
          <p:nvPr>
            <p:ph type="title"/>
          </p:nvPr>
        </p:nvSpPr>
        <p:spPr>
          <a:xfrm>
            <a:off x="415250" y="121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460"/>
              <a:t>Factors to Consider When Purchasing Proteins</a:t>
            </a:r>
            <a:br>
              <a:rPr lang="en-US" sz="2460"/>
            </a:br>
            <a:r>
              <a:rPr lang="en-US" sz="120">
                <a:solidFill>
                  <a:srgbClr val="6600CC"/>
                </a:solidFill>
              </a:rPr>
              <a:t>Objective 1</a:t>
            </a:r>
            <a:endParaRPr sz="120">
              <a:solidFill>
                <a:srgbClr val="6600CC"/>
              </a:solidFill>
            </a:endParaRPr>
          </a:p>
        </p:txBody>
      </p:sp>
      <p:sp>
        <p:nvSpPr>
          <p:cNvPr id="118" name="Google Shape;118;p8"/>
          <p:cNvSpPr txBox="1"/>
          <p:nvPr>
            <p:ph idx="1" type="body"/>
          </p:nvPr>
        </p:nvSpPr>
        <p:spPr>
          <a:xfrm>
            <a:off x="449525" y="1221475"/>
            <a:ext cx="10851300" cy="53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Quality</a:t>
            </a:r>
            <a:endParaRPr sz="30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_________________</a:t>
            </a:r>
            <a:r>
              <a:rPr lang="en-US" sz="2700"/>
              <a:t> quality meats may not have the same flavor and texture as higher quality meats, but they are still flavorful and nutritious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The quality of non-meat proteins can be affected by their ____________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Eggs of high quality provide firmer and upstanding egg yolk and white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Lower grades are fine when combined with other foods such as __________________________, _______________, or _______________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____________________ are the standard size required for most recipes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If you’re serving eggs on their own, extra-large and jumbo sizes will provide a larger serving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How the _________________ will be used will make a difference in what you should select</a:t>
            </a:r>
            <a:endParaRPr sz="27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Factors to Consider When Purchasing Proteins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24" name="Google Shape;124;p9"/>
          <p:cNvSpPr txBox="1"/>
          <p:nvPr>
            <p:ph idx="1" type="body"/>
          </p:nvPr>
        </p:nvSpPr>
        <p:spPr>
          <a:xfrm>
            <a:off x="1142999" y="2057399"/>
            <a:ext cx="10282562" cy="4547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Egg cartons may carry an “expiration date” or a “sell by” date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Purchase the freshest eggs possible by selecting those with the latest date on the carton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Meats are usually packaged by a “sell by” or “use by” date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 can be safely used past this date if you package and freeze it before the date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________________________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Do not purchase damaged packages or dented cans — the food may be contaminated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Excessive packaging is bad for the environment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Throw away cans that are leaking or bulging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Before buying eggs and meats, make sure you have enough storage space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Fresh meats and eggs must be refrigerated or frozen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Buy eggs stored in refrigerated cases; they quickly lose their freshness at room temperature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0"/>
          <p:cNvSpPr txBox="1"/>
          <p:nvPr>
            <p:ph type="title"/>
          </p:nvPr>
        </p:nvSpPr>
        <p:spPr>
          <a:xfrm>
            <a:off x="1040250" y="184200"/>
            <a:ext cx="9875400" cy="63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360"/>
              <a:t>Factors to Consider When Purchasing Proteins</a:t>
            </a:r>
            <a:br>
              <a:rPr lang="en-US" sz="2360"/>
            </a:br>
            <a:r>
              <a:rPr lang="en-US" sz="100">
                <a:solidFill>
                  <a:srgbClr val="6600CC"/>
                </a:solidFill>
              </a:rPr>
              <a:t>Objective 1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30" name="Google Shape;130;p10"/>
          <p:cNvSpPr txBox="1"/>
          <p:nvPr>
            <p:ph idx="1" type="body"/>
          </p:nvPr>
        </p:nvSpPr>
        <p:spPr>
          <a:xfrm>
            <a:off x="358825" y="989000"/>
            <a:ext cx="11609700" cy="56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27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Nutritive value</a:t>
            </a:r>
            <a:endParaRPr sz="3300"/>
          </a:p>
          <a:p>
            <a:pPr indent="-2527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Protein is an important source of __________________</a:t>
            </a:r>
            <a:endParaRPr sz="3100"/>
          </a:p>
          <a:p>
            <a:pPr indent="-2527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Protein is an essential _____________________________ of the body, and is necessary to build and repair body tissue</a:t>
            </a:r>
            <a:endParaRPr sz="3100"/>
          </a:p>
          <a:p>
            <a:pPr indent="-2527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Nutritional content can vary — ______________ can be high in fat and sodium, for example</a:t>
            </a:r>
            <a:endParaRPr sz="3100"/>
          </a:p>
          <a:p>
            <a:pPr indent="-2527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_____________</a:t>
            </a:r>
            <a:r>
              <a:rPr lang="en-US" sz="3300"/>
              <a:t> and ______________ preferences</a:t>
            </a:r>
            <a:endParaRPr sz="3300"/>
          </a:p>
          <a:p>
            <a:pPr indent="-2527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You and your family may prefer specific types of proteins, and may avoid others for personal reasons</a:t>
            </a:r>
            <a:endParaRPr sz="3100"/>
          </a:p>
          <a:p>
            <a:pPr indent="-2527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Other choices include _______________, farm-raised, locally raised, _______________________, hormone-free, etc. </a:t>
            </a:r>
            <a:endParaRPr sz="31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1"/>
          <p:cNvSpPr txBox="1"/>
          <p:nvPr>
            <p:ph type="title"/>
          </p:nvPr>
        </p:nvSpPr>
        <p:spPr>
          <a:xfrm>
            <a:off x="437000" y="296250"/>
            <a:ext cx="9793500" cy="2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660"/>
              <a:t>Factors to Consider When Purchasing Proteins</a:t>
            </a:r>
            <a:br>
              <a:rPr lang="en-US" sz="2660"/>
            </a:br>
            <a:r>
              <a:rPr lang="en-US" sz="320">
                <a:solidFill>
                  <a:srgbClr val="6600CC"/>
                </a:solidFill>
              </a:rPr>
              <a:t>Objective 1</a:t>
            </a:r>
            <a:endParaRPr sz="320">
              <a:solidFill>
                <a:srgbClr val="6600CC"/>
              </a:solidFill>
            </a:endParaRPr>
          </a:p>
        </p:txBody>
      </p:sp>
      <p:sp>
        <p:nvSpPr>
          <p:cNvPr id="136" name="Google Shape;136;p11"/>
          <p:cNvSpPr txBox="1"/>
          <p:nvPr>
            <p:ph idx="1" type="body"/>
          </p:nvPr>
        </p:nvSpPr>
        <p:spPr>
          <a:xfrm>
            <a:off x="437000" y="742575"/>
            <a:ext cx="11424300" cy="54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82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Number of servings needed</a:t>
            </a:r>
            <a:endParaRPr sz="2600"/>
          </a:p>
          <a:p>
            <a:pPr indent="-2082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Typical serving sizes:</a:t>
            </a:r>
            <a:endParaRPr sz="2400"/>
          </a:p>
          <a:p>
            <a:pPr indent="-208279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40"/>
              <a:buChar char="▪"/>
            </a:pPr>
            <a:r>
              <a:rPr lang="en-US" sz="2200"/>
              <a:t>2-3 ___________ of boneless meat, 1/2 cup dried beans, 2 tablespoons of peanut butter</a:t>
            </a:r>
            <a:endParaRPr sz="2200"/>
          </a:p>
          <a:p>
            <a:pPr indent="-208279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40"/>
              <a:buChar char="▪"/>
            </a:pPr>
            <a:r>
              <a:rPr lang="en-US" sz="2200"/>
              <a:t>6-8 ounces of meat with medium amounts of bone</a:t>
            </a:r>
            <a:endParaRPr sz="2200"/>
          </a:p>
          <a:p>
            <a:pPr indent="-208279" lvl="2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40"/>
              <a:buChar char="▪"/>
            </a:pPr>
            <a:r>
              <a:rPr lang="en-US" sz="2200"/>
              <a:t>8-16 ounces of heavily boned meat </a:t>
            </a:r>
            <a:endParaRPr sz="22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Most people should get _________ ounces of protein a day.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__ egg = 1 ounce of protein</a:t>
            </a:r>
            <a:endParaRPr sz="2400"/>
          </a:p>
          <a:p>
            <a:pPr indent="-2082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160"/>
              <a:buChar char="•"/>
            </a:pPr>
            <a:r>
              <a:rPr lang="en-US" sz="2600"/>
              <a:t>Origin of the protein</a:t>
            </a:r>
            <a:endParaRPr sz="2600"/>
          </a:p>
          <a:p>
            <a:pPr indent="-2082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“Wild” fish products (such as salmon) are often preferred over “farm raised” fish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Federal law requires that the country of origin be stated on fresh, perishable meat and fish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Many people prefer local, farm-raised produce and meats</a:t>
            </a:r>
            <a:endParaRPr sz="2400"/>
          </a:p>
          <a:p>
            <a:pPr indent="-208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000"/>
              <a:buChar char="o"/>
            </a:pPr>
            <a:r>
              <a:rPr lang="en-US" sz="2400"/>
              <a:t>Many shoppers prefer organically raised ________</a:t>
            </a:r>
            <a:endParaRPr sz="24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2016-04-21T12:24:08Z</dcterms:created>
</cp:coreProperties>
</file>