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400" r:id="rId3"/>
    <p:sldId id="401" r:id="rId4"/>
    <p:sldId id="263" r:id="rId5"/>
    <p:sldId id="264" r:id="rId6"/>
    <p:sldId id="403" r:id="rId7"/>
    <p:sldId id="404" r:id="rId8"/>
    <p:sldId id="405" r:id="rId9"/>
    <p:sldId id="289" r:id="rId10"/>
    <p:sldId id="290" r:id="rId11"/>
    <p:sldId id="294" r:id="rId12"/>
    <p:sldId id="295" r:id="rId13"/>
    <p:sldId id="297" r:id="rId14"/>
    <p:sldId id="296" r:id="rId15"/>
    <p:sldId id="298" r:id="rId16"/>
    <p:sldId id="301" r:id="rId17"/>
    <p:sldId id="304" r:id="rId18"/>
    <p:sldId id="302" r:id="rId19"/>
    <p:sldId id="311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ABF6EB-65A5-43F1-8044-D8213AB7D3FD}" v="7" dt="2026-09-18T14:14:26.0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da O'Guin" userId="03bc601c-220d-4a21-9d34-44bc5dd57c1c" providerId="ADAL" clId="{FCE35F97-F0B9-41E8-B7C3-91D982C58406}"/>
    <pc:docChg chg="custSel modSld">
      <pc:chgData name="Linda O'Guin" userId="03bc601c-220d-4a21-9d34-44bc5dd57c1c" providerId="ADAL" clId="{FCE35F97-F0B9-41E8-B7C3-91D982C58406}" dt="2026-09-18T17:13:09.560" v="2" actId="20577"/>
      <pc:docMkLst>
        <pc:docMk/>
      </pc:docMkLst>
      <pc:sldChg chg="modSp">
        <pc:chgData name="Linda O'Guin" userId="03bc601c-220d-4a21-9d34-44bc5dd57c1c" providerId="ADAL" clId="{FCE35F97-F0B9-41E8-B7C3-91D982C58406}" dt="2026-09-18T14:13:40.743" v="0"/>
        <pc:sldMkLst>
          <pc:docMk/>
          <pc:sldMk cId="0" sldId="289"/>
        </pc:sldMkLst>
        <pc:spChg chg="mod">
          <ac:chgData name="Linda O'Guin" userId="03bc601c-220d-4a21-9d34-44bc5dd57c1c" providerId="ADAL" clId="{FCE35F97-F0B9-41E8-B7C3-91D982C58406}" dt="2026-09-18T14:13:40.743" v="0"/>
          <ac:spMkLst>
            <pc:docMk/>
            <pc:sldMk cId="0" sldId="289"/>
            <ac:spMk id="6" creationId="{00000000-0000-0000-0000-000000000000}"/>
          </ac:spMkLst>
        </pc:spChg>
      </pc:sldChg>
      <pc:sldChg chg="delSp modSp mod">
        <pc:chgData name="Linda O'Guin" userId="03bc601c-220d-4a21-9d34-44bc5dd57c1c" providerId="ADAL" clId="{FCE35F97-F0B9-41E8-B7C3-91D982C58406}" dt="2026-09-18T17:13:09.560" v="2" actId="20577"/>
        <pc:sldMkLst>
          <pc:docMk/>
          <pc:sldMk cId="0" sldId="405"/>
        </pc:sldMkLst>
        <pc:spChg chg="mod">
          <ac:chgData name="Linda O'Guin" userId="03bc601c-220d-4a21-9d34-44bc5dd57c1c" providerId="ADAL" clId="{FCE35F97-F0B9-41E8-B7C3-91D982C58406}" dt="2026-09-18T17:13:09.560" v="2" actId="20577"/>
          <ac:spMkLst>
            <pc:docMk/>
            <pc:sldMk cId="0" sldId="405"/>
            <ac:spMk id="6" creationId="{00000000-0000-0000-0000-000000000000}"/>
          </ac:spMkLst>
        </pc:spChg>
        <pc:picChg chg="del">
          <ac:chgData name="Linda O'Guin" userId="03bc601c-220d-4a21-9d34-44bc5dd57c1c" providerId="ADAL" clId="{FCE35F97-F0B9-41E8-B7C3-91D982C58406}" dt="2026-09-18T14:42:22.228" v="1" actId="478"/>
          <ac:picMkLst>
            <pc:docMk/>
            <pc:sldMk cId="0" sldId="405"/>
            <ac:picMk id="7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0266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klahoma.gov/careertech/testing-center/health-professional-certifications/coordinator-resources-hcp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oklahoma.gov/content/dam/ok/en/careertech/testing-centers/testing/hcp-coordinator-resources/cso-request.pdf" TargetMode="External"/><Relationship Id="rId4" Type="http://schemas.openxmlformats.org/officeDocument/2006/relationships/hyperlink" Target="https://oklahoma.gov/content/dam/ok/en/careertech/testing-centers/testing/hcp-coordinator-resources/cso-manual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oklahoma.gov/content/dam/ok/en/careertech/testing-centers/testing/hcp-coordinator-resources/testing-manual.pd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klahoma.gov/content/dam/ok/en/careertech/testing-centers/testing/hcp-coordinator-resources/nurse-aIde-deeming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klahoma.gov/content/dam/ok/en/careertech/testing-centers/testing/hcp-coordinator-resources/cna-test-file-documentation-checklist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oklahoma.gov/content/dam/ok/en/careertech/testing-centers/testing/hcp-coordinator-resources/cna-training-verification-form1.pdf" TargetMode="Externa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oklahoma.gov/content/dam/ok/en/careertech/testing-centers/testing/hcp/nar-approved-training-programs.pdf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urveymonkey.com/r/ClinicalSkillsExams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oklahoma.gov/content/dam/ok/en/careertech/testing-centers/testing/hcp-coordinator-resources/cso-manual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klahoma.gov/careertech/testing-center/health-professional-certifications/contact.html" TargetMode="External"/><Relationship Id="rId5" Type="http://schemas.openxmlformats.org/officeDocument/2006/relationships/hyperlink" Target="https://oklahoma.gov/careertech/testing-center/health-professional-certifications/coordinator-resources-hcp.html" TargetMode="External"/><Relationship Id="rId4" Type="http://schemas.openxmlformats.org/officeDocument/2006/relationships/hyperlink" Target="https://www.okhcp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4E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297680"/>
            <a:ext cx="12188952" cy="2560320"/>
          </a:xfrm>
          <a:prstGeom prst="rect">
            <a:avLst/>
          </a:prstGeom>
          <a:solidFill>
            <a:srgbClr val="117BC0">
              <a:alpha val="6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594360" y="365760"/>
            <a:ext cx="3566160" cy="1540800"/>
          </a:xfrm>
          <a:prstGeom prst="roundRect">
            <a:avLst>
              <a:gd name="adj" fmla="val 296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/home/claude/pptx_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548640"/>
            <a:ext cx="3108960" cy="11750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213516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DE9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CAREERTECH TESTING CENTER — HEALTH &amp; PROFESSIONAL CERTIFICATIONS PROJECT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2286000"/>
            <a:ext cx="105156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HPCP Coordinator Training: LTC Nurse Aide Focus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3337560"/>
            <a:ext cx="10058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CFE6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45-minute Nurse Aide (LTC) testing refresher for test site coordinators and CSOs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Coordinator Role Covers</a:t>
            </a:r>
            <a:endParaRPr lang="en-US" sz="2600" dirty="0"/>
          </a:p>
        </p:txBody>
      </p:sp>
      <p:pic>
        <p:nvPicPr>
          <p:cNvPr id="5" name="Image 0" descr="/home/claude/pptx_build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1280160"/>
            <a:ext cx="1106424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 and monitor local test site personnel, including CSOs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Ensure the security of testing materials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 HPCP test registration, fee collection, and administration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clinical skills examinations, where applicable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 results to candidates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testing records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bear the ultimate responsibility for test security at your site — even for pieces you delegate.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 Site Personnel &amp; Required Paperwork</a:t>
            </a:r>
            <a:endParaRPr lang="en-US" sz="2600" dirty="0"/>
          </a:p>
        </p:txBody>
      </p:sp>
      <p:pic>
        <p:nvPicPr>
          <p:cNvPr id="5" name="Image 0" descr="/home/claude/pptx_build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1280160"/>
            <a:ext cx="1106424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who touches testing materials or candidate information must be listed on the HPCP Test Site Directory — not just the people administering exams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listed person must: attend HPCP training, complete a Testing Personnel Training Requirement Form, and sign a Confidentiality Agreement</a:t>
            </a:r>
            <a:endParaRPr lang="en-US" sz="1500" dirty="0"/>
          </a:p>
          <a:p>
            <a:pPr marL="685800" lvl="1" indent="-342900">
              <a:spcAft>
                <a:spcPts val="1000"/>
              </a:spcAft>
              <a:buSzPct val="100000"/>
              <a:buChar char="–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Exception: CSOs do not sign a separate Confidentiality Agreement — it's built into the CSO Request Form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process: the directory only needs updating when adding someone. If someone leaves, just email us — no new form needed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 refreshed directory (with everyone re-signed) is requested each fiscal year with the MOU renewal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/>
              </a:rPr>
              <a:t>The Directory, Confidentiality Agreement, and Training Requirement Form are all listed on the website. 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Adding a New CSO</a:t>
            </a:r>
            <a:endParaRPr lang="en-US" sz="2600" dirty="0"/>
          </a:p>
        </p:txBody>
      </p:sp>
      <p:pic>
        <p:nvPicPr>
          <p:cNvPr id="5" name="Image 0" descr="/home/claude/pptx_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1280160"/>
            <a:ext cx="1106424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b="1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qualification for Home Health Care &amp; Long Term Care CSOs: </a:t>
            </a: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Registered Nurse with an unrestricted license and 1 year of experience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Coordinator trains the CSO locally and provides an orientation on administering clinical skills exams. All information is listed in the </a:t>
            </a: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/>
              </a:rPr>
              <a:t>CSO manual</a:t>
            </a: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CSOs must shadow an experienced, already-approved CSO before they can be requested. Use the CSO Manual as your guide throughout this process.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the </a:t>
            </a: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/>
              </a:rPr>
              <a:t>CSO Request Form </a:t>
            </a: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(includes a resume) to the cttc@careertech.ok.gov— approval is specific to each test site. Please submit as 1 PDF. 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CSOs must administer at least 2 clinical skills exams per fiscal year to keep “approved” status</a:t>
            </a:r>
            <a:endParaRPr lang="en-US" sz="1500" dirty="0"/>
          </a:p>
          <a:p>
            <a:pPr marL="685800" lvl="1" indent="-342900">
              <a:spcAft>
                <a:spcPts val="1000"/>
              </a:spcAft>
              <a:buSzPct val="100000"/>
              <a:buChar char="–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Reasons a CSO can lose approved status: change of employment, inactivity, lack of program affiliation, expired/lost nursing license, or a confidentiality/training violation. Notify CTTC if you know of a status change. 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recommend CSOs not also be instructors; if they are, they cannot observe their own students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current, approved list of CSOs by test site is maintained on the </a:t>
            </a:r>
            <a:r>
              <a:rPr lang="en-US" sz="1500" b="1" dirty="0" err="1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sFTP</a:t>
            </a: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system.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Security of Testing Materials</a:t>
            </a:r>
            <a:endParaRPr lang="en-US" sz="2600" dirty="0"/>
          </a:p>
        </p:txBody>
      </p:sp>
      <p:pic>
        <p:nvPicPr>
          <p:cNvPr id="5" name="Image 0" descr="/home/claude/pptx_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1280160"/>
            <a:ext cx="1106424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testing materials stored in a secure, locked location; access MUST be limited to people on the test site directory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Materials copied/distributed on an “as-needed” basis, not printed in bulk ahead of time. Testing materials must be distributed and returned using procedures that prevent exposure of test content, candidate personal information, and/or candidate results. 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Testing personnel may NOT: photocopy/reproduce materials, sell or disclose test content, or use materials as “practice” to teach students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Coordinators need open access to all testing functions at affiliated facilities to verify compliance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HPCP can discontinue the testing relationship with a site if access is denied or security is compromised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Testing Policies — follow local strategies to keep materials secure. For the complete list of requirements, see the General Testing Policies section of the </a:t>
            </a: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/>
              </a:rPr>
              <a:t>HPCP Testing Manual. 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Maintain Test Records</a:t>
            </a:r>
            <a:endParaRPr lang="en-US" sz="2600" dirty="0"/>
          </a:p>
        </p:txBody>
      </p:sp>
      <p:pic>
        <p:nvPicPr>
          <p:cNvPr id="5" name="Image 0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1280160"/>
            <a:ext cx="1106424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Testing and training records must be kept separate — instructors have access to training information, but should not have access to testing records.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separation is part of what gives your site credibility; no other testing site would have them combined.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testing records should only be accessible to individuals listed on the test site directory.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records for no less than 4 calendar years — the current year, plus 3 previous.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documentation requirements are outlined in the Cheat Sheet Supplement on our resources page.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Requesting an Accommodation</a:t>
            </a:r>
            <a:endParaRPr lang="en-US" sz="2600" dirty="0"/>
          </a:p>
        </p:txBody>
      </p:sp>
      <p:pic>
        <p:nvPicPr>
          <p:cNvPr id="5" name="Image 0" descr="/home/claude/pptx_build/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1280160"/>
            <a:ext cx="1106424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the Request for Testing Accommodations form — submit to HPCP at least 2 business days before testing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the candidate to the testing system as a user — but do NOT schedule them yourself; HPCP builds that schedule once approved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exams require supporting documentation for any accommodation request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IEP/504 does NOT guarantee a licensing agency will grant an accommodation — these are licensing exams, not school tests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Administration — Start Exam</a:t>
            </a:r>
            <a:endParaRPr lang="en-US" sz="2600" dirty="0"/>
          </a:p>
        </p:txBody>
      </p:sp>
      <p:pic>
        <p:nvPicPr>
          <p:cNvPr id="5" name="Image 0" descr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1280160"/>
            <a:ext cx="637704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 in to Questionmark with the candidate's information.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candidate clicks the Start button to begin.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</a:t>
            </a: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/>
              </a:rPr>
              <a:t>the Candidate Information sheet </a:t>
            </a: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retain it in the testing folder </a:t>
            </a:r>
            <a:r>
              <a:rPr lang="en-US" sz="150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afterward.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Nurse Aide (LTC) Documentation </a:t>
            </a: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  <a:hlinkClick r:id="rId3"/>
              </a:rPr>
              <a:t>Checklist</a:t>
            </a:r>
            <a:endParaRPr lang="en-US" sz="2600" dirty="0"/>
          </a:p>
        </p:txBody>
      </p:sp>
      <p:pic>
        <p:nvPicPr>
          <p:cNvPr id="5" name="Image 0" descr="/home/claude/pptx_build/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1280160"/>
            <a:ext cx="1106424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/>
              </a:rPr>
              <a:t>Training Verification Form </a:t>
            </a: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 an OSDH Approval Letter on OSDH letterhead that lists the test(s) to be taken and the number of attempts allowed (good for 1 year) — never both, never neither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Affidavit of Lawful Presence — REQUIRED for any certification issued through the Nurse Aide Registry. No affidavit, no test.</a:t>
            </a:r>
            <a:endParaRPr lang="en-US" sz="1500" dirty="0"/>
          </a:p>
          <a:p>
            <a:pPr marL="685800" lvl="1" indent="-342900">
              <a:spcAft>
                <a:spcPts val="1000"/>
              </a:spcAft>
              <a:buSzPct val="100000"/>
              <a:buChar char="–"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citizens: one on file is enough. Non-citizens: new affidavit if more than a month has passed, since supporting docs expire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Government-issued photo ID (school IDs, tribal cards, medical marijuana cards all qualify) NOTE:  Photocopies will not be accepted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 of SSN: Social Security card, SSA letter, W-2, or official tax return — or an SSN Attestation Form if unavailable</a:t>
            </a:r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Training Facility Codes for Deeming</a:t>
            </a:r>
            <a:endParaRPr lang="en-US" sz="2600" dirty="0"/>
          </a:p>
        </p:txBody>
      </p:sp>
      <p:pic>
        <p:nvPicPr>
          <p:cNvPr id="5" name="Image 0" descr="/home/claude/pptx_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graphicFrame>
        <p:nvGraphicFramePr>
          <p:cNvPr id="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37863"/>
              </p:ext>
            </p:extLst>
          </p:nvPr>
        </p:nvGraphicFramePr>
        <p:xfrm>
          <a:off x="457200" y="1234440"/>
          <a:ext cx="11274552" cy="1361440"/>
        </p:xfrm>
        <a:graphic>
          <a:graphicData uri="http://schemas.openxmlformats.org/drawingml/2006/table">
            <a:tbl>
              <a:tblPr/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165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Situation</a:t>
                      </a:r>
                      <a:endParaRPr lang="en-US" sz="12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9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Code</a:t>
                      </a:r>
                      <a:endParaRPr lang="en-US" sz="12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9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Notes</a:t>
                      </a:r>
                      <a:endParaRPr lang="en-US" sz="12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Deeming only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  <a:hlinkClick r:id="rId4"/>
                        </a:rPr>
                        <a:t>Specific to training facility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5I LTC to HHA Deeming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Retesting letter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1111111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1 chance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Training exception letter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5555555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3 chances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Headmaster's / Mednock candidates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999999999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Scheduling &amp; Daily Limits for Clinical Exams</a:t>
            </a:r>
            <a:endParaRPr lang="en-US" sz="2600" dirty="0"/>
          </a:p>
        </p:txBody>
      </p:sp>
      <p:pic>
        <p:nvPicPr>
          <p:cNvPr id="5" name="Image 0" descr="/home/claude/pptx_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63880" y="1280160"/>
            <a:ext cx="1106424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spcAft>
                <a:spcPts val="1200"/>
              </a:spcAft>
              <a:buSzPct val="100000"/>
            </a:pPr>
            <a:endParaRPr lang="en-US" sz="1500" dirty="0">
              <a:solidFill>
                <a:srgbClr val="2B2B2B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HHA/LTC clinicals at least 75 minutes apart (includes 15 min of prep/instructions)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limit per CSO: 7 HHA/LTC candidates — limit is PER CSO, not per site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HHA/LTC: 7 skills within 60 minutes</a:t>
            </a:r>
            <a:endParaRPr lang="en-US" sz="1500" dirty="0"/>
          </a:p>
          <a:p>
            <a:pPr lvl="0"/>
            <a:r>
              <a:rPr lang="en-US" sz="1600" b="1" dirty="0"/>
              <a:t>Home Health Care Aide &amp; Long Term Care Nurse Aide</a:t>
            </a:r>
            <a:r>
              <a:rPr lang="en-US" sz="1600" dirty="0"/>
              <a:t> — every scenario must include all of these four, regardless of which version the candidate draws:</a:t>
            </a:r>
          </a:p>
          <a:p>
            <a:pPr lvl="0"/>
            <a:r>
              <a:rPr lang="en-US" sz="1600" dirty="0"/>
              <a:t>	Ambulation with a transfer belt</a:t>
            </a:r>
          </a:p>
          <a:p>
            <a:pPr lvl="0"/>
            <a:r>
              <a:rPr lang="en-US" sz="1600" dirty="0"/>
              <a:t>	Bed-to-wheelchair (or wheelchair-to-bed) transfer</a:t>
            </a:r>
          </a:p>
          <a:p>
            <a:pPr lvl="0"/>
            <a:r>
              <a:rPr lang="en-US" sz="1600" dirty="0"/>
              <a:t>	Range of motion</a:t>
            </a:r>
          </a:p>
          <a:p>
            <a:pPr lvl="0"/>
            <a:r>
              <a:rPr lang="en-US" sz="1600" dirty="0"/>
              <a:t>	Vital signs, including blood pressure</a:t>
            </a:r>
          </a:p>
          <a:p>
            <a:pPr lvl="0"/>
            <a:r>
              <a:rPr lang="en-US" sz="1600" dirty="0"/>
              <a:t>Plus 3 more skills pulled from the Nurse Aide Skills List — this is where scenarios differ candidate to candidate</a:t>
            </a:r>
          </a:p>
          <a:p>
            <a:pPr lvl="0"/>
            <a:r>
              <a:rPr lang="en-US" sz="1600" dirty="0"/>
              <a:t>Total: 7 skills, 60 minutes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Clinical Skills Scenarios — Setting &amp; Timing</a:t>
            </a:r>
            <a:endParaRPr lang="en-US" sz="2600" dirty="0"/>
          </a:p>
        </p:txBody>
      </p:sp>
      <p:pic>
        <p:nvPicPr>
          <p:cNvPr id="5" name="Image 0" descr="/home/claude/pptx_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1188720"/>
            <a:ext cx="10881360" cy="457200"/>
          </a:xfrm>
          <a:prstGeom prst="rect">
            <a:avLst/>
          </a:prstGeom>
          <a:solidFill>
            <a:srgbClr val="004E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731520" y="118872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Skills Scenarios – schedule extra 15 minutes for preparing volunteer/providing instructions/answer questions (only time candidate can ask questions)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40080" y="1645920"/>
            <a:ext cx="1088136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731520" y="1673352"/>
            <a:ext cx="106984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HHA/LTC – 60 minutes for 7 clinical skills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 rot="10800000">
            <a:off x="5875020" y="2304288"/>
            <a:ext cx="411480" cy="228600"/>
          </a:xfrm>
          <a:prstGeom prst="triangle">
            <a:avLst/>
          </a:prstGeom>
          <a:solidFill>
            <a:srgbClr val="5B6B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640080" y="2578608"/>
            <a:ext cx="10881360" cy="457200"/>
          </a:xfrm>
          <a:prstGeom prst="rect">
            <a:avLst/>
          </a:prstGeom>
          <a:solidFill>
            <a:srgbClr val="117BC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731520" y="2578608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Administered in actual care-giving situation or in a laboratory setting that resembles environment in which candidates will function on the job – access to running water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 rot="10800000">
            <a:off x="5875020" y="3035808"/>
            <a:ext cx="411480" cy="228600"/>
          </a:xfrm>
          <a:prstGeom prst="triangle">
            <a:avLst/>
          </a:prstGeom>
          <a:solidFill>
            <a:srgbClr val="5B6B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640080" y="3310128"/>
            <a:ext cx="10881360" cy="457200"/>
          </a:xfrm>
          <a:prstGeom prst="rect">
            <a:avLst/>
          </a:prstGeom>
          <a:solidFill>
            <a:srgbClr val="1294D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731520" y="3310128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equipment and supplies provided by test site – CSO must make sure that everything is accessible &amp; candidate knows where to retrieve items listed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 rot="10800000">
            <a:off x="5875020" y="3767328"/>
            <a:ext cx="411480" cy="228600"/>
          </a:xfrm>
          <a:prstGeom prst="triangle">
            <a:avLst/>
          </a:prstGeom>
          <a:solidFill>
            <a:srgbClr val="5B6B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640080" y="4041648"/>
            <a:ext cx="10881360" cy="457200"/>
          </a:xfrm>
          <a:prstGeom prst="rect">
            <a:avLst/>
          </a:prstGeom>
          <a:solidFill>
            <a:srgbClr val="92411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731520" y="4041648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Volunteers/Residents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640080" y="4498848"/>
            <a:ext cx="272034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694944" y="4526280"/>
            <a:ext cx="261061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skills can be performed on manikin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3360420" y="4498848"/>
            <a:ext cx="272034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 txBox="1"/>
          <p:nvPr/>
        </p:nvSpPr>
        <p:spPr>
          <a:xfrm>
            <a:off x="3415284" y="4526280"/>
            <a:ext cx="261061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skills it is better for a “live” person</a:t>
            </a:r>
            <a:endParaRPr lang="en-US" sz="950" dirty="0"/>
          </a:p>
        </p:txBody>
      </p:sp>
      <p:sp>
        <p:nvSpPr>
          <p:cNvPr id="27" name="Shape 24"/>
          <p:cNvSpPr/>
          <p:nvPr/>
        </p:nvSpPr>
        <p:spPr>
          <a:xfrm>
            <a:off x="6080760" y="4498848"/>
            <a:ext cx="272034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 txBox="1"/>
          <p:nvPr/>
        </p:nvSpPr>
        <p:spPr>
          <a:xfrm>
            <a:off x="6135624" y="4526280"/>
            <a:ext cx="261061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Cannot be another student in CNA training or be a CNA</a:t>
            </a:r>
            <a:endParaRPr lang="en-US" sz="950" dirty="0"/>
          </a:p>
        </p:txBody>
      </p:sp>
      <p:sp>
        <p:nvSpPr>
          <p:cNvPr id="29" name="Shape 26"/>
          <p:cNvSpPr/>
          <p:nvPr/>
        </p:nvSpPr>
        <p:spPr>
          <a:xfrm>
            <a:off x="8801100" y="4498848"/>
            <a:ext cx="272034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 txBox="1"/>
          <p:nvPr/>
        </p:nvSpPr>
        <p:spPr>
          <a:xfrm>
            <a:off x="8855964" y="4526280"/>
            <a:ext cx="261061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Prefer non-medical person &amp; need to be 18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Preparing the Candidate &amp; Volunteer</a:t>
            </a:r>
            <a:endParaRPr lang="en-US" sz="2600" dirty="0"/>
          </a:p>
        </p:txBody>
      </p:sp>
      <p:pic>
        <p:nvPicPr>
          <p:cNvPr id="5" name="Image 0" descr="/home/claude/pptx_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1188720"/>
            <a:ext cx="10881360" cy="457200"/>
          </a:xfrm>
          <a:prstGeom prst="rect">
            <a:avLst/>
          </a:prstGeom>
          <a:solidFill>
            <a:srgbClr val="004E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731520" y="118872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Preparing candidate &amp; volunteer/resident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40080" y="1645920"/>
            <a:ext cx="1088136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694944" y="1673352"/>
            <a:ext cx="1077163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a staging area removed from the testing area, CSO should remind the candidate &amp; volunteer that cell phones &amp; other electronic devices are not permitted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 rot="10800000">
            <a:off x="5875020" y="2304288"/>
            <a:ext cx="411480" cy="228600"/>
          </a:xfrm>
          <a:prstGeom prst="triangle">
            <a:avLst/>
          </a:prstGeom>
          <a:solidFill>
            <a:srgbClr val="5B6B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40080" y="2578608"/>
            <a:ext cx="10881360" cy="457200"/>
          </a:xfrm>
          <a:prstGeom prst="rect">
            <a:avLst/>
          </a:prstGeom>
          <a:solidFill>
            <a:srgbClr val="117BC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731520" y="2578608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CSO should confirm the candidate's identity with info provided by Test Site Coordinator on sealed packet cover sheet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40080" y="3035808"/>
            <a:ext cx="1088136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94944" y="3063240"/>
            <a:ext cx="1077163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CSO should provide the candidate with Candidate Information sheet &amp; ask the candidate to review while CSO prepares volunteer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 rot="10800000">
            <a:off x="5875020" y="3694176"/>
            <a:ext cx="411480" cy="228600"/>
          </a:xfrm>
          <a:prstGeom prst="triangle">
            <a:avLst/>
          </a:prstGeom>
          <a:solidFill>
            <a:srgbClr val="5B6B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640080" y="3968496"/>
            <a:ext cx="10881360" cy="457200"/>
          </a:xfrm>
          <a:prstGeom prst="rect">
            <a:avLst/>
          </a:prstGeom>
          <a:solidFill>
            <a:srgbClr val="1294D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 txBox="1"/>
          <p:nvPr/>
        </p:nvSpPr>
        <p:spPr>
          <a:xfrm>
            <a:off x="731520" y="3968496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CSO should take the volunteer into testing area &amp; review the Volunteer/Resident Information, answer any questions, &amp; have volunteer sign the information sheet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 rot="10800000">
            <a:off x="5875020" y="4425696"/>
            <a:ext cx="411480" cy="228600"/>
          </a:xfrm>
          <a:prstGeom prst="triangle">
            <a:avLst/>
          </a:prstGeom>
          <a:solidFill>
            <a:srgbClr val="5B6B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6"/>
          <p:cNvSpPr/>
          <p:nvPr/>
        </p:nvSpPr>
        <p:spPr>
          <a:xfrm>
            <a:off x="640080" y="4700016"/>
            <a:ext cx="10881360" cy="457200"/>
          </a:xfrm>
          <a:prstGeom prst="rect">
            <a:avLst/>
          </a:prstGeom>
          <a:solidFill>
            <a:srgbClr val="92411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731520" y="4700016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CSO should then bring the candidate into the testing area &amp; review the scenario, exam time limit, &amp; candidate instructions – candidate can take notes and refer to it during the examination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640080" y="5157216"/>
            <a:ext cx="362712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694944" y="5184648"/>
            <a:ext cx="351739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CSO will demonstrate the use of equipment if needed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4267200" y="5157216"/>
            <a:ext cx="362712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4322064" y="5184648"/>
            <a:ext cx="351739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CSO will answer any questions the candidate has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7894320" y="5157216"/>
            <a:ext cx="362712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 txBox="1"/>
          <p:nvPr/>
        </p:nvSpPr>
        <p:spPr>
          <a:xfrm>
            <a:off x="7949184" y="5184648"/>
            <a:ext cx="351739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CSO &amp; Candidate will sign copy of instructions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Scenario Contents — Critical, Non-Critical &amp; Vitals</a:t>
            </a:r>
            <a:endParaRPr lang="en-US" sz="2600" dirty="0"/>
          </a:p>
        </p:txBody>
      </p:sp>
      <p:pic>
        <p:nvPicPr>
          <p:cNvPr id="5" name="Image 0" descr="/home/claude/pptx_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1188720"/>
            <a:ext cx="10881360" cy="457200"/>
          </a:xfrm>
          <a:prstGeom prst="rect">
            <a:avLst/>
          </a:prstGeom>
          <a:solidFill>
            <a:srgbClr val="004E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731520" y="118872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Scenarios include both critical, non-critical tasks, and vitals (nurse aide only)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40080" y="1645920"/>
            <a:ext cx="362712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694944" y="1673352"/>
            <a:ext cx="351739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tasks – usually deal with safety &amp; infection control – must perform all with 100% accuracy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4267200" y="1645920"/>
            <a:ext cx="362712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 txBox="1"/>
          <p:nvPr/>
        </p:nvSpPr>
        <p:spPr>
          <a:xfrm>
            <a:off x="4322064" y="1673352"/>
            <a:ext cx="351739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Non-Critical tasks – associated with performing tasks correctly – 80%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7894320" y="1645920"/>
            <a:ext cx="362712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 txBox="1"/>
          <p:nvPr/>
        </p:nvSpPr>
        <p:spPr>
          <a:xfrm>
            <a:off x="7949184" y="1673352"/>
            <a:ext cx="351739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Vitals, Input/Output – measure w/in acceptable limits – see scoring sheet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 rot="10800000">
            <a:off x="5875020" y="2304288"/>
            <a:ext cx="411480" cy="228600"/>
          </a:xfrm>
          <a:prstGeom prst="triangle">
            <a:avLst/>
          </a:prstGeom>
          <a:solidFill>
            <a:srgbClr val="5B6B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640080" y="2578608"/>
            <a:ext cx="10881360" cy="457200"/>
          </a:xfrm>
          <a:prstGeom prst="rect">
            <a:avLst/>
          </a:prstGeom>
          <a:solidFill>
            <a:srgbClr val="117BC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731520" y="2578608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consists of — some sites color code sections (volunteer, candidate, etc.)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640080" y="3035808"/>
            <a:ext cx="362712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694944" y="3063240"/>
            <a:ext cx="351739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 Sheet – Candidate Info, completed by Coordinator prior to the exam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4267200" y="3035808"/>
            <a:ext cx="362712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 txBox="1"/>
          <p:nvPr/>
        </p:nvSpPr>
        <p:spPr>
          <a:xfrm>
            <a:off x="4322064" y="3063240"/>
            <a:ext cx="351739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Candidate Information – Scenario, Instructions, Document Sheet</a:t>
            </a:r>
            <a:endParaRPr lang="en-US" sz="950" dirty="0"/>
          </a:p>
        </p:txBody>
      </p:sp>
      <p:sp>
        <p:nvSpPr>
          <p:cNvPr id="21" name="Shape 18"/>
          <p:cNvSpPr/>
          <p:nvPr/>
        </p:nvSpPr>
        <p:spPr>
          <a:xfrm>
            <a:off x="7894320" y="3035808"/>
            <a:ext cx="362712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7949184" y="3063240"/>
            <a:ext cx="351739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Volunteer/Resident Info – instructions, consent form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 rot="10800000">
            <a:off x="5875020" y="3694176"/>
            <a:ext cx="411480" cy="228600"/>
          </a:xfrm>
          <a:prstGeom prst="triangle">
            <a:avLst/>
          </a:prstGeom>
          <a:solidFill>
            <a:srgbClr val="5B6B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1"/>
          <p:cNvSpPr/>
          <p:nvPr/>
        </p:nvSpPr>
        <p:spPr>
          <a:xfrm>
            <a:off x="640080" y="3968496"/>
            <a:ext cx="10881360" cy="457200"/>
          </a:xfrm>
          <a:prstGeom prst="rect">
            <a:avLst/>
          </a:prstGeom>
          <a:solidFill>
            <a:srgbClr val="1294D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 txBox="1"/>
          <p:nvPr/>
        </p:nvSpPr>
        <p:spPr>
          <a:xfrm>
            <a:off x="731520" y="3968496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consists of — some sites color code sections (volunteer, candidate, etc.)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640080" y="4425696"/>
            <a:ext cx="362712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 txBox="1"/>
          <p:nvPr/>
        </p:nvSpPr>
        <p:spPr>
          <a:xfrm>
            <a:off x="694944" y="4453128"/>
            <a:ext cx="351739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CSO Information – equipment list, CSO Instructions, Scenario, Candidate Instructions, Documentation Sheet</a:t>
            </a:r>
            <a:endParaRPr lang="en-US" sz="950" dirty="0"/>
          </a:p>
        </p:txBody>
      </p:sp>
      <p:sp>
        <p:nvSpPr>
          <p:cNvPr id="28" name="Shape 25"/>
          <p:cNvSpPr/>
          <p:nvPr/>
        </p:nvSpPr>
        <p:spPr>
          <a:xfrm>
            <a:off x="4267200" y="4425696"/>
            <a:ext cx="362712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6"/>
          <p:cNvSpPr txBox="1"/>
          <p:nvPr/>
        </p:nvSpPr>
        <p:spPr>
          <a:xfrm>
            <a:off x="4322064" y="4453128"/>
            <a:ext cx="351739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Grid – marked by CSO as the candidate performs task</a:t>
            </a:r>
            <a:endParaRPr lang="en-US" sz="950" dirty="0"/>
          </a:p>
        </p:txBody>
      </p:sp>
      <p:sp>
        <p:nvSpPr>
          <p:cNvPr id="30" name="Shape 27"/>
          <p:cNvSpPr/>
          <p:nvPr/>
        </p:nvSpPr>
        <p:spPr>
          <a:xfrm>
            <a:off x="7894320" y="4425696"/>
            <a:ext cx="362712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8"/>
          <p:cNvSpPr txBox="1"/>
          <p:nvPr/>
        </p:nvSpPr>
        <p:spPr>
          <a:xfrm>
            <a:off x="7949184" y="4453128"/>
            <a:ext cx="351739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Sheet – completed by Coordinator (or designee) – nurse aide only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During the Clinical Exam</a:t>
            </a:r>
            <a:endParaRPr lang="en-US" sz="2600" dirty="0"/>
          </a:p>
        </p:txBody>
      </p:sp>
      <p:pic>
        <p:nvPicPr>
          <p:cNvPr id="5" name="Image 0" descr="/home/claude/pptx_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1280160"/>
            <a:ext cx="1106424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CSO administers the ENTIRE scenario to one candidate, start to finish — no rotating between observers/stations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CSO cannot prompt, answer how-to questions, or indicate correctness — CAN remind candidate the volunteer is wearing a gown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Candidate can reorder skills/tasks freely, as long as safety and standard precautions are maintained</a:t>
            </a:r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/>
              <a:t>Candidate can self-correct a missed step if they catch it and time allows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Handwashing must be demonstrated the first time it's needed; verbalized every time after that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 to 3 attempts allowed for vital sign measurements (the one place a CSO gives feedback)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page — used or unused — returns to the coordinator. CSOs keep NO copies of anything.</a:t>
            </a:r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/>
              <a:t>Mark every task Yes/No on the grid as it happens; every "No" needs a written explanation</a:t>
            </a:r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/>
              <a:t>Vital Signs: Temp must match exactly; pulse ±4; respiration ±2; BP ±4mmHg both readings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Scoring — Acceptable Margins of Error</a:t>
            </a:r>
            <a:endParaRPr lang="en-US" sz="2600" dirty="0"/>
          </a:p>
        </p:txBody>
      </p:sp>
      <p:pic>
        <p:nvPicPr>
          <p:cNvPr id="5" name="Image 0" descr="/home/claude/pptx_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graphicFrame>
        <p:nvGraphicFramePr>
          <p:cNvPr id="4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11274552" cy="1361440"/>
        </p:xfrm>
        <a:graphic>
          <a:graphicData uri="http://schemas.openxmlformats.org/drawingml/2006/table">
            <a:tbl>
              <a:tblPr/>
              <a:tblGrid>
                <a:gridCol w="457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25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Vital Sign</a:t>
                      </a:r>
                      <a:endParaRPr lang="en-US" sz="12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9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Acceptable Variation from CSO Reading</a:t>
                      </a:r>
                      <a:endParaRPr lang="en-US" sz="12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E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Temperature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Must match exactly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Pulse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Within 4 beats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Respiration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Within 2 breaths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Blood Pressure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Within 4 mmHg (both systolic &amp; diastolic)</a:t>
                      </a:r>
                      <a:endParaRPr lang="en-US" sz="1100" dirty="0"/>
                    </a:p>
                  </a:txBody>
                  <a:tcPr marL="50800" marR="50800" marT="50800" marB="50800" anchor="ctr">
                    <a:lnL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Scoring Clinical Skills Scenario — Flowchart</a:t>
            </a:r>
            <a:endParaRPr lang="en-US" sz="2600" dirty="0"/>
          </a:p>
        </p:txBody>
      </p:sp>
      <p:pic>
        <p:nvPicPr>
          <p:cNvPr id="5" name="Image 0" descr="/home/claude/pptx_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1188720"/>
            <a:ext cx="10881360" cy="439007"/>
          </a:xfrm>
          <a:prstGeom prst="rect">
            <a:avLst/>
          </a:prstGeom>
          <a:solidFill>
            <a:srgbClr val="004E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731520" y="1188720"/>
            <a:ext cx="10698480" cy="4390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all tasks are marked with “Yes” or “No” – if not clarify w/CSO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40080" y="1627727"/>
            <a:ext cx="10881360" cy="632170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694944" y="1655159"/>
            <a:ext cx="10771632" cy="5773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explanation has been provided for all “No” responses – if not clarify w/CSO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 rot="10800000">
            <a:off x="5875020" y="2259897"/>
            <a:ext cx="411480" cy="219503"/>
          </a:xfrm>
          <a:prstGeom prst="triangle">
            <a:avLst/>
          </a:prstGeom>
          <a:solidFill>
            <a:srgbClr val="5B6B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40080" y="2523301"/>
            <a:ext cx="10881360" cy="439007"/>
          </a:xfrm>
          <a:prstGeom prst="rect">
            <a:avLst/>
          </a:prstGeom>
          <a:solidFill>
            <a:srgbClr val="117BC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731520" y="2523301"/>
            <a:ext cx="10698480" cy="4390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if vital signs or input/output measured accurately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40080" y="2962308"/>
            <a:ext cx="3627120" cy="632170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94944" y="2989740"/>
            <a:ext cx="3517392" cy="5773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 candidate's &amp; CSO's measurements from respective sheets into first line of Score Tabulation Sheet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4267200" y="2962308"/>
            <a:ext cx="3627120" cy="632170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4322064" y="2989740"/>
            <a:ext cx="3517392" cy="5773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variation if any &amp; if acceptable for each measurement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7894320" y="2962308"/>
            <a:ext cx="3627120" cy="632170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 txBox="1"/>
          <p:nvPr/>
        </p:nvSpPr>
        <p:spPr>
          <a:xfrm>
            <a:off x="7949184" y="2989740"/>
            <a:ext cx="3517392" cy="5773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acceptable, circle “Yes” for Line 1 &amp; proceed to Line 2 — if not, circle “No” and enter a “0” for score at bottom of sheet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 rot="10800000">
            <a:off x="5875020" y="3594478"/>
            <a:ext cx="411480" cy="219503"/>
          </a:xfrm>
          <a:prstGeom prst="triangle">
            <a:avLst/>
          </a:prstGeom>
          <a:solidFill>
            <a:srgbClr val="5B6B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640080" y="3857882"/>
            <a:ext cx="10881360" cy="439007"/>
          </a:xfrm>
          <a:prstGeom prst="rect">
            <a:avLst/>
          </a:prstGeom>
          <a:solidFill>
            <a:srgbClr val="1294D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 txBox="1"/>
          <p:nvPr/>
        </p:nvSpPr>
        <p:spPr>
          <a:xfrm>
            <a:off x="731520" y="3857882"/>
            <a:ext cx="10698480" cy="4390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if all Critical (shaded) tasks performed correctly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640080" y="4296889"/>
            <a:ext cx="3627120" cy="632170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 txBox="1"/>
          <p:nvPr/>
        </p:nvSpPr>
        <p:spPr>
          <a:xfrm>
            <a:off x="694944" y="4324321"/>
            <a:ext cx="3517392" cy="5773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acceptable, circle “Yes” for Line 2 and proceed to Line 3</a:t>
            </a:r>
            <a:endParaRPr lang="en-US" sz="950" dirty="0"/>
          </a:p>
        </p:txBody>
      </p:sp>
      <p:sp>
        <p:nvSpPr>
          <p:cNvPr id="24" name="Shape 21"/>
          <p:cNvSpPr/>
          <p:nvPr/>
        </p:nvSpPr>
        <p:spPr>
          <a:xfrm>
            <a:off x="4267200" y="4296889"/>
            <a:ext cx="3627120" cy="632170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 txBox="1"/>
          <p:nvPr/>
        </p:nvSpPr>
        <p:spPr>
          <a:xfrm>
            <a:off x="4322064" y="4324321"/>
            <a:ext cx="3517392" cy="5773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not, circle “No” and enter “0” for score at bottom of sheet</a:t>
            </a:r>
            <a:endParaRPr lang="en-US" sz="950" dirty="0"/>
          </a:p>
        </p:txBody>
      </p:sp>
      <p:sp>
        <p:nvSpPr>
          <p:cNvPr id="26" name="Shape 23"/>
          <p:cNvSpPr/>
          <p:nvPr/>
        </p:nvSpPr>
        <p:spPr>
          <a:xfrm>
            <a:off x="7894320" y="4296889"/>
            <a:ext cx="3627120" cy="632170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4"/>
          <p:cNvSpPr txBox="1"/>
          <p:nvPr/>
        </p:nvSpPr>
        <p:spPr>
          <a:xfrm>
            <a:off x="7949184" y="4324321"/>
            <a:ext cx="3517392" cy="5773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 number of “No” responses for Non-Critical tasks on Line 3</a:t>
            </a:r>
            <a:endParaRPr lang="en-US" sz="950" dirty="0"/>
          </a:p>
        </p:txBody>
      </p:sp>
      <p:sp>
        <p:nvSpPr>
          <p:cNvPr id="28" name="Shape 25"/>
          <p:cNvSpPr/>
          <p:nvPr/>
        </p:nvSpPr>
        <p:spPr>
          <a:xfrm rot="10800000">
            <a:off x="5875020" y="4929059"/>
            <a:ext cx="411480" cy="219503"/>
          </a:xfrm>
          <a:prstGeom prst="triangle">
            <a:avLst/>
          </a:prstGeom>
          <a:solidFill>
            <a:srgbClr val="5B6B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640080" y="5192463"/>
            <a:ext cx="10881360" cy="439007"/>
          </a:xfrm>
          <a:prstGeom prst="rect">
            <a:avLst/>
          </a:prstGeom>
          <a:solidFill>
            <a:srgbClr val="92411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7"/>
          <p:cNvSpPr txBox="1"/>
          <p:nvPr/>
        </p:nvSpPr>
        <p:spPr>
          <a:xfrm>
            <a:off x="731520" y="5192463"/>
            <a:ext cx="10698480" cy="43900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Subtract points deducted from 100 – enter difference at bottom of grid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640080" y="5631470"/>
            <a:ext cx="10881360" cy="632170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9"/>
          <p:cNvSpPr txBox="1"/>
          <p:nvPr/>
        </p:nvSpPr>
        <p:spPr>
          <a:xfrm>
            <a:off x="694944" y="5658902"/>
            <a:ext cx="10771632" cy="57730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sure to sign/date tabulation sheet</a:t>
            </a:r>
            <a:endParaRPr lang="en-US" sz="9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6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Finishing the Clinical Skills Examination</a:t>
            </a:r>
            <a:endParaRPr lang="en-US" sz="2600" dirty="0"/>
          </a:p>
        </p:txBody>
      </p:sp>
      <p:pic>
        <p:nvPicPr>
          <p:cNvPr id="5" name="Image 0" descr="/home/claude/pptx_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40080" y="1188720"/>
            <a:ext cx="10881360" cy="457200"/>
          </a:xfrm>
          <a:prstGeom prst="rect">
            <a:avLst/>
          </a:prstGeom>
          <a:solidFill>
            <a:srgbClr val="004E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731520" y="1188720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Candidate must complete all skills in allotted time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40080" y="1645920"/>
            <a:ext cx="1088136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 txBox="1"/>
          <p:nvPr/>
        </p:nvSpPr>
        <p:spPr>
          <a:xfrm>
            <a:off x="694944" y="1673352"/>
            <a:ext cx="1077163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CSO will note start/stop time on the evaluation grid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 rot="10800000">
            <a:off x="5875020" y="2304288"/>
            <a:ext cx="411480" cy="228600"/>
          </a:xfrm>
          <a:prstGeom prst="triangle">
            <a:avLst/>
          </a:prstGeom>
          <a:solidFill>
            <a:srgbClr val="5B6B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640080" y="2578608"/>
            <a:ext cx="10881360" cy="457200"/>
          </a:xfrm>
          <a:prstGeom prst="rect">
            <a:avLst/>
          </a:prstGeom>
          <a:solidFill>
            <a:srgbClr val="117BC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 txBox="1"/>
          <p:nvPr/>
        </p:nvSpPr>
        <p:spPr>
          <a:xfrm>
            <a:off x="731520" y="2578608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Finishing the Clinical Skills Examination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40080" y="3035808"/>
            <a:ext cx="544068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 txBox="1"/>
          <p:nvPr/>
        </p:nvSpPr>
        <p:spPr>
          <a:xfrm>
            <a:off x="694944" y="3063240"/>
            <a:ext cx="533095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Candidate returns all pages from the packet to the CSO &amp; is provided info on how results will be communicated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6080760" y="3035808"/>
            <a:ext cx="544068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 txBox="1"/>
          <p:nvPr/>
        </p:nvSpPr>
        <p:spPr>
          <a:xfrm>
            <a:off x="6135624" y="3063240"/>
            <a:ext cx="5330952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CSO will collect all pages from Scenario packet and return to Test Site Coordinator. All packets – both used &amp; unused – must be returned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 rot="10800000">
            <a:off x="5875020" y="3694176"/>
            <a:ext cx="411480" cy="228600"/>
          </a:xfrm>
          <a:prstGeom prst="triangle">
            <a:avLst/>
          </a:prstGeom>
          <a:solidFill>
            <a:srgbClr val="5B6B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Shape 15"/>
          <p:cNvSpPr/>
          <p:nvPr/>
        </p:nvSpPr>
        <p:spPr>
          <a:xfrm>
            <a:off x="640080" y="3968496"/>
            <a:ext cx="10881360" cy="457200"/>
          </a:xfrm>
          <a:prstGeom prst="rect">
            <a:avLst/>
          </a:prstGeom>
          <a:solidFill>
            <a:srgbClr val="1294D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 txBox="1"/>
          <p:nvPr/>
        </p:nvSpPr>
        <p:spPr>
          <a:xfrm>
            <a:off x="731520" y="3968496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CSO is not allowed to maintain any copies of used or unused packets: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 rot="10800000">
            <a:off x="5875020" y="4425696"/>
            <a:ext cx="411480" cy="228600"/>
          </a:xfrm>
          <a:prstGeom prst="triangle">
            <a:avLst/>
          </a:prstGeom>
          <a:solidFill>
            <a:srgbClr val="5B6B7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640080" y="4700016"/>
            <a:ext cx="10881360" cy="457200"/>
          </a:xfrm>
          <a:prstGeom prst="rect">
            <a:avLst/>
          </a:prstGeom>
          <a:solidFill>
            <a:srgbClr val="92411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 txBox="1"/>
          <p:nvPr/>
        </p:nvSpPr>
        <p:spPr>
          <a:xfrm>
            <a:off x="731520" y="4700016"/>
            <a:ext cx="10698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Site Coordinator verifies the packet is complete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640080" y="5157216"/>
            <a:ext cx="10881360" cy="658368"/>
          </a:xfrm>
          <a:prstGeom prst="rect">
            <a:avLst/>
          </a:prstGeom>
          <a:solidFill>
            <a:srgbClr val="F4F6F8"/>
          </a:solidFill>
          <a:ln w="6350">
            <a:solidFill>
              <a:srgbClr val="D9E2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 txBox="1"/>
          <p:nvPr/>
        </p:nvSpPr>
        <p:spPr>
          <a:xfrm>
            <a:off x="731520" y="5184648"/>
            <a:ext cx="1069848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 Site Coordinator scores the candidate directly</a:t>
            </a:r>
            <a:endParaRPr lang="en-US" sz="95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54BD4C6-9612-B3DE-E7EB-2981DAD09D2A}"/>
              </a:ext>
            </a:extLst>
          </p:cNvPr>
          <p:cNvSpPr txBox="1"/>
          <p:nvPr/>
        </p:nvSpPr>
        <p:spPr>
          <a:xfrm>
            <a:off x="2892005" y="6133612"/>
            <a:ext cx="60945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All packets (used and unused) go back to the test site coordinator same day — CSOs never keep copies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F4F6F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 txBox="1"/>
          <p:nvPr/>
        </p:nvSpPr>
        <p:spPr>
          <a:xfrm>
            <a:off x="548640" y="164592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11480"/>
            <a:ext cx="10972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04E9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Contact &amp; Resources</a:t>
            </a:r>
            <a:endParaRPr lang="en-US" sz="2600" dirty="0"/>
          </a:p>
        </p:txBody>
      </p:sp>
      <p:pic>
        <p:nvPicPr>
          <p:cNvPr id="5" name="Image 0" descr="/home/claude/pptx_build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792" y="6276672"/>
            <a:ext cx="1005840" cy="3801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1371600"/>
            <a:ext cx="11064240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spcAft>
                <a:spcPts val="100"/>
              </a:spcAft>
              <a:buNone/>
            </a:pPr>
            <a:r>
              <a:rPr lang="en-US" sz="1500" b="1" dirty="0">
                <a:solidFill>
                  <a:srgbClr val="92411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way to reach us: the shared email — cttc@careertech.ok.gov</a:t>
            </a:r>
            <a:endParaRPr lang="en-US" sz="1500" dirty="0"/>
          </a:p>
          <a:p>
            <a:pPr marL="0" indent="0" algn="ctr">
              <a:spcAft>
                <a:spcPts val="1400"/>
              </a:spcAft>
              <a:buNone/>
            </a:pPr>
            <a:r>
              <a:rPr lang="en-US" sz="12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Monitored by the whole team, so you'll get an answer even if one of us is out</a:t>
            </a:r>
            <a:endParaRPr lang="en-US" sz="15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500" b="1" dirty="0">
                <a:solidFill>
                  <a:srgbClr val="004E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Website:</a:t>
            </a:r>
            <a:endParaRPr lang="en-US" sz="15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500" u="sng" dirty="0">
                <a:solidFill>
                  <a:srgbClr val="1294D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https://www.okhcp.com</a:t>
            </a:r>
            <a:endParaRPr lang="en-US" sz="15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500" b="1" dirty="0">
                <a:solidFill>
                  <a:srgbClr val="004E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Coordinator Resources page:</a:t>
            </a:r>
            <a:endParaRPr lang="en-US" sz="15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300" u="sng" dirty="0">
                <a:solidFill>
                  <a:srgbClr val="1294D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oklahoma.gov/careertech/testing-center/health-professional-certifications/coordinator-resources-hcp.html</a:t>
            </a:r>
            <a:endParaRPr lang="en-US" sz="15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500" b="1" dirty="0">
                <a:solidFill>
                  <a:srgbClr val="004E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HPCP contact page:</a:t>
            </a:r>
            <a:endParaRPr lang="en-US" sz="1500" dirty="0"/>
          </a:p>
          <a:p>
            <a:pPr marL="0" indent="0">
              <a:spcAft>
                <a:spcPts val="2000"/>
              </a:spcAft>
              <a:buNone/>
            </a:pPr>
            <a:r>
              <a:rPr lang="en-US" sz="1300" u="sng" dirty="0">
                <a:solidFill>
                  <a:srgbClr val="1294D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oklahoma.gov/careertech/testing-center/health-professional-certifications/contact.html</a:t>
            </a:r>
            <a:endParaRPr lang="en-US" sz="15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500" b="1" dirty="0">
                <a:solidFill>
                  <a:srgbClr val="004E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CSO Manual:</a:t>
            </a:r>
            <a:endParaRPr lang="en-US" sz="1500" dirty="0"/>
          </a:p>
          <a:p>
            <a:pPr marL="0" indent="0">
              <a:spcAft>
                <a:spcPts val="1200"/>
              </a:spcAft>
              <a:buNone/>
            </a:pPr>
            <a:r>
              <a:rPr lang="en-US" sz="1300" u="sng" dirty="0">
                <a:solidFill>
                  <a:srgbClr val="1294D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/>
              </a:rPr>
              <a:t>oklahoma.gov/.../hcp-coordinator-resources/cso-manual.pdf</a:t>
            </a:r>
            <a:endParaRPr lang="en-US" sz="15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500" b="1" dirty="0">
                <a:solidFill>
                  <a:srgbClr val="004E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Failed clinical skills exams — log here:</a:t>
            </a:r>
            <a:endParaRPr lang="en-US" sz="1500" dirty="0"/>
          </a:p>
          <a:p>
            <a:pPr marL="0" indent="0">
              <a:spcAft>
                <a:spcPts val="100"/>
              </a:spcAft>
              <a:buNone/>
            </a:pPr>
            <a:r>
              <a:rPr lang="en-US" sz="1300" u="sng" dirty="0">
                <a:solidFill>
                  <a:srgbClr val="1294D0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/>
              </a:rPr>
              <a:t>surveymonkey.com/r/ClinicalSkillsExams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2254</Words>
  <Application>Microsoft Office PowerPoint</Application>
  <PresentationFormat>Widescreen</PresentationFormat>
  <Paragraphs>204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Linda O'Guin</cp:lastModifiedBy>
  <cp:revision>1</cp:revision>
  <dcterms:created xsi:type="dcterms:W3CDTF">2026-09-15T15:42:11Z</dcterms:created>
  <dcterms:modified xsi:type="dcterms:W3CDTF">2026-09-18T17:13:18Z</dcterms:modified>
</cp:coreProperties>
</file>